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9F0F86-A810-4B85-B033-F93BD0CC2524}">
  <a:tblStyle styleId="{6F9F0F86-A810-4B85-B033-F93BD0CC25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64e72204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64e72204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64e72204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64e72204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64e72204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64e72204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64e72204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64e72204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3f2f6b1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3f2f6b1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3f2f6b1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43f2f6b1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3f2f6b1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3f2f6b1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64e72204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64e72204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64e72204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64e72204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3f2f6b1f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3f2f6b1f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4e722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4e722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4e72204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64e72204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64e72204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64e72204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64e72204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64e72204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64e72204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64e72204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64e72204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64e72204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64e72204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64e72204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64e722040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64e722040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64e722040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64e722040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64e72204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64e72204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4e72204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4e72204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4e72204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64e72204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4e722040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64e722040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64e72204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64e72204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4e72204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64e72204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487b8cb2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487b8cb2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64e72204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64e72204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Distinct K-mers Count and </a:t>
            </a:r>
            <a:r>
              <a:rPr lang="en" sz="2400"/>
              <a:t>Compression</a:t>
            </a:r>
            <a:r>
              <a:rPr lang="en" sz="2400"/>
              <a:t> Size: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Correlations Across Genome Orders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31 </a:t>
            </a:r>
            <a:r>
              <a:rPr lang="en"/>
              <a:t>Mars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accession order</a:t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accession order</a:t>
            </a:r>
            <a:endParaRPr/>
          </a:p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5570900" y="32177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S. enterica in 661k</a:t>
            </a:r>
            <a:r>
              <a:rPr lang="en" sz="1000">
                <a:solidFill>
                  <a:schemeClr val="dk1"/>
                </a:solidFill>
              </a:rPr>
              <a:t>: 178,585 genomes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Sampled</a:t>
            </a:r>
            <a:r>
              <a:rPr lang="en" sz="1000">
                <a:solidFill>
                  <a:schemeClr val="dk1"/>
                </a:solidFill>
              </a:rPr>
              <a:t>: 20,000 (11% of the total)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sampling broke the accession order.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phylo order</a:t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4" name="Google Shape;2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/>
          <p:nvPr/>
        </p:nvSpPr>
        <p:spPr>
          <a:xfrm>
            <a:off x="6067075" y="3090025"/>
            <a:ext cx="285000" cy="28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6194775" y="32407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Outlier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6194775" y="3473200"/>
            <a:ext cx="177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Hypothesis: low-quality genomes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random, accession, phylo</a:t>
            </a:r>
            <a:endParaRPr/>
          </a:p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random, random + phylo</a:t>
            </a:r>
            <a:endParaRPr/>
          </a:p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Linear regression result: Salmonella enterica - accession, accession + phylo</a:t>
            </a:r>
            <a:endParaRPr sz="1900"/>
          </a:p>
        </p:txBody>
      </p:sp>
      <p:sp>
        <p:nvSpPr>
          <p:cNvPr id="267" name="Google Shape;26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Linear regression result: Salmonella enterica - phylo, accession+phylo, random+phylo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all orders</a:t>
            </a:r>
            <a:endParaRPr/>
          </a:p>
        </p:txBody>
      </p: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2" name="Google Shape;282;p29"/>
          <p:cNvGraphicFramePr/>
          <p:nvPr/>
        </p:nvGraphicFramePr>
        <p:xfrm>
          <a:off x="6321975" y="191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{6F9F0F86-A810-4B85-B033-F93BD0CC2524}</a:tableStyleId>
              </a:tblPr>
              <a:tblGrid>
                <a:gridCol w="937225"/>
                <a:gridCol w="937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RMSE (MB)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14.345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17.205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RMSE (MB) of 6 species investigated, how well can we predict?</a:t>
            </a:r>
            <a:endParaRPr/>
          </a:p>
        </p:txBody>
      </p:sp>
      <p:sp>
        <p:nvSpPr>
          <p:cNvPr id="289" name="Google Shape;28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0" name="Google Shape;290;p30"/>
          <p:cNvGraphicFramePr/>
          <p:nvPr/>
        </p:nvGraphicFramePr>
        <p:xfrm>
          <a:off x="9524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{6F9F0F86-A810-4B85-B033-F93BD0CC2524}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S.enterica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E.coli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M.tuberculosis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S.aureus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C.D.jejuni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S.pneumoniae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53.375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20.590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Still compressing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 rowSpan="5" hMerge="1"/>
                <a:tc rowSpan="5"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26.810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32.325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39.635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14.345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21.464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17.702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17.205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13.761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perspectives</a:t>
            </a:r>
            <a:endParaRPr/>
          </a:p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Improved Approximation (3 of the most highly sampled species for now)</a:t>
            </a:r>
            <a:r>
              <a:rPr lang="en" sz="1200"/>
              <a:t>: Considering species and genome ordering improves post-compression size approximation.</a:t>
            </a:r>
            <a:br>
              <a:rPr lang="en" sz="1200"/>
            </a:br>
            <a:r>
              <a:rPr b="1" lang="en" sz="1200"/>
              <a:t>Phylogenetic Compression</a:t>
            </a:r>
            <a:r>
              <a:rPr lang="en" sz="1200"/>
              <a:t>: Its impact grows as batch size increases.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Scalability</a:t>
            </a:r>
            <a:r>
              <a:rPr lang="en" sz="1200"/>
              <a:t>: Estimating a phylogenetic tree for 20,000 genomes is feasible—can we scale to 100,000 genomes or more?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Challenge</a:t>
            </a:r>
            <a:r>
              <a:rPr lang="en" sz="1200"/>
              <a:t>: Outliers negatively impact results. (explain the outlier behaviors in phylogenetic orders)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Future Improvement</a:t>
            </a:r>
            <a:r>
              <a:rPr lang="en" sz="1200"/>
              <a:t>: Incorporate genome quality to handle outliers effectively. ⇒ additional strategy needed for lq genomes in collections + experiments for low quality genomes</a:t>
            </a:r>
            <a:endParaRPr sz="1200"/>
          </a:p>
        </p:txBody>
      </p:sp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63" name="Google Shape;63;p14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fmla="val 50000" name="adj1"/>
              <a:gd fmla="val 458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>
            <a:stCxn id="70" idx="0"/>
          </p:cNvCxnSpPr>
          <p:nvPr/>
        </p:nvCxnSpPr>
        <p:spPr>
          <a:xfrm flipH="1" rot="10800000">
            <a:off x="3323300" y="3077725"/>
            <a:ext cx="1291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0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8">
            <a:alphaModFix/>
          </a:blip>
          <a:srcRect b="5225" l="4900" r="58306" t="42256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y</a:t>
            </a:r>
            <a:r>
              <a:rPr i="1" lang="en" sz="700">
                <a:solidFill>
                  <a:schemeClr val="dk2"/>
                </a:solidFill>
              </a:rPr>
              <a:t> = ax + b</a:t>
            </a:r>
            <a:endParaRPr i="1" sz="7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Fast distinct kmers counting:</a:t>
            </a:r>
            <a:endParaRPr i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HyperLogLog sketching</a:t>
            </a:r>
            <a:endParaRPr i="1" sz="700">
              <a:solidFill>
                <a:schemeClr val="dk2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fmla="val 4565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4"/>
          <p:cNvCxnSpPr>
            <a:stCxn id="77" idx="3"/>
            <a:endCxn id="85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4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</a:t>
            </a:r>
            <a:r>
              <a:rPr lang="en" sz="700">
                <a:solidFill>
                  <a:schemeClr val="dk2"/>
                </a:solidFill>
              </a:rPr>
              <a:t>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</a:t>
            </a:r>
            <a:r>
              <a:rPr lang="en" sz="700">
                <a:solidFill>
                  <a:schemeClr val="dk2"/>
                </a:solidFill>
              </a:rPr>
              <a:t>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approach using distinct kmers count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Supplementary</a:t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escherichia_coli</a:t>
            </a:r>
            <a:endParaRPr/>
          </a:p>
        </p:txBody>
      </p:sp>
      <p:sp>
        <p:nvSpPr>
          <p:cNvPr id="309" name="Google Shape;30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mycobacterium_tuberculosis</a:t>
            </a:r>
            <a:endParaRPr/>
          </a:p>
        </p:txBody>
      </p:sp>
      <p:sp>
        <p:nvSpPr>
          <p:cNvPr id="316" name="Google Shape;3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ycobacterium_tuberculosis; replaced outliers with means</a:t>
            </a:r>
            <a:endParaRPr/>
          </a:p>
        </p:txBody>
      </p:sp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Campylobacter_D_jejuni</a:t>
            </a:r>
            <a:endParaRPr/>
          </a:p>
        </p:txBody>
      </p:sp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Staphylococcus_aureus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Staphylococcus_aureus; replaced outliers with means</a:t>
            </a:r>
            <a:endParaRPr/>
          </a:p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Streptococcus_pneumoniae</a:t>
            </a:r>
            <a:endParaRPr/>
          </a:p>
        </p:txBody>
      </p:sp>
      <p:sp>
        <p:nvSpPr>
          <p:cNvPr id="351" name="Google Shape;3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2" name="Google Shape;3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Streptococcus_pneumoniae</a:t>
            </a:r>
            <a:r>
              <a:rPr lang="en"/>
              <a:t>; replaced outliers with means</a:t>
            </a:r>
            <a:endParaRPr/>
          </a:p>
        </p:txBody>
      </p:sp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9" name="Google Shape;3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98" name="Google Shape;98;p15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fmla="val 50000" name="adj1"/>
              <a:gd fmla="val 458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5"/>
          <p:cNvCxnSpPr>
            <a:stCxn id="105" idx="0"/>
          </p:cNvCxnSpPr>
          <p:nvPr/>
        </p:nvCxnSpPr>
        <p:spPr>
          <a:xfrm flipH="1" rot="10800000">
            <a:off x="3323300" y="3077725"/>
            <a:ext cx="1291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5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109" name="Google Shape;10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8">
            <a:alphaModFix/>
          </a:blip>
          <a:srcRect b="5225" l="4900" r="58306" t="42256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y = ax + b</a:t>
            </a:r>
            <a:endParaRPr i="1" sz="700">
              <a:solidFill>
                <a:schemeClr val="dk2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Fast distinct kmers counting:</a:t>
            </a:r>
            <a:endParaRPr i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HyperLogLog sketching</a:t>
            </a:r>
            <a:endParaRPr i="1" sz="700">
              <a:solidFill>
                <a:schemeClr val="dk2"/>
              </a:solidFill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fmla="val 4565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21" name="Google Shape;121;p15"/>
          <p:cNvCxnSpPr>
            <a:stCxn id="112" idx="3"/>
            <a:endCxn id="120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5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</a:t>
            </a:r>
            <a:r>
              <a:rPr lang="en" sz="700">
                <a:solidFill>
                  <a:schemeClr val="dk2"/>
                </a:solidFill>
              </a:rPr>
              <a:t>approach</a:t>
            </a:r>
            <a:r>
              <a:rPr lang="en" sz="700">
                <a:solidFill>
                  <a:schemeClr val="dk2"/>
                </a:solidFill>
              </a:rPr>
              <a:t> using distinct kmers count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863475" y="3028575"/>
            <a:ext cx="1778400" cy="144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939075" y="4436100"/>
            <a:ext cx="162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4125"/>
                </a:solidFill>
              </a:rPr>
              <a:t>A deeper look into this ingredient</a:t>
            </a:r>
            <a:endParaRPr sz="700">
              <a:solidFill>
                <a:srgbClr val="CC4125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16075" y="2524925"/>
            <a:ext cx="454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Reordering genomes based on evolutionary history 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 compression sizes prediction using 661k batches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900050" y="110762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10 randomly sampled batches from a single species, 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900050" y="192525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is used in this presentation for ease of interpretation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post compression sizes prediction using 661k batches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5900050" y="110762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10 randomly sampled batches from a single species, 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900050" y="202510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Salmonella enterica: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34.850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5900050" y="2717875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Escherichia coli: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53.911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900050" y="341065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Mycobacterium tuberculosis: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26.651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6002700" y="3943575"/>
            <a:ext cx="28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Not particularly good prediction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6002700" y="42060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⇒ Possible reason: The batches in the 661k dataset are not random; they have a specific ordering.</a:t>
            </a:r>
            <a:endParaRPr sz="1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 accounting for genome orderings improve the approximation of post-compression sizes?</a:t>
            </a:r>
            <a:endParaRPr sz="1600"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Experiment </a:t>
            </a:r>
            <a:r>
              <a:rPr b="1" lang="en" sz="1400"/>
              <a:t>setup - </a:t>
            </a:r>
            <a:r>
              <a:rPr lang="en" sz="1400"/>
              <a:t>Dataset: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From the 661k genome collection, select </a:t>
            </a:r>
            <a:r>
              <a:rPr b="1" lang="en" sz="1200">
                <a:solidFill>
                  <a:srgbClr val="666666"/>
                </a:solidFill>
              </a:rPr>
              <a:t>6 species </a:t>
            </a:r>
            <a:r>
              <a:rPr lang="en" sz="1200">
                <a:solidFill>
                  <a:srgbClr val="666666"/>
                </a:solidFill>
              </a:rPr>
              <a:t>(gtdbtk classification)</a:t>
            </a:r>
            <a:r>
              <a:rPr b="1" lang="en" sz="1200">
                <a:solidFill>
                  <a:srgbClr val="666666"/>
                </a:solidFill>
              </a:rPr>
              <a:t> with over 20,000 genomes. 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Sample randomly 20,000 genomes </a:t>
            </a:r>
            <a:r>
              <a:rPr lang="en" sz="1100">
                <a:solidFill>
                  <a:srgbClr val="666666"/>
                </a:solidFill>
              </a:rPr>
              <a:t>from each species.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The 6 selected species comprise </a:t>
            </a:r>
            <a:r>
              <a:rPr b="1" lang="en" sz="1100">
                <a:solidFill>
                  <a:srgbClr val="666666"/>
                </a:solidFill>
              </a:rPr>
              <a:t>444,507</a:t>
            </a:r>
            <a:r>
              <a:rPr lang="en" sz="1100">
                <a:solidFill>
                  <a:srgbClr val="666666"/>
                </a:solidFill>
              </a:rPr>
              <a:t> genomes, or </a:t>
            </a:r>
            <a:r>
              <a:rPr b="1" lang="en" sz="1100">
                <a:solidFill>
                  <a:srgbClr val="666666"/>
                </a:solidFill>
              </a:rPr>
              <a:t>67% of the collection.</a:t>
            </a:r>
            <a:r>
              <a:rPr lang="en" sz="1100">
                <a:solidFill>
                  <a:srgbClr val="666666"/>
                </a:solidFill>
              </a:rPr>
              <a:t> We sampled </a:t>
            </a:r>
            <a:r>
              <a:rPr b="1" lang="en" sz="1100">
                <a:solidFill>
                  <a:srgbClr val="666666"/>
                </a:solidFill>
              </a:rPr>
              <a:t>120,000</a:t>
            </a:r>
            <a:r>
              <a:rPr lang="en" sz="1100">
                <a:solidFill>
                  <a:srgbClr val="666666"/>
                </a:solidFill>
              </a:rPr>
              <a:t> genomes (20,000 per species), representing </a:t>
            </a:r>
            <a:r>
              <a:rPr b="1" lang="en" sz="1100">
                <a:solidFill>
                  <a:srgbClr val="666666"/>
                </a:solidFill>
              </a:rPr>
              <a:t>18% of the total collection.</a:t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Species: </a:t>
            </a:r>
            <a:r>
              <a:rPr i="1" lang="en" sz="1100">
                <a:solidFill>
                  <a:srgbClr val="666666"/>
                </a:solidFill>
              </a:rPr>
              <a:t>Campylobacter_D jejuni, Escherichia coli, Mycobacterium tuberculosis , Salmonella enterica, Staphylococcus aureus, Streptococcus pneumoniae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666666"/>
              </a:solidFill>
            </a:endParaRPr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363525" y="29426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1739075" y="13712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</a:t>
            </a:r>
            <a:r>
              <a:rPr lang="en" sz="900">
                <a:solidFill>
                  <a:schemeClr val="dk2"/>
                </a:solidFill>
              </a:rPr>
              <a:t>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</a:t>
            </a:r>
            <a:r>
              <a:rPr lang="en" sz="900">
                <a:solidFill>
                  <a:schemeClr val="dk2"/>
                </a:solidFill>
              </a:rPr>
              <a:t>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</a:t>
            </a:r>
            <a:r>
              <a:rPr lang="en" sz="900">
                <a:solidFill>
                  <a:schemeClr val="dk2"/>
                </a:solidFill>
              </a:rPr>
              <a:t>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</a:t>
            </a:r>
            <a:r>
              <a:rPr lang="en" sz="900">
                <a:solidFill>
                  <a:schemeClr val="dk2"/>
                </a:solidFill>
              </a:rPr>
              <a:t>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57000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739075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SAMN30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021150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69" name="Google Shape;169;p19"/>
          <p:cNvCxnSpPr>
            <a:stCxn id="165" idx="2"/>
            <a:endCxn id="166" idx="0"/>
          </p:cNvCxnSpPr>
          <p:nvPr/>
        </p:nvCxnSpPr>
        <p:spPr>
          <a:xfrm flipH="1">
            <a:off x="948125" y="23870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9"/>
          <p:cNvCxnSpPr>
            <a:stCxn id="165" idx="2"/>
            <a:endCxn id="167" idx="0"/>
          </p:cNvCxnSpPr>
          <p:nvPr/>
        </p:nvCxnSpPr>
        <p:spPr>
          <a:xfrm>
            <a:off x="2230325" y="2387000"/>
            <a:ext cx="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9"/>
          <p:cNvCxnSpPr>
            <a:endCxn id="168" idx="0"/>
          </p:cNvCxnSpPr>
          <p:nvPr/>
        </p:nvCxnSpPr>
        <p:spPr>
          <a:xfrm>
            <a:off x="2230200" y="23869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350" y="2620425"/>
            <a:ext cx="359000" cy="2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1822625" y="2596300"/>
            <a:ext cx="4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sort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948125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shuffle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089313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phylo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30550" y="4169800"/>
            <a:ext cx="12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r>
              <a:rPr lang="en" sz="800">
                <a:solidFill>
                  <a:schemeClr val="dk1"/>
                </a:solidFill>
              </a:rPr>
              <a:t>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shuf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1449875" y="4169800"/>
            <a:ext cx="15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Sorted by </a:t>
            </a:r>
            <a:r>
              <a:rPr b="1" lang="en" sz="800">
                <a:solidFill>
                  <a:schemeClr val="dk1"/>
                </a:solidFill>
              </a:rPr>
              <a:t>Accession</a:t>
            </a:r>
            <a:r>
              <a:rPr lang="en" sz="800">
                <a:solidFill>
                  <a:schemeClr val="dk1"/>
                </a:solidFill>
              </a:rPr>
              <a:t> number</a:t>
            </a:r>
            <a:r>
              <a:rPr lang="en" sz="800">
                <a:solidFill>
                  <a:schemeClr val="dk1"/>
                </a:solidFill>
              </a:rPr>
              <a:t>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</a:t>
            </a:r>
            <a:r>
              <a:rPr lang="en" sz="800">
                <a:solidFill>
                  <a:schemeClr val="dk1"/>
                </a:solidFill>
              </a:rPr>
              <a:t>sort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3021150" y="4169800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Reordering with </a:t>
            </a:r>
            <a:r>
              <a:rPr b="1" lang="en" sz="800">
                <a:solidFill>
                  <a:schemeClr val="dk1"/>
                </a:solidFill>
              </a:rPr>
              <a:t>Phylo</a:t>
            </a:r>
            <a:r>
              <a:rPr lang="en" sz="800">
                <a:solidFill>
                  <a:schemeClr val="dk1"/>
                </a:solidFill>
              </a:rPr>
              <a:t> tree (mash+quicktree)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558675" y="2983250"/>
            <a:ext cx="4716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4303225" y="3313575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Cut each of the 3 sets into smaller subsets</a:t>
            </a:r>
            <a:endParaRPr sz="800"/>
          </a:p>
        </p:txBody>
      </p:sp>
      <p:sp>
        <p:nvSpPr>
          <p:cNvPr id="181" name="Google Shape;181;p19"/>
          <p:cNvSpPr txBox="1"/>
          <p:nvPr/>
        </p:nvSpPr>
        <p:spPr>
          <a:xfrm>
            <a:off x="5390900" y="1821475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5390900" y="2423200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83" name="Google Shape;183;p19"/>
          <p:cNvSpPr txBox="1"/>
          <p:nvPr/>
        </p:nvSpPr>
        <p:spPr>
          <a:xfrm>
            <a:off x="5390900" y="2244075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6653425" y="1821475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</a:t>
            </a:r>
            <a:r>
              <a:rPr lang="en" sz="800">
                <a:solidFill>
                  <a:schemeClr val="dk2"/>
                </a:solidFill>
              </a:rPr>
              <a:t>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653425" y="24232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86" name="Google Shape;186;p19"/>
          <p:cNvSpPr txBox="1"/>
          <p:nvPr/>
        </p:nvSpPr>
        <p:spPr>
          <a:xfrm>
            <a:off x="6653425" y="2244075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</a:t>
            </a:r>
            <a:r>
              <a:rPr lang="en" sz="800">
                <a:solidFill>
                  <a:schemeClr val="dk2"/>
                </a:solidFill>
              </a:rPr>
              <a:t>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7915950" y="1821463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</a:t>
            </a:r>
            <a:r>
              <a:rPr lang="en" sz="800">
                <a:solidFill>
                  <a:schemeClr val="dk2"/>
                </a:solidFill>
              </a:rPr>
              <a:t>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915950" y="2403138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89" name="Google Shape;189;p19"/>
          <p:cNvSpPr txBox="1"/>
          <p:nvPr/>
        </p:nvSpPr>
        <p:spPr>
          <a:xfrm>
            <a:off x="7915950" y="2244063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</a:t>
            </a:r>
            <a:r>
              <a:rPr lang="en" sz="800">
                <a:solidFill>
                  <a:schemeClr val="dk2"/>
                </a:solidFill>
              </a:rPr>
              <a:t>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6653425" y="3219050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5390900" y="3219050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</a:t>
            </a:r>
            <a:r>
              <a:rPr lang="en" sz="800">
                <a:solidFill>
                  <a:schemeClr val="dk2"/>
                </a:solidFill>
              </a:rPr>
              <a:t>andom_</a:t>
            </a:r>
            <a:r>
              <a:rPr lang="en" sz="800">
                <a:solidFill>
                  <a:schemeClr val="dk2"/>
                </a:solidFill>
              </a:rPr>
              <a:t>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192" name="Google Shape;192;p19"/>
          <p:cNvCxnSpPr>
            <a:stCxn id="186" idx="1"/>
            <a:endCxn id="190" idx="1"/>
          </p:cNvCxnSpPr>
          <p:nvPr/>
        </p:nvCxnSpPr>
        <p:spPr>
          <a:xfrm>
            <a:off x="6653425" y="23979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9"/>
          <p:cNvCxnSpPr>
            <a:stCxn id="183" idx="1"/>
            <a:endCxn id="191" idx="1"/>
          </p:cNvCxnSpPr>
          <p:nvPr/>
        </p:nvCxnSpPr>
        <p:spPr>
          <a:xfrm>
            <a:off x="5390900" y="23979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>
            <a:off x="5390900" y="355812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95" name="Google Shape;195;p19"/>
          <p:cNvSpPr txBox="1"/>
          <p:nvPr/>
        </p:nvSpPr>
        <p:spPr>
          <a:xfrm>
            <a:off x="6653425" y="355812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96" name="Google Shape;196;p19"/>
          <p:cNvSpPr txBox="1"/>
          <p:nvPr/>
        </p:nvSpPr>
        <p:spPr>
          <a:xfrm>
            <a:off x="5390900" y="2808100"/>
            <a:ext cx="23370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with phylo tree</a:t>
            </a:r>
            <a:endParaRPr sz="800"/>
          </a:p>
        </p:txBody>
      </p:sp>
      <p:sp>
        <p:nvSpPr>
          <p:cNvPr id="197" name="Google Shape;197;p19"/>
          <p:cNvSpPr txBox="1"/>
          <p:nvPr/>
        </p:nvSpPr>
        <p:spPr>
          <a:xfrm>
            <a:off x="5452250" y="40611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6684025" y="4061100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r>
              <a:rPr b="1" lang="en" sz="800">
                <a:solidFill>
                  <a:schemeClr val="dk1"/>
                </a:solidFill>
              </a:rPr>
              <a:t>+Phylo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the genomes into different size groups</a:t>
            </a:r>
            <a:endParaRPr/>
          </a:p>
        </p:txBody>
      </p:sp>
      <p:sp>
        <p:nvSpPr>
          <p:cNvPr id="204" name="Google Shape;2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set genomes are then cut into subsets, starting with a small number of genomes and gradually increasing the number.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Example: with 20 genomes, and 4 groups: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1: 2 genomes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2: 4 genomes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3: 6 genomes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Subset 4: 8 genomes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cut the set of</a:t>
            </a:r>
            <a:r>
              <a:rPr b="1" lang="en" sz="1200"/>
              <a:t> 20,000 genomes of single species into 40 disjunctive subsets.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smallest one has </a:t>
            </a:r>
            <a:r>
              <a:rPr b="1" lang="en" sz="1200"/>
              <a:t>24</a:t>
            </a:r>
            <a:r>
              <a:rPr lang="en" sz="1200"/>
              <a:t>, the largest has </a:t>
            </a:r>
            <a:r>
              <a:rPr b="1" lang="en" sz="1200"/>
              <a:t>976</a:t>
            </a:r>
            <a:r>
              <a:rPr lang="en" sz="1200"/>
              <a:t> genomes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Then we estimate the distinct kmers and compress all of them.</a:t>
            </a:r>
            <a:endParaRPr sz="1200"/>
          </a:p>
        </p:txBody>
      </p:sp>
      <p:sp>
        <p:nvSpPr>
          <p:cNvPr id="205" name="Google Shape;2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363975" y="1778350"/>
            <a:ext cx="963000" cy="252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07" name="Google Shape;207;p20"/>
          <p:cNvCxnSpPr/>
          <p:nvPr/>
        </p:nvCxnSpPr>
        <p:spPr>
          <a:xfrm>
            <a:off x="7064325" y="2025750"/>
            <a:ext cx="16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/>
          <p:nvPr/>
        </p:nvCxnSpPr>
        <p:spPr>
          <a:xfrm>
            <a:off x="7064325" y="2377825"/>
            <a:ext cx="16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0"/>
          <p:cNvCxnSpPr/>
          <p:nvPr/>
        </p:nvCxnSpPr>
        <p:spPr>
          <a:xfrm>
            <a:off x="7064325" y="2821725"/>
            <a:ext cx="16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7064325" y="3502725"/>
            <a:ext cx="163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 txBox="1"/>
          <p:nvPr/>
        </p:nvSpPr>
        <p:spPr>
          <a:xfrm>
            <a:off x="6592675" y="1702650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6592675" y="2040238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6592675" y="2422413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3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6592675" y="3027213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4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6592675" y="3827938"/>
            <a:ext cx="77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Subset 5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result: Salmonella enterica - random order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