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82" r:id="rId2"/>
    <p:sldId id="257" r:id="rId3"/>
    <p:sldId id="283" r:id="rId4"/>
    <p:sldId id="284" r:id="rId5"/>
    <p:sldId id="285" r:id="rId6"/>
    <p:sldId id="286" r:id="rId7"/>
    <p:sldId id="287" r:id="rId8"/>
    <p:sldId id="288" r:id="rId9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FF9000"/>
    <a:srgbClr val="A9D18E"/>
    <a:srgbClr val="7030A0"/>
    <a:srgbClr val="058891"/>
    <a:srgbClr val="00FDFF"/>
    <a:srgbClr val="D59A72"/>
    <a:srgbClr val="F40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39"/>
    <p:restoredTop sz="94960"/>
  </p:normalViewPr>
  <p:slideViewPr>
    <p:cSldViewPr snapToGrid="0">
      <p:cViewPr>
        <p:scale>
          <a:sx n="36" d="100"/>
          <a:sy n="36" d="100"/>
        </p:scale>
        <p:origin x="144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790AF-E7AC-1649-870D-E6E220A7D867}" type="datetimeFigureOut">
              <a:rPr lang="en-FR" smtClean="0"/>
              <a:t>02/03/2025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4333C-A4D8-D440-B50F-2E2CE9CB3FC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06995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FINAL VERSION FOR DKM 2025</a:t>
            </a:r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4333C-A4D8-D440-B50F-2E2CE9CB3FC9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78309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4333C-A4D8-D440-B50F-2E2CE9CB3FC9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7399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02EC-038A-2644-833A-9BCCD101A1FB}" type="datetimeFigureOut">
              <a:rPr lang="en-FR" smtClean="0"/>
              <a:t>02/03/2025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C809-CE02-A846-A126-9EB8101CF8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362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02EC-038A-2644-833A-9BCCD101A1FB}" type="datetimeFigureOut">
              <a:rPr lang="en-FR" smtClean="0"/>
              <a:t>02/03/2025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C809-CE02-A846-A126-9EB8101CF8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0479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02EC-038A-2644-833A-9BCCD101A1FB}" type="datetimeFigureOut">
              <a:rPr lang="en-FR" smtClean="0"/>
              <a:t>02/03/2025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C809-CE02-A846-A126-9EB8101CF8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1905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02EC-038A-2644-833A-9BCCD101A1FB}" type="datetimeFigureOut">
              <a:rPr lang="en-FR" smtClean="0"/>
              <a:t>02/03/2025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C809-CE02-A846-A126-9EB8101CF8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3203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02EC-038A-2644-833A-9BCCD101A1FB}" type="datetimeFigureOut">
              <a:rPr lang="en-FR" smtClean="0"/>
              <a:t>02/03/2025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C809-CE02-A846-A126-9EB8101CF8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3918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02EC-038A-2644-833A-9BCCD101A1FB}" type="datetimeFigureOut">
              <a:rPr lang="en-FR" smtClean="0"/>
              <a:t>02/03/2025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C809-CE02-A846-A126-9EB8101CF8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0434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02EC-038A-2644-833A-9BCCD101A1FB}" type="datetimeFigureOut">
              <a:rPr lang="en-FR" smtClean="0"/>
              <a:t>02/03/2025</a:t>
            </a:fld>
            <a:endParaRPr lang="en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C809-CE02-A846-A126-9EB8101CF8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5545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02EC-038A-2644-833A-9BCCD101A1FB}" type="datetimeFigureOut">
              <a:rPr lang="en-FR" smtClean="0"/>
              <a:t>02/03/2025</a:t>
            </a:fld>
            <a:endParaRPr lang="en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C809-CE02-A846-A126-9EB8101CF8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9796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02EC-038A-2644-833A-9BCCD101A1FB}" type="datetimeFigureOut">
              <a:rPr lang="en-FR" smtClean="0"/>
              <a:t>02/03/2025</a:t>
            </a:fld>
            <a:endParaRPr lang="en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C809-CE02-A846-A126-9EB8101CF8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5174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02EC-038A-2644-833A-9BCCD101A1FB}" type="datetimeFigureOut">
              <a:rPr lang="en-FR" smtClean="0"/>
              <a:t>02/03/2025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C809-CE02-A846-A126-9EB8101CF8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7072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02EC-038A-2644-833A-9BCCD101A1FB}" type="datetimeFigureOut">
              <a:rPr lang="en-FR" smtClean="0"/>
              <a:t>02/03/2025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C809-CE02-A846-A126-9EB8101CF8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9301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E02EC-038A-2644-833A-9BCCD101A1FB}" type="datetimeFigureOut">
              <a:rPr lang="en-FR" smtClean="0"/>
              <a:t>02/03/2025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8C809-CE02-A846-A126-9EB8101CF8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0426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5.svg"/><Relationship Id="rId12" Type="http://schemas.openxmlformats.org/officeDocument/2006/relationships/image" Target="../media/image1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15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svg"/><Relationship Id="rId2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4A6D33-032A-CCE6-729B-23C8805CDB54}"/>
              </a:ext>
            </a:extLst>
          </p:cNvPr>
          <p:cNvSpPr/>
          <p:nvPr/>
        </p:nvSpPr>
        <p:spPr>
          <a:xfrm>
            <a:off x="404443" y="12803390"/>
            <a:ext cx="29488492" cy="8258823"/>
          </a:xfrm>
          <a:prstGeom prst="roundRect">
            <a:avLst>
              <a:gd name="adj" fmla="val 3581"/>
            </a:avLst>
          </a:prstGeom>
          <a:solidFill>
            <a:srgbClr val="FF9000">
              <a:alpha val="50196"/>
            </a:srgb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cs typeface="Arial" panose="020B0604020202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5E7799A-F96C-CAB8-F6B7-B3D10AC3FC6C}"/>
              </a:ext>
            </a:extLst>
          </p:cNvPr>
          <p:cNvSpPr/>
          <p:nvPr/>
        </p:nvSpPr>
        <p:spPr>
          <a:xfrm>
            <a:off x="426617" y="28582703"/>
            <a:ext cx="29481201" cy="8255258"/>
          </a:xfrm>
          <a:prstGeom prst="roundRect">
            <a:avLst>
              <a:gd name="adj" fmla="val 3581"/>
            </a:avLst>
          </a:prstGeom>
          <a:solidFill>
            <a:schemeClr val="accent6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cs typeface="Arial" panose="020B0604020202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99922F-0F2D-4DCB-89F5-7FB7A702133A}"/>
              </a:ext>
            </a:extLst>
          </p:cNvPr>
          <p:cNvSpPr/>
          <p:nvPr/>
        </p:nvSpPr>
        <p:spPr>
          <a:xfrm>
            <a:off x="404445" y="37169686"/>
            <a:ext cx="29466320" cy="5383367"/>
          </a:xfrm>
          <a:prstGeom prst="roundRect">
            <a:avLst>
              <a:gd name="adj" fmla="val 3581"/>
            </a:avLst>
          </a:prstGeom>
          <a:solidFill>
            <a:srgbClr val="7030A0">
              <a:alpha val="29804"/>
            </a:srgb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E2F0AF4-FB6F-D264-DF4A-C283C12113B4}"/>
              </a:ext>
            </a:extLst>
          </p:cNvPr>
          <p:cNvSpPr/>
          <p:nvPr/>
        </p:nvSpPr>
        <p:spPr>
          <a:xfrm>
            <a:off x="404443" y="3673360"/>
            <a:ext cx="29450027" cy="8803416"/>
          </a:xfrm>
          <a:prstGeom prst="roundRect">
            <a:avLst>
              <a:gd name="adj" fmla="val 3581"/>
            </a:avLst>
          </a:prstGeom>
          <a:solidFill>
            <a:schemeClr val="accent5">
              <a:lumMod val="40000"/>
              <a:lumOff val="60000"/>
            </a:schemeClr>
          </a:solidFill>
          <a:ln w="57150"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cs typeface="Arial" panose="020B0604020202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05A89FF-4A48-AD9F-3B6D-33920EF25072}"/>
              </a:ext>
            </a:extLst>
          </p:cNvPr>
          <p:cNvSpPr/>
          <p:nvPr/>
        </p:nvSpPr>
        <p:spPr>
          <a:xfrm>
            <a:off x="404441" y="594273"/>
            <a:ext cx="29450027" cy="2868943"/>
          </a:xfrm>
          <a:prstGeom prst="roundRect">
            <a:avLst>
              <a:gd name="adj" fmla="val 3581"/>
            </a:avLst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36710">
              <a:defRPr/>
            </a:pPr>
            <a:r>
              <a:rPr lang="en-GB" sz="6600" dirty="0" err="1">
                <a:solidFill>
                  <a:schemeClr val="tx1"/>
                </a:solidFill>
              </a:rPr>
              <a:t>HyperLogLog</a:t>
            </a:r>
            <a:r>
              <a:rPr lang="en-GB" sz="6600" dirty="0">
                <a:solidFill>
                  <a:schemeClr val="tx1"/>
                </a:solidFill>
              </a:rPr>
              <a:t>-Based Load Balancing and Bin Packing </a:t>
            </a:r>
          </a:p>
          <a:p>
            <a:pPr algn="ctr" defTabSz="4036710">
              <a:defRPr/>
            </a:pPr>
            <a:r>
              <a:rPr lang="en-GB" sz="6600" dirty="0">
                <a:solidFill>
                  <a:schemeClr val="tx1"/>
                </a:solidFill>
              </a:rPr>
              <a:t>for Efficient Compression of Large Bacterial Genomes Collection</a:t>
            </a:r>
          </a:p>
          <a:p>
            <a:pPr algn="ctr" defTabSz="4036710">
              <a:defRPr/>
            </a:pPr>
            <a:r>
              <a:rPr lang="en-GB" sz="4000" u="sng" dirty="0">
                <a:solidFill>
                  <a:schemeClr val="tx1"/>
                </a:solidFill>
              </a:rPr>
              <a:t>Tam TRUONG</a:t>
            </a:r>
            <a:r>
              <a:rPr lang="en-GB" sz="4000" dirty="0">
                <a:solidFill>
                  <a:schemeClr val="tx1"/>
                </a:solidFill>
              </a:rPr>
              <a:t>, Dominique LAVENIER, Pierre PETERLONGO, Karel BRINDA</a:t>
            </a:r>
          </a:p>
          <a:p>
            <a:pPr marL="0" marR="0" indent="0" algn="ctr" defTabSz="40367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/>
              <a:t>Efficient Compression and Querying of Bacterial Genomes</a:t>
            </a:r>
            <a:endParaRPr lang="en-FR" sz="20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24EE4C5-D4AB-1BE2-F247-89E59A7B2035}"/>
              </a:ext>
            </a:extLst>
          </p:cNvPr>
          <p:cNvSpPr/>
          <p:nvPr/>
        </p:nvSpPr>
        <p:spPr>
          <a:xfrm>
            <a:off x="11885396" y="3715952"/>
            <a:ext cx="15533910" cy="685632"/>
          </a:xfrm>
          <a:prstGeom prst="roundRect">
            <a:avLst>
              <a:gd name="adj" fmla="val 3581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3600" dirty="0">
                <a:cs typeface="Arial" panose="020B0604020202020204" pitchFamily="34" charset="0"/>
              </a:rPr>
              <a:t>RECENT INNOVATION: PHYLOGENETIC COMPRESSION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C27C69C-65AB-60BF-D9D7-2B6C3BE41F52}"/>
              </a:ext>
            </a:extLst>
          </p:cNvPr>
          <p:cNvSpPr/>
          <p:nvPr/>
        </p:nvSpPr>
        <p:spPr>
          <a:xfrm>
            <a:off x="469496" y="21329515"/>
            <a:ext cx="29466320" cy="7031303"/>
          </a:xfrm>
          <a:prstGeom prst="roundRect">
            <a:avLst>
              <a:gd name="adj" fmla="val 3581"/>
            </a:avLst>
          </a:prstGeom>
          <a:solidFill>
            <a:srgbClr val="00FDFF">
              <a:alpha val="50196"/>
            </a:srgb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cs typeface="Arial" panose="020B060402020202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6D7C6E9-9E92-082A-6999-525DCCC41D9B}"/>
              </a:ext>
            </a:extLst>
          </p:cNvPr>
          <p:cNvSpPr/>
          <p:nvPr/>
        </p:nvSpPr>
        <p:spPr>
          <a:xfrm>
            <a:off x="1281222" y="12762405"/>
            <a:ext cx="16177846" cy="691663"/>
          </a:xfrm>
          <a:prstGeom prst="roundRect">
            <a:avLst>
              <a:gd name="adj" fmla="val 358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CURRENT LIMITATION:</a:t>
            </a:r>
            <a:r>
              <a:rPr lang="en-GB" sz="3600" dirty="0"/>
              <a:t> Batching Results In Non-uniform Compressed Sizes</a:t>
            </a:r>
            <a:endParaRPr lang="en-FR" sz="3600" dirty="0">
              <a:cs typeface="Arial" panose="020B060402020202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33BB762-03AC-30BF-5867-C78DCEE36DE1}"/>
              </a:ext>
            </a:extLst>
          </p:cNvPr>
          <p:cNvSpPr/>
          <p:nvPr/>
        </p:nvSpPr>
        <p:spPr>
          <a:xfrm>
            <a:off x="7048681" y="28587843"/>
            <a:ext cx="16177846" cy="691663"/>
          </a:xfrm>
          <a:prstGeom prst="roundRect">
            <a:avLst>
              <a:gd name="adj" fmla="val 3581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3600" dirty="0">
                <a:cs typeface="Arial" panose="020B0604020202020204" pitchFamily="34" charset="0"/>
              </a:rPr>
              <a:t>PRELIMINARY RESULTS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64B88CB-B3AB-36B4-2966-CCD326F8EE8D}"/>
              </a:ext>
            </a:extLst>
          </p:cNvPr>
          <p:cNvSpPr/>
          <p:nvPr/>
        </p:nvSpPr>
        <p:spPr>
          <a:xfrm>
            <a:off x="7113733" y="21372163"/>
            <a:ext cx="16177846" cy="691663"/>
          </a:xfrm>
          <a:prstGeom prst="roundRect">
            <a:avLst>
              <a:gd name="adj" fmla="val 3581"/>
            </a:avLst>
          </a:prstGeom>
          <a:solidFill>
            <a:srgbClr val="0588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3600" dirty="0"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8017252-21D9-6C94-DD55-08F20F452C59}"/>
              </a:ext>
            </a:extLst>
          </p:cNvPr>
          <p:cNvSpPr/>
          <p:nvPr/>
        </p:nvSpPr>
        <p:spPr>
          <a:xfrm>
            <a:off x="19279216" y="37150185"/>
            <a:ext cx="7687225" cy="691663"/>
          </a:xfrm>
          <a:prstGeom prst="roundRect">
            <a:avLst>
              <a:gd name="adj" fmla="val 3581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3600" dirty="0">
                <a:cs typeface="Arial" panose="020B0604020202020204" pitchFamily="34" charset="0"/>
              </a:rPr>
              <a:t>BIBLIOGRAPHY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53B55C1-960B-AE87-ACD9-FBEA35899EF8}"/>
              </a:ext>
            </a:extLst>
          </p:cNvPr>
          <p:cNvSpPr/>
          <p:nvPr/>
        </p:nvSpPr>
        <p:spPr>
          <a:xfrm>
            <a:off x="3205069" y="37150185"/>
            <a:ext cx="7687225" cy="691663"/>
          </a:xfrm>
          <a:prstGeom prst="roundRect">
            <a:avLst>
              <a:gd name="adj" fmla="val 3581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3600" dirty="0">
                <a:cs typeface="Arial" panose="020B0604020202020204" pitchFamily="34" charset="0"/>
              </a:rPr>
              <a:t>CONCLUSION &amp; PERSPECTIVES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DA19B6-7255-8CAF-C0D3-8DAC340709F2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15137605" y="37169686"/>
            <a:ext cx="0" cy="538336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6">
            <a:extLst>
              <a:ext uri="{FF2B5EF4-FFF2-40B4-BE49-F238E27FC236}">
                <a16:creationId xmlns:a16="http://schemas.microsoft.com/office/drawing/2014/main" id="{444CBAB2-A54B-7C61-3C54-FB166AECF2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3" b="3224"/>
          <a:stretch/>
        </p:blipFill>
        <p:spPr bwMode="auto">
          <a:xfrm>
            <a:off x="712919" y="4785845"/>
            <a:ext cx="7662669" cy="44253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4176D820-E3E2-C059-6F4C-92380CDC0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653" y="730868"/>
            <a:ext cx="1925470" cy="14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FBE1C96-0D5D-03AB-00BB-C4814EEDB0E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007" t="17920" r="7962" b="18204"/>
          <a:stretch/>
        </p:blipFill>
        <p:spPr>
          <a:xfrm>
            <a:off x="26196178" y="2286292"/>
            <a:ext cx="3395215" cy="11582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819D649-AB81-4C78-909C-C7765C9DCA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132" y="2432059"/>
            <a:ext cx="2692400" cy="787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54A759C-4B72-DBC2-0300-54F9D9CE9FEC}"/>
              </a:ext>
            </a:extLst>
          </p:cNvPr>
          <p:cNvSpPr txBox="1"/>
          <p:nvPr/>
        </p:nvSpPr>
        <p:spPr>
          <a:xfrm>
            <a:off x="1337539" y="4847434"/>
            <a:ext cx="4777702" cy="9541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FR" sz="2800" dirty="0">
                <a:cs typeface="Arial" panose="020B0604020202020204" pitchFamily="34" charset="0"/>
              </a:rPr>
              <a:t>Fast Growth of Bacteria Genome Collection</a:t>
            </a:r>
            <a:r>
              <a:rPr lang="en-FR" sz="2800" baseline="30000" dirty="0">
                <a:cs typeface="Arial" panose="020B0604020202020204" pitchFamily="34" charset="0"/>
              </a:rPr>
              <a:t>[1]</a:t>
            </a:r>
            <a:r>
              <a:rPr lang="en-FR" sz="2800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91E5D0-A5AA-F764-D95A-BFB51AED3554}"/>
              </a:ext>
            </a:extLst>
          </p:cNvPr>
          <p:cNvSpPr txBox="1"/>
          <p:nvPr/>
        </p:nvSpPr>
        <p:spPr>
          <a:xfrm>
            <a:off x="712359" y="9657093"/>
            <a:ext cx="7745474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rtl="0"/>
            <a:r>
              <a:rPr lang="en-GB" sz="2800" b="1" dirty="0"/>
              <a:t>Large Bacterial Genome Collections:</a:t>
            </a:r>
            <a:br>
              <a:rPr lang="en-GB" sz="2800" dirty="0"/>
            </a:br>
            <a:r>
              <a:rPr lang="en-GB" sz="2800" dirty="0"/>
              <a:t>661k collection</a:t>
            </a:r>
            <a:r>
              <a:rPr lang="en-GB" sz="2800" baseline="30000" dirty="0"/>
              <a:t>[2]</a:t>
            </a:r>
            <a:r>
              <a:rPr lang="en-GB" sz="2800" dirty="0"/>
              <a:t> (2021)			n = 661,405</a:t>
            </a:r>
          </a:p>
          <a:p>
            <a:pPr algn="just" rtl="0"/>
            <a:r>
              <a:rPr lang="en-GB" sz="2800" dirty="0" err="1"/>
              <a:t>AllTheBacteria</a:t>
            </a:r>
            <a:r>
              <a:rPr lang="en-GB" sz="2800" baseline="30000" dirty="0"/>
              <a:t>[3]</a:t>
            </a:r>
            <a:r>
              <a:rPr lang="en-GB" sz="2800" dirty="0"/>
              <a:t> (2024)			n = 2,440,377</a:t>
            </a:r>
          </a:p>
          <a:p>
            <a:pPr algn="just" rtl="0"/>
            <a:r>
              <a:rPr lang="en-GB" sz="2800" dirty="0"/>
              <a:t>Future								n &gt; 10</a:t>
            </a:r>
            <a:r>
              <a:rPr lang="en-GB" sz="2800" baseline="30000" dirty="0"/>
              <a:t>7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0D83A35-6E78-D8D1-3F5C-2F223D8C0EE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47" t="3112" r="2304" b="2883"/>
          <a:stretch/>
        </p:blipFill>
        <p:spPr>
          <a:xfrm>
            <a:off x="18753806" y="5664103"/>
            <a:ext cx="5532895" cy="43495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A0E5643-47D1-B2FB-C7EA-489909B2582C}"/>
              </a:ext>
            </a:extLst>
          </p:cNvPr>
          <p:cNvSpPr txBox="1"/>
          <p:nvPr/>
        </p:nvSpPr>
        <p:spPr>
          <a:xfrm>
            <a:off x="18514345" y="4614847"/>
            <a:ext cx="606588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STEP 2: PHYLOGENETIC REORDERING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F3E36EF-6A94-861A-02E0-0076FD77E2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36804" y="5664103"/>
            <a:ext cx="4024337" cy="4770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65E14B5-74B1-D8CA-EA4F-E2748DE5E28E}"/>
              </a:ext>
            </a:extLst>
          </p:cNvPr>
          <p:cNvSpPr txBox="1"/>
          <p:nvPr/>
        </p:nvSpPr>
        <p:spPr>
          <a:xfrm>
            <a:off x="25227636" y="10731613"/>
            <a:ext cx="4214660" cy="9541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Lossless compression of 1-3 orders of magnitude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3E715D-28AA-9D2B-1565-215E8A0C0C8E}"/>
              </a:ext>
            </a:extLst>
          </p:cNvPr>
          <p:cNvSpPr txBox="1"/>
          <p:nvPr/>
        </p:nvSpPr>
        <p:spPr>
          <a:xfrm>
            <a:off x="18535728" y="19588799"/>
            <a:ext cx="11318738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98039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GB" sz="3200" dirty="0"/>
              <a:t>Balance post-compression batches for rapid and reliable internet transmission (threshold on post-compression batch size)</a:t>
            </a:r>
            <a:endParaRPr lang="en-FR" sz="3200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A596230-C450-F3CD-AB2C-F7DA91B06869}"/>
              </a:ext>
            </a:extLst>
          </p:cNvPr>
          <p:cNvCxnSpPr>
            <a:cxnSpLocks/>
          </p:cNvCxnSpPr>
          <p:nvPr/>
        </p:nvCxnSpPr>
        <p:spPr>
          <a:xfrm>
            <a:off x="15167217" y="29809151"/>
            <a:ext cx="0" cy="70575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6E61BA7-4D24-C99F-EB4D-BA189C12FF99}"/>
              </a:ext>
            </a:extLst>
          </p:cNvPr>
          <p:cNvSpPr txBox="1"/>
          <p:nvPr/>
        </p:nvSpPr>
        <p:spPr>
          <a:xfrm>
            <a:off x="734508" y="28756112"/>
            <a:ext cx="6163815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FR" sz="2800" b="1" dirty="0">
                <a:cs typeface="Arial" panose="020B0604020202020204" pitchFamily="34" charset="0"/>
              </a:rPr>
              <a:t>STRATEGY 1: HLL-Binning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72AB35C-DBC5-D4BC-1D73-62AB4A6A5A2A}"/>
              </a:ext>
            </a:extLst>
          </p:cNvPr>
          <p:cNvSpPr txBox="1"/>
          <p:nvPr/>
        </p:nvSpPr>
        <p:spPr>
          <a:xfrm>
            <a:off x="23427578" y="28751342"/>
            <a:ext cx="6163815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FR" sz="2800" b="1" dirty="0">
                <a:cs typeface="Arial" panose="020B0604020202020204" pitchFamily="34" charset="0"/>
              </a:rPr>
              <a:t>STRATEGY 2: HLL-Balancing</a:t>
            </a: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C539842F-7F27-18DE-B228-652DBC2545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4"/>
          <a:stretch/>
        </p:blipFill>
        <p:spPr bwMode="auto">
          <a:xfrm>
            <a:off x="934282" y="22360271"/>
            <a:ext cx="8388788" cy="56545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23275719-7830-6384-1614-3C4D36256544}"/>
              </a:ext>
            </a:extLst>
          </p:cNvPr>
          <p:cNvSpPr txBox="1"/>
          <p:nvPr/>
        </p:nvSpPr>
        <p:spPr>
          <a:xfrm>
            <a:off x="20819138" y="22449253"/>
            <a:ext cx="8816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800" b="1" dirty="0"/>
              <a:t>Ingredient 3: Load Balancing</a:t>
            </a:r>
            <a:r>
              <a:rPr lang="en-GB" sz="2800" b="1" baseline="30000" dirty="0"/>
              <a:t>[6]</a:t>
            </a:r>
            <a:r>
              <a:rPr lang="en-GB" sz="2800" b="1" dirty="0"/>
              <a:t> and Bin Packing</a:t>
            </a:r>
            <a:r>
              <a:rPr lang="en-GB" sz="2800" b="1" baseline="30000" dirty="0"/>
              <a:t>[7]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BDBBE1B-5440-A361-B42B-FFE3CED0F4D4}"/>
              </a:ext>
            </a:extLst>
          </p:cNvPr>
          <p:cNvSpPr txBox="1"/>
          <p:nvPr/>
        </p:nvSpPr>
        <p:spPr>
          <a:xfrm>
            <a:off x="20819138" y="26198564"/>
            <a:ext cx="881699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GB" sz="24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6F5B661-AEF9-D2B9-38BF-166AB51A5287}"/>
              </a:ext>
            </a:extLst>
          </p:cNvPr>
          <p:cNvSpPr txBox="1"/>
          <p:nvPr/>
        </p:nvSpPr>
        <p:spPr>
          <a:xfrm>
            <a:off x="1378789" y="22508367"/>
            <a:ext cx="5759873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800" b="1" dirty="0"/>
              <a:t>Ingredient 1 : </a:t>
            </a:r>
            <a:r>
              <a:rPr lang="en-GB" sz="2800" b="1" dirty="0" err="1"/>
              <a:t>xz</a:t>
            </a:r>
            <a:r>
              <a:rPr lang="en-GB" sz="2800" b="1" dirty="0"/>
              <a:t> compressed sizes correlate with distinct </a:t>
            </a:r>
            <a:r>
              <a:rPr lang="en-GB" sz="2800" b="1" dirty="0" err="1"/>
              <a:t>kmers</a:t>
            </a:r>
            <a:r>
              <a:rPr lang="en-GB" sz="2800" b="1" dirty="0"/>
              <a:t>* count</a:t>
            </a:r>
          </a:p>
        </p:txBody>
      </p:sp>
      <p:sp>
        <p:nvSpPr>
          <p:cNvPr id="6144" name="Rounded Rectangle 6143">
            <a:extLst>
              <a:ext uri="{FF2B5EF4-FFF2-40B4-BE49-F238E27FC236}">
                <a16:creationId xmlns:a16="http://schemas.microsoft.com/office/drawing/2014/main" id="{6B402DE1-AD58-74E5-C321-7A261101BA79}"/>
              </a:ext>
            </a:extLst>
          </p:cNvPr>
          <p:cNvSpPr/>
          <p:nvPr/>
        </p:nvSpPr>
        <p:spPr>
          <a:xfrm>
            <a:off x="731775" y="3644743"/>
            <a:ext cx="7592778" cy="690568"/>
          </a:xfrm>
          <a:prstGeom prst="roundRect">
            <a:avLst>
              <a:gd name="adj" fmla="val 3581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3600" dirty="0">
                <a:cs typeface="Arial" panose="020B0604020202020204" pitchFamily="34" charset="0"/>
              </a:rPr>
              <a:t>MOTIVATION</a:t>
            </a:r>
          </a:p>
        </p:txBody>
      </p:sp>
      <p:cxnSp>
        <p:nvCxnSpPr>
          <p:cNvPr id="6148" name="Straight Connector 6147">
            <a:extLst>
              <a:ext uri="{FF2B5EF4-FFF2-40B4-BE49-F238E27FC236}">
                <a16:creationId xmlns:a16="http://schemas.microsoft.com/office/drawing/2014/main" id="{A2E20F29-7C95-889A-8383-89336CA31BD6}"/>
              </a:ext>
            </a:extLst>
          </p:cNvPr>
          <p:cNvCxnSpPr>
            <a:cxnSpLocks/>
          </p:cNvCxnSpPr>
          <p:nvPr/>
        </p:nvCxnSpPr>
        <p:spPr>
          <a:xfrm>
            <a:off x="8730566" y="3617408"/>
            <a:ext cx="0" cy="883139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52" name="Rounded Rectangle 6151">
            <a:extLst>
              <a:ext uri="{FF2B5EF4-FFF2-40B4-BE49-F238E27FC236}">
                <a16:creationId xmlns:a16="http://schemas.microsoft.com/office/drawing/2014/main" id="{7B5CB327-D605-D189-41EA-B4496825ADC5}"/>
              </a:ext>
            </a:extLst>
          </p:cNvPr>
          <p:cNvSpPr/>
          <p:nvPr/>
        </p:nvSpPr>
        <p:spPr>
          <a:xfrm>
            <a:off x="22348730" y="12772274"/>
            <a:ext cx="4391239" cy="691663"/>
          </a:xfrm>
          <a:prstGeom prst="roundRect">
            <a:avLst>
              <a:gd name="adj" fmla="val 358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3600" dirty="0">
                <a:cs typeface="Arial" panose="020B0604020202020204" pitchFamily="34" charset="0"/>
              </a:rPr>
              <a:t>ULTIMATE OBJECTIVE</a:t>
            </a:r>
          </a:p>
        </p:txBody>
      </p:sp>
      <p:cxnSp>
        <p:nvCxnSpPr>
          <p:cNvPr id="6157" name="Straight Connector 6156">
            <a:extLst>
              <a:ext uri="{FF2B5EF4-FFF2-40B4-BE49-F238E27FC236}">
                <a16:creationId xmlns:a16="http://schemas.microsoft.com/office/drawing/2014/main" id="{173C0CBD-A0A5-6D5D-8A78-76101832703A}"/>
              </a:ext>
            </a:extLst>
          </p:cNvPr>
          <p:cNvCxnSpPr>
            <a:cxnSpLocks/>
          </p:cNvCxnSpPr>
          <p:nvPr/>
        </p:nvCxnSpPr>
        <p:spPr>
          <a:xfrm>
            <a:off x="18513310" y="12832362"/>
            <a:ext cx="0" cy="82111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61" name="TextBox 6160">
                <a:extLst>
                  <a:ext uri="{FF2B5EF4-FFF2-40B4-BE49-F238E27FC236}">
                    <a16:creationId xmlns:a16="http://schemas.microsoft.com/office/drawing/2014/main" id="{FCDBF855-F9AE-4FF7-548B-5469D5788846}"/>
                  </a:ext>
                </a:extLst>
              </p:cNvPr>
              <p:cNvSpPr txBox="1"/>
              <p:nvPr/>
            </p:nvSpPr>
            <p:spPr>
              <a:xfrm>
                <a:off x="20819138" y="22972473"/>
                <a:ext cx="8816993" cy="45718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en-FR" sz="2400" dirty="0"/>
              </a:p>
              <a:p>
                <a:r>
                  <a:rPr lang="en-FR" sz="2400" dirty="0"/>
                  <a:t>Preliminary : Given m genomes, put genomes into batches :</a:t>
                </a:r>
              </a:p>
              <a:p>
                <a:endParaRPr lang="en-FR" sz="2400" b="1" dirty="0"/>
              </a:p>
              <a:p>
                <a:endParaRPr lang="en-FR" sz="2400" b="1" dirty="0"/>
              </a:p>
              <a:p>
                <a:r>
                  <a:rPr lang="en-FR" sz="2400" b="1" dirty="0"/>
                  <a:t>STRATEGY 1 : given unlimited batches with capacity C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FR" sz="2400" b="1" i="1" dirty="0">
                          <a:latin typeface="Cambria Math" panose="02040503050406030204" pitchFamily="18" charset="0"/>
                        </a:rPr>
                        <m:t>𝒊𝒏𝒊𝒎𝒊𝒛𝒆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𝒏𝒃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𝒃𝒂𝒕𝒄𝒉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FR" sz="2400" b="1" i="1" dirty="0"/>
              </a:p>
              <a:p>
                <a:r>
                  <a:rPr lang="en-FR" sz="2400" b="1" dirty="0"/>
                  <a:t>s.t.		       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𝑑𝑖𝑠𝑡𝑖𝑛𝑐𝑡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𝑘𝑚𝑒𝑟𝑠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vi-V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vi-V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vi-V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vi-VN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sz="2400" b="1" i="1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vi-VN" sz="2400" b="1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vi-VN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vi-VN" sz="2400" b="1" i="1" dirty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vi-VN" sz="2400" b="1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en-FR" sz="2400" dirty="0"/>
              </a:p>
              <a:p>
                <a:endParaRPr lang="en-FR" sz="2400" b="1" dirty="0"/>
              </a:p>
              <a:p>
                <a:endParaRPr lang="en-FR" sz="2400" b="1" dirty="0"/>
              </a:p>
              <a:p>
                <a:r>
                  <a:rPr lang="en-FR" sz="2400" b="1" dirty="0"/>
                  <a:t>STRATEGY 2 : given a fixed number of batch 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𝑴𝒊𝒏𝒊𝒎𝒊𝒛𝒆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𝒅𝒊𝒔𝒕𝒊𝒏𝒄𝒕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𝒌𝒎𝒆𝒓𝒔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2400" b="1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𝒇𝒐𝒓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𝒋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endParaRPr lang="en-US" sz="24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61" name="TextBox 6160">
                <a:extLst>
                  <a:ext uri="{FF2B5EF4-FFF2-40B4-BE49-F238E27FC236}">
                    <a16:creationId xmlns:a16="http://schemas.microsoft.com/office/drawing/2014/main" id="{FCDBF855-F9AE-4FF7-548B-5469D5788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9138" y="22972473"/>
                <a:ext cx="8816993" cy="4571829"/>
              </a:xfrm>
              <a:prstGeom prst="rect">
                <a:avLst/>
              </a:prstGeom>
              <a:blipFill>
                <a:blip r:embed="rId12"/>
                <a:stretch>
                  <a:fillRect l="-8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62" name="TextBox 6161">
            <a:extLst>
              <a:ext uri="{FF2B5EF4-FFF2-40B4-BE49-F238E27FC236}">
                <a16:creationId xmlns:a16="http://schemas.microsoft.com/office/drawing/2014/main" id="{45348F72-6F37-D3AE-FAD7-225DDA0CD683}"/>
              </a:ext>
            </a:extLst>
          </p:cNvPr>
          <p:cNvSpPr txBox="1"/>
          <p:nvPr/>
        </p:nvSpPr>
        <p:spPr>
          <a:xfrm>
            <a:off x="9771829" y="22331128"/>
            <a:ext cx="10715254" cy="32571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/>
              <a:t>Ingredient 2: Cardinality estimation using </a:t>
            </a:r>
            <a:r>
              <a:rPr lang="en-GB" sz="2800" b="1" dirty="0" err="1"/>
              <a:t>HyperLogLog</a:t>
            </a:r>
            <a:r>
              <a:rPr lang="en-GB" sz="2800" b="1" dirty="0"/>
              <a:t> sketching</a:t>
            </a:r>
          </a:p>
          <a:p>
            <a:pPr algn="ctr">
              <a:lnSpc>
                <a:spcPct val="150000"/>
              </a:lnSpc>
            </a:pPr>
            <a:r>
              <a:rPr lang="en-GB" sz="2800" dirty="0"/>
              <a:t>Sketches : approximate data structures.</a:t>
            </a:r>
          </a:p>
          <a:p>
            <a:pPr algn="ctr">
              <a:lnSpc>
                <a:spcPct val="150000"/>
              </a:lnSpc>
            </a:pPr>
            <a:r>
              <a:rPr lang="en-GB" sz="2800" dirty="0" err="1"/>
              <a:t>HyperLogLog</a:t>
            </a:r>
            <a:r>
              <a:rPr lang="en-GB" sz="2800" dirty="0"/>
              <a:t> sketches for cardinality est.: bit patterns, </a:t>
            </a:r>
          </a:p>
          <a:p>
            <a:pPr algn="ctr">
              <a:lnSpc>
                <a:spcPct val="150000"/>
              </a:lnSpc>
            </a:pPr>
            <a:r>
              <a:rPr lang="en-GB" sz="2800" dirty="0"/>
              <a:t>i.e. </a:t>
            </a:r>
            <a:r>
              <a:rPr lang="en-GB" sz="2800" i="1" dirty="0"/>
              <a:t>hash(ATGCG) </a:t>
            </a:r>
            <a:r>
              <a:rPr lang="en-GB" sz="2800" dirty="0">
                <a:sym typeface="Wingdings" pitchFamily="2" charset="2"/>
              </a:rPr>
              <a:t> </a:t>
            </a:r>
            <a:r>
              <a:rPr lang="en-FR" sz="2800" dirty="0"/>
              <a:t>00010100, </a:t>
            </a:r>
            <a:r>
              <a:rPr lang="en-FR" sz="2800" i="1" dirty="0"/>
              <a:t>hash(</a:t>
            </a:r>
            <a:r>
              <a:rPr lang="en-GB" sz="2800" i="1" dirty="0"/>
              <a:t>CGTAC</a:t>
            </a:r>
            <a:r>
              <a:rPr lang="en-FR" sz="2800" i="1" dirty="0"/>
              <a:t>)</a:t>
            </a:r>
            <a:r>
              <a:rPr lang="en-FR" sz="2800" dirty="0"/>
              <a:t> </a:t>
            </a:r>
            <a:r>
              <a:rPr lang="en-FR" sz="2800" dirty="0">
                <a:sym typeface="Wingdings" pitchFamily="2" charset="2"/>
              </a:rPr>
              <a:t> </a:t>
            </a:r>
            <a:r>
              <a:rPr lang="en-FR" sz="2800" dirty="0"/>
              <a:t>00000010.</a:t>
            </a:r>
          </a:p>
          <a:p>
            <a:pPr algn="ctr">
              <a:lnSpc>
                <a:spcPct val="150000"/>
              </a:lnSpc>
            </a:pPr>
            <a:r>
              <a:rPr lang="en-GB" sz="2800" dirty="0"/>
              <a:t>Fast and efficient UNION operation for sketches.</a:t>
            </a:r>
          </a:p>
        </p:txBody>
      </p:sp>
      <p:sp>
        <p:nvSpPr>
          <p:cNvPr id="6165" name="TextBox 6164">
            <a:extLst>
              <a:ext uri="{FF2B5EF4-FFF2-40B4-BE49-F238E27FC236}">
                <a16:creationId xmlns:a16="http://schemas.microsoft.com/office/drawing/2014/main" id="{C149E6C2-118C-6B2E-1721-A919F1EB1AF8}"/>
              </a:ext>
            </a:extLst>
          </p:cNvPr>
          <p:cNvSpPr txBox="1"/>
          <p:nvPr/>
        </p:nvSpPr>
        <p:spPr>
          <a:xfrm>
            <a:off x="14494825" y="16356733"/>
            <a:ext cx="3491372" cy="954107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Inefficient Data Transmission</a:t>
            </a:r>
          </a:p>
        </p:txBody>
      </p:sp>
      <p:sp>
        <p:nvSpPr>
          <p:cNvPr id="6166" name="TextBox 6165">
            <a:extLst>
              <a:ext uri="{FF2B5EF4-FFF2-40B4-BE49-F238E27FC236}">
                <a16:creationId xmlns:a16="http://schemas.microsoft.com/office/drawing/2014/main" id="{BFC3FB76-31E3-2171-26F9-9F5468644375}"/>
              </a:ext>
            </a:extLst>
          </p:cNvPr>
          <p:cNvSpPr txBox="1"/>
          <p:nvPr/>
        </p:nvSpPr>
        <p:spPr>
          <a:xfrm>
            <a:off x="14494825" y="18464073"/>
            <a:ext cx="3491372" cy="954107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Inconsistent Query Times</a:t>
            </a:r>
            <a:endParaRPr lang="en-FR" sz="2800" dirty="0"/>
          </a:p>
        </p:txBody>
      </p:sp>
      <p:sp>
        <p:nvSpPr>
          <p:cNvPr id="6173" name="TextBox 6172">
            <a:extLst>
              <a:ext uri="{FF2B5EF4-FFF2-40B4-BE49-F238E27FC236}">
                <a16:creationId xmlns:a16="http://schemas.microsoft.com/office/drawing/2014/main" id="{3F29C3A3-5452-A1FC-4618-9072EC27FD1F}"/>
              </a:ext>
            </a:extLst>
          </p:cNvPr>
          <p:cNvSpPr txBox="1"/>
          <p:nvPr/>
        </p:nvSpPr>
        <p:spPr>
          <a:xfrm>
            <a:off x="9605149" y="26487402"/>
            <a:ext cx="1091034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 of Genome Batch Post-Compression Size Via Distinct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Kmers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Estimation </a:t>
            </a:r>
          </a:p>
        </p:txBody>
      </p:sp>
      <p:sp>
        <p:nvSpPr>
          <p:cNvPr id="6176" name="TextBox 6175">
            <a:extLst>
              <a:ext uri="{FF2B5EF4-FFF2-40B4-BE49-F238E27FC236}">
                <a16:creationId xmlns:a16="http://schemas.microsoft.com/office/drawing/2014/main" id="{00B26BE5-610B-4712-0308-3D0CA8B5A9E7}"/>
              </a:ext>
            </a:extLst>
          </p:cNvPr>
          <p:cNvSpPr txBox="1"/>
          <p:nvPr/>
        </p:nvSpPr>
        <p:spPr>
          <a:xfrm>
            <a:off x="15363440" y="37967210"/>
            <a:ext cx="1406088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GB" sz="23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 </a:t>
            </a:r>
            <a:r>
              <a:rPr kumimoji="0" lang="en-GB" sz="23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Břinda</a:t>
            </a:r>
            <a:r>
              <a:rPr lang="en-GB" sz="2300" dirty="0">
                <a:solidFill>
                  <a:prstClr val="black"/>
                </a:solidFill>
              </a:rPr>
              <a:t> et al.,</a:t>
            </a:r>
            <a:r>
              <a:rPr kumimoji="0" lang="en-GB" sz="23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Efficient and Robust Search of Microbial Genomes via Phylogenetic Compression. To be appeared </a:t>
            </a:r>
            <a:r>
              <a:rPr lang="en-GB" sz="2300" dirty="0">
                <a:solidFill>
                  <a:prstClr val="black"/>
                </a:solidFill>
              </a:rPr>
              <a:t>in </a:t>
            </a:r>
            <a:r>
              <a:rPr kumimoji="0" lang="en-GB" sz="23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Nature Methods</a:t>
            </a:r>
            <a:r>
              <a:rPr kumimoji="0" lang="en-GB" sz="23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2025</a:t>
            </a:r>
            <a:endParaRPr lang="en-GB" sz="2300" dirty="0">
              <a:solidFill>
                <a:prstClr val="black"/>
              </a:solidFill>
            </a:endParaRPr>
          </a:p>
          <a:p>
            <a:pPr algn="just"/>
            <a:r>
              <a:rPr kumimoji="0" lang="en-GB" sz="23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[2] Blackwell et al., Exploring bacterial diversity via a curated and searchable snapshot of archived DNA sequences. </a:t>
            </a:r>
            <a:r>
              <a:rPr kumimoji="0" lang="en-GB" sz="23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PLOS Biology</a:t>
            </a:r>
            <a:r>
              <a:rPr kumimoji="0" lang="en-GB" sz="23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19, 11. 2021</a:t>
            </a:r>
          </a:p>
          <a:p>
            <a:pPr algn="just"/>
            <a:r>
              <a:rPr kumimoji="0" lang="en-GB" sz="23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[3] Hunt et </a:t>
            </a:r>
            <a:r>
              <a:rPr kumimoji="0" lang="en-GB" sz="23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a.l</a:t>
            </a:r>
            <a:r>
              <a:rPr kumimoji="0" lang="en-GB" sz="23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,. </a:t>
            </a:r>
            <a:r>
              <a:rPr kumimoji="0" lang="en-GB" sz="23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AllTheBacteria</a:t>
            </a:r>
            <a:r>
              <a:rPr kumimoji="0" lang="en-GB" sz="23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all bacterial genomes assembled, available and searchable. </a:t>
            </a:r>
            <a:r>
              <a:rPr kumimoji="0" lang="en-GB" sz="23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bioRxiv</a:t>
            </a:r>
            <a:r>
              <a:rPr kumimoji="0" lang="en-GB" sz="23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2024</a:t>
            </a:r>
          </a:p>
          <a:p>
            <a:pPr algn="just"/>
            <a:r>
              <a:rPr lang="en-GB" sz="2300" dirty="0">
                <a:solidFill>
                  <a:prstClr val="black"/>
                </a:solidFill>
              </a:rPr>
              <a:t>[4] </a:t>
            </a:r>
            <a:r>
              <a:rPr lang="en-GB" sz="2300" dirty="0"/>
              <a:t>Bonnie et al., </a:t>
            </a:r>
            <a:r>
              <a:rPr lang="en-GB" sz="2300" dirty="0" err="1"/>
              <a:t>DandD</a:t>
            </a:r>
            <a:r>
              <a:rPr lang="en-GB" sz="2300" dirty="0"/>
              <a:t>: Efficient measurement of sequence growth and similarity. </a:t>
            </a:r>
            <a:r>
              <a:rPr lang="en-GB" sz="2300" i="1" dirty="0" err="1"/>
              <a:t>iScience</a:t>
            </a:r>
            <a:r>
              <a:rPr lang="en-GB" sz="2300" dirty="0"/>
              <a:t> 27, 3. 2024</a:t>
            </a:r>
          </a:p>
          <a:p>
            <a:pPr algn="just"/>
            <a:r>
              <a:rPr kumimoji="0" lang="en-GB" sz="23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[5]</a:t>
            </a:r>
            <a:r>
              <a:rPr lang="en-GB" sz="2300" dirty="0"/>
              <a:t> Baker, D.N., Langmead, B. Dashing: fast and accurate genomic distances with </a:t>
            </a:r>
            <a:r>
              <a:rPr lang="en-GB" sz="2300" dirty="0" err="1"/>
              <a:t>HyperLogLog</a:t>
            </a:r>
            <a:r>
              <a:rPr lang="en-GB" sz="2300" dirty="0"/>
              <a:t>. </a:t>
            </a:r>
            <a:r>
              <a:rPr lang="en-GB" sz="2300" i="1" dirty="0"/>
              <a:t>Genome </a:t>
            </a:r>
            <a:r>
              <a:rPr lang="en-GB" sz="2300" i="1" dirty="0" err="1"/>
              <a:t>Biol</a:t>
            </a:r>
            <a:r>
              <a:rPr lang="en-GB" sz="2300" i="1" dirty="0"/>
              <a:t> </a:t>
            </a:r>
            <a:r>
              <a:rPr lang="en-GB" sz="2300" dirty="0"/>
              <a:t>20, 265. 2019. </a:t>
            </a:r>
          </a:p>
          <a:p>
            <a:pPr algn="just"/>
            <a:r>
              <a:rPr lang="en-GB" sz="2300" dirty="0"/>
              <a:t>[6] Mertens, Stephan, The Easiest Hard Problem: Number Partitioning, in Allon </a:t>
            </a:r>
            <a:r>
              <a:rPr lang="en-GB" sz="2300" dirty="0" err="1"/>
              <a:t>Percus</a:t>
            </a:r>
            <a:r>
              <a:rPr lang="en-GB" sz="2300" dirty="0"/>
              <a:t>; Gabriel </a:t>
            </a:r>
            <a:r>
              <a:rPr lang="en-GB" sz="2300" dirty="0" err="1"/>
              <a:t>Istrate</a:t>
            </a:r>
            <a:r>
              <a:rPr lang="en-GB" sz="2300" dirty="0"/>
              <a:t>; Cristopher Moore (eds.), Computational complexity and statistical physics, </a:t>
            </a:r>
            <a:r>
              <a:rPr lang="en-GB" sz="2300" i="1" dirty="0"/>
              <a:t>Oxford University Press US</a:t>
            </a:r>
            <a:r>
              <a:rPr lang="en-GB" sz="2300" dirty="0"/>
              <a:t>, p. 125. 2006</a:t>
            </a:r>
          </a:p>
          <a:p>
            <a:pPr algn="just"/>
            <a:r>
              <a:rPr lang="en-GB" sz="2300" dirty="0"/>
              <a:t>[7] Coffman et al., Bin Packing Approximation Algorithms: Survey and Classification. </a:t>
            </a:r>
            <a:r>
              <a:rPr lang="en-GB" sz="2300" i="1" dirty="0"/>
              <a:t>Handbook of Combinatorial Optimization</a:t>
            </a:r>
            <a:r>
              <a:rPr lang="en-GB" sz="2300" dirty="0"/>
              <a:t> (Vol. 1-5, pp. 455-531).  2012</a:t>
            </a:r>
            <a:r>
              <a:rPr lang="en-GB" sz="2300" dirty="0">
                <a:solidFill>
                  <a:prstClr val="black"/>
                </a:solidFill>
              </a:rPr>
              <a:t>. </a:t>
            </a:r>
            <a:endParaRPr lang="en-GB" sz="2300" dirty="0"/>
          </a:p>
        </p:txBody>
      </p:sp>
      <p:sp>
        <p:nvSpPr>
          <p:cNvPr id="6183" name="TextBox 6182">
            <a:extLst>
              <a:ext uri="{FF2B5EF4-FFF2-40B4-BE49-F238E27FC236}">
                <a16:creationId xmlns:a16="http://schemas.microsoft.com/office/drawing/2014/main" id="{EA2F7053-08F0-BA30-7BDA-2F5581DF91E8}"/>
              </a:ext>
            </a:extLst>
          </p:cNvPr>
          <p:cNvSpPr txBox="1"/>
          <p:nvPr/>
        </p:nvSpPr>
        <p:spPr>
          <a:xfrm>
            <a:off x="5252618" y="32010710"/>
            <a:ext cx="317031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Batch capacity :</a:t>
            </a:r>
          </a:p>
          <a:p>
            <a:pPr algn="ctr"/>
            <a:r>
              <a:rPr lang="en-GB" sz="2400" dirty="0"/>
              <a:t>C = 152,000,000</a:t>
            </a:r>
          </a:p>
          <a:p>
            <a:pPr algn="ctr"/>
            <a:r>
              <a:rPr lang="en-GB" sz="2400" dirty="0"/>
              <a:t>(C obtained by linear regression)</a:t>
            </a:r>
          </a:p>
        </p:txBody>
      </p:sp>
      <p:sp>
        <p:nvSpPr>
          <p:cNvPr id="6184" name="TextBox 6183">
            <a:extLst>
              <a:ext uri="{FF2B5EF4-FFF2-40B4-BE49-F238E27FC236}">
                <a16:creationId xmlns:a16="http://schemas.microsoft.com/office/drawing/2014/main" id="{0F27FC7C-6AC9-01BC-321E-0C6F21326F51}"/>
              </a:ext>
            </a:extLst>
          </p:cNvPr>
          <p:cNvSpPr txBox="1"/>
          <p:nvPr/>
        </p:nvSpPr>
        <p:spPr>
          <a:xfrm>
            <a:off x="5244898" y="34320569"/>
            <a:ext cx="317031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Number of genome per batch varies</a:t>
            </a:r>
          </a:p>
        </p:txBody>
      </p:sp>
      <p:sp>
        <p:nvSpPr>
          <p:cNvPr id="6186" name="TextBox 6185">
            <a:extLst>
              <a:ext uri="{FF2B5EF4-FFF2-40B4-BE49-F238E27FC236}">
                <a16:creationId xmlns:a16="http://schemas.microsoft.com/office/drawing/2014/main" id="{9DD04357-0E25-0DA0-14C7-5D1CC4BC9345}"/>
              </a:ext>
            </a:extLst>
          </p:cNvPr>
          <p:cNvSpPr txBox="1"/>
          <p:nvPr/>
        </p:nvSpPr>
        <p:spPr>
          <a:xfrm>
            <a:off x="10176150" y="34023516"/>
            <a:ext cx="467999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Most of the batches are balanced (between 40-50MB, max size 81MB)</a:t>
            </a:r>
          </a:p>
        </p:txBody>
      </p:sp>
      <p:sp>
        <p:nvSpPr>
          <p:cNvPr id="6188" name="TextBox 6187">
            <a:extLst>
              <a:ext uri="{FF2B5EF4-FFF2-40B4-BE49-F238E27FC236}">
                <a16:creationId xmlns:a16="http://schemas.microsoft.com/office/drawing/2014/main" id="{D5E1F601-04CB-2A19-7A62-3AFD714438BA}"/>
              </a:ext>
            </a:extLst>
          </p:cNvPr>
          <p:cNvSpPr txBox="1"/>
          <p:nvPr/>
        </p:nvSpPr>
        <p:spPr>
          <a:xfrm>
            <a:off x="9038809" y="35186238"/>
            <a:ext cx="589913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GB" sz="2400" dirty="0"/>
              <a:t>Evaluation </a:t>
            </a:r>
            <a:r>
              <a:rPr lang="en-GB" sz="2400" dirty="0" err="1"/>
              <a:t>strat</a:t>
            </a:r>
            <a:r>
              <a:rPr lang="en-GB" sz="2400" dirty="0"/>
              <a:t>. 1:</a:t>
            </a:r>
          </a:p>
          <a:p>
            <a:pPr algn="r"/>
            <a:r>
              <a:rPr lang="en-GB" sz="2400" dirty="0"/>
              <a:t>Allowing a capacity on distinct </a:t>
            </a:r>
            <a:r>
              <a:rPr lang="en-GB" sz="2400" dirty="0" err="1"/>
              <a:t>kmers</a:t>
            </a:r>
            <a:r>
              <a:rPr lang="en-GB" sz="2400" dirty="0"/>
              <a:t>.</a:t>
            </a:r>
          </a:p>
          <a:p>
            <a:pPr algn="r"/>
            <a:r>
              <a:rPr lang="en-GB" sz="2400" dirty="0"/>
              <a:t>The result remains somewhat imbalanced.</a:t>
            </a:r>
          </a:p>
        </p:txBody>
      </p:sp>
      <p:sp>
        <p:nvSpPr>
          <p:cNvPr id="6205" name="TextBox 6204">
            <a:extLst>
              <a:ext uri="{FF2B5EF4-FFF2-40B4-BE49-F238E27FC236}">
                <a16:creationId xmlns:a16="http://schemas.microsoft.com/office/drawing/2014/main" id="{543824CD-4B4C-E5FE-FC24-97F193A57724}"/>
              </a:ext>
            </a:extLst>
          </p:cNvPr>
          <p:cNvSpPr txBox="1"/>
          <p:nvPr/>
        </p:nvSpPr>
        <p:spPr>
          <a:xfrm>
            <a:off x="684504" y="38041022"/>
            <a:ext cx="142038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Batching by Predicting Compression Size Using </a:t>
            </a:r>
            <a:r>
              <a:rPr lang="en-GB" sz="3200" dirty="0" err="1"/>
              <a:t>HyperLogLog</a:t>
            </a:r>
            <a:r>
              <a:rPr lang="en-GB" sz="3200" dirty="0"/>
              <a:t> Distinct K-</a:t>
            </a:r>
            <a:r>
              <a:rPr lang="en-GB" sz="3200" dirty="0" err="1"/>
              <a:t>mer</a:t>
            </a:r>
            <a:r>
              <a:rPr lang="en-GB" sz="3200" dirty="0"/>
              <a:t> Estimation Improves balancing of the final compressed sizes </a:t>
            </a:r>
            <a:r>
              <a:rPr lang="en-GB" sz="3200" i="1" dirty="0"/>
              <a:t>Mycobacterium tuberculosis.</a:t>
            </a:r>
          </a:p>
          <a:p>
            <a:r>
              <a:rPr lang="en-GB" sz="3200" b="1" dirty="0"/>
              <a:t>Current Goals:</a:t>
            </a:r>
            <a:endParaRPr lang="en-GB" sz="3200" dirty="0"/>
          </a:p>
          <a:p>
            <a:r>
              <a:rPr lang="en-GB" sz="3200" dirty="0"/>
              <a:t>		Extending the results and methods to the whole 661k collection.</a:t>
            </a:r>
          </a:p>
          <a:p>
            <a:r>
              <a:rPr lang="en-GB" sz="3200" dirty="0"/>
              <a:t>		Enabling control over the number of genomes in each batch.</a:t>
            </a:r>
          </a:p>
          <a:p>
            <a:r>
              <a:rPr lang="en-GB" sz="3200" dirty="0"/>
              <a:t>		Scaling up to </a:t>
            </a:r>
            <a:r>
              <a:rPr lang="en-GB" sz="3200" dirty="0" err="1"/>
              <a:t>AllTheBacteria</a:t>
            </a:r>
            <a:r>
              <a:rPr lang="en-GB" sz="3200" dirty="0"/>
              <a:t> collection.</a:t>
            </a:r>
          </a:p>
          <a:p>
            <a:r>
              <a:rPr lang="en-GB" sz="3200" dirty="0"/>
              <a:t>		Applications in querying data structures such as Bloom filter, on PIM and GPU.</a:t>
            </a:r>
          </a:p>
        </p:txBody>
      </p:sp>
      <p:sp>
        <p:nvSpPr>
          <p:cNvPr id="6210" name="TextBox 6209">
            <a:extLst>
              <a:ext uri="{FF2B5EF4-FFF2-40B4-BE49-F238E27FC236}">
                <a16:creationId xmlns:a16="http://schemas.microsoft.com/office/drawing/2014/main" id="{07B2701D-ABF0-5791-AA94-C6100820F260}"/>
              </a:ext>
            </a:extLst>
          </p:cNvPr>
          <p:cNvSpPr txBox="1"/>
          <p:nvPr/>
        </p:nvSpPr>
        <p:spPr>
          <a:xfrm>
            <a:off x="22027397" y="32453856"/>
            <a:ext cx="310387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Nb of genomes per batch varies but to a lesser extent compared to Strat. 1</a:t>
            </a:r>
          </a:p>
        </p:txBody>
      </p:sp>
      <p:sp>
        <p:nvSpPr>
          <p:cNvPr id="6212" name="TextBox 6211">
            <a:extLst>
              <a:ext uri="{FF2B5EF4-FFF2-40B4-BE49-F238E27FC236}">
                <a16:creationId xmlns:a16="http://schemas.microsoft.com/office/drawing/2014/main" id="{ED936F70-C64E-7A72-CD8F-0E308F4B18EA}"/>
              </a:ext>
            </a:extLst>
          </p:cNvPr>
          <p:cNvSpPr txBox="1"/>
          <p:nvPr/>
        </p:nvSpPr>
        <p:spPr>
          <a:xfrm>
            <a:off x="8979743" y="29285931"/>
            <a:ext cx="1231572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DATA : Genomes of </a:t>
            </a:r>
            <a:r>
              <a:rPr lang="en-GB" sz="2800" i="1" dirty="0"/>
              <a:t>Mycobacterium tuberculosis </a:t>
            </a:r>
            <a:r>
              <a:rPr lang="en-GB" sz="2800" dirty="0"/>
              <a:t>from the 661k Collection</a:t>
            </a:r>
            <a:r>
              <a:rPr lang="en-GB" sz="2800" baseline="30000" dirty="0"/>
              <a:t>[2] </a:t>
            </a:r>
            <a:r>
              <a:rPr lang="en-GB" sz="2800" dirty="0"/>
              <a:t>, B = 24 </a:t>
            </a:r>
            <a:endParaRPr lang="en-GB" sz="2800" baseline="30000" dirty="0"/>
          </a:p>
        </p:txBody>
      </p:sp>
      <p:sp>
        <p:nvSpPr>
          <p:cNvPr id="6213" name="TextBox 6212">
            <a:extLst>
              <a:ext uri="{FF2B5EF4-FFF2-40B4-BE49-F238E27FC236}">
                <a16:creationId xmlns:a16="http://schemas.microsoft.com/office/drawing/2014/main" id="{D48E121A-E8BF-121B-A81D-F91DCFBBACE9}"/>
              </a:ext>
            </a:extLst>
          </p:cNvPr>
          <p:cNvSpPr txBox="1"/>
          <p:nvPr/>
        </p:nvSpPr>
        <p:spPr>
          <a:xfrm>
            <a:off x="15450013" y="34041165"/>
            <a:ext cx="474614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All Batches are well balanced </a:t>
            </a:r>
          </a:p>
          <a:p>
            <a:pPr algn="ctr"/>
            <a:r>
              <a:rPr lang="en-GB" sz="2400" dirty="0"/>
              <a:t>(between 59-67MB, max size 67MB)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89BC9CF-8DD2-2ECE-3F10-79E045899E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966441" y="657482"/>
            <a:ext cx="2071066" cy="1468298"/>
          </a:xfrm>
          <a:prstGeom prst="rect">
            <a:avLst/>
          </a:prstGeom>
        </p:spPr>
      </p:pic>
      <p:grpSp>
        <p:nvGrpSpPr>
          <p:cNvPr id="6221" name="Group 6220">
            <a:extLst>
              <a:ext uri="{FF2B5EF4-FFF2-40B4-BE49-F238E27FC236}">
                <a16:creationId xmlns:a16="http://schemas.microsoft.com/office/drawing/2014/main" id="{B82EB597-51F0-B14A-C6FD-93EC2608D628}"/>
              </a:ext>
            </a:extLst>
          </p:cNvPr>
          <p:cNvGrpSpPr/>
          <p:nvPr/>
        </p:nvGrpSpPr>
        <p:grpSpPr>
          <a:xfrm>
            <a:off x="9082453" y="4645067"/>
            <a:ext cx="8910449" cy="6195175"/>
            <a:chOff x="8912653" y="3846784"/>
            <a:chExt cx="8910449" cy="619517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4CD696E-19AA-D2AF-61A5-C60FE4E544B9}"/>
                </a:ext>
              </a:extLst>
            </p:cNvPr>
            <p:cNvSpPr txBox="1"/>
            <p:nvPr/>
          </p:nvSpPr>
          <p:spPr>
            <a:xfrm>
              <a:off x="9049914" y="3846784"/>
              <a:ext cx="8773188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2800" dirty="0"/>
                <a:t>STEP 1 : PHYLOGENETIC BATCHING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FBC60FA3-0C2E-387D-1FEA-933164310FF4}"/>
                </a:ext>
              </a:extLst>
            </p:cNvPr>
            <p:cNvSpPr/>
            <p:nvPr/>
          </p:nvSpPr>
          <p:spPr>
            <a:xfrm>
              <a:off x="8912653" y="5570581"/>
              <a:ext cx="2755892" cy="274293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INPUT:</a:t>
              </a:r>
            </a:p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Collection of genomes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66715C85-2BA7-7366-F1D4-24BA08948300}"/>
                </a:ext>
              </a:extLst>
            </p:cNvPr>
            <p:cNvSpPr/>
            <p:nvPr/>
          </p:nvSpPr>
          <p:spPr>
            <a:xfrm>
              <a:off x="12060856" y="5700916"/>
              <a:ext cx="1679763" cy="1589381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Species 1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0CBC529C-8BAF-C29F-4088-1B9C30943CAB}"/>
                </a:ext>
              </a:extLst>
            </p:cNvPr>
            <p:cNvSpPr/>
            <p:nvPr/>
          </p:nvSpPr>
          <p:spPr>
            <a:xfrm>
              <a:off x="13880557" y="5754321"/>
              <a:ext cx="1197283" cy="12414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S2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E38C9DAA-DAC3-688A-7221-4D91F9F95833}"/>
                </a:ext>
              </a:extLst>
            </p:cNvPr>
            <p:cNvSpPr/>
            <p:nvPr/>
          </p:nvSpPr>
          <p:spPr>
            <a:xfrm>
              <a:off x="13902924" y="7050606"/>
              <a:ext cx="637777" cy="751982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S3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D0C95C9D-3FFA-F3B7-13AE-70533BECA704}"/>
                </a:ext>
              </a:extLst>
            </p:cNvPr>
            <p:cNvSpPr/>
            <p:nvPr/>
          </p:nvSpPr>
          <p:spPr>
            <a:xfrm flipH="1">
              <a:off x="12712666" y="7453231"/>
              <a:ext cx="310129" cy="30304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9B56D4A5-00BB-27AF-68EE-4BD32AEE71BE}"/>
                </a:ext>
              </a:extLst>
            </p:cNvPr>
            <p:cNvSpPr/>
            <p:nvPr/>
          </p:nvSpPr>
          <p:spPr>
            <a:xfrm flipH="1">
              <a:off x="12154543" y="7420252"/>
              <a:ext cx="399048" cy="41325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87873866-129A-F2FD-CA9D-090FF1BA654D}"/>
                </a:ext>
              </a:extLst>
            </p:cNvPr>
            <p:cNvSpPr/>
            <p:nvPr/>
          </p:nvSpPr>
          <p:spPr>
            <a:xfrm flipH="1">
              <a:off x="13252115" y="7497853"/>
              <a:ext cx="243986" cy="22501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73692CAD-DFCE-7983-A292-27DDE836C99D}"/>
                </a:ext>
              </a:extLst>
            </p:cNvPr>
            <p:cNvSpPr/>
            <p:nvPr/>
          </p:nvSpPr>
          <p:spPr>
            <a:xfrm>
              <a:off x="15517994" y="5768393"/>
              <a:ext cx="637777" cy="751982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S1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45C0B6B6-F784-C545-A0FA-AD4C5BA7C2FC}"/>
                </a:ext>
              </a:extLst>
            </p:cNvPr>
            <p:cNvSpPr/>
            <p:nvPr/>
          </p:nvSpPr>
          <p:spPr>
            <a:xfrm>
              <a:off x="15517994" y="6631993"/>
              <a:ext cx="637777" cy="75198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S2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4FAE2E2C-5792-91EA-056C-3E071E9EBA33}"/>
                </a:ext>
              </a:extLst>
            </p:cNvPr>
            <p:cNvSpPr/>
            <p:nvPr/>
          </p:nvSpPr>
          <p:spPr>
            <a:xfrm>
              <a:off x="16218498" y="5780425"/>
              <a:ext cx="637777" cy="751982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S1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EBF89400-3ED8-9176-5CF1-5C6B3C904D05}"/>
                </a:ext>
              </a:extLst>
            </p:cNvPr>
            <p:cNvSpPr/>
            <p:nvPr/>
          </p:nvSpPr>
          <p:spPr>
            <a:xfrm>
              <a:off x="16941730" y="5780425"/>
              <a:ext cx="637777" cy="751982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S1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99EE60D3-8614-CC05-35D9-24A33063E057}"/>
                </a:ext>
              </a:extLst>
            </p:cNvPr>
            <p:cNvSpPr/>
            <p:nvPr/>
          </p:nvSpPr>
          <p:spPr>
            <a:xfrm>
              <a:off x="16229194" y="6631993"/>
              <a:ext cx="637777" cy="75198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S2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7011EAFF-F515-7A60-2D06-2B83AFE675B6}"/>
                </a:ext>
              </a:extLst>
            </p:cNvPr>
            <p:cNvSpPr/>
            <p:nvPr/>
          </p:nvSpPr>
          <p:spPr>
            <a:xfrm>
              <a:off x="16940394" y="6657393"/>
              <a:ext cx="637777" cy="751982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S3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83958ACD-44D2-5898-72C6-D7D460E57836}"/>
                </a:ext>
              </a:extLst>
            </p:cNvPr>
            <p:cNvSpPr/>
            <p:nvPr/>
          </p:nvSpPr>
          <p:spPr>
            <a:xfrm flipH="1">
              <a:off x="16282908" y="8001980"/>
              <a:ext cx="243986" cy="22501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1EB387E7-FAC6-EA51-6F38-174B2BEBCDF1}"/>
                </a:ext>
              </a:extLst>
            </p:cNvPr>
            <p:cNvSpPr/>
            <p:nvPr/>
          </p:nvSpPr>
          <p:spPr>
            <a:xfrm flipH="1">
              <a:off x="16546145" y="7792289"/>
              <a:ext cx="310129" cy="30304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4B275237-2FDE-BFDC-8BD3-50598BAEA9C4}"/>
                </a:ext>
              </a:extLst>
            </p:cNvPr>
            <p:cNvSpPr/>
            <p:nvPr/>
          </p:nvSpPr>
          <p:spPr>
            <a:xfrm flipH="1">
              <a:off x="16218497" y="7561760"/>
              <a:ext cx="399048" cy="41325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8CD48EC-62C1-3740-2A6C-E979430FBC02}"/>
                </a:ext>
              </a:extLst>
            </p:cNvPr>
            <p:cNvSpPr/>
            <p:nvPr/>
          </p:nvSpPr>
          <p:spPr>
            <a:xfrm>
              <a:off x="16218497" y="7507724"/>
              <a:ext cx="637777" cy="751982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1CD63AA-A0DB-C776-0D8B-78ED1651F2CB}"/>
                </a:ext>
              </a:extLst>
            </p:cNvPr>
            <p:cNvCxnSpPr/>
            <p:nvPr/>
          </p:nvCxnSpPr>
          <p:spPr>
            <a:xfrm>
              <a:off x="11832537" y="5672803"/>
              <a:ext cx="0" cy="383375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338D02B-FB29-AC47-D59C-2E679FF9699C}"/>
                </a:ext>
              </a:extLst>
            </p:cNvPr>
            <p:cNvCxnSpPr/>
            <p:nvPr/>
          </p:nvCxnSpPr>
          <p:spPr>
            <a:xfrm>
              <a:off x="15318470" y="5647815"/>
              <a:ext cx="0" cy="383375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Right Arrow 77">
              <a:extLst>
                <a:ext uri="{FF2B5EF4-FFF2-40B4-BE49-F238E27FC236}">
                  <a16:creationId xmlns:a16="http://schemas.microsoft.com/office/drawing/2014/main" id="{931C6834-C54E-D3CC-428D-E4D2AFD1C2F1}"/>
                </a:ext>
              </a:extLst>
            </p:cNvPr>
            <p:cNvSpPr/>
            <p:nvPr/>
          </p:nvSpPr>
          <p:spPr>
            <a:xfrm>
              <a:off x="11360370" y="8478505"/>
              <a:ext cx="993697" cy="52995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bg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876B16F-F17F-14A7-C628-C7AEB3956687}"/>
                </a:ext>
              </a:extLst>
            </p:cNvPr>
            <p:cNvSpPr txBox="1"/>
            <p:nvPr/>
          </p:nvSpPr>
          <p:spPr>
            <a:xfrm>
              <a:off x="13496101" y="9087852"/>
              <a:ext cx="4160771" cy="95410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spcBef>
                  <a:spcPts val="1200"/>
                </a:spcBef>
                <a:spcAft>
                  <a:spcPts val="1200"/>
                </a:spcAft>
              </a:pPr>
              <a:r>
                <a:rPr lang="en-GB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Split or merge based on cluster size (batching)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D9018E1-60EB-FFE4-EC06-9A1AE523475B}"/>
                </a:ext>
              </a:extLst>
            </p:cNvPr>
            <p:cNvSpPr txBox="1"/>
            <p:nvPr/>
          </p:nvSpPr>
          <p:spPr>
            <a:xfrm>
              <a:off x="9484124" y="9087852"/>
              <a:ext cx="3752491" cy="5232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spcBef>
                  <a:spcPts val="1200"/>
                </a:spcBef>
                <a:spcAft>
                  <a:spcPts val="1200"/>
                </a:spcAft>
              </a:pPr>
              <a:r>
                <a:rPr lang="en-GB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Species clustering</a:t>
              </a:r>
            </a:p>
          </p:txBody>
        </p:sp>
        <p:sp>
          <p:nvSpPr>
            <p:cNvPr id="6215" name="Right Arrow 6214">
              <a:extLst>
                <a:ext uri="{FF2B5EF4-FFF2-40B4-BE49-F238E27FC236}">
                  <a16:creationId xmlns:a16="http://schemas.microsoft.com/office/drawing/2014/main" id="{2366C07F-CF36-4644-88EE-0E7CA0D16BAC}"/>
                </a:ext>
              </a:extLst>
            </p:cNvPr>
            <p:cNvSpPr/>
            <p:nvPr/>
          </p:nvSpPr>
          <p:spPr>
            <a:xfrm>
              <a:off x="14788749" y="8478505"/>
              <a:ext cx="993697" cy="52995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bg1"/>
                </a:solidFill>
              </a:endParaRPr>
            </a:p>
          </p:txBody>
        </p:sp>
      </p:grpSp>
      <p:sp>
        <p:nvSpPr>
          <p:cNvPr id="6220" name="TextBox 6219">
            <a:extLst>
              <a:ext uri="{FF2B5EF4-FFF2-40B4-BE49-F238E27FC236}">
                <a16:creationId xmlns:a16="http://schemas.microsoft.com/office/drawing/2014/main" id="{6D9BDC48-6C5B-E002-ACD5-3328F57FD977}"/>
              </a:ext>
            </a:extLst>
          </p:cNvPr>
          <p:cNvSpPr txBox="1"/>
          <p:nvPr/>
        </p:nvSpPr>
        <p:spPr>
          <a:xfrm>
            <a:off x="18478470" y="10725583"/>
            <a:ext cx="606588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Reordering of genomes in each batch using an estimated evolutionary tree</a:t>
            </a:r>
          </a:p>
        </p:txBody>
      </p:sp>
      <p:sp>
        <p:nvSpPr>
          <p:cNvPr id="6224" name="TextBox 6223">
            <a:extLst>
              <a:ext uri="{FF2B5EF4-FFF2-40B4-BE49-F238E27FC236}">
                <a16:creationId xmlns:a16="http://schemas.microsoft.com/office/drawing/2014/main" id="{5543CEAB-C7F2-6474-0047-4160CC9A61B6}"/>
              </a:ext>
            </a:extLst>
          </p:cNvPr>
          <p:cNvSpPr txBox="1"/>
          <p:nvPr/>
        </p:nvSpPr>
        <p:spPr>
          <a:xfrm>
            <a:off x="25258452" y="4589060"/>
            <a:ext cx="418384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RESULTING COMPRESSION</a:t>
            </a:r>
          </a:p>
        </p:txBody>
      </p:sp>
      <p:sp>
        <p:nvSpPr>
          <p:cNvPr id="6228" name="Rounded Rectangle 6227">
            <a:extLst>
              <a:ext uri="{FF2B5EF4-FFF2-40B4-BE49-F238E27FC236}">
                <a16:creationId xmlns:a16="http://schemas.microsoft.com/office/drawing/2014/main" id="{722E149A-A936-CA17-0C75-66A55B440EDF}"/>
              </a:ext>
            </a:extLst>
          </p:cNvPr>
          <p:cNvSpPr/>
          <p:nvPr/>
        </p:nvSpPr>
        <p:spPr>
          <a:xfrm>
            <a:off x="22201028" y="18627133"/>
            <a:ext cx="4391244" cy="691663"/>
          </a:xfrm>
          <a:prstGeom prst="roundRect">
            <a:avLst>
              <a:gd name="adj" fmla="val 358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3600" dirty="0">
                <a:cs typeface="Arial" panose="020B0604020202020204" pitchFamily="34" charset="0"/>
              </a:rPr>
              <a:t>CURRENT GOAL</a:t>
            </a:r>
          </a:p>
        </p:txBody>
      </p:sp>
      <p:cxnSp>
        <p:nvCxnSpPr>
          <p:cNvPr id="6229" name="Straight Connector 6228">
            <a:extLst>
              <a:ext uri="{FF2B5EF4-FFF2-40B4-BE49-F238E27FC236}">
                <a16:creationId xmlns:a16="http://schemas.microsoft.com/office/drawing/2014/main" id="{F5F64B6E-025F-B37C-3ADF-35A5185D4D67}"/>
              </a:ext>
            </a:extLst>
          </p:cNvPr>
          <p:cNvCxnSpPr>
            <a:cxnSpLocks/>
          </p:cNvCxnSpPr>
          <p:nvPr/>
        </p:nvCxnSpPr>
        <p:spPr>
          <a:xfrm flipH="1">
            <a:off x="18478470" y="18627133"/>
            <a:ext cx="11376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34" name="TextBox 6233">
                <a:extLst>
                  <a:ext uri="{FF2B5EF4-FFF2-40B4-BE49-F238E27FC236}">
                    <a16:creationId xmlns:a16="http://schemas.microsoft.com/office/drawing/2014/main" id="{67D1A49D-87FA-5A82-4D1E-5FC0B63C9136}"/>
                  </a:ext>
                </a:extLst>
              </p:cNvPr>
              <p:cNvSpPr txBox="1"/>
              <p:nvPr/>
            </p:nvSpPr>
            <p:spPr>
              <a:xfrm>
                <a:off x="18535728" y="13965648"/>
                <a:ext cx="5648162" cy="4090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1" algn="ctr"/>
                <a:r>
                  <a:rPr lang="en-FR" sz="3200" b="1" dirty="0"/>
                  <a:t>Objective :</a:t>
                </a:r>
                <a:endParaRPr lang="en-US" sz="3200" b="1" i="1" dirty="0">
                  <a:latin typeface="Cambria Math" panose="02040503050406030204" pitchFamily="18" charset="0"/>
                </a:endParaRP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F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𝑟𝑒𝑠𝑜𝑢𝑟𝑐𝑒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𝑏𝑎𝑡𝑐h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FR" sz="3200" dirty="0"/>
              </a:p>
              <a:p>
                <a:pPr lvl="1" algn="ctr"/>
                <a:r>
                  <a:rPr lang="en-FR" sz="3200" b="1" dirty="0"/>
                  <a:t>Per-batch Constraints :	</a:t>
                </a:r>
              </a:p>
              <a:p>
                <a:pPr lvl="1" algn="ctr"/>
                <a:r>
                  <a:rPr lang="en-FR" sz="3200" dirty="0"/>
                  <a:t>Compressed size</a:t>
                </a:r>
                <a:endParaRPr lang="en-FR" sz="3200" b="1" dirty="0"/>
              </a:p>
              <a:p>
                <a:pPr lvl="1" algn="ctr"/>
                <a:r>
                  <a:rPr lang="en-FR" sz="3200" dirty="0"/>
                  <a:t>Decompressed size</a:t>
                </a:r>
              </a:p>
              <a:p>
                <a:pPr lvl="1" algn="ctr"/>
                <a:r>
                  <a:rPr lang="en-FR" sz="3200" dirty="0"/>
                  <a:t>Number of genomes</a:t>
                </a:r>
              </a:p>
              <a:p>
                <a:pPr lvl="1" algn="ctr"/>
                <a:r>
                  <a:rPr lang="en-FR" sz="3200" dirty="0"/>
                  <a:t>Search indexes size</a:t>
                </a:r>
              </a:p>
            </p:txBody>
          </p:sp>
        </mc:Choice>
        <mc:Fallback xmlns="">
          <p:sp>
            <p:nvSpPr>
              <p:cNvPr id="6234" name="TextBox 6233">
                <a:extLst>
                  <a:ext uri="{FF2B5EF4-FFF2-40B4-BE49-F238E27FC236}">
                    <a16:creationId xmlns:a16="http://schemas.microsoft.com/office/drawing/2014/main" id="{67D1A49D-87FA-5A82-4D1E-5FC0B63C9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5728" y="13965648"/>
                <a:ext cx="5648162" cy="4090222"/>
              </a:xfrm>
              <a:prstGeom prst="rect">
                <a:avLst/>
              </a:prstGeom>
              <a:blipFill>
                <a:blip r:embed="rId15"/>
                <a:stretch>
                  <a:fillRect t="-24458" b="-37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39" name="TextBox 6238">
            <a:extLst>
              <a:ext uri="{FF2B5EF4-FFF2-40B4-BE49-F238E27FC236}">
                <a16:creationId xmlns:a16="http://schemas.microsoft.com/office/drawing/2014/main" id="{F4476078-3EA1-3DE2-7ED7-983062B26647}"/>
              </a:ext>
            </a:extLst>
          </p:cNvPr>
          <p:cNvSpPr txBox="1"/>
          <p:nvPr/>
        </p:nvSpPr>
        <p:spPr>
          <a:xfrm>
            <a:off x="14494833" y="14199214"/>
            <a:ext cx="3491364" cy="584775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CONSEQUENCES</a:t>
            </a:r>
          </a:p>
        </p:txBody>
      </p:sp>
      <p:sp>
        <p:nvSpPr>
          <p:cNvPr id="6240" name="TextBox 6239">
            <a:extLst>
              <a:ext uri="{FF2B5EF4-FFF2-40B4-BE49-F238E27FC236}">
                <a16:creationId xmlns:a16="http://schemas.microsoft.com/office/drawing/2014/main" id="{B61A0922-7C82-A526-6D4D-6C2EAD048FD0}"/>
              </a:ext>
            </a:extLst>
          </p:cNvPr>
          <p:cNvSpPr txBox="1"/>
          <p:nvPr/>
        </p:nvSpPr>
        <p:spPr>
          <a:xfrm>
            <a:off x="2273087" y="27208560"/>
            <a:ext cx="6504412" cy="46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*</a:t>
            </a:r>
            <a:r>
              <a:rPr lang="en-GB" sz="2400" dirty="0" err="1"/>
              <a:t>kmers</a:t>
            </a:r>
            <a:r>
              <a:rPr lang="en-GB" sz="2400" dirty="0"/>
              <a:t> : substring of length k of a DNA sequence</a:t>
            </a:r>
          </a:p>
        </p:txBody>
      </p:sp>
      <p:pic>
        <p:nvPicPr>
          <p:cNvPr id="6242" name="Picture 22">
            <a:extLst>
              <a:ext uri="{FF2B5EF4-FFF2-40B4-BE49-F238E27FC236}">
                <a16:creationId xmlns:a16="http://schemas.microsoft.com/office/drawing/2014/main" id="{2AED6F34-203D-9C9E-92FB-3809E8A32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03" y="13596146"/>
            <a:ext cx="13530262" cy="70675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26" name="Group 6225">
            <a:extLst>
              <a:ext uri="{FF2B5EF4-FFF2-40B4-BE49-F238E27FC236}">
                <a16:creationId xmlns:a16="http://schemas.microsoft.com/office/drawing/2014/main" id="{C0A30283-A99D-CCBB-7BD3-51CE7F270E86}"/>
              </a:ext>
            </a:extLst>
          </p:cNvPr>
          <p:cNvGrpSpPr/>
          <p:nvPr/>
        </p:nvGrpSpPr>
        <p:grpSpPr>
          <a:xfrm>
            <a:off x="1565128" y="19438249"/>
            <a:ext cx="12649637" cy="1144284"/>
            <a:chOff x="1271577" y="19812517"/>
            <a:chExt cx="13251764" cy="1144284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B79BD5-C5F1-E33D-B320-C4C331A064B8}"/>
                </a:ext>
              </a:extLst>
            </p:cNvPr>
            <p:cNvSpPr txBox="1"/>
            <p:nvPr/>
          </p:nvSpPr>
          <p:spPr>
            <a:xfrm>
              <a:off x="10216422" y="20480989"/>
              <a:ext cx="4082981" cy="4758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endParaRPr lang="en-GB" sz="2400" dirty="0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002B21F-4830-088C-AC4F-DBC0AF6230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1577" y="19812517"/>
              <a:ext cx="13251764" cy="0"/>
            </a:xfrm>
            <a:prstGeom prst="line">
              <a:avLst/>
            </a:prstGeom>
            <a:ln w="5715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248" name="Picture 27">
            <a:extLst>
              <a:ext uri="{FF2B5EF4-FFF2-40B4-BE49-F238E27FC236}">
                <a16:creationId xmlns:a16="http://schemas.microsoft.com/office/drawing/2014/main" id="{7E4CBA06-AB24-590F-B1A4-17C8709BA2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/>
          <a:stretch/>
        </p:blipFill>
        <p:spPr bwMode="auto">
          <a:xfrm>
            <a:off x="1211346" y="30451141"/>
            <a:ext cx="3784612" cy="31428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9" name="Picture 28">
            <a:extLst>
              <a:ext uri="{FF2B5EF4-FFF2-40B4-BE49-F238E27FC236}">
                <a16:creationId xmlns:a16="http://schemas.microsoft.com/office/drawing/2014/main" id="{94E63BA6-CDCD-D1CB-DFBD-1FCB702A7F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/>
          <a:stretch/>
        </p:blipFill>
        <p:spPr bwMode="auto">
          <a:xfrm>
            <a:off x="1211345" y="33655853"/>
            <a:ext cx="3784613" cy="28794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50" name="Rectangle 6249">
            <a:extLst>
              <a:ext uri="{FF2B5EF4-FFF2-40B4-BE49-F238E27FC236}">
                <a16:creationId xmlns:a16="http://schemas.microsoft.com/office/drawing/2014/main" id="{330D461E-8A5D-71A1-2305-33234AFDA69C}"/>
              </a:ext>
            </a:extLst>
          </p:cNvPr>
          <p:cNvSpPr/>
          <p:nvPr/>
        </p:nvSpPr>
        <p:spPr>
          <a:xfrm>
            <a:off x="917468" y="29611057"/>
            <a:ext cx="7778113" cy="6994030"/>
          </a:xfrm>
          <a:prstGeom prst="rect">
            <a:avLst/>
          </a:prstGeom>
          <a:noFill/>
          <a:ln w="571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6251" name="TextBox 6250">
            <a:extLst>
              <a:ext uri="{FF2B5EF4-FFF2-40B4-BE49-F238E27FC236}">
                <a16:creationId xmlns:a16="http://schemas.microsoft.com/office/drawing/2014/main" id="{A3E716C2-82BE-F89B-C4A7-04A4A72C4152}"/>
              </a:ext>
            </a:extLst>
          </p:cNvPr>
          <p:cNvSpPr txBox="1"/>
          <p:nvPr/>
        </p:nvSpPr>
        <p:spPr>
          <a:xfrm>
            <a:off x="1069254" y="29767591"/>
            <a:ext cx="40909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Batches Obtained From Strat. 1</a:t>
            </a:r>
          </a:p>
        </p:txBody>
      </p:sp>
      <p:sp>
        <p:nvSpPr>
          <p:cNvPr id="6255" name="Rectangle 6254">
            <a:extLst>
              <a:ext uri="{FF2B5EF4-FFF2-40B4-BE49-F238E27FC236}">
                <a16:creationId xmlns:a16="http://schemas.microsoft.com/office/drawing/2014/main" id="{46EF12DA-BBBB-1F29-CAF6-839591153E23}"/>
              </a:ext>
            </a:extLst>
          </p:cNvPr>
          <p:cNvSpPr/>
          <p:nvPr/>
        </p:nvSpPr>
        <p:spPr>
          <a:xfrm>
            <a:off x="21638855" y="29611057"/>
            <a:ext cx="7925926" cy="6994030"/>
          </a:xfrm>
          <a:prstGeom prst="rect">
            <a:avLst/>
          </a:prstGeom>
          <a:noFill/>
          <a:ln w="571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6256" name="TextBox 6255">
            <a:extLst>
              <a:ext uri="{FF2B5EF4-FFF2-40B4-BE49-F238E27FC236}">
                <a16:creationId xmlns:a16="http://schemas.microsoft.com/office/drawing/2014/main" id="{4E06AC0B-0C42-9D43-738E-CFFC1D804D20}"/>
              </a:ext>
            </a:extLst>
          </p:cNvPr>
          <p:cNvSpPr txBox="1"/>
          <p:nvPr/>
        </p:nvSpPr>
        <p:spPr>
          <a:xfrm>
            <a:off x="25283959" y="29751462"/>
            <a:ext cx="40909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Batches Obtained From Strat. 2</a:t>
            </a:r>
          </a:p>
        </p:txBody>
      </p:sp>
      <p:pic>
        <p:nvPicPr>
          <p:cNvPr id="6257" name="Picture 29">
            <a:extLst>
              <a:ext uri="{FF2B5EF4-FFF2-40B4-BE49-F238E27FC236}">
                <a16:creationId xmlns:a16="http://schemas.microsoft.com/office/drawing/2014/main" id="{D306BB83-86CD-342C-8173-BE14CCD6D2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8"/>
          <a:stretch/>
        </p:blipFill>
        <p:spPr bwMode="auto">
          <a:xfrm>
            <a:off x="25343052" y="33423797"/>
            <a:ext cx="3820706" cy="301507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59" name="Picture 30">
            <a:extLst>
              <a:ext uri="{FF2B5EF4-FFF2-40B4-BE49-F238E27FC236}">
                <a16:creationId xmlns:a16="http://schemas.microsoft.com/office/drawing/2014/main" id="{CF1643D3-4ACE-8E7B-24C6-60C83A2F61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8"/>
          <a:stretch/>
        </p:blipFill>
        <p:spPr bwMode="auto">
          <a:xfrm>
            <a:off x="25360830" y="30299000"/>
            <a:ext cx="3820706" cy="30389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63" name="TextBox 6262">
            <a:extLst>
              <a:ext uri="{FF2B5EF4-FFF2-40B4-BE49-F238E27FC236}">
                <a16:creationId xmlns:a16="http://schemas.microsoft.com/office/drawing/2014/main" id="{0EC615BA-AA5A-EA57-AEC3-2F4CD198319B}"/>
              </a:ext>
            </a:extLst>
          </p:cNvPr>
          <p:cNvSpPr txBox="1"/>
          <p:nvPr/>
        </p:nvSpPr>
        <p:spPr>
          <a:xfrm>
            <a:off x="15447585" y="35008353"/>
            <a:ext cx="601220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dirty="0"/>
              <a:t>Evaluation </a:t>
            </a:r>
            <a:r>
              <a:rPr lang="en-GB" sz="2400" dirty="0" err="1"/>
              <a:t>strat</a:t>
            </a:r>
            <a:r>
              <a:rPr lang="en-GB" sz="2400" dirty="0"/>
              <a:t>. 2:</a:t>
            </a:r>
          </a:p>
          <a:p>
            <a:r>
              <a:rPr lang="en-GB" sz="2400" dirty="0"/>
              <a:t>Producing more balanced batches.</a:t>
            </a:r>
          </a:p>
          <a:p>
            <a:r>
              <a:rPr lang="en-GB" sz="2400" dirty="0"/>
              <a:t>No control over the maximum distinct k-</a:t>
            </a:r>
            <a:r>
              <a:rPr lang="en-GB" sz="2400" dirty="0" err="1"/>
              <a:t>mer</a:t>
            </a:r>
            <a:r>
              <a:rPr lang="en-GB" sz="2400" dirty="0"/>
              <a:t> count per batch.</a:t>
            </a:r>
          </a:p>
        </p:txBody>
      </p:sp>
      <p:sp>
        <p:nvSpPr>
          <p:cNvPr id="6264" name="Right Arrow 6263">
            <a:extLst>
              <a:ext uri="{FF2B5EF4-FFF2-40B4-BE49-F238E27FC236}">
                <a16:creationId xmlns:a16="http://schemas.microsoft.com/office/drawing/2014/main" id="{BA0112A3-A27E-F7F9-7B8D-87A892F4DA74}"/>
              </a:ext>
            </a:extLst>
          </p:cNvPr>
          <p:cNvSpPr/>
          <p:nvPr/>
        </p:nvSpPr>
        <p:spPr>
          <a:xfrm>
            <a:off x="8689738" y="26441552"/>
            <a:ext cx="993697" cy="9106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6265" name="Right Arrow 6264">
            <a:extLst>
              <a:ext uri="{FF2B5EF4-FFF2-40B4-BE49-F238E27FC236}">
                <a16:creationId xmlns:a16="http://schemas.microsoft.com/office/drawing/2014/main" id="{70998D1D-CB7B-A10A-7D19-4C42E8F4C895}"/>
              </a:ext>
            </a:extLst>
          </p:cNvPr>
          <p:cNvSpPr/>
          <p:nvPr/>
        </p:nvSpPr>
        <p:spPr>
          <a:xfrm rot="5400000">
            <a:off x="14529292" y="25603225"/>
            <a:ext cx="1200327" cy="9106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6266" name="Right Arrow 6265">
            <a:extLst>
              <a:ext uri="{FF2B5EF4-FFF2-40B4-BE49-F238E27FC236}">
                <a16:creationId xmlns:a16="http://schemas.microsoft.com/office/drawing/2014/main" id="{21424BDC-5803-1CD1-4301-F9995465C0C8}"/>
              </a:ext>
            </a:extLst>
          </p:cNvPr>
          <p:cNvSpPr/>
          <p:nvPr/>
        </p:nvSpPr>
        <p:spPr>
          <a:xfrm rot="10800000">
            <a:off x="20301767" y="26676739"/>
            <a:ext cx="993697" cy="9106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6267" name="TextBox 6266">
            <a:extLst>
              <a:ext uri="{FF2B5EF4-FFF2-40B4-BE49-F238E27FC236}">
                <a16:creationId xmlns:a16="http://schemas.microsoft.com/office/drawing/2014/main" id="{12D76CF4-74B1-0FFD-E13C-8A3F35D63BA6}"/>
              </a:ext>
            </a:extLst>
          </p:cNvPr>
          <p:cNvSpPr txBox="1"/>
          <p:nvPr/>
        </p:nvSpPr>
        <p:spPr>
          <a:xfrm>
            <a:off x="14494825" y="17580068"/>
            <a:ext cx="3491372" cy="523220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Hinder Parallelization</a:t>
            </a:r>
            <a:endParaRPr lang="en-FR" sz="2800" dirty="0"/>
          </a:p>
        </p:txBody>
      </p:sp>
      <p:sp>
        <p:nvSpPr>
          <p:cNvPr id="6268" name="TextBox 6267">
            <a:extLst>
              <a:ext uri="{FF2B5EF4-FFF2-40B4-BE49-F238E27FC236}">
                <a16:creationId xmlns:a16="http://schemas.microsoft.com/office/drawing/2014/main" id="{FEE580F9-D712-1D2D-C535-238BAF3B2F2C}"/>
              </a:ext>
            </a:extLst>
          </p:cNvPr>
          <p:cNvSpPr txBox="1"/>
          <p:nvPr/>
        </p:nvSpPr>
        <p:spPr>
          <a:xfrm>
            <a:off x="14494825" y="19664669"/>
            <a:ext cx="3491372" cy="523220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Memory Overuse </a:t>
            </a:r>
            <a:endParaRPr lang="en-FR" sz="2800" dirty="0"/>
          </a:p>
        </p:txBody>
      </p:sp>
      <p:sp>
        <p:nvSpPr>
          <p:cNvPr id="6269" name="TextBox 6268">
            <a:extLst>
              <a:ext uri="{FF2B5EF4-FFF2-40B4-BE49-F238E27FC236}">
                <a16:creationId xmlns:a16="http://schemas.microsoft.com/office/drawing/2014/main" id="{039C2410-2DDF-AA1B-C5FC-720A33DEA8C3}"/>
              </a:ext>
            </a:extLst>
          </p:cNvPr>
          <p:cNvSpPr txBox="1"/>
          <p:nvPr/>
        </p:nvSpPr>
        <p:spPr>
          <a:xfrm>
            <a:off x="24183891" y="13954917"/>
            <a:ext cx="5670578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1" algn="ctr"/>
            <a:r>
              <a:rPr lang="en-FR" sz="3200" b="1" dirty="0"/>
              <a:t>Applications</a:t>
            </a:r>
            <a:r>
              <a:rPr lang="en-FR" sz="3200" dirty="0"/>
              <a:t>:</a:t>
            </a:r>
          </a:p>
          <a:p>
            <a:pPr lvl="1"/>
            <a:endParaRPr lang="en-GB" sz="3200" dirty="0"/>
          </a:p>
          <a:p>
            <a:pPr lvl="1"/>
            <a:r>
              <a:rPr lang="en-GB" sz="3200" b="1" dirty="0"/>
              <a:t>Portable Devices</a:t>
            </a:r>
            <a:r>
              <a:rPr lang="en-FR" sz="3200" b="1" dirty="0"/>
              <a:t> </a:t>
            </a:r>
          </a:p>
          <a:p>
            <a:pPr lvl="1"/>
            <a:r>
              <a:rPr lang="en-FR" sz="3200" dirty="0"/>
              <a:t>(Remote setting, field work, rapid diagnostic)</a:t>
            </a:r>
          </a:p>
          <a:p>
            <a:pPr lvl="1"/>
            <a:endParaRPr lang="en-GB" sz="3200" dirty="0"/>
          </a:p>
          <a:p>
            <a:pPr lvl="1"/>
            <a:r>
              <a:rPr lang="en-GB" sz="3200" b="1" dirty="0"/>
              <a:t>Parallel Platforms </a:t>
            </a:r>
          </a:p>
          <a:p>
            <a:pPr lvl="1"/>
            <a:r>
              <a:rPr lang="en-GB" sz="3200" dirty="0"/>
              <a:t>(GPU, Processing-in-Memory)</a:t>
            </a:r>
            <a:endParaRPr lang="en-FR" sz="3200" dirty="0"/>
          </a:p>
          <a:p>
            <a:pPr lvl="1"/>
            <a:endParaRPr lang="en-FR" sz="3200" dirty="0"/>
          </a:p>
        </p:txBody>
      </p:sp>
      <p:sp>
        <p:nvSpPr>
          <p:cNvPr id="6270" name="TextBox 6269">
            <a:extLst>
              <a:ext uri="{FF2B5EF4-FFF2-40B4-BE49-F238E27FC236}">
                <a16:creationId xmlns:a16="http://schemas.microsoft.com/office/drawing/2014/main" id="{C8093ACC-E85F-B6F4-B358-F6E459A816D3}"/>
              </a:ext>
            </a:extLst>
          </p:cNvPr>
          <p:cNvSpPr txBox="1"/>
          <p:nvPr/>
        </p:nvSpPr>
        <p:spPr>
          <a:xfrm>
            <a:off x="14494825" y="15176206"/>
            <a:ext cx="3491372" cy="954107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Unbalanced Workloads</a:t>
            </a:r>
            <a:endParaRPr lang="en-FR" sz="2800" dirty="0"/>
          </a:p>
        </p:txBody>
      </p:sp>
      <p:cxnSp>
        <p:nvCxnSpPr>
          <p:cNvPr id="6273" name="Straight Connector 6272">
            <a:extLst>
              <a:ext uri="{FF2B5EF4-FFF2-40B4-BE49-F238E27FC236}">
                <a16:creationId xmlns:a16="http://schemas.microsoft.com/office/drawing/2014/main" id="{38E490FD-CDC4-A38B-F412-DFE894EBA735}"/>
              </a:ext>
            </a:extLst>
          </p:cNvPr>
          <p:cNvCxnSpPr>
            <a:cxnSpLocks/>
          </p:cNvCxnSpPr>
          <p:nvPr/>
        </p:nvCxnSpPr>
        <p:spPr>
          <a:xfrm flipV="1">
            <a:off x="24290284" y="14420249"/>
            <a:ext cx="0" cy="2926882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75" name="Picture 31">
            <a:extLst>
              <a:ext uri="{FF2B5EF4-FFF2-40B4-BE49-F238E27FC236}">
                <a16:creationId xmlns:a16="http://schemas.microsoft.com/office/drawing/2014/main" id="{D5FAF3AF-8DD9-2D74-359B-5B8F8C30B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7585" y="30133495"/>
            <a:ext cx="4680000" cy="366688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76" name="Picture 32">
            <a:extLst>
              <a:ext uri="{FF2B5EF4-FFF2-40B4-BE49-F238E27FC236}">
                <a16:creationId xmlns:a16="http://schemas.microsoft.com/office/drawing/2014/main" id="{B0A8D122-D358-4946-B964-50356E3A0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346" y="30091717"/>
            <a:ext cx="4680000" cy="366688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4" name="Right Arrow 6173">
            <a:extLst>
              <a:ext uri="{FF2B5EF4-FFF2-40B4-BE49-F238E27FC236}">
                <a16:creationId xmlns:a16="http://schemas.microsoft.com/office/drawing/2014/main" id="{93C8E860-8369-E898-B473-929ADFD4C6A5}"/>
              </a:ext>
            </a:extLst>
          </p:cNvPr>
          <p:cNvSpPr/>
          <p:nvPr/>
        </p:nvSpPr>
        <p:spPr>
          <a:xfrm>
            <a:off x="5252618" y="30061851"/>
            <a:ext cx="5196577" cy="9398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/>
              <a:t>PHYLOGENETIC COMPRESSION</a:t>
            </a:r>
            <a:endParaRPr lang="en-FR" sz="2400" dirty="0"/>
          </a:p>
        </p:txBody>
      </p:sp>
      <p:sp>
        <p:nvSpPr>
          <p:cNvPr id="6252" name="Right Arrow 6251">
            <a:extLst>
              <a:ext uri="{FF2B5EF4-FFF2-40B4-BE49-F238E27FC236}">
                <a16:creationId xmlns:a16="http://schemas.microsoft.com/office/drawing/2014/main" id="{33BA5595-3951-A1FD-4CD1-C21B9ADA9F28}"/>
              </a:ext>
            </a:extLst>
          </p:cNvPr>
          <p:cNvSpPr/>
          <p:nvPr/>
        </p:nvSpPr>
        <p:spPr>
          <a:xfrm flipH="1">
            <a:off x="19756730" y="30065319"/>
            <a:ext cx="5184000" cy="93986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solidFill>
                  <a:schemeClr val="bg1"/>
                </a:solidFill>
              </a:rPr>
              <a:t>PHYLOGENETIC COMPRESSION</a:t>
            </a:r>
            <a:endParaRPr lang="en-FR" sz="2400" dirty="0">
              <a:solidFill>
                <a:schemeClr val="bg1"/>
              </a:solidFill>
            </a:endParaRPr>
          </a:p>
        </p:txBody>
      </p:sp>
      <p:sp>
        <p:nvSpPr>
          <p:cNvPr id="6278" name="TextBox 6277">
            <a:extLst>
              <a:ext uri="{FF2B5EF4-FFF2-40B4-BE49-F238E27FC236}">
                <a16:creationId xmlns:a16="http://schemas.microsoft.com/office/drawing/2014/main" id="{8C158947-9A91-CF18-4187-0A711955C259}"/>
              </a:ext>
            </a:extLst>
          </p:cNvPr>
          <p:cNvSpPr txBox="1"/>
          <p:nvPr/>
        </p:nvSpPr>
        <p:spPr>
          <a:xfrm>
            <a:off x="9038809" y="11813826"/>
            <a:ext cx="16400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3200" b="1" dirty="0"/>
              <a:t>Key idea: </a:t>
            </a:r>
            <a:r>
              <a:rPr lang="en-FR" sz="3200" dirty="0"/>
              <a:t>improves compressibility via reordering according to the evolutionary history</a:t>
            </a:r>
          </a:p>
        </p:txBody>
      </p:sp>
      <p:sp>
        <p:nvSpPr>
          <p:cNvPr id="6279" name="TextBox 6278">
            <a:extLst>
              <a:ext uri="{FF2B5EF4-FFF2-40B4-BE49-F238E27FC236}">
                <a16:creationId xmlns:a16="http://schemas.microsoft.com/office/drawing/2014/main" id="{A827E695-99DF-A382-E956-506AD867EA18}"/>
              </a:ext>
            </a:extLst>
          </p:cNvPr>
          <p:cNvSpPr txBox="1"/>
          <p:nvPr/>
        </p:nvSpPr>
        <p:spPr>
          <a:xfrm>
            <a:off x="1069254" y="11758604"/>
            <a:ext cx="699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3200" b="1" dirty="0"/>
              <a:t>Goal: </a:t>
            </a:r>
            <a:r>
              <a:rPr lang="en-FR" sz="3200" dirty="0"/>
              <a:t>efficient compression and search</a:t>
            </a:r>
          </a:p>
        </p:txBody>
      </p:sp>
    </p:spTree>
    <p:extLst>
      <p:ext uri="{BB962C8B-B14F-4D97-AF65-F5344CB8AC3E}">
        <p14:creationId xmlns:p14="http://schemas.microsoft.com/office/powerpoint/2010/main" val="69854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77339F-8406-AF28-1C47-92DB64E0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</p:spPr>
        <p:txBody>
          <a:bodyPr/>
          <a:lstStyle/>
          <a:p>
            <a:pPr algn="ctr"/>
            <a:r>
              <a:rPr lang="en-FR" dirty="0"/>
              <a:t>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8CABA-493A-95BE-942B-F449BD0218B6}"/>
              </a:ext>
            </a:extLst>
          </p:cNvPr>
          <p:cNvSpPr txBox="1"/>
          <p:nvPr/>
        </p:nvSpPr>
        <p:spPr>
          <a:xfrm>
            <a:off x="4239444" y="25976258"/>
            <a:ext cx="21796325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rtl="0"/>
            <a:r>
              <a:rPr lang="en-GB" sz="9600" b="1" dirty="0"/>
              <a:t>Large Bacterial Genome Collections:</a:t>
            </a:r>
            <a:br>
              <a:rPr lang="en-GB" sz="9600" dirty="0"/>
            </a:br>
            <a:r>
              <a:rPr lang="en-GB" sz="9600" dirty="0"/>
              <a:t>661k collection</a:t>
            </a:r>
            <a:r>
              <a:rPr lang="en-GB" sz="9600" baseline="30000" dirty="0"/>
              <a:t>[2]</a:t>
            </a:r>
            <a:r>
              <a:rPr lang="en-GB" sz="9600" dirty="0"/>
              <a:t> (2021)			n = 661,405</a:t>
            </a:r>
          </a:p>
          <a:p>
            <a:pPr algn="just" rtl="0"/>
            <a:r>
              <a:rPr lang="en-GB" sz="9600" dirty="0" err="1"/>
              <a:t>AllTheBacteria</a:t>
            </a:r>
            <a:r>
              <a:rPr lang="en-GB" sz="9600" baseline="30000" dirty="0"/>
              <a:t>[3]</a:t>
            </a:r>
            <a:r>
              <a:rPr lang="en-GB" sz="9600" dirty="0"/>
              <a:t> (2024)			n = 2,440,377</a:t>
            </a:r>
          </a:p>
          <a:p>
            <a:pPr algn="just" rtl="0"/>
            <a:r>
              <a:rPr lang="en-GB" sz="9600" dirty="0"/>
              <a:t>Future																					n &gt; 10</a:t>
            </a:r>
            <a:r>
              <a:rPr lang="en-GB" sz="9600" baseline="30000" dirty="0"/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A6EFF-EFB3-1DED-2999-A0BC018063F5}"/>
              </a:ext>
            </a:extLst>
          </p:cNvPr>
          <p:cNvSpPr txBox="1"/>
          <p:nvPr/>
        </p:nvSpPr>
        <p:spPr>
          <a:xfrm>
            <a:off x="4536148" y="33395987"/>
            <a:ext cx="212029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9600" b="1" dirty="0"/>
              <a:t>Goal: </a:t>
            </a:r>
            <a:r>
              <a:rPr lang="en-FR" sz="9600" dirty="0"/>
              <a:t>efficient compression and search within those collections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5CC4A9-2C0B-63F6-8D4A-E940FC81DF8F}"/>
              </a:ext>
            </a:extLst>
          </p:cNvPr>
          <p:cNvGrpSpPr/>
          <p:nvPr/>
        </p:nvGrpSpPr>
        <p:grpSpPr>
          <a:xfrm>
            <a:off x="4239444" y="11970416"/>
            <a:ext cx="21796325" cy="12587755"/>
            <a:chOff x="4239444" y="13833621"/>
            <a:chExt cx="21796325" cy="12587755"/>
          </a:xfrm>
        </p:grpSpPr>
        <p:pic>
          <p:nvPicPr>
            <p:cNvPr id="3" name="Picture 6">
              <a:extLst>
                <a:ext uri="{FF2B5EF4-FFF2-40B4-BE49-F238E27FC236}">
                  <a16:creationId xmlns:a16="http://schemas.microsoft.com/office/drawing/2014/main" id="{441D9BC8-252E-8C32-317F-E3F6B8FC37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313" b="3224"/>
            <a:stretch/>
          </p:blipFill>
          <p:spPr bwMode="auto">
            <a:xfrm>
              <a:off x="4239444" y="13833621"/>
              <a:ext cx="21796325" cy="125877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358DC6-B077-2CB1-F632-9086611B116B}"/>
                </a:ext>
              </a:extLst>
            </p:cNvPr>
            <p:cNvSpPr txBox="1"/>
            <p:nvPr/>
          </p:nvSpPr>
          <p:spPr>
            <a:xfrm>
              <a:off x="5350647" y="14124913"/>
              <a:ext cx="14925718" cy="23083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FR" sz="7200" dirty="0">
                  <a:cs typeface="Arial" panose="020B0604020202020204" pitchFamily="34" charset="0"/>
                </a:rPr>
                <a:t>Fast Growth of Bacteria Genome Collection</a:t>
              </a:r>
              <a:r>
                <a:rPr lang="en-FR" sz="7200" baseline="30000" dirty="0">
                  <a:cs typeface="Arial" panose="020B0604020202020204" pitchFamily="34" charset="0"/>
                </a:rPr>
                <a:t>[1]</a:t>
              </a:r>
              <a:r>
                <a:rPr lang="en-FR" sz="7200" dirty="0">
                  <a:cs typeface="Arial" panose="020B0604020202020204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13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1907-458E-8DBE-8803-20C115E8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0" y="908190"/>
            <a:ext cx="26112371" cy="8273416"/>
          </a:xfrm>
        </p:spPr>
        <p:txBody>
          <a:bodyPr/>
          <a:lstStyle/>
          <a:p>
            <a:pPr algn="ctr"/>
            <a:r>
              <a:rPr lang="en-FR" dirty="0"/>
              <a:t>Recent Innovation: Phylogenetic Compression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BCCD4D-452E-5E56-E130-4A90BF01BD06}"/>
              </a:ext>
            </a:extLst>
          </p:cNvPr>
          <p:cNvGrpSpPr/>
          <p:nvPr/>
        </p:nvGrpSpPr>
        <p:grpSpPr>
          <a:xfrm>
            <a:off x="4140822" y="9181606"/>
            <a:ext cx="21993566" cy="12858839"/>
            <a:chOff x="8912653" y="4715368"/>
            <a:chExt cx="8970042" cy="523745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7431C8-B0F7-58A1-3056-6B6099C020D5}"/>
                </a:ext>
              </a:extLst>
            </p:cNvPr>
            <p:cNvSpPr txBox="1"/>
            <p:nvPr/>
          </p:nvSpPr>
          <p:spPr>
            <a:xfrm>
              <a:off x="9109507" y="4715368"/>
              <a:ext cx="8773188" cy="4096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6600" dirty="0"/>
                <a:t>STEP 1 : PHYLOGENETIC BATCHING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10F9B13-F3AC-5D5C-3672-84C4AF13029E}"/>
                </a:ext>
              </a:extLst>
            </p:cNvPr>
            <p:cNvSpPr/>
            <p:nvPr/>
          </p:nvSpPr>
          <p:spPr>
            <a:xfrm>
              <a:off x="8912653" y="5570581"/>
              <a:ext cx="2755892" cy="274293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INPUT:</a:t>
              </a:r>
            </a:p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Collection of genomes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F4B39BC-C837-F987-DDAB-1BDF429728C3}"/>
                </a:ext>
              </a:extLst>
            </p:cNvPr>
            <p:cNvSpPr/>
            <p:nvPr/>
          </p:nvSpPr>
          <p:spPr>
            <a:xfrm>
              <a:off x="12060856" y="5700916"/>
              <a:ext cx="1679763" cy="1589381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Species 1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56B1B87-B649-C330-7541-16DE7EB3D1F6}"/>
                </a:ext>
              </a:extLst>
            </p:cNvPr>
            <p:cNvSpPr/>
            <p:nvPr/>
          </p:nvSpPr>
          <p:spPr>
            <a:xfrm>
              <a:off x="13880557" y="5754321"/>
              <a:ext cx="1197283" cy="124147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S2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5EE1906-91A4-426B-B195-7FE5DFEF8CFB}"/>
                </a:ext>
              </a:extLst>
            </p:cNvPr>
            <p:cNvSpPr/>
            <p:nvPr/>
          </p:nvSpPr>
          <p:spPr>
            <a:xfrm>
              <a:off x="13902924" y="7050606"/>
              <a:ext cx="637777" cy="751982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S3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AE605EF-92F3-871F-BDBB-96C7DDE754D1}"/>
                </a:ext>
              </a:extLst>
            </p:cNvPr>
            <p:cNvSpPr/>
            <p:nvPr/>
          </p:nvSpPr>
          <p:spPr>
            <a:xfrm flipH="1">
              <a:off x="12712666" y="7453231"/>
              <a:ext cx="310129" cy="30304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5330760-84C2-CD6E-C867-DC7FD8D0335B}"/>
                </a:ext>
              </a:extLst>
            </p:cNvPr>
            <p:cNvSpPr/>
            <p:nvPr/>
          </p:nvSpPr>
          <p:spPr>
            <a:xfrm flipH="1">
              <a:off x="12154543" y="7420252"/>
              <a:ext cx="399048" cy="41325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9FB24F4-8D91-A4E8-9D4C-29BD3075522F}"/>
                </a:ext>
              </a:extLst>
            </p:cNvPr>
            <p:cNvSpPr/>
            <p:nvPr/>
          </p:nvSpPr>
          <p:spPr>
            <a:xfrm flipH="1">
              <a:off x="13252115" y="7497853"/>
              <a:ext cx="243986" cy="22501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66DB1E1-D12F-6B1E-410B-AB50E680AD95}"/>
                </a:ext>
              </a:extLst>
            </p:cNvPr>
            <p:cNvSpPr/>
            <p:nvPr/>
          </p:nvSpPr>
          <p:spPr>
            <a:xfrm>
              <a:off x="15517994" y="5768393"/>
              <a:ext cx="637777" cy="751982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S1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A8A4B5F-C0FE-809E-EB2D-36120108F345}"/>
                </a:ext>
              </a:extLst>
            </p:cNvPr>
            <p:cNvSpPr/>
            <p:nvPr/>
          </p:nvSpPr>
          <p:spPr>
            <a:xfrm>
              <a:off x="15517994" y="6631993"/>
              <a:ext cx="637777" cy="75198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S2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713D051-73EE-862F-4963-53DF4EB81DAE}"/>
                </a:ext>
              </a:extLst>
            </p:cNvPr>
            <p:cNvSpPr/>
            <p:nvPr/>
          </p:nvSpPr>
          <p:spPr>
            <a:xfrm>
              <a:off x="16218498" y="5780425"/>
              <a:ext cx="637777" cy="751982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S1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ACCB35CA-9F28-14DB-87EA-7106EF114190}"/>
                </a:ext>
              </a:extLst>
            </p:cNvPr>
            <p:cNvSpPr/>
            <p:nvPr/>
          </p:nvSpPr>
          <p:spPr>
            <a:xfrm>
              <a:off x="16941730" y="5780425"/>
              <a:ext cx="637777" cy="751982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S1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5FAA421-6F70-15A1-92B6-40DAB4ECBAD2}"/>
                </a:ext>
              </a:extLst>
            </p:cNvPr>
            <p:cNvSpPr/>
            <p:nvPr/>
          </p:nvSpPr>
          <p:spPr>
            <a:xfrm>
              <a:off x="16229194" y="6631993"/>
              <a:ext cx="637777" cy="75198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S2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7FCAAA4-C80A-84C8-EE87-F5B6F58356AA}"/>
                </a:ext>
              </a:extLst>
            </p:cNvPr>
            <p:cNvSpPr/>
            <p:nvPr/>
          </p:nvSpPr>
          <p:spPr>
            <a:xfrm>
              <a:off x="16940394" y="6657393"/>
              <a:ext cx="637777" cy="751982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2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S3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EF56A03-8C6D-12AD-C236-EF58D90878EE}"/>
                </a:ext>
              </a:extLst>
            </p:cNvPr>
            <p:cNvSpPr/>
            <p:nvPr/>
          </p:nvSpPr>
          <p:spPr>
            <a:xfrm flipH="1">
              <a:off x="16282908" y="8001980"/>
              <a:ext cx="243986" cy="22501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C70DCD6-41F7-9436-CF86-3ADE2EB9639F}"/>
                </a:ext>
              </a:extLst>
            </p:cNvPr>
            <p:cNvSpPr/>
            <p:nvPr/>
          </p:nvSpPr>
          <p:spPr>
            <a:xfrm flipH="1">
              <a:off x="16546145" y="7792289"/>
              <a:ext cx="310129" cy="30304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570452E-7E24-8D6C-A57F-55A03A19DB71}"/>
                </a:ext>
              </a:extLst>
            </p:cNvPr>
            <p:cNvSpPr/>
            <p:nvPr/>
          </p:nvSpPr>
          <p:spPr>
            <a:xfrm flipH="1">
              <a:off x="16218497" y="7561760"/>
              <a:ext cx="399048" cy="41325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69B45A4-7E43-45E6-3AEC-2415DAE0037E}"/>
                </a:ext>
              </a:extLst>
            </p:cNvPr>
            <p:cNvSpPr/>
            <p:nvPr/>
          </p:nvSpPr>
          <p:spPr>
            <a:xfrm>
              <a:off x="16218497" y="7507724"/>
              <a:ext cx="637777" cy="751982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1A5E07A-AD7F-0860-B4C2-F943A6FBDB77}"/>
                </a:ext>
              </a:extLst>
            </p:cNvPr>
            <p:cNvCxnSpPr/>
            <p:nvPr/>
          </p:nvCxnSpPr>
          <p:spPr>
            <a:xfrm>
              <a:off x="11832537" y="5672803"/>
              <a:ext cx="0" cy="383375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46F6D7-9685-D471-8B7F-6DC783B3822B}"/>
                </a:ext>
              </a:extLst>
            </p:cNvPr>
            <p:cNvCxnSpPr/>
            <p:nvPr/>
          </p:nvCxnSpPr>
          <p:spPr>
            <a:xfrm>
              <a:off x="15318470" y="5647815"/>
              <a:ext cx="0" cy="383375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A9A7807E-0E03-F3F5-27A1-0123B1CDF8F1}"/>
                </a:ext>
              </a:extLst>
            </p:cNvPr>
            <p:cNvSpPr/>
            <p:nvPr/>
          </p:nvSpPr>
          <p:spPr>
            <a:xfrm>
              <a:off x="11360370" y="8478505"/>
              <a:ext cx="993697" cy="52995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CD68FE-2D15-0BC3-0F91-D7028A6C9A9E}"/>
                </a:ext>
              </a:extLst>
            </p:cNvPr>
            <p:cNvSpPr txBox="1"/>
            <p:nvPr/>
          </p:nvSpPr>
          <p:spPr>
            <a:xfrm>
              <a:off x="13496101" y="9087852"/>
              <a:ext cx="4082070" cy="86497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spcBef>
                  <a:spcPts val="1200"/>
                </a:spcBef>
                <a:spcAft>
                  <a:spcPts val="1200"/>
                </a:spcAft>
              </a:pPr>
              <a:r>
                <a:rPr lang="en-GB" sz="6600" dirty="0">
                  <a:solidFill>
                    <a:srgbClr val="000000"/>
                  </a:solidFill>
                  <a:latin typeface="Arial" panose="020B0604020202020204" pitchFamily="34" charset="0"/>
                </a:rPr>
                <a:t>Split or merge based on cluster size (batching)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9869B3C-6F89-8D18-F386-0E397E195388}"/>
                </a:ext>
              </a:extLst>
            </p:cNvPr>
            <p:cNvSpPr txBox="1"/>
            <p:nvPr/>
          </p:nvSpPr>
          <p:spPr>
            <a:xfrm>
              <a:off x="9484124" y="9087852"/>
              <a:ext cx="3752491" cy="4096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spcBef>
                  <a:spcPts val="1200"/>
                </a:spcBef>
                <a:spcAft>
                  <a:spcPts val="1200"/>
                </a:spcAft>
              </a:pPr>
              <a:r>
                <a:rPr lang="en-GB" sz="6600" dirty="0">
                  <a:solidFill>
                    <a:srgbClr val="000000"/>
                  </a:solidFill>
                  <a:latin typeface="Arial" panose="020B0604020202020204" pitchFamily="34" charset="0"/>
                </a:rPr>
                <a:t>Species clustering</a:t>
              </a:r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84C4D6BB-FA45-C683-24E0-4D326834009C}"/>
                </a:ext>
              </a:extLst>
            </p:cNvPr>
            <p:cNvSpPr/>
            <p:nvPr/>
          </p:nvSpPr>
          <p:spPr>
            <a:xfrm>
              <a:off x="14788749" y="8478505"/>
              <a:ext cx="993697" cy="52995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7277633-4E33-F4DF-D042-67679C57AB91}"/>
              </a:ext>
            </a:extLst>
          </p:cNvPr>
          <p:cNvGrpSpPr/>
          <p:nvPr/>
        </p:nvGrpSpPr>
        <p:grpSpPr>
          <a:xfrm>
            <a:off x="1167760" y="23744322"/>
            <a:ext cx="14552848" cy="14795061"/>
            <a:chOff x="1167760" y="24587932"/>
            <a:chExt cx="14552848" cy="1479506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96E2D1E-E21D-42BE-2DC0-A9822160D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47" t="3112" r="2304" b="2883"/>
            <a:stretch/>
          </p:blipFill>
          <p:spPr>
            <a:xfrm>
              <a:off x="1917861" y="26090491"/>
              <a:ext cx="12818997" cy="107742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E3A13F-17D8-07D4-67CB-5C15C0A9C5A5}"/>
                </a:ext>
              </a:extLst>
            </p:cNvPr>
            <p:cNvSpPr txBox="1"/>
            <p:nvPr/>
          </p:nvSpPr>
          <p:spPr>
            <a:xfrm>
              <a:off x="1167760" y="24587932"/>
              <a:ext cx="14552848" cy="11079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6600" dirty="0"/>
                <a:t>STEP 2: PHYLOGENETIC REORDERING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21FE62-342C-7C40-66DA-97E08F4157B3}"/>
                </a:ext>
              </a:extLst>
            </p:cNvPr>
            <p:cNvSpPr txBox="1"/>
            <p:nvPr/>
          </p:nvSpPr>
          <p:spPr>
            <a:xfrm>
              <a:off x="1641620" y="37259335"/>
              <a:ext cx="13605129" cy="2123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6600" dirty="0"/>
                <a:t>Reordering of genomes in each batch using an estimated evolutionary tree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F6218AB-8496-E61F-C22C-C606AD846E53}"/>
              </a:ext>
            </a:extLst>
          </p:cNvPr>
          <p:cNvGrpSpPr/>
          <p:nvPr/>
        </p:nvGrpSpPr>
        <p:grpSpPr>
          <a:xfrm>
            <a:off x="18559117" y="23276477"/>
            <a:ext cx="9477875" cy="15730750"/>
            <a:chOff x="18559117" y="23532274"/>
            <a:chExt cx="9477875" cy="1573075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295A63E-8549-9944-B5C0-E958B28CC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873590" y="25010172"/>
              <a:ext cx="9089415" cy="107742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AD2AAC-3EA8-65D5-7ED8-5D7802D72D40}"/>
                </a:ext>
              </a:extLst>
            </p:cNvPr>
            <p:cNvSpPr txBox="1"/>
            <p:nvPr/>
          </p:nvSpPr>
          <p:spPr>
            <a:xfrm>
              <a:off x="18873565" y="36123703"/>
              <a:ext cx="9089414" cy="313932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spcBef>
                  <a:spcPts val="1200"/>
                </a:spcBef>
                <a:spcAft>
                  <a:spcPts val="1200"/>
                </a:spcAft>
              </a:pPr>
              <a:r>
                <a:rPr lang="en-GB" sz="6600" dirty="0">
                  <a:solidFill>
                    <a:srgbClr val="000000"/>
                  </a:solidFill>
                  <a:latin typeface="Arial" panose="020B0604020202020204" pitchFamily="34" charset="0"/>
                </a:rPr>
                <a:t>Lossless compression of 1-3 orders of magnitude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D3D55A-BDDB-7DA5-DB0F-1CC5DA8CF58F}"/>
                </a:ext>
              </a:extLst>
            </p:cNvPr>
            <p:cNvSpPr txBox="1"/>
            <p:nvPr/>
          </p:nvSpPr>
          <p:spPr>
            <a:xfrm>
              <a:off x="18559117" y="23532274"/>
              <a:ext cx="9477875" cy="11079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6600" dirty="0"/>
                <a:t>RESULTING COMPRESSION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134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1247-546D-E929-4DA8-EFE319082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0" y="1224504"/>
            <a:ext cx="26112371" cy="8273416"/>
          </a:xfrm>
        </p:spPr>
        <p:txBody>
          <a:bodyPr/>
          <a:lstStyle/>
          <a:p>
            <a:pPr algn="ctr"/>
            <a:r>
              <a:rPr lang="en-FR" dirty="0"/>
              <a:t>Current limitation: </a:t>
            </a:r>
            <a:r>
              <a:rPr lang="en-GB" dirty="0"/>
              <a:t>Batching Results In Non-uniform Compressed Sizes</a:t>
            </a:r>
            <a:endParaRPr lang="en-FR" dirty="0"/>
          </a:p>
        </p:txBody>
      </p:sp>
      <p:pic>
        <p:nvPicPr>
          <p:cNvPr id="4" name="Picture 22">
            <a:extLst>
              <a:ext uri="{FF2B5EF4-FFF2-40B4-BE49-F238E27FC236}">
                <a16:creationId xmlns:a16="http://schemas.microsoft.com/office/drawing/2014/main" id="{894CB3E8-9F16-9493-D62E-77C0F8F30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42" y="9540773"/>
            <a:ext cx="28706926" cy="149951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BCFB79A-11A1-A134-A16A-F5052D2FD300}"/>
              </a:ext>
            </a:extLst>
          </p:cNvPr>
          <p:cNvGrpSpPr/>
          <p:nvPr/>
        </p:nvGrpSpPr>
        <p:grpSpPr>
          <a:xfrm>
            <a:off x="2712584" y="22215727"/>
            <a:ext cx="26838519" cy="2388158"/>
            <a:chOff x="1271577" y="19812517"/>
            <a:chExt cx="13251764" cy="11442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D386D8-E394-EAD5-380F-8EB127E6C97A}"/>
                </a:ext>
              </a:extLst>
            </p:cNvPr>
            <p:cNvSpPr txBox="1"/>
            <p:nvPr/>
          </p:nvSpPr>
          <p:spPr>
            <a:xfrm>
              <a:off x="10216422" y="20480989"/>
              <a:ext cx="4082981" cy="4758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endParaRPr lang="en-GB" sz="2400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6099834-584C-EE17-A2D7-67BADA7E59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1577" y="19812517"/>
              <a:ext cx="13251764" cy="0"/>
            </a:xfrm>
            <a:prstGeom prst="line">
              <a:avLst/>
            </a:prstGeom>
            <a:ln w="5715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C40B611-03AB-26BD-5CE4-0E4541D22EAB}"/>
              </a:ext>
            </a:extLst>
          </p:cNvPr>
          <p:cNvSpPr txBox="1"/>
          <p:nvPr/>
        </p:nvSpPr>
        <p:spPr>
          <a:xfrm>
            <a:off x="15577513" y="36610709"/>
            <a:ext cx="10616177" cy="1200329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GB" sz="7200" dirty="0"/>
              <a:t>Inefficient Transmission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15D52-D88B-2118-4A9C-C635E91C384A}"/>
              </a:ext>
            </a:extLst>
          </p:cNvPr>
          <p:cNvSpPr txBox="1"/>
          <p:nvPr/>
        </p:nvSpPr>
        <p:spPr>
          <a:xfrm>
            <a:off x="15577513" y="32079057"/>
            <a:ext cx="10616177" cy="1200329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GB" sz="7200" dirty="0"/>
              <a:t>Inconsistent Query Times</a:t>
            </a:r>
            <a:endParaRPr lang="en-FR" sz="7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9410A8-155D-E92C-1008-A21D21937117}"/>
              </a:ext>
            </a:extLst>
          </p:cNvPr>
          <p:cNvSpPr txBox="1"/>
          <p:nvPr/>
        </p:nvSpPr>
        <p:spPr>
          <a:xfrm>
            <a:off x="3702255" y="32032385"/>
            <a:ext cx="9564813" cy="1293667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GB" sz="8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CONSEQUENCES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851C4-1A88-E212-48CB-43E565B07776}"/>
              </a:ext>
            </a:extLst>
          </p:cNvPr>
          <p:cNvSpPr txBox="1"/>
          <p:nvPr/>
        </p:nvSpPr>
        <p:spPr>
          <a:xfrm>
            <a:off x="15577513" y="29813230"/>
            <a:ext cx="10616177" cy="1200329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GB" sz="7200" dirty="0"/>
              <a:t>Hinder Parallelization</a:t>
            </a:r>
            <a:endParaRPr lang="en-FR" sz="7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585462-91ED-4044-452E-67E16A43CFC8}"/>
              </a:ext>
            </a:extLst>
          </p:cNvPr>
          <p:cNvSpPr txBox="1"/>
          <p:nvPr/>
        </p:nvSpPr>
        <p:spPr>
          <a:xfrm>
            <a:off x="15577513" y="34344884"/>
            <a:ext cx="10616177" cy="1200329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GB" sz="7200" dirty="0"/>
              <a:t>Memory Overuse </a:t>
            </a:r>
            <a:endParaRPr lang="en-FR" sz="7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F0A879-0C2A-6DBE-C3F1-88B76FA7CACA}"/>
              </a:ext>
            </a:extLst>
          </p:cNvPr>
          <p:cNvSpPr txBox="1"/>
          <p:nvPr/>
        </p:nvSpPr>
        <p:spPr>
          <a:xfrm>
            <a:off x="15577513" y="27547403"/>
            <a:ext cx="10616177" cy="1200329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7200" dirty="0"/>
              <a:t>Unbalanced Workloads</a:t>
            </a:r>
            <a:endParaRPr lang="en-FR" sz="7200" dirty="0"/>
          </a:p>
        </p:txBody>
      </p:sp>
    </p:spTree>
    <p:extLst>
      <p:ext uri="{BB962C8B-B14F-4D97-AF65-F5344CB8AC3E}">
        <p14:creationId xmlns:p14="http://schemas.microsoft.com/office/powerpoint/2010/main" val="277172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3911-0A5F-60B6-7551-B90B3EDB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FR" dirty="0"/>
              <a:t>Ultimate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7C65DA-DD83-BFDD-75B9-63052AF92468}"/>
                  </a:ext>
                </a:extLst>
              </p:cNvPr>
              <p:cNvSpPr txBox="1"/>
              <p:nvPr/>
            </p:nvSpPr>
            <p:spPr>
              <a:xfrm>
                <a:off x="0" y="11074844"/>
                <a:ext cx="15137606" cy="125331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1" algn="ctr"/>
                <a:r>
                  <a:rPr lang="en-FR" sz="9600" b="1" dirty="0"/>
                  <a:t>Objective :</a:t>
                </a:r>
                <a:endParaRPr lang="en-US" sz="9600" b="1" i="1" dirty="0">
                  <a:latin typeface="Cambria Math" panose="02040503050406030204" pitchFamily="18" charset="0"/>
                </a:endParaRP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FR" sz="9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𝑟𝑒𝑠𝑜𝑢𝑟𝑐𝑒</m:t>
                          </m:r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𝑏𝑎𝑡𝑐h</m:t>
                          </m:r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FR" sz="9600" dirty="0"/>
              </a:p>
              <a:p>
                <a:pPr lvl="1" algn="ctr"/>
                <a:r>
                  <a:rPr lang="en-FR" sz="9600" b="1" dirty="0"/>
                  <a:t>Per-batch Constraints :	</a:t>
                </a:r>
              </a:p>
              <a:p>
                <a:pPr lvl="1" algn="ctr"/>
                <a:r>
                  <a:rPr lang="en-FR" sz="9600" dirty="0"/>
                  <a:t>Compressed size</a:t>
                </a:r>
                <a:endParaRPr lang="en-FR" sz="9600" b="1" dirty="0"/>
              </a:p>
              <a:p>
                <a:pPr lvl="1" algn="ctr"/>
                <a:r>
                  <a:rPr lang="en-FR" sz="9600" dirty="0"/>
                  <a:t>Decompressed size</a:t>
                </a:r>
              </a:p>
              <a:p>
                <a:pPr lvl="1" algn="ctr"/>
                <a:r>
                  <a:rPr lang="en-FR" sz="9600" dirty="0"/>
                  <a:t>Number of genomes</a:t>
                </a:r>
              </a:p>
              <a:p>
                <a:pPr lvl="1" algn="ctr"/>
                <a:r>
                  <a:rPr lang="en-FR" sz="9600" dirty="0"/>
                  <a:t>Search indexes size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7C65DA-DD83-BFDD-75B9-63052AF92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074844"/>
                <a:ext cx="15137606" cy="12533111"/>
              </a:xfrm>
              <a:prstGeom prst="rect">
                <a:avLst/>
              </a:prstGeom>
              <a:blipFill>
                <a:blip r:embed="rId2"/>
                <a:stretch>
                  <a:fillRect l="-10151" t="-30466" b="-44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C37C9F0-492A-D76D-570B-5CA0817F2301}"/>
              </a:ext>
            </a:extLst>
          </p:cNvPr>
          <p:cNvSpPr txBox="1"/>
          <p:nvPr/>
        </p:nvSpPr>
        <p:spPr>
          <a:xfrm>
            <a:off x="16263259" y="11074844"/>
            <a:ext cx="14011953" cy="148656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1" algn="ctr"/>
            <a:r>
              <a:rPr lang="en-FR" sz="9600" b="1" dirty="0"/>
              <a:t>Applications</a:t>
            </a:r>
            <a:r>
              <a:rPr lang="en-FR" sz="9600" dirty="0"/>
              <a:t>:</a:t>
            </a:r>
          </a:p>
          <a:p>
            <a:pPr lvl="1"/>
            <a:endParaRPr lang="en-GB" sz="9600" dirty="0"/>
          </a:p>
          <a:p>
            <a:pPr lvl="1"/>
            <a:r>
              <a:rPr lang="en-GB" sz="9600" b="1" dirty="0"/>
              <a:t>Portable Devices</a:t>
            </a:r>
            <a:r>
              <a:rPr lang="en-FR" sz="9600" b="1" dirty="0"/>
              <a:t> </a:t>
            </a:r>
          </a:p>
          <a:p>
            <a:pPr lvl="1"/>
            <a:r>
              <a:rPr lang="en-FR" sz="9600" dirty="0"/>
              <a:t>(Remote setting, field work, rapid diagnostic)</a:t>
            </a:r>
          </a:p>
          <a:p>
            <a:pPr lvl="1"/>
            <a:endParaRPr lang="en-GB" sz="9600" dirty="0"/>
          </a:p>
          <a:p>
            <a:pPr lvl="1"/>
            <a:r>
              <a:rPr lang="en-GB" sz="9600" b="1" dirty="0"/>
              <a:t>Parallel Platforms </a:t>
            </a:r>
          </a:p>
          <a:p>
            <a:pPr lvl="1"/>
            <a:r>
              <a:rPr lang="en-GB" sz="9600" dirty="0"/>
              <a:t>(GPU, Processing-in-Memory)</a:t>
            </a:r>
            <a:endParaRPr lang="en-FR" sz="9600" dirty="0"/>
          </a:p>
          <a:p>
            <a:pPr lvl="1"/>
            <a:endParaRPr lang="en-FR" sz="9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AC13BF-4B1F-DA37-057E-A9584427A870}"/>
              </a:ext>
            </a:extLst>
          </p:cNvPr>
          <p:cNvCxnSpPr>
            <a:cxnSpLocks/>
          </p:cNvCxnSpPr>
          <p:nvPr/>
        </p:nvCxnSpPr>
        <p:spPr>
          <a:xfrm flipV="1">
            <a:off x="15137606" y="9611403"/>
            <a:ext cx="0" cy="16329049"/>
          </a:xfrm>
          <a:prstGeom prst="line">
            <a:avLst/>
          </a:prstGeom>
          <a:ln w="762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8B9666-0813-85F9-C0D0-AB26D5AA6084}"/>
              </a:ext>
            </a:extLst>
          </p:cNvPr>
          <p:cNvSpPr txBox="1"/>
          <p:nvPr/>
        </p:nvSpPr>
        <p:spPr>
          <a:xfrm>
            <a:off x="1160348" y="30580203"/>
            <a:ext cx="27954514" cy="2554545"/>
          </a:xfrm>
          <a:prstGeom prst="rect">
            <a:avLst/>
          </a:prstGeom>
          <a:solidFill>
            <a:schemeClr val="accent6">
              <a:lumMod val="20000"/>
              <a:lumOff val="80000"/>
              <a:alpha val="98039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GB" sz="8000" dirty="0"/>
              <a:t>Balance post-compression batches for rapid and reliable internet transmission (threshold on post-compression batch size)</a:t>
            </a:r>
            <a:endParaRPr lang="en-FR" sz="80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BD7D728-B590-9334-A77A-97D3D2BC6A63}"/>
              </a:ext>
            </a:extLst>
          </p:cNvPr>
          <p:cNvSpPr/>
          <p:nvPr/>
        </p:nvSpPr>
        <p:spPr>
          <a:xfrm>
            <a:off x="9264784" y="29217893"/>
            <a:ext cx="11745641" cy="1008798"/>
          </a:xfrm>
          <a:prstGeom prst="roundRect">
            <a:avLst>
              <a:gd name="adj" fmla="val 3581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8000" dirty="0">
                <a:cs typeface="Arial" panose="020B0604020202020204" pitchFamily="34" charset="0"/>
              </a:rPr>
              <a:t>CURRENT GOAL</a:t>
            </a:r>
          </a:p>
        </p:txBody>
      </p:sp>
    </p:spTree>
    <p:extLst>
      <p:ext uri="{BB962C8B-B14F-4D97-AF65-F5344CB8AC3E}">
        <p14:creationId xmlns:p14="http://schemas.microsoft.com/office/powerpoint/2010/main" val="225135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B444-B49D-5B7E-4084-C23BCD9A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0" y="116873"/>
            <a:ext cx="26112371" cy="8273416"/>
          </a:xfrm>
        </p:spPr>
        <p:txBody>
          <a:bodyPr/>
          <a:lstStyle/>
          <a:p>
            <a:pPr algn="ctr"/>
            <a:r>
              <a:rPr lang="en-FR" dirty="0"/>
              <a:t>Methods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EB8957-907C-F37F-C423-428C67C24539}"/>
              </a:ext>
            </a:extLst>
          </p:cNvPr>
          <p:cNvGrpSpPr/>
          <p:nvPr/>
        </p:nvGrpSpPr>
        <p:grpSpPr>
          <a:xfrm>
            <a:off x="3619049" y="6255408"/>
            <a:ext cx="23037112" cy="12736339"/>
            <a:chOff x="1175451" y="9032327"/>
            <a:chExt cx="23037112" cy="1273633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05E33E-1A86-BADA-1A4D-B9FBFCEB73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74"/>
            <a:stretch/>
          </p:blipFill>
          <p:spPr bwMode="auto">
            <a:xfrm>
              <a:off x="3246471" y="9032327"/>
              <a:ext cx="18895072" cy="127363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B2C980-F151-AE92-B9D2-839DF05EF292}"/>
                </a:ext>
              </a:extLst>
            </p:cNvPr>
            <p:cNvSpPr txBox="1"/>
            <p:nvPr/>
          </p:nvSpPr>
          <p:spPr>
            <a:xfrm>
              <a:off x="1175451" y="9582833"/>
              <a:ext cx="15994811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6000" b="1" dirty="0"/>
                <a:t>Ingredient 1 : </a:t>
              </a:r>
              <a:r>
                <a:rPr lang="en-GB" sz="6000" b="1" dirty="0" err="1"/>
                <a:t>xz</a:t>
              </a:r>
              <a:r>
                <a:rPr lang="en-GB" sz="6000" b="1" dirty="0"/>
                <a:t> compressed sizes correlate with distinct </a:t>
              </a:r>
              <a:r>
                <a:rPr lang="en-GB" sz="6000" b="1" dirty="0" err="1"/>
                <a:t>kmers</a:t>
              </a:r>
              <a:r>
                <a:rPr lang="en-GB" sz="6000" b="1" dirty="0"/>
                <a:t>* count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2E4B45-5BCE-4837-7E4B-05592686730A}"/>
                </a:ext>
              </a:extLst>
            </p:cNvPr>
            <p:cNvSpPr txBox="1"/>
            <p:nvPr/>
          </p:nvSpPr>
          <p:spPr>
            <a:xfrm>
              <a:off x="8720163" y="19697417"/>
              <a:ext cx="15492400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6000" dirty="0"/>
                <a:t>*</a:t>
              </a:r>
              <a:r>
                <a:rPr lang="en-GB" sz="6000" dirty="0" err="1"/>
                <a:t>kmers</a:t>
              </a:r>
              <a:r>
                <a:rPr lang="en-GB" sz="6000" dirty="0"/>
                <a:t> : substring of length k of a DNA sequence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D6901AA-9FDE-0C26-760D-A2E4BC6435BD}"/>
              </a:ext>
            </a:extLst>
          </p:cNvPr>
          <p:cNvSpPr txBox="1"/>
          <p:nvPr/>
        </p:nvSpPr>
        <p:spPr>
          <a:xfrm>
            <a:off x="3619049" y="20540609"/>
            <a:ext cx="23037112" cy="6195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5400" b="1" dirty="0"/>
              <a:t>Ingredient 2: Cardinality estimation using </a:t>
            </a:r>
            <a:r>
              <a:rPr lang="en-GB" sz="5400" b="1" dirty="0" err="1"/>
              <a:t>HyperLogLog</a:t>
            </a:r>
            <a:r>
              <a:rPr lang="en-GB" sz="5400" b="1" dirty="0"/>
              <a:t> sketching</a:t>
            </a:r>
          </a:p>
          <a:p>
            <a:pPr algn="ctr">
              <a:lnSpc>
                <a:spcPct val="150000"/>
              </a:lnSpc>
            </a:pPr>
            <a:r>
              <a:rPr lang="en-GB" sz="5400" dirty="0"/>
              <a:t>Sketches : approximate data structures.</a:t>
            </a:r>
          </a:p>
          <a:p>
            <a:pPr algn="ctr">
              <a:lnSpc>
                <a:spcPct val="150000"/>
              </a:lnSpc>
            </a:pPr>
            <a:r>
              <a:rPr lang="en-GB" sz="5400" dirty="0" err="1"/>
              <a:t>HyperLogLog</a:t>
            </a:r>
            <a:r>
              <a:rPr lang="en-GB" sz="5400" dirty="0"/>
              <a:t> sketches for cardinality est.: bit patterns, </a:t>
            </a:r>
          </a:p>
          <a:p>
            <a:pPr algn="ctr">
              <a:lnSpc>
                <a:spcPct val="150000"/>
              </a:lnSpc>
            </a:pPr>
            <a:r>
              <a:rPr lang="en-GB" sz="5400" dirty="0"/>
              <a:t>i.e. </a:t>
            </a:r>
            <a:r>
              <a:rPr lang="en-GB" sz="5400" i="1" dirty="0"/>
              <a:t>hash(ATGCG) </a:t>
            </a:r>
            <a:r>
              <a:rPr lang="en-GB" sz="5400" dirty="0">
                <a:sym typeface="Wingdings" pitchFamily="2" charset="2"/>
              </a:rPr>
              <a:t> </a:t>
            </a:r>
            <a:r>
              <a:rPr lang="en-FR" sz="5400" dirty="0"/>
              <a:t>00010100, </a:t>
            </a:r>
            <a:r>
              <a:rPr lang="en-FR" sz="5400" i="1" dirty="0"/>
              <a:t>hash(</a:t>
            </a:r>
            <a:r>
              <a:rPr lang="en-GB" sz="5400" i="1" dirty="0"/>
              <a:t>CGTAC</a:t>
            </a:r>
            <a:r>
              <a:rPr lang="en-FR" sz="5400" i="1" dirty="0"/>
              <a:t>)</a:t>
            </a:r>
            <a:r>
              <a:rPr lang="en-FR" sz="5400" dirty="0"/>
              <a:t> </a:t>
            </a:r>
            <a:r>
              <a:rPr lang="en-FR" sz="5400" dirty="0">
                <a:sym typeface="Wingdings" pitchFamily="2" charset="2"/>
              </a:rPr>
              <a:t> </a:t>
            </a:r>
            <a:r>
              <a:rPr lang="en-FR" sz="5400" dirty="0"/>
              <a:t>00000010.</a:t>
            </a:r>
          </a:p>
          <a:p>
            <a:pPr algn="ctr">
              <a:lnSpc>
                <a:spcPct val="150000"/>
              </a:lnSpc>
            </a:pPr>
            <a:r>
              <a:rPr lang="en-GB" sz="5400" dirty="0"/>
              <a:t>Fast and efficient UNION operation for sketches.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0D6719-0412-4B3D-EACB-57A18F74255D}"/>
                  </a:ext>
                </a:extLst>
              </p:cNvPr>
              <p:cNvSpPr txBox="1"/>
              <p:nvPr/>
            </p:nvSpPr>
            <p:spPr>
              <a:xfrm>
                <a:off x="3619049" y="28285463"/>
                <a:ext cx="23037112" cy="85092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en-FR" sz="5400" dirty="0"/>
              </a:p>
              <a:p>
                <a:r>
                  <a:rPr lang="en-FR" sz="5400" dirty="0"/>
                  <a:t>Preliminary : Given m genomes, put genomes into batches :</a:t>
                </a:r>
              </a:p>
              <a:p>
                <a:endParaRPr lang="en-FR" sz="5400" b="1" dirty="0"/>
              </a:p>
              <a:p>
                <a:r>
                  <a:rPr lang="en-FR" sz="5400" b="1" dirty="0"/>
                  <a:t>STRATEGY 1 : given unlimited batches with capacity C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1" i="1" dirty="0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FR" sz="5400" b="1" i="1" dirty="0">
                          <a:latin typeface="Cambria Math" panose="02040503050406030204" pitchFamily="18" charset="0"/>
                        </a:rPr>
                        <m:t>𝒊𝒏𝒊𝒎𝒊𝒛𝒆</m:t>
                      </m:r>
                      <m:r>
                        <a:rPr lang="en-US" sz="5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1" i="1" dirty="0" smtClean="0">
                          <a:latin typeface="Cambria Math" panose="02040503050406030204" pitchFamily="18" charset="0"/>
                        </a:rPr>
                        <m:t>𝒏𝒃</m:t>
                      </m:r>
                      <m:r>
                        <a:rPr lang="en-US" sz="5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1" i="1" dirty="0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5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1" i="1" dirty="0" smtClean="0">
                          <a:latin typeface="Cambria Math" panose="02040503050406030204" pitchFamily="18" charset="0"/>
                        </a:rPr>
                        <m:t>𝒃𝒂𝒕𝒄𝒉</m:t>
                      </m:r>
                      <m:r>
                        <a:rPr lang="en-US" sz="5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5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FR" sz="5400" b="1" i="1" dirty="0"/>
              </a:p>
              <a:p>
                <a:r>
                  <a:rPr lang="en-FR" sz="5400" b="1" dirty="0"/>
                  <a:t>s.t.		        </a:t>
                </a:r>
                <a14:m>
                  <m:oMath xmlns:m="http://schemas.openxmlformats.org/officeDocument/2006/math">
                    <m:r>
                      <a:rPr lang="en-US" sz="5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5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𝑑𝑖𝑠𝑡𝑖𝑛𝑐𝑡</m:t>
                    </m:r>
                    <m:r>
                      <a:rPr lang="en-US" sz="5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5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𝑘𝑚𝑒𝑟𝑠</m:t>
                    </m:r>
                    <m:r>
                      <a:rPr lang="en-US" sz="5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5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𝑏𝑗</m:t>
                    </m:r>
                    <m:r>
                      <a:rPr lang="en-US" sz="5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)&lt;</m:t>
                    </m:r>
                    <m:r>
                      <a:rPr lang="en-US" sz="5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vi-VN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vi-VN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vi-VN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vi-VN" sz="5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sz="5400" b="1" i="1" dirty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vi-VN" sz="5400" b="1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vi-VN" sz="5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vi-VN" sz="5400" b="1" i="1" dirty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vi-VN" sz="5400" b="1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en-FR" sz="5400" dirty="0"/>
              </a:p>
              <a:p>
                <a:endParaRPr lang="en-FR" sz="5400" b="1" dirty="0"/>
              </a:p>
              <a:p>
                <a:r>
                  <a:rPr lang="en-FR" sz="5400" b="1" dirty="0"/>
                  <a:t>STRATEGY 2 : given a fixed number of batch 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𝑴𝒊𝒏𝒊𝒎𝒊𝒛𝒆</m:t>
                      </m:r>
                      <m:r>
                        <a:rPr lang="en-US" sz="5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5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en-US" sz="5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𝒅𝒊𝒔𝒕𝒊𝒏𝒄𝒕</m:t>
                          </m:r>
                          <m:r>
                            <a:rPr lang="en-US" sz="5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5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𝒌𝒎𝒆𝒓𝒔</m:t>
                          </m:r>
                          <m:d>
                            <m:dPr>
                              <m:ctrlPr>
                                <a:rPr lang="en-US" sz="5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5400" b="1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</m:e>
                      </m:d>
                      <m:r>
                        <a:rPr lang="en-US" sz="5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5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𝒇𝒐𝒓</m:t>
                      </m:r>
                      <m:r>
                        <a:rPr lang="en-US" sz="5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5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𝒋</m:t>
                      </m:r>
                      <m:r>
                        <a:rPr lang="en-US" sz="5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5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5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US" sz="5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5400" b="1" dirty="0">
                  <a:ea typeface="Cambria Math" panose="02040503050406030204" pitchFamily="18" charset="0"/>
                </a:endParaRPr>
              </a:p>
              <a:p>
                <a:endParaRPr lang="en-US" sz="54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0D6719-0412-4B3D-EACB-57A18F742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049" y="28285463"/>
                <a:ext cx="23037112" cy="8509253"/>
              </a:xfrm>
              <a:prstGeom prst="rect">
                <a:avLst/>
              </a:prstGeom>
              <a:blipFill>
                <a:blip r:embed="rId3"/>
                <a:stretch>
                  <a:fillRect l="-13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ross 9">
            <a:extLst>
              <a:ext uri="{FF2B5EF4-FFF2-40B4-BE49-F238E27FC236}">
                <a16:creationId xmlns:a16="http://schemas.microsoft.com/office/drawing/2014/main" id="{63718CC4-280D-233E-6AFA-718264D2F637}"/>
              </a:ext>
            </a:extLst>
          </p:cNvPr>
          <p:cNvSpPr/>
          <p:nvPr/>
        </p:nvSpPr>
        <p:spPr>
          <a:xfrm>
            <a:off x="14680405" y="19308978"/>
            <a:ext cx="914400" cy="914400"/>
          </a:xfrm>
          <a:prstGeom prst="plus">
            <a:avLst>
              <a:gd name="adj" fmla="val 372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9E4F5AAB-DE97-48E8-0A15-4B48C2ABC6BF}"/>
              </a:ext>
            </a:extLst>
          </p:cNvPr>
          <p:cNvSpPr/>
          <p:nvPr/>
        </p:nvSpPr>
        <p:spPr>
          <a:xfrm>
            <a:off x="14680403" y="27053832"/>
            <a:ext cx="914400" cy="914400"/>
          </a:xfrm>
          <a:prstGeom prst="plus">
            <a:avLst>
              <a:gd name="adj" fmla="val 372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16CDF-8D19-CF34-2579-353421DC9804}"/>
              </a:ext>
            </a:extLst>
          </p:cNvPr>
          <p:cNvSpPr txBox="1"/>
          <p:nvPr/>
        </p:nvSpPr>
        <p:spPr>
          <a:xfrm>
            <a:off x="3619048" y="38220879"/>
            <a:ext cx="23037111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 of Genome Batch Post-Compression Size Via Distinct </a:t>
            </a:r>
            <a:r>
              <a:rPr lang="en-US" sz="6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Kmers</a:t>
            </a:r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Estimation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39E014-D0E6-6A3A-BAAE-196E600AA637}"/>
              </a:ext>
            </a:extLst>
          </p:cNvPr>
          <p:cNvGrpSpPr/>
          <p:nvPr/>
        </p:nvGrpSpPr>
        <p:grpSpPr>
          <a:xfrm>
            <a:off x="14680406" y="37111947"/>
            <a:ext cx="914400" cy="791703"/>
            <a:chOff x="4419598" y="2766848"/>
            <a:chExt cx="1035271" cy="36033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319B24-C005-20EA-3269-C9942B15AAD3}"/>
                </a:ext>
              </a:extLst>
            </p:cNvPr>
            <p:cNvSpPr/>
            <p:nvPr/>
          </p:nvSpPr>
          <p:spPr>
            <a:xfrm>
              <a:off x="4419598" y="2766848"/>
              <a:ext cx="1035271" cy="1165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BFDCB8-DE7A-14C9-1653-7939295F659F}"/>
                </a:ext>
              </a:extLst>
            </p:cNvPr>
            <p:cNvSpPr/>
            <p:nvPr/>
          </p:nvSpPr>
          <p:spPr>
            <a:xfrm>
              <a:off x="4419598" y="3010649"/>
              <a:ext cx="1035271" cy="1165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</p:grpSp>
    </p:spTree>
    <p:extLst>
      <p:ext uri="{BB962C8B-B14F-4D97-AF65-F5344CB8AC3E}">
        <p14:creationId xmlns:p14="http://schemas.microsoft.com/office/powerpoint/2010/main" val="181205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E670-DC97-6698-3574-1C1B34FC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0" y="1284421"/>
            <a:ext cx="26112371" cy="5781040"/>
          </a:xfrm>
        </p:spPr>
        <p:txBody>
          <a:bodyPr/>
          <a:lstStyle/>
          <a:p>
            <a:pPr algn="ctr"/>
            <a:r>
              <a:rPr lang="en-FR" dirty="0"/>
              <a:t>Preliminary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0438E-8456-7FAA-5761-93D7A2DFF6FC}"/>
              </a:ext>
            </a:extLst>
          </p:cNvPr>
          <p:cNvSpPr txBox="1"/>
          <p:nvPr/>
        </p:nvSpPr>
        <p:spPr>
          <a:xfrm>
            <a:off x="541263" y="10112398"/>
            <a:ext cx="9693878" cy="1015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FR" sz="6000" b="1" dirty="0">
                <a:cs typeface="Arial" panose="020B0604020202020204" pitchFamily="34" charset="0"/>
              </a:rPr>
              <a:t>STRATEGY 1: HLL-Binning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D3B11-D055-7995-A4F4-52E8BF8CAFDF}"/>
              </a:ext>
            </a:extLst>
          </p:cNvPr>
          <p:cNvSpPr txBox="1"/>
          <p:nvPr/>
        </p:nvSpPr>
        <p:spPr>
          <a:xfrm>
            <a:off x="20002442" y="9915702"/>
            <a:ext cx="9693878" cy="1015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FR" sz="6000" b="1" dirty="0">
                <a:cs typeface="Arial" panose="020B0604020202020204" pitchFamily="34" charset="0"/>
              </a:rPr>
              <a:t>STRATEGY 2: HLL-Balancing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0BC18-4F55-FF9C-7667-47343813C3E6}"/>
              </a:ext>
            </a:extLst>
          </p:cNvPr>
          <p:cNvSpPr txBox="1"/>
          <p:nvPr/>
        </p:nvSpPr>
        <p:spPr>
          <a:xfrm>
            <a:off x="7920657" y="14198440"/>
            <a:ext cx="6315589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6000" dirty="0"/>
              <a:t>Batch capacity :</a:t>
            </a:r>
          </a:p>
          <a:p>
            <a:pPr algn="ctr"/>
            <a:r>
              <a:rPr lang="en-GB" sz="6000" dirty="0"/>
              <a:t>C = 152,000,000</a:t>
            </a:r>
          </a:p>
          <a:p>
            <a:pPr algn="ctr"/>
            <a:r>
              <a:rPr lang="en-GB" sz="6000" dirty="0"/>
              <a:t>(C obtained by linear regression)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7B8B8-A31B-9E9A-C6FA-C95D7BBDF38B}"/>
              </a:ext>
            </a:extLst>
          </p:cNvPr>
          <p:cNvSpPr txBox="1"/>
          <p:nvPr/>
        </p:nvSpPr>
        <p:spPr>
          <a:xfrm>
            <a:off x="7920656" y="18532800"/>
            <a:ext cx="6315589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6000" dirty="0"/>
              <a:t>Number of genome per batch varies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C36D6-21EB-109A-72CD-2125F451D60D}"/>
              </a:ext>
            </a:extLst>
          </p:cNvPr>
          <p:cNvSpPr txBox="1"/>
          <p:nvPr/>
        </p:nvSpPr>
        <p:spPr>
          <a:xfrm>
            <a:off x="5792879" y="33337924"/>
            <a:ext cx="9091544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6000" dirty="0"/>
              <a:t>Most of the batches are balanced (between 40-50MB, max size 81MB)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38DDB8-8220-6173-4D60-CF65632FF597}"/>
              </a:ext>
            </a:extLst>
          </p:cNvPr>
          <p:cNvSpPr txBox="1"/>
          <p:nvPr/>
        </p:nvSpPr>
        <p:spPr>
          <a:xfrm>
            <a:off x="1189441" y="37197569"/>
            <a:ext cx="13694982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GB" sz="6000" dirty="0"/>
              <a:t>Evaluation </a:t>
            </a:r>
            <a:r>
              <a:rPr lang="en-GB" sz="6000" dirty="0" err="1"/>
              <a:t>strat</a:t>
            </a:r>
            <a:r>
              <a:rPr lang="en-GB" sz="6000" dirty="0"/>
              <a:t>. 1:</a:t>
            </a:r>
          </a:p>
          <a:p>
            <a:pPr algn="r"/>
            <a:r>
              <a:rPr lang="en-GB" sz="6000" dirty="0"/>
              <a:t>Allowing a capacity on distinct </a:t>
            </a:r>
            <a:r>
              <a:rPr lang="en-GB" sz="6000" dirty="0" err="1"/>
              <a:t>kmers</a:t>
            </a:r>
            <a:r>
              <a:rPr lang="en-GB" sz="6000" dirty="0"/>
              <a:t>.</a:t>
            </a:r>
          </a:p>
          <a:p>
            <a:pPr algn="r"/>
            <a:r>
              <a:rPr lang="en-GB" sz="6000" dirty="0"/>
              <a:t>The result remains somewhat imbalanced.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D18B6-312A-F447-E359-32A6AB2E10E4}"/>
              </a:ext>
            </a:extLst>
          </p:cNvPr>
          <p:cNvSpPr txBox="1"/>
          <p:nvPr/>
        </p:nvSpPr>
        <p:spPr>
          <a:xfrm>
            <a:off x="15932753" y="14916589"/>
            <a:ext cx="660244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6000" dirty="0"/>
              <a:t>Nb of genomes per batch varies but to a lesser extent compared to Strat.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62938-C09E-4F47-A2AA-43590B3E3D10}"/>
              </a:ext>
            </a:extLst>
          </p:cNvPr>
          <p:cNvSpPr txBox="1"/>
          <p:nvPr/>
        </p:nvSpPr>
        <p:spPr>
          <a:xfrm>
            <a:off x="6276310" y="7347597"/>
            <a:ext cx="17781813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6600" dirty="0"/>
              <a:t>DATA : Genomes of </a:t>
            </a:r>
            <a:r>
              <a:rPr lang="en-GB" sz="6600" i="1" dirty="0"/>
              <a:t>Mycobacterium tuberculosis </a:t>
            </a:r>
            <a:r>
              <a:rPr lang="en-GB" sz="6600" dirty="0"/>
              <a:t>from the 661k Collection</a:t>
            </a:r>
            <a:r>
              <a:rPr lang="en-GB" sz="6600" baseline="30000" dirty="0"/>
              <a:t>[2] </a:t>
            </a:r>
            <a:r>
              <a:rPr lang="en-GB" sz="6600" dirty="0"/>
              <a:t>, B = 24 </a:t>
            </a:r>
            <a:endParaRPr lang="en-GB" sz="6600" baseline="30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E7436B-E72E-02CB-96C9-9C553BD60366}"/>
              </a:ext>
            </a:extLst>
          </p:cNvPr>
          <p:cNvSpPr txBox="1"/>
          <p:nvPr/>
        </p:nvSpPr>
        <p:spPr>
          <a:xfrm>
            <a:off x="15407802" y="33424973"/>
            <a:ext cx="9189279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6000" dirty="0"/>
              <a:t>All Batches are well balanced </a:t>
            </a:r>
          </a:p>
          <a:p>
            <a:pPr algn="ctr"/>
            <a:r>
              <a:rPr lang="en-GB" sz="6000" dirty="0"/>
              <a:t>(between 59-67MB, max size 67MB)</a:t>
            </a:r>
          </a:p>
        </p:txBody>
      </p:sp>
      <p:pic>
        <p:nvPicPr>
          <p:cNvPr id="14" name="Picture 27">
            <a:extLst>
              <a:ext uri="{FF2B5EF4-FFF2-40B4-BE49-F238E27FC236}">
                <a16:creationId xmlns:a16="http://schemas.microsoft.com/office/drawing/2014/main" id="{7F9C95F3-A356-ED3B-60F6-6CD3307C4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/>
          <a:stretch/>
        </p:blipFill>
        <p:spPr bwMode="auto">
          <a:xfrm>
            <a:off x="947293" y="12814397"/>
            <a:ext cx="6156268" cy="503553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>
            <a:extLst>
              <a:ext uri="{FF2B5EF4-FFF2-40B4-BE49-F238E27FC236}">
                <a16:creationId xmlns:a16="http://schemas.microsoft.com/office/drawing/2014/main" id="{58CF8DBF-86FD-5300-2F3B-FBFB3817F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/>
          <a:stretch/>
        </p:blipFill>
        <p:spPr bwMode="auto">
          <a:xfrm>
            <a:off x="943994" y="17928470"/>
            <a:ext cx="6078939" cy="48864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63935BA-EED3-235E-D02D-BB36C5C13866}"/>
              </a:ext>
            </a:extLst>
          </p:cNvPr>
          <p:cNvSpPr/>
          <p:nvPr/>
        </p:nvSpPr>
        <p:spPr>
          <a:xfrm>
            <a:off x="541263" y="11442801"/>
            <a:ext cx="14259084" cy="11568157"/>
          </a:xfrm>
          <a:prstGeom prst="rect">
            <a:avLst/>
          </a:prstGeom>
          <a:noFill/>
          <a:ln w="571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6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32B380-DC5A-A55E-F56D-72D2B799EC4E}"/>
              </a:ext>
            </a:extLst>
          </p:cNvPr>
          <p:cNvSpPr txBox="1"/>
          <p:nvPr/>
        </p:nvSpPr>
        <p:spPr>
          <a:xfrm>
            <a:off x="892634" y="11664573"/>
            <a:ext cx="1116433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6000" dirty="0"/>
              <a:t>Batches Obtained From Strat.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1942C0-60F3-0408-78BE-8D9CB63E99A3}"/>
              </a:ext>
            </a:extLst>
          </p:cNvPr>
          <p:cNvSpPr/>
          <p:nvPr/>
        </p:nvSpPr>
        <p:spPr>
          <a:xfrm>
            <a:off x="15534087" y="11442801"/>
            <a:ext cx="14199859" cy="11568157"/>
          </a:xfrm>
          <a:prstGeom prst="rect">
            <a:avLst/>
          </a:prstGeom>
          <a:noFill/>
          <a:ln w="5715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6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AB0D24-12C6-1B54-A169-0511EBA81F2D}"/>
              </a:ext>
            </a:extLst>
          </p:cNvPr>
          <p:cNvSpPr txBox="1"/>
          <p:nvPr/>
        </p:nvSpPr>
        <p:spPr>
          <a:xfrm>
            <a:off x="18978699" y="11664572"/>
            <a:ext cx="1040388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6000" dirty="0"/>
              <a:t>Batches Obtained From Strat. 2</a:t>
            </a:r>
          </a:p>
        </p:txBody>
      </p:sp>
      <p:pic>
        <p:nvPicPr>
          <p:cNvPr id="20" name="Picture 29">
            <a:extLst>
              <a:ext uri="{FF2B5EF4-FFF2-40B4-BE49-F238E27FC236}">
                <a16:creationId xmlns:a16="http://schemas.microsoft.com/office/drawing/2014/main" id="{C95DAD3F-16A0-B196-3C13-23A5A8F269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8"/>
          <a:stretch/>
        </p:blipFill>
        <p:spPr bwMode="auto">
          <a:xfrm>
            <a:off x="22991349" y="17952861"/>
            <a:ext cx="6336571" cy="504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0">
            <a:extLst>
              <a:ext uri="{FF2B5EF4-FFF2-40B4-BE49-F238E27FC236}">
                <a16:creationId xmlns:a16="http://schemas.microsoft.com/office/drawing/2014/main" id="{F1ED756E-B2A9-6219-8F6B-BBAB44A566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8"/>
          <a:stretch/>
        </p:blipFill>
        <p:spPr bwMode="auto">
          <a:xfrm>
            <a:off x="22991349" y="12820865"/>
            <a:ext cx="6336571" cy="504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7DE15FD-9B97-429A-A42E-FF3A056FA06E}"/>
              </a:ext>
            </a:extLst>
          </p:cNvPr>
          <p:cNvSpPr txBox="1"/>
          <p:nvPr/>
        </p:nvSpPr>
        <p:spPr>
          <a:xfrm>
            <a:off x="15390791" y="36735904"/>
            <a:ext cx="12746206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6000" dirty="0"/>
              <a:t>Evaluation </a:t>
            </a:r>
            <a:r>
              <a:rPr lang="en-GB" sz="6000" dirty="0" err="1"/>
              <a:t>strat</a:t>
            </a:r>
            <a:r>
              <a:rPr lang="en-GB" sz="6000" dirty="0"/>
              <a:t>. 2:</a:t>
            </a:r>
          </a:p>
          <a:p>
            <a:r>
              <a:rPr lang="en-GB" sz="6000" dirty="0"/>
              <a:t>Producing more balanced batches.</a:t>
            </a:r>
          </a:p>
          <a:p>
            <a:r>
              <a:rPr lang="en-GB" sz="6000" dirty="0"/>
              <a:t>No control over the maximum distinct k-</a:t>
            </a:r>
            <a:r>
              <a:rPr lang="en-GB" sz="6000" dirty="0" err="1"/>
              <a:t>mer</a:t>
            </a:r>
            <a:r>
              <a:rPr lang="en-GB" sz="6000" dirty="0"/>
              <a:t> count per batch.</a:t>
            </a:r>
          </a:p>
        </p:txBody>
      </p:sp>
      <p:pic>
        <p:nvPicPr>
          <p:cNvPr id="23" name="Picture 31">
            <a:extLst>
              <a:ext uri="{FF2B5EF4-FFF2-40B4-BE49-F238E27FC236}">
                <a16:creationId xmlns:a16="http://schemas.microsoft.com/office/drawing/2014/main" id="{B32A1F7D-2931-303A-096D-40E8FF62A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290" y="25855788"/>
            <a:ext cx="9189279" cy="7200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2">
            <a:extLst>
              <a:ext uri="{FF2B5EF4-FFF2-40B4-BE49-F238E27FC236}">
                <a16:creationId xmlns:a16="http://schemas.microsoft.com/office/drawing/2014/main" id="{524AF6BC-8CB6-0068-7CD5-B0FE677D3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879" y="25855788"/>
            <a:ext cx="9189278" cy="7200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2C0F482F-1C29-C8B5-E4FB-66902D7ACBA7}"/>
              </a:ext>
            </a:extLst>
          </p:cNvPr>
          <p:cNvSpPr>
            <a:spLocks noChangeAspect="1"/>
          </p:cNvSpPr>
          <p:nvPr/>
        </p:nvSpPr>
        <p:spPr>
          <a:xfrm rot="5400000">
            <a:off x="3483575" y="21963166"/>
            <a:ext cx="7961849" cy="144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4000" dirty="0"/>
              <a:t>PHYLOGENETIC COMPRESSION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14D6BDE-16AC-536D-3527-44663D5FFF91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18208502" y="21963166"/>
            <a:ext cx="7942579" cy="14400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4000" dirty="0">
                <a:solidFill>
                  <a:schemeClr val="bg1"/>
                </a:solidFill>
              </a:rPr>
              <a:t>PHYLOGENETIC COMPRESSION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E17F6D-106C-D90A-984F-0DC48166212A}"/>
              </a:ext>
            </a:extLst>
          </p:cNvPr>
          <p:cNvCxnSpPr>
            <a:cxnSpLocks/>
          </p:cNvCxnSpPr>
          <p:nvPr/>
        </p:nvCxnSpPr>
        <p:spPr>
          <a:xfrm flipV="1">
            <a:off x="15167217" y="9939537"/>
            <a:ext cx="0" cy="31208463"/>
          </a:xfrm>
          <a:prstGeom prst="line">
            <a:avLst/>
          </a:prstGeom>
          <a:ln w="762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54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C400-A118-54CF-2BD3-A15B96A8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FR" dirty="0"/>
              <a:t>Conclusion and Perspectives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0F3C05F-9565-606E-5C94-00CFCF6680EC}"/>
              </a:ext>
            </a:extLst>
          </p:cNvPr>
          <p:cNvSpPr/>
          <p:nvPr/>
        </p:nvSpPr>
        <p:spPr>
          <a:xfrm>
            <a:off x="2081419" y="25567316"/>
            <a:ext cx="13604858" cy="1660729"/>
          </a:xfrm>
          <a:prstGeom prst="roundRect">
            <a:avLst>
              <a:gd name="adj" fmla="val 3581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FR" sz="6000" dirty="0">
                <a:solidFill>
                  <a:schemeClr val="tx1"/>
                </a:solidFill>
                <a:cs typeface="Arial" panose="020B0604020202020204" pitchFamily="34" charset="0"/>
              </a:rPr>
              <a:t>BIBLIOGRAPHY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DD5569-EF2F-96DA-D0F9-8C7E81534A96}"/>
              </a:ext>
            </a:extLst>
          </p:cNvPr>
          <p:cNvSpPr txBox="1"/>
          <p:nvPr/>
        </p:nvSpPr>
        <p:spPr>
          <a:xfrm>
            <a:off x="2081419" y="27832610"/>
            <a:ext cx="24884975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GB" sz="4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 </a:t>
            </a:r>
            <a:r>
              <a:rPr kumimoji="0" lang="en-GB" sz="48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Břinda</a:t>
            </a:r>
            <a:r>
              <a:rPr lang="en-GB" sz="4800" dirty="0">
                <a:solidFill>
                  <a:prstClr val="black"/>
                </a:solidFill>
              </a:rPr>
              <a:t> et al.,</a:t>
            </a:r>
            <a:r>
              <a:rPr kumimoji="0" lang="en-GB" sz="4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Efficient and Robust Search of Microbial Genomes via Phylogenetic Compression. To be appeared </a:t>
            </a:r>
            <a:r>
              <a:rPr lang="en-GB" sz="4800" dirty="0">
                <a:solidFill>
                  <a:prstClr val="black"/>
                </a:solidFill>
              </a:rPr>
              <a:t>in </a:t>
            </a:r>
            <a:r>
              <a:rPr kumimoji="0" lang="en-GB" sz="4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Nature Methods</a:t>
            </a:r>
            <a:r>
              <a:rPr kumimoji="0" lang="en-GB" sz="4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2025</a:t>
            </a:r>
            <a:endParaRPr lang="en-GB" sz="4800" dirty="0">
              <a:solidFill>
                <a:prstClr val="black"/>
              </a:solidFill>
            </a:endParaRPr>
          </a:p>
          <a:p>
            <a:pPr algn="just"/>
            <a:r>
              <a:rPr kumimoji="0" lang="en-GB" sz="4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[2] Blackwell et al., Exploring bacterial diversity via a curated and searchable snapshot of archived DNA sequences. </a:t>
            </a:r>
            <a:r>
              <a:rPr kumimoji="0" lang="en-GB" sz="4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PLOS Biology</a:t>
            </a:r>
            <a:r>
              <a:rPr kumimoji="0" lang="en-GB" sz="4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19, 11. 2021</a:t>
            </a:r>
          </a:p>
          <a:p>
            <a:pPr algn="just"/>
            <a:r>
              <a:rPr kumimoji="0" lang="en-GB" sz="4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[3] Hunt et </a:t>
            </a:r>
            <a:r>
              <a:rPr kumimoji="0" lang="en-GB" sz="48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a.l</a:t>
            </a:r>
            <a:r>
              <a:rPr kumimoji="0" lang="en-GB" sz="4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,. </a:t>
            </a:r>
            <a:r>
              <a:rPr kumimoji="0" lang="en-GB" sz="48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AllTheBacteria</a:t>
            </a:r>
            <a:r>
              <a:rPr kumimoji="0" lang="en-GB" sz="4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all bacterial genomes assembled, available and searchable. </a:t>
            </a:r>
            <a:r>
              <a:rPr kumimoji="0" lang="en-GB" sz="4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bioRxiv</a:t>
            </a:r>
            <a:r>
              <a:rPr kumimoji="0" lang="en-GB" sz="4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2024</a:t>
            </a:r>
          </a:p>
          <a:p>
            <a:pPr algn="just"/>
            <a:r>
              <a:rPr lang="en-GB" sz="4800" dirty="0">
                <a:solidFill>
                  <a:prstClr val="black"/>
                </a:solidFill>
              </a:rPr>
              <a:t>[4] </a:t>
            </a:r>
            <a:r>
              <a:rPr lang="en-GB" sz="4800" dirty="0"/>
              <a:t>Bonnie et al., </a:t>
            </a:r>
            <a:r>
              <a:rPr lang="en-GB" sz="4800" dirty="0" err="1"/>
              <a:t>DandD</a:t>
            </a:r>
            <a:r>
              <a:rPr lang="en-GB" sz="4800" dirty="0"/>
              <a:t>: Efficient measurement of sequence growth and similarity. </a:t>
            </a:r>
            <a:r>
              <a:rPr lang="en-GB" sz="4800" i="1" dirty="0" err="1"/>
              <a:t>iScience</a:t>
            </a:r>
            <a:r>
              <a:rPr lang="en-GB" sz="4800" dirty="0"/>
              <a:t> 27, 3. 2024</a:t>
            </a:r>
          </a:p>
          <a:p>
            <a:pPr algn="just"/>
            <a:r>
              <a:rPr kumimoji="0" lang="en-GB" sz="4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[5]</a:t>
            </a:r>
            <a:r>
              <a:rPr lang="en-GB" sz="4800" dirty="0"/>
              <a:t> Baker, D.N., Langmead, B. Dashing: fast and accurate genomic distances with </a:t>
            </a:r>
            <a:r>
              <a:rPr lang="en-GB" sz="4800" dirty="0" err="1"/>
              <a:t>HyperLogLog</a:t>
            </a:r>
            <a:r>
              <a:rPr lang="en-GB" sz="4800" dirty="0"/>
              <a:t>. </a:t>
            </a:r>
            <a:r>
              <a:rPr lang="en-GB" sz="4800" i="1" dirty="0"/>
              <a:t>Genome </a:t>
            </a:r>
            <a:r>
              <a:rPr lang="en-GB" sz="4800" i="1" dirty="0" err="1"/>
              <a:t>Biol</a:t>
            </a:r>
            <a:r>
              <a:rPr lang="en-GB" sz="4800" i="1" dirty="0"/>
              <a:t> </a:t>
            </a:r>
            <a:r>
              <a:rPr lang="en-GB" sz="4800" dirty="0"/>
              <a:t>20, 265. 2019. </a:t>
            </a:r>
          </a:p>
          <a:p>
            <a:pPr algn="just"/>
            <a:r>
              <a:rPr lang="en-GB" sz="4800" dirty="0"/>
              <a:t>[6] Mertens, Stephan, The Easiest Hard Problem: Number Partitioning, in Allon </a:t>
            </a:r>
            <a:r>
              <a:rPr lang="en-GB" sz="4800" dirty="0" err="1"/>
              <a:t>Percus</a:t>
            </a:r>
            <a:r>
              <a:rPr lang="en-GB" sz="4800" dirty="0"/>
              <a:t>; Gabriel </a:t>
            </a:r>
            <a:r>
              <a:rPr lang="en-GB" sz="4800" dirty="0" err="1"/>
              <a:t>Istrate</a:t>
            </a:r>
            <a:r>
              <a:rPr lang="en-GB" sz="4800" dirty="0"/>
              <a:t>; Cristopher Moore (eds.), Computational complexity and statistical physics, </a:t>
            </a:r>
            <a:r>
              <a:rPr lang="en-GB" sz="4800" i="1" dirty="0"/>
              <a:t>Oxford University Press US</a:t>
            </a:r>
            <a:r>
              <a:rPr lang="en-GB" sz="4800" dirty="0"/>
              <a:t>, p. 125. 2006</a:t>
            </a:r>
          </a:p>
          <a:p>
            <a:pPr algn="just"/>
            <a:r>
              <a:rPr lang="en-GB" sz="4800" dirty="0"/>
              <a:t>[7] Coffman et al., Bin Packing Approximation Algorithms: Survey and Classification. </a:t>
            </a:r>
            <a:r>
              <a:rPr lang="en-GB" sz="4800" i="1" dirty="0"/>
              <a:t>Handbook of Combinatorial Optimization</a:t>
            </a:r>
            <a:r>
              <a:rPr lang="en-GB" sz="4800" dirty="0"/>
              <a:t> (Vol. 1-5, pp. 455-531).  2012</a:t>
            </a:r>
            <a:r>
              <a:rPr lang="en-GB" sz="4800" dirty="0">
                <a:solidFill>
                  <a:prstClr val="black"/>
                </a:solidFill>
              </a:rPr>
              <a:t>. </a:t>
            </a:r>
            <a:endParaRPr lang="en-GB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ACEE49-F452-8F6F-C30F-273D1CDAAE4C}"/>
              </a:ext>
            </a:extLst>
          </p:cNvPr>
          <p:cNvSpPr txBox="1"/>
          <p:nvPr/>
        </p:nvSpPr>
        <p:spPr>
          <a:xfrm>
            <a:off x="2081420" y="10552329"/>
            <a:ext cx="2488497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Batching by Predicting Compression Size Using </a:t>
            </a:r>
            <a:r>
              <a:rPr lang="en-GB" sz="6000" dirty="0" err="1"/>
              <a:t>HyperLogLog</a:t>
            </a:r>
            <a:r>
              <a:rPr lang="en-GB" sz="6000" dirty="0"/>
              <a:t> Distinct K-</a:t>
            </a:r>
            <a:r>
              <a:rPr lang="en-GB" sz="6000" dirty="0" err="1"/>
              <a:t>mer</a:t>
            </a:r>
            <a:r>
              <a:rPr lang="en-GB" sz="6000" dirty="0"/>
              <a:t> Estimation Improves balancing of the final compressed sizes </a:t>
            </a:r>
            <a:r>
              <a:rPr lang="en-GB" sz="6000" i="1" dirty="0"/>
              <a:t>Mycobacterium tuberculosis.</a:t>
            </a:r>
          </a:p>
          <a:p>
            <a:r>
              <a:rPr lang="en-GB" sz="6000" b="1" dirty="0"/>
              <a:t>Current Goals:</a:t>
            </a:r>
            <a:endParaRPr lang="en-GB" sz="6000" dirty="0"/>
          </a:p>
          <a:p>
            <a:r>
              <a:rPr lang="en-GB" sz="6000" dirty="0"/>
              <a:t>		Extending the results and methods to the whole 661k collection.</a:t>
            </a:r>
          </a:p>
          <a:p>
            <a:r>
              <a:rPr lang="en-GB" sz="6000" dirty="0"/>
              <a:t>		Enabling control over the number of genomes in each batch.</a:t>
            </a:r>
          </a:p>
          <a:p>
            <a:r>
              <a:rPr lang="en-GB" sz="6000" dirty="0"/>
              <a:t>		Scaling up to </a:t>
            </a:r>
            <a:r>
              <a:rPr lang="en-GB" sz="6000" dirty="0" err="1"/>
              <a:t>AllTheBacteria</a:t>
            </a:r>
            <a:r>
              <a:rPr lang="en-GB" sz="6000" dirty="0"/>
              <a:t> collection.</a:t>
            </a:r>
          </a:p>
          <a:p>
            <a:r>
              <a:rPr lang="en-GB" sz="6000" dirty="0"/>
              <a:t>		Applications in querying data structures such as Bloom filter, on PIM and GPU.</a:t>
            </a:r>
          </a:p>
        </p:txBody>
      </p:sp>
    </p:spTree>
    <p:extLst>
      <p:ext uri="{BB962C8B-B14F-4D97-AF65-F5344CB8AC3E}">
        <p14:creationId xmlns:p14="http://schemas.microsoft.com/office/powerpoint/2010/main" val="231309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7573</TotalTime>
  <Words>1634</Words>
  <Application>Microsoft Macintosh PowerPoint</Application>
  <PresentationFormat>Custom</PresentationFormat>
  <Paragraphs>219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Motivation</vt:lpstr>
      <vt:lpstr>Recent Innovation: Phylogenetic Compression</vt:lpstr>
      <vt:lpstr>Current limitation: Batching Results In Non-uniform Compressed Sizes</vt:lpstr>
      <vt:lpstr>Ultimate Objective</vt:lpstr>
      <vt:lpstr>Methods</vt:lpstr>
      <vt:lpstr>Preliminary results</vt:lpstr>
      <vt:lpstr>Conclusion and Perspectives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Khac Minh Tam Truong</dc:creator>
  <cp:lastModifiedBy>Khac Minh Tam Truong</cp:lastModifiedBy>
  <cp:revision>12</cp:revision>
  <dcterms:created xsi:type="dcterms:W3CDTF">2025-02-23T10:30:40Z</dcterms:created>
  <dcterms:modified xsi:type="dcterms:W3CDTF">2025-03-05T11:58:37Z</dcterms:modified>
</cp:coreProperties>
</file>