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7"/>
  </p:notesMasterIdLst>
  <p:sldIdLst>
    <p:sldId id="256" r:id="rId2"/>
    <p:sldId id="257" r:id="rId3"/>
    <p:sldId id="260" r:id="rId4"/>
    <p:sldId id="311" r:id="rId5"/>
    <p:sldId id="262" r:id="rId6"/>
    <p:sldId id="263" r:id="rId7"/>
    <p:sldId id="264" r:id="rId8"/>
    <p:sldId id="274" r:id="rId9"/>
    <p:sldId id="267" r:id="rId10"/>
    <p:sldId id="271" r:id="rId11"/>
    <p:sldId id="268" r:id="rId12"/>
    <p:sldId id="270" r:id="rId13"/>
    <p:sldId id="314" r:id="rId14"/>
    <p:sldId id="272" r:id="rId15"/>
    <p:sldId id="315" r:id="rId16"/>
    <p:sldId id="275" r:id="rId17"/>
    <p:sldId id="277" r:id="rId18"/>
    <p:sldId id="278" r:id="rId19"/>
    <p:sldId id="279" r:id="rId20"/>
    <p:sldId id="282" r:id="rId21"/>
    <p:sldId id="284" r:id="rId22"/>
    <p:sldId id="285" r:id="rId23"/>
    <p:sldId id="286" r:id="rId24"/>
    <p:sldId id="287" r:id="rId25"/>
    <p:sldId id="288" r:id="rId26"/>
    <p:sldId id="289" r:id="rId27"/>
    <p:sldId id="291" r:id="rId28"/>
    <p:sldId id="290" r:id="rId29"/>
    <p:sldId id="292" r:id="rId30"/>
    <p:sldId id="293" r:id="rId31"/>
    <p:sldId id="294" r:id="rId32"/>
    <p:sldId id="295" r:id="rId33"/>
    <p:sldId id="296" r:id="rId34"/>
    <p:sldId id="297" r:id="rId35"/>
    <p:sldId id="298" r:id="rId36"/>
    <p:sldId id="309" r:id="rId37"/>
    <p:sldId id="305" r:id="rId38"/>
    <p:sldId id="306" r:id="rId39"/>
    <p:sldId id="310" r:id="rId40"/>
    <p:sldId id="303" r:id="rId41"/>
    <p:sldId id="316" r:id="rId42"/>
    <p:sldId id="307" r:id="rId43"/>
    <p:sldId id="308" r:id="rId44"/>
    <p:sldId id="276" r:id="rId45"/>
    <p:sldId id="259" r:id="rId46"/>
  </p:sldIdLst>
  <p:sldSz cx="12192000" cy="6858000"/>
  <p:notesSz cx="6858000" cy="9144000"/>
  <p:defaultTextStyle>
    <a:defPPr>
      <a:defRPr lang="en-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7680" userDrawn="1">
          <p15:clr>
            <a:srgbClr val="A4A3A4"/>
          </p15:clr>
        </p15:guide>
        <p15:guide id="3" pos="144" userDrawn="1">
          <p15:clr>
            <a:srgbClr val="A4A3A4"/>
          </p15:clr>
        </p15:guide>
        <p15:guide id="4" pos="3500" userDrawn="1">
          <p15:clr>
            <a:srgbClr val="A4A3A4"/>
          </p15:clr>
        </p15:guide>
        <p15:guide id="5" pos="4158" userDrawn="1">
          <p15:clr>
            <a:srgbClr val="A4A3A4"/>
          </p15:clr>
        </p15:guide>
        <p15:guide id="6" pos="7536" userDrawn="1">
          <p15:clr>
            <a:srgbClr val="A4A3A4"/>
          </p15:clr>
        </p15:guide>
        <p15:guide id="7" orient="horz" userDrawn="1">
          <p15:clr>
            <a:srgbClr val="A4A3A4"/>
          </p15:clr>
        </p15:guide>
        <p15:guide id="8" orient="horz" pos="4320" userDrawn="1">
          <p15:clr>
            <a:srgbClr val="A4A3A4"/>
          </p15:clr>
        </p15:guide>
        <p15:guide id="9" orient="horz" pos="144" userDrawn="1">
          <p15:clr>
            <a:srgbClr val="A4A3A4"/>
          </p15:clr>
        </p15:guide>
        <p15:guide id="10" orient="horz" pos="2160" userDrawn="1">
          <p15:clr>
            <a:srgbClr val="A4A3A4"/>
          </p15:clr>
        </p15:guide>
        <p15:guide id="12" orient="horz" pos="417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71"/>
    <p:restoredTop sz="79427"/>
  </p:normalViewPr>
  <p:slideViewPr>
    <p:cSldViewPr snapToGrid="0" showGuides="1">
      <p:cViewPr>
        <p:scale>
          <a:sx n="92" d="100"/>
          <a:sy n="92" d="100"/>
        </p:scale>
        <p:origin x="280" y="368"/>
      </p:cViewPr>
      <p:guideLst>
        <p:guide/>
        <p:guide pos="7680"/>
        <p:guide pos="144"/>
        <p:guide pos="3500"/>
        <p:guide pos="4158"/>
        <p:guide pos="7536"/>
        <p:guide orient="horz"/>
        <p:guide orient="horz" pos="4320"/>
        <p:guide orient="horz" pos="144"/>
        <p:guide orient="horz" pos="2160"/>
        <p:guide orient="horz" pos="417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462FCB-4E82-244A-8604-DBE5753E9367}" type="datetimeFigureOut">
              <a:rPr lang="en-FR" smtClean="0"/>
              <a:t>16/03/2025</a:t>
            </a:fld>
            <a:endParaRPr lang="en-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907939-1793-CF44-9F25-366A6E949AA3}" type="slidenum">
              <a:rPr lang="en-FR" smtClean="0"/>
              <a:t>‹#›</a:t>
            </a:fld>
            <a:endParaRPr lang="en-FR"/>
          </a:p>
        </p:txBody>
      </p:sp>
    </p:spTree>
    <p:extLst>
      <p:ext uri="{BB962C8B-B14F-4D97-AF65-F5344CB8AC3E}">
        <p14:creationId xmlns:p14="http://schemas.microsoft.com/office/powerpoint/2010/main" val="19816937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a:t>
            </a:r>
            <a:r>
              <a:rPr lang="en-FR" dirty="0"/>
              <a:t>ood afternoon everyone, thank you for being here and today I would like to present to you what </a:t>
            </a:r>
            <a:r>
              <a:rPr lang="en-GB" dirty="0"/>
              <a:t>I</a:t>
            </a:r>
            <a:r>
              <a:rPr lang="en-FR" dirty="0"/>
              <a:t> h</a:t>
            </a:r>
            <a:r>
              <a:rPr lang="en-GB" dirty="0" err="1"/>
              <a:t>av</a:t>
            </a:r>
            <a:r>
              <a:rPr lang="en-FR" dirty="0"/>
              <a:t>e been working on, it is about bin packing for …</a:t>
            </a:r>
          </a:p>
        </p:txBody>
      </p:sp>
      <p:sp>
        <p:nvSpPr>
          <p:cNvPr id="4" name="Slide Number Placeholder 3"/>
          <p:cNvSpPr>
            <a:spLocks noGrp="1"/>
          </p:cNvSpPr>
          <p:nvPr>
            <p:ph type="sldNum" sz="quarter" idx="5"/>
          </p:nvPr>
        </p:nvSpPr>
        <p:spPr/>
        <p:txBody>
          <a:bodyPr/>
          <a:lstStyle/>
          <a:p>
            <a:fld id="{BF907939-1793-CF44-9F25-366A6E949AA3}" type="slidenum">
              <a:rPr lang="en-FR" smtClean="0"/>
              <a:t>1</a:t>
            </a:fld>
            <a:endParaRPr lang="en-FR"/>
          </a:p>
        </p:txBody>
      </p:sp>
    </p:spTree>
    <p:extLst>
      <p:ext uri="{BB962C8B-B14F-4D97-AF65-F5344CB8AC3E}">
        <p14:creationId xmlns:p14="http://schemas.microsoft.com/office/powerpoint/2010/main" val="4628645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Our goal is to </a:t>
            </a:r>
            <a:r>
              <a:rPr lang="en-GB" b="1" dirty="0"/>
              <a:t>design a balancing batching strategy</a:t>
            </a:r>
            <a:r>
              <a:rPr lang="en-GB" dirty="0"/>
              <a:t> that addresses the challenges associated with non-uniformity in genomic data compression.</a:t>
            </a:r>
            <a:endParaRPr lang="en-FR" dirty="0"/>
          </a:p>
        </p:txBody>
      </p:sp>
      <p:sp>
        <p:nvSpPr>
          <p:cNvPr id="4" name="Slide Number Placeholder 3"/>
          <p:cNvSpPr>
            <a:spLocks noGrp="1"/>
          </p:cNvSpPr>
          <p:nvPr>
            <p:ph type="sldNum" sz="quarter" idx="5"/>
          </p:nvPr>
        </p:nvSpPr>
        <p:spPr/>
        <p:txBody>
          <a:bodyPr/>
          <a:lstStyle/>
          <a:p>
            <a:fld id="{BF907939-1793-CF44-9F25-366A6E949AA3}" type="slidenum">
              <a:rPr lang="en-FR" smtClean="0"/>
              <a:t>17</a:t>
            </a:fld>
            <a:endParaRPr lang="en-FR"/>
          </a:p>
        </p:txBody>
      </p:sp>
    </p:spTree>
    <p:extLst>
      <p:ext uri="{BB962C8B-B14F-4D97-AF65-F5344CB8AC3E}">
        <p14:creationId xmlns:p14="http://schemas.microsoft.com/office/powerpoint/2010/main" val="33648777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GB" dirty="0"/>
              <a:t>We are working with </a:t>
            </a:r>
            <a:r>
              <a:rPr lang="en-GB" b="1" dirty="0"/>
              <a:t>clusters of genomes</a:t>
            </a:r>
            <a:r>
              <a:rPr lang="en-GB" dirty="0"/>
              <a:t> that come from the same species but vary significantly in size. The goal is to group these genomes into </a:t>
            </a:r>
            <a:r>
              <a:rPr lang="en-GB" b="1" dirty="0"/>
              <a:t>batches</a:t>
            </a:r>
            <a:r>
              <a:rPr lang="en-GB" dirty="0"/>
              <a:t> while meeting several key requirements. First, we must consider the number of genomes and the </a:t>
            </a:r>
            <a:r>
              <a:rPr lang="en-GB" b="1" dirty="0"/>
              <a:t>uncompressed size</a:t>
            </a:r>
            <a:r>
              <a:rPr lang="en-GB" dirty="0"/>
              <a:t> of the batches. Additionally, </a:t>
            </a:r>
            <a:r>
              <a:rPr lang="en-GB" b="1" dirty="0"/>
              <a:t>post-compression batch sizes</a:t>
            </a:r>
            <a:r>
              <a:rPr lang="en-GB" dirty="0"/>
              <a:t> must fit within a defined </a:t>
            </a:r>
            <a:r>
              <a:rPr lang="en-GB" b="1" dirty="0"/>
              <a:t>memory constraint</a:t>
            </a:r>
            <a:r>
              <a:rPr lang="en-GB" dirty="0"/>
              <a:t> to maintain balance across the system.</a:t>
            </a:r>
          </a:p>
          <a:p>
            <a:r>
              <a:rPr lang="en-GB" dirty="0"/>
              <a:t>To achieve an optimal </a:t>
            </a:r>
            <a:r>
              <a:rPr lang="en-GB" b="1" dirty="0"/>
              <a:t>compression ratio</a:t>
            </a:r>
            <a:r>
              <a:rPr lang="en-GB" dirty="0"/>
              <a:t>, we aim to maximize the number of genomes in each batch. This will help minimize the total number of batches used, which in turn improves both efficiency and the effectiveness of the compression process. The challenge is to find the right balance that meets all these constraints while still ensuring a high-quality compression outcome.</a:t>
            </a:r>
          </a:p>
          <a:p>
            <a:endParaRPr lang="en-FR" dirty="0"/>
          </a:p>
        </p:txBody>
      </p:sp>
      <p:sp>
        <p:nvSpPr>
          <p:cNvPr id="4" name="Slide Number Placeholder 3"/>
          <p:cNvSpPr>
            <a:spLocks noGrp="1"/>
          </p:cNvSpPr>
          <p:nvPr>
            <p:ph type="sldNum" sz="quarter" idx="5"/>
          </p:nvPr>
        </p:nvSpPr>
        <p:spPr/>
        <p:txBody>
          <a:bodyPr/>
          <a:lstStyle/>
          <a:p>
            <a:fld id="{BF907939-1793-CF44-9F25-366A6E949AA3}" type="slidenum">
              <a:rPr lang="en-FR" smtClean="0"/>
              <a:t>20</a:t>
            </a:fld>
            <a:endParaRPr lang="en-FR"/>
          </a:p>
        </p:txBody>
      </p:sp>
    </p:spTree>
    <p:extLst>
      <p:ext uri="{BB962C8B-B14F-4D97-AF65-F5344CB8AC3E}">
        <p14:creationId xmlns:p14="http://schemas.microsoft.com/office/powerpoint/2010/main" val="582428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GB" dirty="0"/>
              <a:t>We are working with </a:t>
            </a:r>
            <a:r>
              <a:rPr lang="en-GB" b="1" dirty="0"/>
              <a:t>clusters of genomes</a:t>
            </a:r>
            <a:r>
              <a:rPr lang="en-GB" dirty="0"/>
              <a:t> that come from the same species but vary significantly in size. The goal is to group these genomes into </a:t>
            </a:r>
            <a:r>
              <a:rPr lang="en-GB" b="1" dirty="0"/>
              <a:t>batches</a:t>
            </a:r>
            <a:r>
              <a:rPr lang="en-GB" dirty="0"/>
              <a:t> while meeting several key requirements. First, we must consider the number of genomes and the </a:t>
            </a:r>
            <a:r>
              <a:rPr lang="en-GB" b="1" dirty="0"/>
              <a:t>uncompressed size</a:t>
            </a:r>
            <a:r>
              <a:rPr lang="en-GB" dirty="0"/>
              <a:t> of the batches. Additionally, </a:t>
            </a:r>
            <a:r>
              <a:rPr lang="en-GB" b="1" dirty="0"/>
              <a:t>post-compression batch sizes</a:t>
            </a:r>
            <a:r>
              <a:rPr lang="en-GB" dirty="0"/>
              <a:t> must fit within a defined </a:t>
            </a:r>
            <a:r>
              <a:rPr lang="en-GB" b="1" dirty="0"/>
              <a:t>memory constraint</a:t>
            </a:r>
            <a:r>
              <a:rPr lang="en-GB" dirty="0"/>
              <a:t> to maintain balance across the system.</a:t>
            </a:r>
          </a:p>
          <a:p>
            <a:r>
              <a:rPr lang="en-GB" dirty="0"/>
              <a:t>To achieve an optimal </a:t>
            </a:r>
            <a:r>
              <a:rPr lang="en-GB" b="1" dirty="0"/>
              <a:t>compression ratio</a:t>
            </a:r>
            <a:r>
              <a:rPr lang="en-GB" dirty="0"/>
              <a:t>, we aim to maximize the number of genomes in each batch. This will help minimize the total number of batches used, which in turn improves both efficiency and the effectiveness of the compression process. The challenge is to find the right balance that meets all these constraints while still ensuring a high-quality compression outcome.</a:t>
            </a:r>
          </a:p>
          <a:p>
            <a:endParaRPr lang="en-FR" dirty="0"/>
          </a:p>
        </p:txBody>
      </p:sp>
      <p:sp>
        <p:nvSpPr>
          <p:cNvPr id="4" name="Slide Number Placeholder 3"/>
          <p:cNvSpPr>
            <a:spLocks noGrp="1"/>
          </p:cNvSpPr>
          <p:nvPr>
            <p:ph type="sldNum" sz="quarter" idx="5"/>
          </p:nvPr>
        </p:nvSpPr>
        <p:spPr/>
        <p:txBody>
          <a:bodyPr/>
          <a:lstStyle/>
          <a:p>
            <a:fld id="{BF907939-1793-CF44-9F25-366A6E949AA3}" type="slidenum">
              <a:rPr lang="en-FR" smtClean="0"/>
              <a:t>21</a:t>
            </a:fld>
            <a:endParaRPr lang="en-FR"/>
          </a:p>
        </p:txBody>
      </p:sp>
    </p:spTree>
    <p:extLst>
      <p:ext uri="{BB962C8B-B14F-4D97-AF65-F5344CB8AC3E}">
        <p14:creationId xmlns:p14="http://schemas.microsoft.com/office/powerpoint/2010/main" val="38424683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GB" dirty="0"/>
              <a:t>We are working with </a:t>
            </a:r>
            <a:r>
              <a:rPr lang="en-GB" b="1" dirty="0"/>
              <a:t>clusters of genomes</a:t>
            </a:r>
            <a:r>
              <a:rPr lang="en-GB" dirty="0"/>
              <a:t> that come from the same species but vary significantly in size. The goal is to group these genomes into </a:t>
            </a:r>
            <a:r>
              <a:rPr lang="en-GB" b="1" dirty="0"/>
              <a:t>batches</a:t>
            </a:r>
            <a:r>
              <a:rPr lang="en-GB" dirty="0"/>
              <a:t> while meeting several key requirements. First, we must consider the number of genomes and the </a:t>
            </a:r>
            <a:r>
              <a:rPr lang="en-GB" b="1" dirty="0"/>
              <a:t>uncompressed size</a:t>
            </a:r>
            <a:r>
              <a:rPr lang="en-GB" dirty="0"/>
              <a:t> of the batches. Additionally, </a:t>
            </a:r>
            <a:r>
              <a:rPr lang="en-GB" b="1" dirty="0"/>
              <a:t>post-compression batch sizes</a:t>
            </a:r>
            <a:r>
              <a:rPr lang="en-GB" dirty="0"/>
              <a:t> must fit within a defined </a:t>
            </a:r>
            <a:r>
              <a:rPr lang="en-GB" b="1" dirty="0"/>
              <a:t>memory constraint</a:t>
            </a:r>
            <a:r>
              <a:rPr lang="en-GB" dirty="0"/>
              <a:t> to maintain balance across the system.</a:t>
            </a:r>
          </a:p>
          <a:p>
            <a:r>
              <a:rPr lang="en-GB" dirty="0"/>
              <a:t>To achieve an optimal </a:t>
            </a:r>
            <a:r>
              <a:rPr lang="en-GB" b="1" dirty="0"/>
              <a:t>compression ratio</a:t>
            </a:r>
            <a:r>
              <a:rPr lang="en-GB" dirty="0"/>
              <a:t>, we aim to maximize the number of genomes in each batch. This will help minimize the total number of batches used, which in turn improves both efficiency and the effectiveness of the compression process. The challenge is to find the right balance that meets all these constraints while still ensuring a high-quality compression outcome.</a:t>
            </a:r>
          </a:p>
          <a:p>
            <a:endParaRPr lang="en-FR" dirty="0"/>
          </a:p>
        </p:txBody>
      </p:sp>
      <p:sp>
        <p:nvSpPr>
          <p:cNvPr id="4" name="Slide Number Placeholder 3"/>
          <p:cNvSpPr>
            <a:spLocks noGrp="1"/>
          </p:cNvSpPr>
          <p:nvPr>
            <p:ph type="sldNum" sz="quarter" idx="5"/>
          </p:nvPr>
        </p:nvSpPr>
        <p:spPr/>
        <p:txBody>
          <a:bodyPr/>
          <a:lstStyle/>
          <a:p>
            <a:fld id="{BF907939-1793-CF44-9F25-366A6E949AA3}" type="slidenum">
              <a:rPr lang="en-FR" smtClean="0"/>
              <a:t>22</a:t>
            </a:fld>
            <a:endParaRPr lang="en-FR"/>
          </a:p>
        </p:txBody>
      </p:sp>
    </p:spTree>
    <p:extLst>
      <p:ext uri="{BB962C8B-B14F-4D97-AF65-F5344CB8AC3E}">
        <p14:creationId xmlns:p14="http://schemas.microsoft.com/office/powerpoint/2010/main" val="1136244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GB" dirty="0"/>
              <a:t>The bin packing problem is a </a:t>
            </a:r>
            <a:r>
              <a:rPr lang="en-GB" b="1" dirty="0"/>
              <a:t>classic combinatorial optimization problem</a:t>
            </a:r>
            <a:r>
              <a:rPr lang="en-GB" dirty="0"/>
              <a:t> and is known to be </a:t>
            </a:r>
            <a:r>
              <a:rPr lang="en-GB" b="1" dirty="0"/>
              <a:t>NP-complete</a:t>
            </a:r>
            <a:r>
              <a:rPr lang="en-GB" dirty="0"/>
              <a:t>, meaning there is no known efficient algorithm that guarantees an optimal solution in polynomial time.</a:t>
            </a:r>
          </a:p>
          <a:p>
            <a:r>
              <a:rPr lang="en-GB" dirty="0"/>
              <a:t>As you mentioned, </a:t>
            </a:r>
            <a:r>
              <a:rPr lang="en-GB" b="1" dirty="0"/>
              <a:t>classical heuristics</a:t>
            </a:r>
            <a:r>
              <a:rPr lang="en-GB" dirty="0"/>
              <a:t> for solving the bin packing problem are typically </a:t>
            </a:r>
            <a:r>
              <a:rPr lang="en-GB" b="1" dirty="0"/>
              <a:t>order-based algorithms</a:t>
            </a:r>
            <a:r>
              <a:rPr lang="en-GB" dirty="0"/>
              <a:t>, which iteratively select items and place them into bins, either creating new bins or using existing ones, depending on certain criteria.</a:t>
            </a:r>
          </a:p>
          <a:p>
            <a:endParaRPr lang="en-FR" dirty="0"/>
          </a:p>
        </p:txBody>
      </p:sp>
      <p:sp>
        <p:nvSpPr>
          <p:cNvPr id="4" name="Slide Number Placeholder 3"/>
          <p:cNvSpPr>
            <a:spLocks noGrp="1"/>
          </p:cNvSpPr>
          <p:nvPr>
            <p:ph type="sldNum" sz="quarter" idx="5"/>
          </p:nvPr>
        </p:nvSpPr>
        <p:spPr/>
        <p:txBody>
          <a:bodyPr/>
          <a:lstStyle/>
          <a:p>
            <a:fld id="{BF907939-1793-CF44-9F25-366A6E949AA3}" type="slidenum">
              <a:rPr lang="en-FR" smtClean="0"/>
              <a:t>23</a:t>
            </a:fld>
            <a:endParaRPr lang="en-FR"/>
          </a:p>
        </p:txBody>
      </p:sp>
    </p:spTree>
    <p:extLst>
      <p:ext uri="{BB962C8B-B14F-4D97-AF65-F5344CB8AC3E}">
        <p14:creationId xmlns:p14="http://schemas.microsoft.com/office/powerpoint/2010/main" val="35944498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Ingredient 1 examines the relationship between </a:t>
            </a:r>
            <a:r>
              <a:rPr lang="en-GB" b="1" dirty="0"/>
              <a:t>post-compression sizes</a:t>
            </a:r>
            <a:r>
              <a:rPr lang="en-GB" dirty="0"/>
              <a:t> and the </a:t>
            </a:r>
            <a:r>
              <a:rPr lang="en-GB" b="1" dirty="0"/>
              <a:t>distinct k-</a:t>
            </a:r>
            <a:r>
              <a:rPr lang="en-GB" b="1" dirty="0" err="1"/>
              <a:t>mers</a:t>
            </a:r>
            <a:r>
              <a:rPr lang="en-GB" b="1" dirty="0"/>
              <a:t> count</a:t>
            </a:r>
            <a:r>
              <a:rPr lang="en-GB" dirty="0"/>
              <a:t> in genome collections. Genomes with more distinct k-</a:t>
            </a:r>
            <a:r>
              <a:rPr lang="en-GB" dirty="0" err="1"/>
              <a:t>mers</a:t>
            </a:r>
            <a:r>
              <a:rPr lang="en-GB" dirty="0"/>
              <a:t> tend to compress less effectively due to higher data diversity. Understanding this correlation helps in predicting compression efficiency and optimizing genome batching strategies, ensuring that post-compression sizes stay within memory constraints while minimizing the number of batches</a:t>
            </a:r>
            <a:endParaRPr lang="en-FR" dirty="0"/>
          </a:p>
        </p:txBody>
      </p:sp>
      <p:sp>
        <p:nvSpPr>
          <p:cNvPr id="4" name="Slide Number Placeholder 3"/>
          <p:cNvSpPr>
            <a:spLocks noGrp="1"/>
          </p:cNvSpPr>
          <p:nvPr>
            <p:ph type="sldNum" sz="quarter" idx="5"/>
          </p:nvPr>
        </p:nvSpPr>
        <p:spPr/>
        <p:txBody>
          <a:bodyPr/>
          <a:lstStyle/>
          <a:p>
            <a:fld id="{BF907939-1793-CF44-9F25-366A6E949AA3}" type="slidenum">
              <a:rPr lang="en-FR" smtClean="0"/>
              <a:t>29</a:t>
            </a:fld>
            <a:endParaRPr lang="en-FR"/>
          </a:p>
        </p:txBody>
      </p:sp>
    </p:spTree>
    <p:extLst>
      <p:ext uri="{BB962C8B-B14F-4D97-AF65-F5344CB8AC3E}">
        <p14:creationId xmlns:p14="http://schemas.microsoft.com/office/powerpoint/2010/main" val="3789345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GB" dirty="0"/>
              <a:t>I personally enjoy working with and exploring data, and in bioinformatics, we have an abundance of it.</a:t>
            </a:r>
            <a:br>
              <a:rPr lang="en-GB" dirty="0"/>
            </a:br>
            <a:r>
              <a:rPr lang="en-GB" dirty="0"/>
              <a:t>Bacterial genome databases are expanding rapidly, as shown in the snapshot on the right. Beyond individual genomes, we now have growing collections of genomes, which are becoming increasingly available and serve as a valuable resource for bacterial research. These collections are curated to ensure uniform processing of genomes, making them particularly useful for large-scale studies.</a:t>
            </a:r>
          </a:p>
          <a:p>
            <a:r>
              <a:rPr lang="en-GB" dirty="0"/>
              <a:t>They are also growing at an impressive rate. For example, in the 661k collection, we have…</a:t>
            </a:r>
            <a:br>
              <a:rPr lang="en-GB" dirty="0"/>
            </a:br>
            <a:r>
              <a:rPr lang="en-GB" dirty="0"/>
              <a:t>All the bacterial…</a:t>
            </a:r>
          </a:p>
          <a:p>
            <a:endParaRPr lang="en-FR" dirty="0"/>
          </a:p>
        </p:txBody>
      </p:sp>
      <p:sp>
        <p:nvSpPr>
          <p:cNvPr id="4" name="Slide Number Placeholder 3"/>
          <p:cNvSpPr>
            <a:spLocks noGrp="1"/>
          </p:cNvSpPr>
          <p:nvPr>
            <p:ph type="sldNum" sz="quarter" idx="5"/>
          </p:nvPr>
        </p:nvSpPr>
        <p:spPr/>
        <p:txBody>
          <a:bodyPr/>
          <a:lstStyle/>
          <a:p>
            <a:fld id="{BF907939-1793-CF44-9F25-366A6E949AA3}" type="slidenum">
              <a:rPr lang="en-FR" smtClean="0"/>
              <a:t>3</a:t>
            </a:fld>
            <a:endParaRPr lang="en-FR"/>
          </a:p>
        </p:txBody>
      </p:sp>
    </p:spTree>
    <p:extLst>
      <p:ext uri="{BB962C8B-B14F-4D97-AF65-F5344CB8AC3E}">
        <p14:creationId xmlns:p14="http://schemas.microsoft.com/office/powerpoint/2010/main" val="1377639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key challenge is make sure to have efficient compression and fast search within these growing genome collections.</a:t>
            </a:r>
            <a:endParaRPr lang="en-FR" dirty="0"/>
          </a:p>
        </p:txBody>
      </p:sp>
      <p:sp>
        <p:nvSpPr>
          <p:cNvPr id="4" name="Slide Number Placeholder 3"/>
          <p:cNvSpPr>
            <a:spLocks noGrp="1"/>
          </p:cNvSpPr>
          <p:nvPr>
            <p:ph type="sldNum" sz="quarter" idx="5"/>
          </p:nvPr>
        </p:nvSpPr>
        <p:spPr/>
        <p:txBody>
          <a:bodyPr/>
          <a:lstStyle/>
          <a:p>
            <a:fld id="{BF907939-1793-CF44-9F25-366A6E949AA3}" type="slidenum">
              <a:rPr lang="en-FR" smtClean="0"/>
              <a:t>4</a:t>
            </a:fld>
            <a:endParaRPr lang="en-FR"/>
          </a:p>
        </p:txBody>
      </p:sp>
    </p:spTree>
    <p:extLst>
      <p:ext uri="{BB962C8B-B14F-4D97-AF65-F5344CB8AC3E}">
        <p14:creationId xmlns:p14="http://schemas.microsoft.com/office/powerpoint/2010/main" val="2208849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GB" b="1" dirty="0"/>
              <a:t>And so we have a  recent innovation, like it has been mentioned here a lot of time before, by Karel Brinda</a:t>
            </a:r>
          </a:p>
          <a:p>
            <a:pPr>
              <a:buNone/>
            </a:pPr>
            <a:endParaRPr lang="en-GB" b="1" dirty="0"/>
          </a:p>
          <a:p>
            <a:pPr>
              <a:buNone/>
            </a:pPr>
            <a:r>
              <a:rPr lang="en-GB" b="1" dirty="0"/>
              <a:t>Challenge:</a:t>
            </a:r>
            <a:r>
              <a:rPr lang="en-GB" dirty="0"/>
              <a:t> Compressing genomes efficiently is difficult/not easy because the data contains a lot of redundancy spread across different regions.</a:t>
            </a:r>
          </a:p>
          <a:p>
            <a:r>
              <a:rPr lang="en-GB" b="1" dirty="0"/>
              <a:t>Key Idea:</a:t>
            </a:r>
            <a:r>
              <a:rPr lang="en-GB" dirty="0"/>
              <a:t> If we reorder genomes based on their evolutionary relationships, we can group similar sequences together, making compression more effective.</a:t>
            </a:r>
          </a:p>
          <a:p>
            <a:endParaRPr lang="en-FR" dirty="0"/>
          </a:p>
        </p:txBody>
      </p:sp>
      <p:sp>
        <p:nvSpPr>
          <p:cNvPr id="4" name="Slide Number Placeholder 3"/>
          <p:cNvSpPr>
            <a:spLocks noGrp="1"/>
          </p:cNvSpPr>
          <p:nvPr>
            <p:ph type="sldNum" sz="quarter" idx="5"/>
          </p:nvPr>
        </p:nvSpPr>
        <p:spPr/>
        <p:txBody>
          <a:bodyPr/>
          <a:lstStyle/>
          <a:p>
            <a:fld id="{BF907939-1793-CF44-9F25-366A6E949AA3}" type="slidenum">
              <a:rPr lang="en-FR" smtClean="0"/>
              <a:t>5</a:t>
            </a:fld>
            <a:endParaRPr lang="en-FR"/>
          </a:p>
        </p:txBody>
      </p:sp>
    </p:spTree>
    <p:extLst>
      <p:ext uri="{BB962C8B-B14F-4D97-AF65-F5344CB8AC3E}">
        <p14:creationId xmlns:p14="http://schemas.microsoft.com/office/powerpoint/2010/main" val="13828634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resulting improvement with the use of phylogenetic compression, specifically </a:t>
            </a:r>
            <a:r>
              <a:rPr lang="en-GB" dirty="0" err="1"/>
              <a:t>MiniPhy</a:t>
            </a:r>
            <a:r>
              <a:rPr lang="en-GB" dirty="0"/>
              <a:t>, shows a significant advancement in data compression. This method achieves lossless compression that improves by one to three orders of magnitude compared to the standard protocol, offering a more efficient way to handle large genomic datasets while maintaining data integrity.</a:t>
            </a:r>
            <a:endParaRPr lang="en-FR" dirty="0"/>
          </a:p>
        </p:txBody>
      </p:sp>
      <p:sp>
        <p:nvSpPr>
          <p:cNvPr id="4" name="Slide Number Placeholder 3"/>
          <p:cNvSpPr>
            <a:spLocks noGrp="1"/>
          </p:cNvSpPr>
          <p:nvPr>
            <p:ph type="sldNum" sz="quarter" idx="5"/>
          </p:nvPr>
        </p:nvSpPr>
        <p:spPr/>
        <p:txBody>
          <a:bodyPr/>
          <a:lstStyle/>
          <a:p>
            <a:fld id="{BF907939-1793-CF44-9F25-366A6E949AA3}" type="slidenum">
              <a:rPr lang="en-FR" smtClean="0"/>
              <a:t>6</a:t>
            </a:fld>
            <a:endParaRPr lang="en-FR"/>
          </a:p>
        </p:txBody>
      </p:sp>
    </p:spTree>
    <p:extLst>
      <p:ext uri="{BB962C8B-B14F-4D97-AF65-F5344CB8AC3E}">
        <p14:creationId xmlns:p14="http://schemas.microsoft.com/office/powerpoint/2010/main" val="24374826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practice, phylogenetic compression involves two main steps. Step one is </a:t>
            </a:r>
            <a:r>
              <a:rPr lang="en-GB" b="1" dirty="0"/>
              <a:t>phylogenetic batching</a:t>
            </a:r>
            <a:r>
              <a:rPr lang="en-GB" dirty="0"/>
              <a:t>, which serves as the starting point of my PhD. In this step, genomes are grouped based on their phylogenetic relationships to improve the efficiency of compression. Step two is </a:t>
            </a:r>
            <a:r>
              <a:rPr lang="en-GB" b="1" dirty="0"/>
              <a:t>phylogenetic reordering</a:t>
            </a:r>
            <a:r>
              <a:rPr lang="en-GB" dirty="0"/>
              <a:t>, where genomes within each batch are reordered to further enhance the compression process. </a:t>
            </a:r>
            <a:endParaRPr lang="en-FR" dirty="0"/>
          </a:p>
        </p:txBody>
      </p:sp>
      <p:sp>
        <p:nvSpPr>
          <p:cNvPr id="4" name="Slide Number Placeholder 3"/>
          <p:cNvSpPr>
            <a:spLocks noGrp="1"/>
          </p:cNvSpPr>
          <p:nvPr>
            <p:ph type="sldNum" sz="quarter" idx="5"/>
          </p:nvPr>
        </p:nvSpPr>
        <p:spPr/>
        <p:txBody>
          <a:bodyPr/>
          <a:lstStyle/>
          <a:p>
            <a:fld id="{BF907939-1793-CF44-9F25-366A6E949AA3}" type="slidenum">
              <a:rPr lang="en-FR" smtClean="0"/>
              <a:t>7</a:t>
            </a:fld>
            <a:endParaRPr lang="en-FR"/>
          </a:p>
        </p:txBody>
      </p:sp>
    </p:spTree>
    <p:extLst>
      <p:ext uri="{BB962C8B-B14F-4D97-AF65-F5344CB8AC3E}">
        <p14:creationId xmlns:p14="http://schemas.microsoft.com/office/powerpoint/2010/main" val="11271332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FR" dirty="0"/>
          </a:p>
        </p:txBody>
      </p:sp>
      <p:sp>
        <p:nvSpPr>
          <p:cNvPr id="4" name="Slide Number Placeholder 3"/>
          <p:cNvSpPr>
            <a:spLocks noGrp="1"/>
          </p:cNvSpPr>
          <p:nvPr>
            <p:ph type="sldNum" sz="quarter" idx="5"/>
          </p:nvPr>
        </p:nvSpPr>
        <p:spPr/>
        <p:txBody>
          <a:bodyPr/>
          <a:lstStyle/>
          <a:p>
            <a:fld id="{BF907939-1793-CF44-9F25-366A6E949AA3}" type="slidenum">
              <a:rPr lang="en-FR" smtClean="0"/>
              <a:t>8</a:t>
            </a:fld>
            <a:endParaRPr lang="en-FR"/>
          </a:p>
        </p:txBody>
      </p:sp>
    </p:spTree>
    <p:extLst>
      <p:ext uri="{BB962C8B-B14F-4D97-AF65-F5344CB8AC3E}">
        <p14:creationId xmlns:p14="http://schemas.microsoft.com/office/powerpoint/2010/main" val="18594946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 consequences of non-uniformity in genomic data compression can be quite significant. One major issue is </a:t>
            </a:r>
            <a:r>
              <a:rPr lang="en-GB" b="1" dirty="0"/>
              <a:t>unbalanced workloads</a:t>
            </a:r>
            <a:r>
              <a:rPr lang="en-GB" dirty="0"/>
              <a:t>, where certain batches may require more processing power or time than others, leading to inefficiencies. Another consequence is </a:t>
            </a:r>
            <a:r>
              <a:rPr lang="en-GB" b="1" dirty="0"/>
              <a:t>inefficient transmission</a:t>
            </a:r>
            <a:r>
              <a:rPr lang="en-GB" dirty="0"/>
              <a:t>, as the non-uniform distribution of data can result in uneven compression rates, ultimately affecting the speed and effectiveness of data transfer. These challenges highlight the importance of optimizing the batching and reordering processes in phylogenetic compression to ensure a more balanced and efficient system.”</a:t>
            </a:r>
          </a:p>
          <a:p>
            <a:r>
              <a:rPr lang="en-GB" dirty="0"/>
              <a:t>Additionally, non-uniformity in genomic data compression can </a:t>
            </a:r>
            <a:r>
              <a:rPr lang="en-GB" b="1" dirty="0"/>
              <a:t>hinder parallelization</a:t>
            </a:r>
            <a:r>
              <a:rPr lang="en-GB" dirty="0"/>
              <a:t>, as unevenly distributed data makes it difficult to efficiently divide tasks across multiple processors. This leads to suboptimal use of computational resources. Another issue is </a:t>
            </a:r>
            <a:r>
              <a:rPr lang="en-GB" b="1" dirty="0"/>
              <a:t>memory overuse</a:t>
            </a:r>
            <a:r>
              <a:rPr lang="en-GB" dirty="0"/>
              <a:t>, where certain data batches may require more memory than others, potentially causing bottlenecks or even system failures. Finally, non-uniformity can result in </a:t>
            </a:r>
            <a:r>
              <a:rPr lang="en-GB" b="1" dirty="0"/>
              <a:t>inconsistent query times</a:t>
            </a:r>
            <a:r>
              <a:rPr lang="en-GB" dirty="0"/>
              <a:t>, as some batches may take longer to process or retrieve, reducing the overall efficiency of data querying and analysis. Addressing these challenges is crucial for improving the scalability and performance of genomic data compression systems.</a:t>
            </a:r>
            <a:endParaRPr lang="en-FR" dirty="0"/>
          </a:p>
        </p:txBody>
      </p:sp>
      <p:sp>
        <p:nvSpPr>
          <p:cNvPr id="4" name="Slide Number Placeholder 3"/>
          <p:cNvSpPr>
            <a:spLocks noGrp="1"/>
          </p:cNvSpPr>
          <p:nvPr>
            <p:ph type="sldNum" sz="quarter" idx="5"/>
          </p:nvPr>
        </p:nvSpPr>
        <p:spPr/>
        <p:txBody>
          <a:bodyPr/>
          <a:lstStyle/>
          <a:p>
            <a:fld id="{BF907939-1793-CF44-9F25-366A6E949AA3}" type="slidenum">
              <a:rPr lang="en-FR" smtClean="0"/>
              <a:t>15</a:t>
            </a:fld>
            <a:endParaRPr lang="en-FR"/>
          </a:p>
        </p:txBody>
      </p:sp>
    </p:spTree>
    <p:extLst>
      <p:ext uri="{BB962C8B-B14F-4D97-AF65-F5344CB8AC3E}">
        <p14:creationId xmlns:p14="http://schemas.microsoft.com/office/powerpoint/2010/main" val="1272029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Balanced batches have several important applications in various contexts. For instance, in </a:t>
            </a:r>
            <a:r>
              <a:rPr lang="en-GB" b="1" dirty="0"/>
              <a:t>portable devices</a:t>
            </a:r>
            <a:r>
              <a:rPr lang="en-GB" dirty="0"/>
              <a:t>, such as those used in remote settings or fieldwork, balanced batches ensure efficient data processing in environments with limited computational resources. This is particularly valuable for </a:t>
            </a:r>
            <a:r>
              <a:rPr lang="en-GB" b="1" dirty="0"/>
              <a:t>rapid diagnostics</a:t>
            </a:r>
            <a:r>
              <a:rPr lang="en-GB" dirty="0"/>
              <a:t>, where quick and accurate results are crucial. Additionally, balanced batches are highly beneficial for </a:t>
            </a:r>
            <a:r>
              <a:rPr lang="en-GB" b="1" dirty="0"/>
              <a:t>parallel platforms</a:t>
            </a:r>
            <a:r>
              <a:rPr lang="en-GB" dirty="0"/>
              <a:t>, such as GPUs or </a:t>
            </a:r>
            <a:r>
              <a:rPr lang="en-GB" b="1" dirty="0"/>
              <a:t>processing-in-memory</a:t>
            </a:r>
            <a:r>
              <a:rPr lang="en-GB" dirty="0"/>
              <a:t> systems. In these cases, the even distribution of data allows for optimal parallel processing, significantly improving the speed and efficiency of computations. These applications highlight the versatility and importance of balanced data batching in modern computational environments.</a:t>
            </a:r>
            <a:endParaRPr lang="en-FR" dirty="0"/>
          </a:p>
        </p:txBody>
      </p:sp>
      <p:sp>
        <p:nvSpPr>
          <p:cNvPr id="4" name="Slide Number Placeholder 3"/>
          <p:cNvSpPr>
            <a:spLocks noGrp="1"/>
          </p:cNvSpPr>
          <p:nvPr>
            <p:ph type="sldNum" sz="quarter" idx="5"/>
          </p:nvPr>
        </p:nvSpPr>
        <p:spPr/>
        <p:txBody>
          <a:bodyPr/>
          <a:lstStyle/>
          <a:p>
            <a:fld id="{BF907939-1793-CF44-9F25-366A6E949AA3}" type="slidenum">
              <a:rPr lang="en-FR" smtClean="0"/>
              <a:t>16</a:t>
            </a:fld>
            <a:endParaRPr lang="en-FR"/>
          </a:p>
        </p:txBody>
      </p:sp>
    </p:spTree>
    <p:extLst>
      <p:ext uri="{BB962C8B-B14F-4D97-AF65-F5344CB8AC3E}">
        <p14:creationId xmlns:p14="http://schemas.microsoft.com/office/powerpoint/2010/main" val="17167435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E29C4-C8B4-80DE-50A0-358461AE2307}"/>
              </a:ext>
            </a:extLst>
          </p:cNvPr>
          <p:cNvSpPr>
            <a:spLocks noGrp="1"/>
          </p:cNvSpPr>
          <p:nvPr>
            <p:ph type="ctrTitle"/>
          </p:nvPr>
        </p:nvSpPr>
        <p:spPr>
          <a:xfrm>
            <a:off x="1524000" y="1122363"/>
            <a:ext cx="9144000" cy="2387600"/>
          </a:xfrm>
        </p:spPr>
        <p:txBody>
          <a:bodyPr anchor="b">
            <a:normAutofit/>
          </a:bodyPr>
          <a:lstStyle>
            <a:lvl1pPr algn="ctr">
              <a:defRPr sz="3200"/>
            </a:lvl1pPr>
          </a:lstStyle>
          <a:p>
            <a:r>
              <a:rPr lang="en-GB" dirty="0"/>
              <a:t>Click to edit Master title style</a:t>
            </a:r>
            <a:endParaRPr lang="en-FR" dirty="0"/>
          </a:p>
        </p:txBody>
      </p:sp>
      <p:sp>
        <p:nvSpPr>
          <p:cNvPr id="3" name="Subtitle 2">
            <a:extLst>
              <a:ext uri="{FF2B5EF4-FFF2-40B4-BE49-F238E27FC236}">
                <a16:creationId xmlns:a16="http://schemas.microsoft.com/office/drawing/2014/main" id="{080B5AD4-7E00-4132-09EC-541F74318D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FR" dirty="0"/>
          </a:p>
        </p:txBody>
      </p:sp>
      <p:sp>
        <p:nvSpPr>
          <p:cNvPr id="4" name="Date Placeholder 3">
            <a:extLst>
              <a:ext uri="{FF2B5EF4-FFF2-40B4-BE49-F238E27FC236}">
                <a16:creationId xmlns:a16="http://schemas.microsoft.com/office/drawing/2014/main" id="{30E89307-D4DE-B51E-1317-1D25BDF62967}"/>
              </a:ext>
            </a:extLst>
          </p:cNvPr>
          <p:cNvSpPr>
            <a:spLocks noGrp="1"/>
          </p:cNvSpPr>
          <p:nvPr>
            <p:ph type="dt" sz="half" idx="10"/>
          </p:nvPr>
        </p:nvSpPr>
        <p:spPr/>
        <p:txBody>
          <a:bodyPr/>
          <a:lstStyle/>
          <a:p>
            <a:fld id="{FB37A0A7-98B0-7B43-A76A-039A86DACCF8}" type="datetime1">
              <a:rPr lang="fr-FR" smtClean="0"/>
              <a:t>16/03/2025</a:t>
            </a:fld>
            <a:endParaRPr lang="en-FR"/>
          </a:p>
        </p:txBody>
      </p:sp>
      <p:sp>
        <p:nvSpPr>
          <p:cNvPr id="5" name="Footer Placeholder 4">
            <a:extLst>
              <a:ext uri="{FF2B5EF4-FFF2-40B4-BE49-F238E27FC236}">
                <a16:creationId xmlns:a16="http://schemas.microsoft.com/office/drawing/2014/main" id="{6C948A26-6889-6FE8-B83C-4467F595F517}"/>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AFDFF764-58FC-63A4-72A1-59408924DA26}"/>
              </a:ext>
            </a:extLst>
          </p:cNvPr>
          <p:cNvSpPr>
            <a:spLocks noGrp="1"/>
          </p:cNvSpPr>
          <p:nvPr>
            <p:ph type="sldNum" sz="quarter" idx="12"/>
          </p:nvPr>
        </p:nvSpPr>
        <p:spPr/>
        <p:txBody>
          <a:bodyPr/>
          <a:lstStyle/>
          <a:p>
            <a:fld id="{8B238E09-9D24-494B-92D5-4BBC628DD305}" type="slidenum">
              <a:rPr lang="en-FR" smtClean="0"/>
              <a:t>‹#›</a:t>
            </a:fld>
            <a:endParaRPr lang="en-FR"/>
          </a:p>
        </p:txBody>
      </p:sp>
    </p:spTree>
    <p:extLst>
      <p:ext uri="{BB962C8B-B14F-4D97-AF65-F5344CB8AC3E}">
        <p14:creationId xmlns:p14="http://schemas.microsoft.com/office/powerpoint/2010/main" val="155996253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C96FD-249B-B60E-2485-8B15CFDA3B08}"/>
              </a:ext>
            </a:extLst>
          </p:cNvPr>
          <p:cNvSpPr>
            <a:spLocks noGrp="1"/>
          </p:cNvSpPr>
          <p:nvPr>
            <p:ph type="title"/>
          </p:nvPr>
        </p:nvSpPr>
        <p:spPr/>
        <p:txBody>
          <a:bodyPr/>
          <a:lstStyle/>
          <a:p>
            <a:r>
              <a:rPr lang="en-GB"/>
              <a:t>Click to edit Master title style</a:t>
            </a:r>
            <a:endParaRPr lang="en-FR"/>
          </a:p>
        </p:txBody>
      </p:sp>
      <p:sp>
        <p:nvSpPr>
          <p:cNvPr id="3" name="Vertical Text Placeholder 2">
            <a:extLst>
              <a:ext uri="{FF2B5EF4-FFF2-40B4-BE49-F238E27FC236}">
                <a16:creationId xmlns:a16="http://schemas.microsoft.com/office/drawing/2014/main" id="{DC10C5A9-94E8-4BD0-A6DB-E733FE412F3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Date Placeholder 3">
            <a:extLst>
              <a:ext uri="{FF2B5EF4-FFF2-40B4-BE49-F238E27FC236}">
                <a16:creationId xmlns:a16="http://schemas.microsoft.com/office/drawing/2014/main" id="{00883205-B85B-7DC5-4F91-D5E23E9274CB}"/>
              </a:ext>
            </a:extLst>
          </p:cNvPr>
          <p:cNvSpPr>
            <a:spLocks noGrp="1"/>
          </p:cNvSpPr>
          <p:nvPr>
            <p:ph type="dt" sz="half" idx="10"/>
          </p:nvPr>
        </p:nvSpPr>
        <p:spPr/>
        <p:txBody>
          <a:bodyPr/>
          <a:lstStyle/>
          <a:p>
            <a:fld id="{1B7EA9D0-A84A-0B48-9D25-C382A13B2298}" type="datetime1">
              <a:rPr lang="fr-FR" smtClean="0"/>
              <a:t>16/03/2025</a:t>
            </a:fld>
            <a:endParaRPr lang="en-FR"/>
          </a:p>
        </p:txBody>
      </p:sp>
      <p:sp>
        <p:nvSpPr>
          <p:cNvPr id="5" name="Footer Placeholder 4">
            <a:extLst>
              <a:ext uri="{FF2B5EF4-FFF2-40B4-BE49-F238E27FC236}">
                <a16:creationId xmlns:a16="http://schemas.microsoft.com/office/drawing/2014/main" id="{C26BF4EA-0E63-389C-0DB3-950AB3E50B63}"/>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6FC39827-37D4-AFB3-5392-25349A8C22C7}"/>
              </a:ext>
            </a:extLst>
          </p:cNvPr>
          <p:cNvSpPr>
            <a:spLocks noGrp="1"/>
          </p:cNvSpPr>
          <p:nvPr>
            <p:ph type="sldNum" sz="quarter" idx="12"/>
          </p:nvPr>
        </p:nvSpPr>
        <p:spPr/>
        <p:txBody>
          <a:bodyPr/>
          <a:lstStyle/>
          <a:p>
            <a:fld id="{8B238E09-9D24-494B-92D5-4BBC628DD305}" type="slidenum">
              <a:rPr lang="en-FR" smtClean="0"/>
              <a:t>‹#›</a:t>
            </a:fld>
            <a:endParaRPr lang="en-FR"/>
          </a:p>
        </p:txBody>
      </p:sp>
    </p:spTree>
    <p:extLst>
      <p:ext uri="{BB962C8B-B14F-4D97-AF65-F5344CB8AC3E}">
        <p14:creationId xmlns:p14="http://schemas.microsoft.com/office/powerpoint/2010/main" val="2377631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0CFDDA-FFCA-5D18-DD14-2202BE5D00B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FR"/>
          </a:p>
        </p:txBody>
      </p:sp>
      <p:sp>
        <p:nvSpPr>
          <p:cNvPr id="3" name="Vertical Text Placeholder 2">
            <a:extLst>
              <a:ext uri="{FF2B5EF4-FFF2-40B4-BE49-F238E27FC236}">
                <a16:creationId xmlns:a16="http://schemas.microsoft.com/office/drawing/2014/main" id="{CA9FCD5D-0C6E-09EB-93AE-2C4C9841DA5A}"/>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Date Placeholder 3">
            <a:extLst>
              <a:ext uri="{FF2B5EF4-FFF2-40B4-BE49-F238E27FC236}">
                <a16:creationId xmlns:a16="http://schemas.microsoft.com/office/drawing/2014/main" id="{8CC8B5A8-27C7-21EE-3C96-B0C0DDCFBCDC}"/>
              </a:ext>
            </a:extLst>
          </p:cNvPr>
          <p:cNvSpPr>
            <a:spLocks noGrp="1"/>
          </p:cNvSpPr>
          <p:nvPr>
            <p:ph type="dt" sz="half" idx="10"/>
          </p:nvPr>
        </p:nvSpPr>
        <p:spPr/>
        <p:txBody>
          <a:bodyPr/>
          <a:lstStyle/>
          <a:p>
            <a:fld id="{3F3B9188-7214-C845-AE16-A7E84B49F072}" type="datetime1">
              <a:rPr lang="fr-FR" smtClean="0"/>
              <a:t>16/03/2025</a:t>
            </a:fld>
            <a:endParaRPr lang="en-FR"/>
          </a:p>
        </p:txBody>
      </p:sp>
      <p:sp>
        <p:nvSpPr>
          <p:cNvPr id="5" name="Footer Placeholder 4">
            <a:extLst>
              <a:ext uri="{FF2B5EF4-FFF2-40B4-BE49-F238E27FC236}">
                <a16:creationId xmlns:a16="http://schemas.microsoft.com/office/drawing/2014/main" id="{68278F5D-CFFD-9631-96A2-8F8854B58A1A}"/>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360E9C77-ABFF-918E-73C1-4EC2CA04DC99}"/>
              </a:ext>
            </a:extLst>
          </p:cNvPr>
          <p:cNvSpPr>
            <a:spLocks noGrp="1"/>
          </p:cNvSpPr>
          <p:nvPr>
            <p:ph type="sldNum" sz="quarter" idx="12"/>
          </p:nvPr>
        </p:nvSpPr>
        <p:spPr/>
        <p:txBody>
          <a:bodyPr/>
          <a:lstStyle/>
          <a:p>
            <a:fld id="{8B238E09-9D24-494B-92D5-4BBC628DD305}" type="slidenum">
              <a:rPr lang="en-FR" smtClean="0"/>
              <a:t>‹#›</a:t>
            </a:fld>
            <a:endParaRPr lang="en-FR"/>
          </a:p>
        </p:txBody>
      </p:sp>
    </p:spTree>
    <p:extLst>
      <p:ext uri="{BB962C8B-B14F-4D97-AF65-F5344CB8AC3E}">
        <p14:creationId xmlns:p14="http://schemas.microsoft.com/office/powerpoint/2010/main" val="2687145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7A12F-34B5-FCDE-AB3A-B747E00848A3}"/>
              </a:ext>
            </a:extLst>
          </p:cNvPr>
          <p:cNvSpPr>
            <a:spLocks noGrp="1"/>
          </p:cNvSpPr>
          <p:nvPr>
            <p:ph type="title"/>
          </p:nvPr>
        </p:nvSpPr>
        <p:spPr/>
        <p:txBody>
          <a:bodyPr/>
          <a:lstStyle/>
          <a:p>
            <a:r>
              <a:rPr lang="en-GB"/>
              <a:t>Click to edit Master title style</a:t>
            </a:r>
            <a:endParaRPr lang="en-FR"/>
          </a:p>
        </p:txBody>
      </p:sp>
      <p:sp>
        <p:nvSpPr>
          <p:cNvPr id="3" name="Content Placeholder 2">
            <a:extLst>
              <a:ext uri="{FF2B5EF4-FFF2-40B4-BE49-F238E27FC236}">
                <a16:creationId xmlns:a16="http://schemas.microsoft.com/office/drawing/2014/main" id="{2DCF723D-7665-E3F6-DA57-D05051817D3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Date Placeholder 3">
            <a:extLst>
              <a:ext uri="{FF2B5EF4-FFF2-40B4-BE49-F238E27FC236}">
                <a16:creationId xmlns:a16="http://schemas.microsoft.com/office/drawing/2014/main" id="{D35AF09E-B2D8-60AF-5C7C-014DC97E3025}"/>
              </a:ext>
            </a:extLst>
          </p:cNvPr>
          <p:cNvSpPr>
            <a:spLocks noGrp="1"/>
          </p:cNvSpPr>
          <p:nvPr>
            <p:ph type="dt" sz="half" idx="10"/>
          </p:nvPr>
        </p:nvSpPr>
        <p:spPr/>
        <p:txBody>
          <a:bodyPr/>
          <a:lstStyle/>
          <a:p>
            <a:fld id="{B965CC8F-7F4B-1C4F-9680-A57448D58B7A}" type="datetime1">
              <a:rPr lang="fr-FR" smtClean="0"/>
              <a:t>16/03/2025</a:t>
            </a:fld>
            <a:endParaRPr lang="en-FR"/>
          </a:p>
        </p:txBody>
      </p:sp>
      <p:sp>
        <p:nvSpPr>
          <p:cNvPr id="5" name="Footer Placeholder 4">
            <a:extLst>
              <a:ext uri="{FF2B5EF4-FFF2-40B4-BE49-F238E27FC236}">
                <a16:creationId xmlns:a16="http://schemas.microsoft.com/office/drawing/2014/main" id="{4F3FA796-D676-D08E-65BC-44998BA38BAE}"/>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A20E87A1-B3E7-89E9-520A-F7086162D9C3}"/>
              </a:ext>
            </a:extLst>
          </p:cNvPr>
          <p:cNvSpPr>
            <a:spLocks noGrp="1"/>
          </p:cNvSpPr>
          <p:nvPr>
            <p:ph type="sldNum" sz="quarter" idx="12"/>
          </p:nvPr>
        </p:nvSpPr>
        <p:spPr/>
        <p:txBody>
          <a:bodyPr/>
          <a:lstStyle/>
          <a:p>
            <a:fld id="{8B238E09-9D24-494B-92D5-4BBC628DD305}" type="slidenum">
              <a:rPr lang="en-FR" smtClean="0"/>
              <a:t>‹#›</a:t>
            </a:fld>
            <a:endParaRPr lang="en-FR"/>
          </a:p>
        </p:txBody>
      </p:sp>
    </p:spTree>
    <p:extLst>
      <p:ext uri="{BB962C8B-B14F-4D97-AF65-F5344CB8AC3E}">
        <p14:creationId xmlns:p14="http://schemas.microsoft.com/office/powerpoint/2010/main" val="469861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8E346-797F-310B-9A3A-5D0171755D2C}"/>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FR"/>
          </a:p>
        </p:txBody>
      </p:sp>
      <p:sp>
        <p:nvSpPr>
          <p:cNvPr id="3" name="Text Placeholder 2">
            <a:extLst>
              <a:ext uri="{FF2B5EF4-FFF2-40B4-BE49-F238E27FC236}">
                <a16:creationId xmlns:a16="http://schemas.microsoft.com/office/drawing/2014/main" id="{B34FE988-C0FF-AD8B-CBD2-1033AA8B5C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24E1525-A0AD-A4EB-1223-E15D99D7DF5E}"/>
              </a:ext>
            </a:extLst>
          </p:cNvPr>
          <p:cNvSpPr>
            <a:spLocks noGrp="1"/>
          </p:cNvSpPr>
          <p:nvPr>
            <p:ph type="dt" sz="half" idx="10"/>
          </p:nvPr>
        </p:nvSpPr>
        <p:spPr/>
        <p:txBody>
          <a:bodyPr/>
          <a:lstStyle/>
          <a:p>
            <a:fld id="{618477F5-F867-9A49-BFB3-CB7A9A8F2DE9}" type="datetime1">
              <a:rPr lang="fr-FR" smtClean="0"/>
              <a:t>16/03/2025</a:t>
            </a:fld>
            <a:endParaRPr lang="en-FR"/>
          </a:p>
        </p:txBody>
      </p:sp>
      <p:sp>
        <p:nvSpPr>
          <p:cNvPr id="5" name="Footer Placeholder 4">
            <a:extLst>
              <a:ext uri="{FF2B5EF4-FFF2-40B4-BE49-F238E27FC236}">
                <a16:creationId xmlns:a16="http://schemas.microsoft.com/office/drawing/2014/main" id="{94FD73F8-E130-3ADD-B8BC-A122E2DA8ABD}"/>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0ABF3084-A6E1-F26A-E4F4-38F781C8EA00}"/>
              </a:ext>
            </a:extLst>
          </p:cNvPr>
          <p:cNvSpPr>
            <a:spLocks noGrp="1"/>
          </p:cNvSpPr>
          <p:nvPr>
            <p:ph type="sldNum" sz="quarter" idx="12"/>
          </p:nvPr>
        </p:nvSpPr>
        <p:spPr/>
        <p:txBody>
          <a:bodyPr/>
          <a:lstStyle/>
          <a:p>
            <a:fld id="{8B238E09-9D24-494B-92D5-4BBC628DD305}" type="slidenum">
              <a:rPr lang="en-FR" smtClean="0"/>
              <a:t>‹#›</a:t>
            </a:fld>
            <a:endParaRPr lang="en-FR"/>
          </a:p>
        </p:txBody>
      </p:sp>
    </p:spTree>
    <p:extLst>
      <p:ext uri="{BB962C8B-B14F-4D97-AF65-F5344CB8AC3E}">
        <p14:creationId xmlns:p14="http://schemas.microsoft.com/office/powerpoint/2010/main" val="2025492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25210-C7D1-FBCF-4B16-3CD481F23A74}"/>
              </a:ext>
            </a:extLst>
          </p:cNvPr>
          <p:cNvSpPr>
            <a:spLocks noGrp="1"/>
          </p:cNvSpPr>
          <p:nvPr>
            <p:ph type="title"/>
          </p:nvPr>
        </p:nvSpPr>
        <p:spPr/>
        <p:txBody>
          <a:bodyPr/>
          <a:lstStyle/>
          <a:p>
            <a:r>
              <a:rPr lang="en-GB"/>
              <a:t>Click to edit Master title style</a:t>
            </a:r>
            <a:endParaRPr lang="en-FR"/>
          </a:p>
        </p:txBody>
      </p:sp>
      <p:sp>
        <p:nvSpPr>
          <p:cNvPr id="3" name="Content Placeholder 2">
            <a:extLst>
              <a:ext uri="{FF2B5EF4-FFF2-40B4-BE49-F238E27FC236}">
                <a16:creationId xmlns:a16="http://schemas.microsoft.com/office/drawing/2014/main" id="{9DA9A78A-8D59-1333-375E-F32387EFB39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Content Placeholder 3">
            <a:extLst>
              <a:ext uri="{FF2B5EF4-FFF2-40B4-BE49-F238E27FC236}">
                <a16:creationId xmlns:a16="http://schemas.microsoft.com/office/drawing/2014/main" id="{BA4848CD-1FCB-D260-9A32-934ACA14C88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5" name="Date Placeholder 4">
            <a:extLst>
              <a:ext uri="{FF2B5EF4-FFF2-40B4-BE49-F238E27FC236}">
                <a16:creationId xmlns:a16="http://schemas.microsoft.com/office/drawing/2014/main" id="{35A2C9DF-2596-495B-9A24-5A823C053758}"/>
              </a:ext>
            </a:extLst>
          </p:cNvPr>
          <p:cNvSpPr>
            <a:spLocks noGrp="1"/>
          </p:cNvSpPr>
          <p:nvPr>
            <p:ph type="dt" sz="half" idx="10"/>
          </p:nvPr>
        </p:nvSpPr>
        <p:spPr/>
        <p:txBody>
          <a:bodyPr/>
          <a:lstStyle/>
          <a:p>
            <a:fld id="{56DB746C-F0E9-BA40-AAF8-A000CA38AEAA}" type="datetime1">
              <a:rPr lang="fr-FR" smtClean="0"/>
              <a:t>16/03/2025</a:t>
            </a:fld>
            <a:endParaRPr lang="en-FR"/>
          </a:p>
        </p:txBody>
      </p:sp>
      <p:sp>
        <p:nvSpPr>
          <p:cNvPr id="6" name="Footer Placeholder 5">
            <a:extLst>
              <a:ext uri="{FF2B5EF4-FFF2-40B4-BE49-F238E27FC236}">
                <a16:creationId xmlns:a16="http://schemas.microsoft.com/office/drawing/2014/main" id="{66D494AE-6858-416F-771A-B1A4E6D56E0A}"/>
              </a:ext>
            </a:extLst>
          </p:cNvPr>
          <p:cNvSpPr>
            <a:spLocks noGrp="1"/>
          </p:cNvSpPr>
          <p:nvPr>
            <p:ph type="ftr" sz="quarter" idx="11"/>
          </p:nvPr>
        </p:nvSpPr>
        <p:spPr/>
        <p:txBody>
          <a:bodyPr/>
          <a:lstStyle/>
          <a:p>
            <a:endParaRPr lang="en-FR"/>
          </a:p>
        </p:txBody>
      </p:sp>
      <p:sp>
        <p:nvSpPr>
          <p:cNvPr id="7" name="Slide Number Placeholder 6">
            <a:extLst>
              <a:ext uri="{FF2B5EF4-FFF2-40B4-BE49-F238E27FC236}">
                <a16:creationId xmlns:a16="http://schemas.microsoft.com/office/drawing/2014/main" id="{BEE217AB-7889-F9A1-B096-93A37A98B25F}"/>
              </a:ext>
            </a:extLst>
          </p:cNvPr>
          <p:cNvSpPr>
            <a:spLocks noGrp="1"/>
          </p:cNvSpPr>
          <p:nvPr>
            <p:ph type="sldNum" sz="quarter" idx="12"/>
          </p:nvPr>
        </p:nvSpPr>
        <p:spPr/>
        <p:txBody>
          <a:bodyPr/>
          <a:lstStyle/>
          <a:p>
            <a:fld id="{8B238E09-9D24-494B-92D5-4BBC628DD305}" type="slidenum">
              <a:rPr lang="en-FR" smtClean="0"/>
              <a:t>‹#›</a:t>
            </a:fld>
            <a:endParaRPr lang="en-FR"/>
          </a:p>
        </p:txBody>
      </p:sp>
    </p:spTree>
    <p:extLst>
      <p:ext uri="{BB962C8B-B14F-4D97-AF65-F5344CB8AC3E}">
        <p14:creationId xmlns:p14="http://schemas.microsoft.com/office/powerpoint/2010/main" val="1028385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7FE98-5C2E-1915-4167-0CB60A8E6D86}"/>
              </a:ext>
            </a:extLst>
          </p:cNvPr>
          <p:cNvSpPr>
            <a:spLocks noGrp="1"/>
          </p:cNvSpPr>
          <p:nvPr>
            <p:ph type="title"/>
          </p:nvPr>
        </p:nvSpPr>
        <p:spPr>
          <a:xfrm>
            <a:off x="839788" y="365125"/>
            <a:ext cx="10515600" cy="1325563"/>
          </a:xfrm>
        </p:spPr>
        <p:txBody>
          <a:bodyPr/>
          <a:lstStyle/>
          <a:p>
            <a:r>
              <a:rPr lang="en-GB"/>
              <a:t>Click to edit Master title style</a:t>
            </a:r>
            <a:endParaRPr lang="en-FR"/>
          </a:p>
        </p:txBody>
      </p:sp>
      <p:sp>
        <p:nvSpPr>
          <p:cNvPr id="3" name="Text Placeholder 2">
            <a:extLst>
              <a:ext uri="{FF2B5EF4-FFF2-40B4-BE49-F238E27FC236}">
                <a16:creationId xmlns:a16="http://schemas.microsoft.com/office/drawing/2014/main" id="{5849C15A-35D2-797A-0FDC-C141E98844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C0738F84-FBCD-F9EA-920C-E765BFF898AE}"/>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5" name="Text Placeholder 4">
            <a:extLst>
              <a:ext uri="{FF2B5EF4-FFF2-40B4-BE49-F238E27FC236}">
                <a16:creationId xmlns:a16="http://schemas.microsoft.com/office/drawing/2014/main" id="{F6820789-7BA9-D93C-8DE0-B65D6FF963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3B59323-7026-28AE-1D37-A646B323626C}"/>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7" name="Date Placeholder 6">
            <a:extLst>
              <a:ext uri="{FF2B5EF4-FFF2-40B4-BE49-F238E27FC236}">
                <a16:creationId xmlns:a16="http://schemas.microsoft.com/office/drawing/2014/main" id="{09D64CD4-6466-F9C8-D436-B79B49D78287}"/>
              </a:ext>
            </a:extLst>
          </p:cNvPr>
          <p:cNvSpPr>
            <a:spLocks noGrp="1"/>
          </p:cNvSpPr>
          <p:nvPr>
            <p:ph type="dt" sz="half" idx="10"/>
          </p:nvPr>
        </p:nvSpPr>
        <p:spPr/>
        <p:txBody>
          <a:bodyPr/>
          <a:lstStyle/>
          <a:p>
            <a:fld id="{FBEABF7A-BACF-754F-A954-31F89B6A2934}" type="datetime1">
              <a:rPr lang="fr-FR" smtClean="0"/>
              <a:t>16/03/2025</a:t>
            </a:fld>
            <a:endParaRPr lang="en-FR"/>
          </a:p>
        </p:txBody>
      </p:sp>
      <p:sp>
        <p:nvSpPr>
          <p:cNvPr id="8" name="Footer Placeholder 7">
            <a:extLst>
              <a:ext uri="{FF2B5EF4-FFF2-40B4-BE49-F238E27FC236}">
                <a16:creationId xmlns:a16="http://schemas.microsoft.com/office/drawing/2014/main" id="{F7861E44-3E11-7CC0-9C28-6C53D9F9ACFA}"/>
              </a:ext>
            </a:extLst>
          </p:cNvPr>
          <p:cNvSpPr>
            <a:spLocks noGrp="1"/>
          </p:cNvSpPr>
          <p:nvPr>
            <p:ph type="ftr" sz="quarter" idx="11"/>
          </p:nvPr>
        </p:nvSpPr>
        <p:spPr/>
        <p:txBody>
          <a:bodyPr/>
          <a:lstStyle/>
          <a:p>
            <a:endParaRPr lang="en-FR"/>
          </a:p>
        </p:txBody>
      </p:sp>
      <p:sp>
        <p:nvSpPr>
          <p:cNvPr id="9" name="Slide Number Placeholder 8">
            <a:extLst>
              <a:ext uri="{FF2B5EF4-FFF2-40B4-BE49-F238E27FC236}">
                <a16:creationId xmlns:a16="http://schemas.microsoft.com/office/drawing/2014/main" id="{DAB350BD-4FFA-5A04-1334-DB3C4F83F2D2}"/>
              </a:ext>
            </a:extLst>
          </p:cNvPr>
          <p:cNvSpPr>
            <a:spLocks noGrp="1"/>
          </p:cNvSpPr>
          <p:nvPr>
            <p:ph type="sldNum" sz="quarter" idx="12"/>
          </p:nvPr>
        </p:nvSpPr>
        <p:spPr/>
        <p:txBody>
          <a:bodyPr/>
          <a:lstStyle/>
          <a:p>
            <a:fld id="{8B238E09-9D24-494B-92D5-4BBC628DD305}" type="slidenum">
              <a:rPr lang="en-FR" smtClean="0"/>
              <a:t>‹#›</a:t>
            </a:fld>
            <a:endParaRPr lang="en-FR"/>
          </a:p>
        </p:txBody>
      </p:sp>
    </p:spTree>
    <p:extLst>
      <p:ext uri="{BB962C8B-B14F-4D97-AF65-F5344CB8AC3E}">
        <p14:creationId xmlns:p14="http://schemas.microsoft.com/office/powerpoint/2010/main" val="2379242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9D327-A0FD-D99F-5CEB-D8B254019118}"/>
              </a:ext>
            </a:extLst>
          </p:cNvPr>
          <p:cNvSpPr>
            <a:spLocks noGrp="1"/>
          </p:cNvSpPr>
          <p:nvPr>
            <p:ph type="title"/>
          </p:nvPr>
        </p:nvSpPr>
        <p:spPr/>
        <p:txBody>
          <a:bodyPr/>
          <a:lstStyle/>
          <a:p>
            <a:r>
              <a:rPr lang="en-GB"/>
              <a:t>Click to edit Master title style</a:t>
            </a:r>
            <a:endParaRPr lang="en-FR"/>
          </a:p>
        </p:txBody>
      </p:sp>
      <p:sp>
        <p:nvSpPr>
          <p:cNvPr id="3" name="Date Placeholder 2">
            <a:extLst>
              <a:ext uri="{FF2B5EF4-FFF2-40B4-BE49-F238E27FC236}">
                <a16:creationId xmlns:a16="http://schemas.microsoft.com/office/drawing/2014/main" id="{6A73DA2E-B611-0F5F-B06D-F907B14B0AC1}"/>
              </a:ext>
            </a:extLst>
          </p:cNvPr>
          <p:cNvSpPr>
            <a:spLocks noGrp="1"/>
          </p:cNvSpPr>
          <p:nvPr>
            <p:ph type="dt" sz="half" idx="10"/>
          </p:nvPr>
        </p:nvSpPr>
        <p:spPr/>
        <p:txBody>
          <a:bodyPr/>
          <a:lstStyle/>
          <a:p>
            <a:fld id="{5DFDA926-EE3D-CD4E-AB4D-2C2D2340CE46}" type="datetime1">
              <a:rPr lang="fr-FR" smtClean="0"/>
              <a:t>16/03/2025</a:t>
            </a:fld>
            <a:endParaRPr lang="en-FR"/>
          </a:p>
        </p:txBody>
      </p:sp>
      <p:sp>
        <p:nvSpPr>
          <p:cNvPr id="4" name="Footer Placeholder 3">
            <a:extLst>
              <a:ext uri="{FF2B5EF4-FFF2-40B4-BE49-F238E27FC236}">
                <a16:creationId xmlns:a16="http://schemas.microsoft.com/office/drawing/2014/main" id="{6A9D58FA-BFA3-7E0F-CF2A-BF4B95F1AA1D}"/>
              </a:ext>
            </a:extLst>
          </p:cNvPr>
          <p:cNvSpPr>
            <a:spLocks noGrp="1"/>
          </p:cNvSpPr>
          <p:nvPr>
            <p:ph type="ftr" sz="quarter" idx="11"/>
          </p:nvPr>
        </p:nvSpPr>
        <p:spPr/>
        <p:txBody>
          <a:bodyPr/>
          <a:lstStyle/>
          <a:p>
            <a:endParaRPr lang="en-FR"/>
          </a:p>
        </p:txBody>
      </p:sp>
      <p:sp>
        <p:nvSpPr>
          <p:cNvPr id="5" name="Slide Number Placeholder 4">
            <a:extLst>
              <a:ext uri="{FF2B5EF4-FFF2-40B4-BE49-F238E27FC236}">
                <a16:creationId xmlns:a16="http://schemas.microsoft.com/office/drawing/2014/main" id="{409CC63D-C57A-8043-C2EA-A4F17CD0322F}"/>
              </a:ext>
            </a:extLst>
          </p:cNvPr>
          <p:cNvSpPr>
            <a:spLocks noGrp="1"/>
          </p:cNvSpPr>
          <p:nvPr>
            <p:ph type="sldNum" sz="quarter" idx="12"/>
          </p:nvPr>
        </p:nvSpPr>
        <p:spPr/>
        <p:txBody>
          <a:bodyPr/>
          <a:lstStyle/>
          <a:p>
            <a:fld id="{8B238E09-9D24-494B-92D5-4BBC628DD305}" type="slidenum">
              <a:rPr lang="en-FR" smtClean="0"/>
              <a:t>‹#›</a:t>
            </a:fld>
            <a:endParaRPr lang="en-FR"/>
          </a:p>
        </p:txBody>
      </p:sp>
    </p:spTree>
    <p:extLst>
      <p:ext uri="{BB962C8B-B14F-4D97-AF65-F5344CB8AC3E}">
        <p14:creationId xmlns:p14="http://schemas.microsoft.com/office/powerpoint/2010/main" val="2868729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BBB159-541B-ABE4-9A4C-01BE8FE95529}"/>
              </a:ext>
            </a:extLst>
          </p:cNvPr>
          <p:cNvSpPr>
            <a:spLocks noGrp="1"/>
          </p:cNvSpPr>
          <p:nvPr>
            <p:ph type="dt" sz="half" idx="10"/>
          </p:nvPr>
        </p:nvSpPr>
        <p:spPr/>
        <p:txBody>
          <a:bodyPr/>
          <a:lstStyle/>
          <a:p>
            <a:fld id="{A48E899B-7420-9244-BCE2-E2BEFB45547A}" type="datetime1">
              <a:rPr lang="fr-FR" smtClean="0"/>
              <a:t>16/03/2025</a:t>
            </a:fld>
            <a:endParaRPr lang="en-FR"/>
          </a:p>
        </p:txBody>
      </p:sp>
      <p:sp>
        <p:nvSpPr>
          <p:cNvPr id="3" name="Footer Placeholder 2">
            <a:extLst>
              <a:ext uri="{FF2B5EF4-FFF2-40B4-BE49-F238E27FC236}">
                <a16:creationId xmlns:a16="http://schemas.microsoft.com/office/drawing/2014/main" id="{2AC6C31D-69D6-8001-74B9-13767EBDBABA}"/>
              </a:ext>
            </a:extLst>
          </p:cNvPr>
          <p:cNvSpPr>
            <a:spLocks noGrp="1"/>
          </p:cNvSpPr>
          <p:nvPr>
            <p:ph type="ftr" sz="quarter" idx="11"/>
          </p:nvPr>
        </p:nvSpPr>
        <p:spPr/>
        <p:txBody>
          <a:bodyPr/>
          <a:lstStyle/>
          <a:p>
            <a:endParaRPr lang="en-FR"/>
          </a:p>
        </p:txBody>
      </p:sp>
      <p:sp>
        <p:nvSpPr>
          <p:cNvPr id="4" name="Slide Number Placeholder 3">
            <a:extLst>
              <a:ext uri="{FF2B5EF4-FFF2-40B4-BE49-F238E27FC236}">
                <a16:creationId xmlns:a16="http://schemas.microsoft.com/office/drawing/2014/main" id="{8B6BA695-57BF-71A6-9572-B5F91C946064}"/>
              </a:ext>
            </a:extLst>
          </p:cNvPr>
          <p:cNvSpPr>
            <a:spLocks noGrp="1"/>
          </p:cNvSpPr>
          <p:nvPr>
            <p:ph type="sldNum" sz="quarter" idx="12"/>
          </p:nvPr>
        </p:nvSpPr>
        <p:spPr/>
        <p:txBody>
          <a:bodyPr/>
          <a:lstStyle/>
          <a:p>
            <a:fld id="{8B238E09-9D24-494B-92D5-4BBC628DD305}" type="slidenum">
              <a:rPr lang="en-FR" smtClean="0"/>
              <a:t>‹#›</a:t>
            </a:fld>
            <a:endParaRPr lang="en-FR"/>
          </a:p>
        </p:txBody>
      </p:sp>
    </p:spTree>
    <p:extLst>
      <p:ext uri="{BB962C8B-B14F-4D97-AF65-F5344CB8AC3E}">
        <p14:creationId xmlns:p14="http://schemas.microsoft.com/office/powerpoint/2010/main" val="1401659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DA2B4-82F6-870F-51D2-729DAE7F34F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FR"/>
          </a:p>
        </p:txBody>
      </p:sp>
      <p:sp>
        <p:nvSpPr>
          <p:cNvPr id="3" name="Content Placeholder 2">
            <a:extLst>
              <a:ext uri="{FF2B5EF4-FFF2-40B4-BE49-F238E27FC236}">
                <a16:creationId xmlns:a16="http://schemas.microsoft.com/office/drawing/2014/main" id="{9A4E604F-6D24-0B8F-7A91-8B6F19D691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Text Placeholder 3">
            <a:extLst>
              <a:ext uri="{FF2B5EF4-FFF2-40B4-BE49-F238E27FC236}">
                <a16:creationId xmlns:a16="http://schemas.microsoft.com/office/drawing/2014/main" id="{9D03E0EB-E1AC-AA27-E98D-E84D42CA88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CD993E2-1639-74F5-EF3E-8C5232604A2E}"/>
              </a:ext>
            </a:extLst>
          </p:cNvPr>
          <p:cNvSpPr>
            <a:spLocks noGrp="1"/>
          </p:cNvSpPr>
          <p:nvPr>
            <p:ph type="dt" sz="half" idx="10"/>
          </p:nvPr>
        </p:nvSpPr>
        <p:spPr/>
        <p:txBody>
          <a:bodyPr/>
          <a:lstStyle/>
          <a:p>
            <a:fld id="{49873A6B-3B60-1E49-A32E-3D4EC9C5F57F}" type="datetime1">
              <a:rPr lang="fr-FR" smtClean="0"/>
              <a:t>16/03/2025</a:t>
            </a:fld>
            <a:endParaRPr lang="en-FR"/>
          </a:p>
        </p:txBody>
      </p:sp>
      <p:sp>
        <p:nvSpPr>
          <p:cNvPr id="6" name="Footer Placeholder 5">
            <a:extLst>
              <a:ext uri="{FF2B5EF4-FFF2-40B4-BE49-F238E27FC236}">
                <a16:creationId xmlns:a16="http://schemas.microsoft.com/office/drawing/2014/main" id="{57D385D6-10E9-5FA3-419F-F3F33CC9D162}"/>
              </a:ext>
            </a:extLst>
          </p:cNvPr>
          <p:cNvSpPr>
            <a:spLocks noGrp="1"/>
          </p:cNvSpPr>
          <p:nvPr>
            <p:ph type="ftr" sz="quarter" idx="11"/>
          </p:nvPr>
        </p:nvSpPr>
        <p:spPr/>
        <p:txBody>
          <a:bodyPr/>
          <a:lstStyle/>
          <a:p>
            <a:endParaRPr lang="en-FR"/>
          </a:p>
        </p:txBody>
      </p:sp>
      <p:sp>
        <p:nvSpPr>
          <p:cNvPr id="7" name="Slide Number Placeholder 6">
            <a:extLst>
              <a:ext uri="{FF2B5EF4-FFF2-40B4-BE49-F238E27FC236}">
                <a16:creationId xmlns:a16="http://schemas.microsoft.com/office/drawing/2014/main" id="{8BE1374D-2201-7E22-1EDE-77279C5127F6}"/>
              </a:ext>
            </a:extLst>
          </p:cNvPr>
          <p:cNvSpPr>
            <a:spLocks noGrp="1"/>
          </p:cNvSpPr>
          <p:nvPr>
            <p:ph type="sldNum" sz="quarter" idx="12"/>
          </p:nvPr>
        </p:nvSpPr>
        <p:spPr/>
        <p:txBody>
          <a:bodyPr/>
          <a:lstStyle/>
          <a:p>
            <a:fld id="{8B238E09-9D24-494B-92D5-4BBC628DD305}" type="slidenum">
              <a:rPr lang="en-FR" smtClean="0"/>
              <a:t>‹#›</a:t>
            </a:fld>
            <a:endParaRPr lang="en-FR"/>
          </a:p>
        </p:txBody>
      </p:sp>
    </p:spTree>
    <p:extLst>
      <p:ext uri="{BB962C8B-B14F-4D97-AF65-F5344CB8AC3E}">
        <p14:creationId xmlns:p14="http://schemas.microsoft.com/office/powerpoint/2010/main" val="1805027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460B2-23AB-6290-7FD7-845140CCFC5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FR"/>
          </a:p>
        </p:txBody>
      </p:sp>
      <p:sp>
        <p:nvSpPr>
          <p:cNvPr id="3" name="Picture Placeholder 2">
            <a:extLst>
              <a:ext uri="{FF2B5EF4-FFF2-40B4-BE49-F238E27FC236}">
                <a16:creationId xmlns:a16="http://schemas.microsoft.com/office/drawing/2014/main" id="{7E230491-F732-C20E-C869-F5BE99E39A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FR"/>
          </a:p>
        </p:txBody>
      </p:sp>
      <p:sp>
        <p:nvSpPr>
          <p:cNvPr id="4" name="Text Placeholder 3">
            <a:extLst>
              <a:ext uri="{FF2B5EF4-FFF2-40B4-BE49-F238E27FC236}">
                <a16:creationId xmlns:a16="http://schemas.microsoft.com/office/drawing/2014/main" id="{1ABC99E4-AC8C-F910-A276-2D3E2BFAD6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7A667E7-8F8E-D048-7C0E-F01AEC080A3D}"/>
              </a:ext>
            </a:extLst>
          </p:cNvPr>
          <p:cNvSpPr>
            <a:spLocks noGrp="1"/>
          </p:cNvSpPr>
          <p:nvPr>
            <p:ph type="dt" sz="half" idx="10"/>
          </p:nvPr>
        </p:nvSpPr>
        <p:spPr/>
        <p:txBody>
          <a:bodyPr/>
          <a:lstStyle/>
          <a:p>
            <a:fld id="{5B8B0EC9-00C0-AD47-8D54-B6493B5EDB22}" type="datetime1">
              <a:rPr lang="fr-FR" smtClean="0"/>
              <a:t>16/03/2025</a:t>
            </a:fld>
            <a:endParaRPr lang="en-FR"/>
          </a:p>
        </p:txBody>
      </p:sp>
      <p:sp>
        <p:nvSpPr>
          <p:cNvPr id="6" name="Footer Placeholder 5">
            <a:extLst>
              <a:ext uri="{FF2B5EF4-FFF2-40B4-BE49-F238E27FC236}">
                <a16:creationId xmlns:a16="http://schemas.microsoft.com/office/drawing/2014/main" id="{2E4333B1-DF8C-C7E5-12C2-EAD6A88E74E4}"/>
              </a:ext>
            </a:extLst>
          </p:cNvPr>
          <p:cNvSpPr>
            <a:spLocks noGrp="1"/>
          </p:cNvSpPr>
          <p:nvPr>
            <p:ph type="ftr" sz="quarter" idx="11"/>
          </p:nvPr>
        </p:nvSpPr>
        <p:spPr/>
        <p:txBody>
          <a:bodyPr/>
          <a:lstStyle/>
          <a:p>
            <a:endParaRPr lang="en-FR"/>
          </a:p>
        </p:txBody>
      </p:sp>
      <p:sp>
        <p:nvSpPr>
          <p:cNvPr id="7" name="Slide Number Placeholder 6">
            <a:extLst>
              <a:ext uri="{FF2B5EF4-FFF2-40B4-BE49-F238E27FC236}">
                <a16:creationId xmlns:a16="http://schemas.microsoft.com/office/drawing/2014/main" id="{F62BBCDF-04C9-23B3-2DBF-61AF7D7AC4EA}"/>
              </a:ext>
            </a:extLst>
          </p:cNvPr>
          <p:cNvSpPr>
            <a:spLocks noGrp="1"/>
          </p:cNvSpPr>
          <p:nvPr>
            <p:ph type="sldNum" sz="quarter" idx="12"/>
          </p:nvPr>
        </p:nvSpPr>
        <p:spPr/>
        <p:txBody>
          <a:bodyPr/>
          <a:lstStyle/>
          <a:p>
            <a:fld id="{8B238E09-9D24-494B-92D5-4BBC628DD305}" type="slidenum">
              <a:rPr lang="en-FR" smtClean="0"/>
              <a:t>‹#›</a:t>
            </a:fld>
            <a:endParaRPr lang="en-FR"/>
          </a:p>
        </p:txBody>
      </p:sp>
    </p:spTree>
    <p:extLst>
      <p:ext uri="{BB962C8B-B14F-4D97-AF65-F5344CB8AC3E}">
        <p14:creationId xmlns:p14="http://schemas.microsoft.com/office/powerpoint/2010/main" val="2029300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521B14-4655-D81D-F831-BC311DC835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dirty="0"/>
              <a:t>Click to edit Master title style</a:t>
            </a:r>
            <a:endParaRPr lang="en-FR" dirty="0"/>
          </a:p>
        </p:txBody>
      </p:sp>
      <p:sp>
        <p:nvSpPr>
          <p:cNvPr id="3" name="Text Placeholder 2">
            <a:extLst>
              <a:ext uri="{FF2B5EF4-FFF2-40B4-BE49-F238E27FC236}">
                <a16:creationId xmlns:a16="http://schemas.microsoft.com/office/drawing/2014/main" id="{DB0E066D-ACE5-BFD8-80FF-A49422F800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FR" dirty="0"/>
          </a:p>
        </p:txBody>
      </p:sp>
      <p:sp>
        <p:nvSpPr>
          <p:cNvPr id="4" name="Date Placeholder 3">
            <a:extLst>
              <a:ext uri="{FF2B5EF4-FFF2-40B4-BE49-F238E27FC236}">
                <a16:creationId xmlns:a16="http://schemas.microsoft.com/office/drawing/2014/main" id="{866542C8-0EC7-352B-0122-F241D70DE8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E8FB15-9EE3-D448-9C3C-4149DC7DBA1E}" type="datetime1">
              <a:rPr lang="fr-FR" smtClean="0"/>
              <a:t>16/03/2025</a:t>
            </a:fld>
            <a:endParaRPr lang="en-FR"/>
          </a:p>
        </p:txBody>
      </p:sp>
      <p:sp>
        <p:nvSpPr>
          <p:cNvPr id="5" name="Footer Placeholder 4">
            <a:extLst>
              <a:ext uri="{FF2B5EF4-FFF2-40B4-BE49-F238E27FC236}">
                <a16:creationId xmlns:a16="http://schemas.microsoft.com/office/drawing/2014/main" id="{D06CD1FC-54F3-8C4C-E3BB-B1B99677E0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FR"/>
          </a:p>
        </p:txBody>
      </p:sp>
      <p:sp>
        <p:nvSpPr>
          <p:cNvPr id="6" name="Slide Number Placeholder 5">
            <a:extLst>
              <a:ext uri="{FF2B5EF4-FFF2-40B4-BE49-F238E27FC236}">
                <a16:creationId xmlns:a16="http://schemas.microsoft.com/office/drawing/2014/main" id="{115EB181-D196-1B0B-F0D5-70F2EFE456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238E09-9D24-494B-92D5-4BBC628DD305}" type="slidenum">
              <a:rPr lang="en-FR" smtClean="0"/>
              <a:t>‹#›</a:t>
            </a:fld>
            <a:endParaRPr lang="en-FR"/>
          </a:p>
        </p:txBody>
      </p:sp>
    </p:spTree>
    <p:extLst>
      <p:ext uri="{BB962C8B-B14F-4D97-AF65-F5344CB8AC3E}">
        <p14:creationId xmlns:p14="http://schemas.microsoft.com/office/powerpoint/2010/main" val="30184008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2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0.png"/><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hyperlink" Target="https://github.com/dnbaker/dashing"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42.xml.rels><?xml version="1.0" encoding="UTF-8" standalone="yes"?>
<Relationships xmlns="http://schemas.openxmlformats.org/package/2006/relationships"><Relationship Id="rId3" Type="http://schemas.openxmlformats.org/officeDocument/2006/relationships/hyperlink" Target="https://github.com/tam-km-truong/HLL-Balancing" TargetMode="External"/><Relationship Id="rId2" Type="http://schemas.openxmlformats.org/officeDocument/2006/relationships/hyperlink" Target="https://github.com/tam-km-truong/HLL-Binning"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github.com/karel-brinda/miniphy"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95912-DC90-FF21-D4F6-105EE2A0D27D}"/>
              </a:ext>
            </a:extLst>
          </p:cNvPr>
          <p:cNvSpPr>
            <a:spLocks noGrp="1"/>
          </p:cNvSpPr>
          <p:nvPr>
            <p:ph type="ctrTitle"/>
          </p:nvPr>
        </p:nvSpPr>
        <p:spPr/>
        <p:txBody>
          <a:bodyPr/>
          <a:lstStyle/>
          <a:p>
            <a:r>
              <a:rPr lang="en-GB" dirty="0">
                <a:solidFill>
                  <a:srgbClr val="000000"/>
                </a:solidFill>
                <a:effectLst/>
                <a:latin typeface="Arial" panose="020B0604020202020204" pitchFamily="34" charset="0"/>
              </a:rPr>
              <a:t>Bin Packing for</a:t>
            </a:r>
            <a:br>
              <a:rPr lang="en-GB" dirty="0">
                <a:solidFill>
                  <a:srgbClr val="000000"/>
                </a:solidFill>
                <a:effectLst/>
                <a:latin typeface="Arial" panose="020B0604020202020204" pitchFamily="34" charset="0"/>
              </a:rPr>
            </a:br>
            <a:r>
              <a:rPr lang="en-GB" dirty="0">
                <a:solidFill>
                  <a:srgbClr val="000000"/>
                </a:solidFill>
                <a:effectLst/>
                <a:latin typeface="Arial" panose="020B0604020202020204" pitchFamily="34" charset="0"/>
              </a:rPr>
              <a:t>Efficient Compression of Large Bacterial Genomes Collection</a:t>
            </a:r>
            <a:endParaRPr lang="en-FR" dirty="0"/>
          </a:p>
        </p:txBody>
      </p:sp>
      <p:sp>
        <p:nvSpPr>
          <p:cNvPr id="3" name="Subtitle 2">
            <a:extLst>
              <a:ext uri="{FF2B5EF4-FFF2-40B4-BE49-F238E27FC236}">
                <a16:creationId xmlns:a16="http://schemas.microsoft.com/office/drawing/2014/main" id="{FF5B5083-D99B-5C74-C8DE-40489221D2D3}"/>
              </a:ext>
            </a:extLst>
          </p:cNvPr>
          <p:cNvSpPr>
            <a:spLocks noGrp="1"/>
          </p:cNvSpPr>
          <p:nvPr>
            <p:ph type="subTitle" idx="1"/>
          </p:nvPr>
        </p:nvSpPr>
        <p:spPr/>
        <p:txBody>
          <a:bodyPr/>
          <a:lstStyle/>
          <a:p>
            <a:r>
              <a:rPr lang="en-GB" sz="1400" u="sng" dirty="0">
                <a:solidFill>
                  <a:srgbClr val="000000"/>
                </a:solidFill>
                <a:effectLst/>
                <a:latin typeface="Arial" panose="020B0604020202020204" pitchFamily="34" charset="0"/>
              </a:rPr>
              <a:t>Tam Truong</a:t>
            </a:r>
            <a:r>
              <a:rPr lang="en-GB" sz="1400" dirty="0">
                <a:solidFill>
                  <a:srgbClr val="000000"/>
                </a:solidFill>
                <a:effectLst/>
                <a:latin typeface="Arial" panose="020B0604020202020204" pitchFamily="34" charset="0"/>
              </a:rPr>
              <a:t>, Dominique </a:t>
            </a:r>
            <a:r>
              <a:rPr lang="en-GB" sz="1400" dirty="0" err="1">
                <a:solidFill>
                  <a:srgbClr val="000000"/>
                </a:solidFill>
                <a:effectLst/>
                <a:latin typeface="Arial" panose="020B0604020202020204" pitchFamily="34" charset="0"/>
              </a:rPr>
              <a:t>Lavenier</a:t>
            </a:r>
            <a:r>
              <a:rPr lang="en-GB" sz="1400" dirty="0">
                <a:solidFill>
                  <a:srgbClr val="000000"/>
                </a:solidFill>
                <a:effectLst/>
                <a:latin typeface="Arial" panose="020B0604020202020204" pitchFamily="34" charset="0"/>
              </a:rPr>
              <a:t>, Pierre </a:t>
            </a:r>
            <a:r>
              <a:rPr lang="en-GB" sz="1400" dirty="0" err="1">
                <a:solidFill>
                  <a:srgbClr val="000000"/>
                </a:solidFill>
                <a:effectLst/>
                <a:latin typeface="Arial" panose="020B0604020202020204" pitchFamily="34" charset="0"/>
              </a:rPr>
              <a:t>Peterlongo</a:t>
            </a:r>
            <a:r>
              <a:rPr lang="en-GB" sz="1400" dirty="0">
                <a:solidFill>
                  <a:srgbClr val="000000"/>
                </a:solidFill>
                <a:effectLst/>
                <a:latin typeface="Arial" panose="020B0604020202020204" pitchFamily="34" charset="0"/>
              </a:rPr>
              <a:t>, Karel </a:t>
            </a:r>
            <a:r>
              <a:rPr lang="en-GB" sz="1400" dirty="0" err="1">
                <a:solidFill>
                  <a:srgbClr val="000000"/>
                </a:solidFill>
                <a:effectLst/>
                <a:latin typeface="Arial" panose="020B0604020202020204" pitchFamily="34" charset="0"/>
              </a:rPr>
              <a:t>Břinda</a:t>
            </a:r>
            <a:endParaRPr lang="en-GB" sz="1400" dirty="0">
              <a:solidFill>
                <a:srgbClr val="000000"/>
              </a:solidFill>
              <a:effectLst/>
              <a:latin typeface="Arial" panose="020B0604020202020204" pitchFamily="34" charset="0"/>
            </a:endParaRPr>
          </a:p>
          <a:p>
            <a:endParaRPr lang="en-FR" b="1" dirty="0"/>
          </a:p>
        </p:txBody>
      </p:sp>
      <p:grpSp>
        <p:nvGrpSpPr>
          <p:cNvPr id="12" name="Group 11">
            <a:extLst>
              <a:ext uri="{FF2B5EF4-FFF2-40B4-BE49-F238E27FC236}">
                <a16:creationId xmlns:a16="http://schemas.microsoft.com/office/drawing/2014/main" id="{778B04C4-D7FD-D376-85DD-33321EFC0B3F}"/>
              </a:ext>
            </a:extLst>
          </p:cNvPr>
          <p:cNvGrpSpPr/>
          <p:nvPr/>
        </p:nvGrpSpPr>
        <p:grpSpPr>
          <a:xfrm>
            <a:off x="2047802" y="5018228"/>
            <a:ext cx="7827718" cy="857526"/>
            <a:chOff x="2472084" y="4700399"/>
            <a:chExt cx="9397882" cy="1021735"/>
          </a:xfrm>
        </p:grpSpPr>
        <p:pic>
          <p:nvPicPr>
            <p:cNvPr id="6" name="Picture 5">
              <a:extLst>
                <a:ext uri="{FF2B5EF4-FFF2-40B4-BE49-F238E27FC236}">
                  <a16:creationId xmlns:a16="http://schemas.microsoft.com/office/drawing/2014/main" id="{7E000625-067F-4C6A-14DB-B1A049D916A4}"/>
                </a:ext>
              </a:extLst>
            </p:cNvPr>
            <p:cNvPicPr>
              <a:picLocks noChangeAspect="1"/>
            </p:cNvPicPr>
            <p:nvPr/>
          </p:nvPicPr>
          <p:blipFill>
            <a:blip r:embed="rId3"/>
            <a:stretch>
              <a:fillRect/>
            </a:stretch>
          </p:blipFill>
          <p:spPr>
            <a:xfrm>
              <a:off x="9609582" y="4704078"/>
              <a:ext cx="2260384" cy="1014377"/>
            </a:xfrm>
            <a:prstGeom prst="rect">
              <a:avLst/>
            </a:prstGeom>
          </p:spPr>
        </p:pic>
        <p:pic>
          <p:nvPicPr>
            <p:cNvPr id="8" name="Graphic 7">
              <a:extLst>
                <a:ext uri="{FF2B5EF4-FFF2-40B4-BE49-F238E27FC236}">
                  <a16:creationId xmlns:a16="http://schemas.microsoft.com/office/drawing/2014/main" id="{B1AEFF99-D8A6-0D3D-D1A1-8C8FD1B9DBF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569454" y="4855666"/>
              <a:ext cx="1409700" cy="711200"/>
            </a:xfrm>
            <a:prstGeom prst="rect">
              <a:avLst/>
            </a:prstGeom>
          </p:spPr>
        </p:pic>
        <p:pic>
          <p:nvPicPr>
            <p:cNvPr id="10" name="Picture 9">
              <a:extLst>
                <a:ext uri="{FF2B5EF4-FFF2-40B4-BE49-F238E27FC236}">
                  <a16:creationId xmlns:a16="http://schemas.microsoft.com/office/drawing/2014/main" id="{6CCFEFDB-5EA4-917E-D42C-1C029DC7D09F}"/>
                </a:ext>
              </a:extLst>
            </p:cNvPr>
            <p:cNvPicPr>
              <a:picLocks noChangeAspect="1"/>
            </p:cNvPicPr>
            <p:nvPr/>
          </p:nvPicPr>
          <p:blipFill>
            <a:blip r:embed="rId6"/>
            <a:stretch>
              <a:fillRect/>
            </a:stretch>
          </p:blipFill>
          <p:spPr>
            <a:xfrm>
              <a:off x="4470908" y="4779945"/>
              <a:ext cx="2468118" cy="862643"/>
            </a:xfrm>
            <a:prstGeom prst="rect">
              <a:avLst/>
            </a:prstGeom>
          </p:spPr>
        </p:pic>
        <p:pic>
          <p:nvPicPr>
            <p:cNvPr id="11" name="Picture 2">
              <a:extLst>
                <a:ext uri="{FF2B5EF4-FFF2-40B4-BE49-F238E27FC236}">
                  <a16:creationId xmlns:a16="http://schemas.microsoft.com/office/drawing/2014/main" id="{3BCB4F4A-5197-2F9A-BE19-58D7E19703D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72084" y="4700399"/>
              <a:ext cx="1368396" cy="102173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8701459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E8D12B-C959-D118-439B-ABE49A8EEB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17E0F6-2F17-E1CD-CF56-A0A4EF31BE18}"/>
              </a:ext>
            </a:extLst>
          </p:cNvPr>
          <p:cNvSpPr>
            <a:spLocks noGrp="1"/>
          </p:cNvSpPr>
          <p:nvPr>
            <p:ph type="title"/>
          </p:nvPr>
        </p:nvSpPr>
        <p:spPr/>
        <p:txBody>
          <a:bodyPr/>
          <a:lstStyle/>
          <a:p>
            <a:r>
              <a:rPr lang="en-FR" dirty="0"/>
              <a:t>Key Step In Phylogenetic Compression: Genomes Batching</a:t>
            </a:r>
          </a:p>
        </p:txBody>
      </p:sp>
      <p:sp>
        <p:nvSpPr>
          <p:cNvPr id="4" name="Slide Number Placeholder 3">
            <a:extLst>
              <a:ext uri="{FF2B5EF4-FFF2-40B4-BE49-F238E27FC236}">
                <a16:creationId xmlns:a16="http://schemas.microsoft.com/office/drawing/2014/main" id="{B9185DC6-162E-E108-0ED4-F95C3E281CD3}"/>
              </a:ext>
            </a:extLst>
          </p:cNvPr>
          <p:cNvSpPr>
            <a:spLocks noGrp="1"/>
          </p:cNvSpPr>
          <p:nvPr>
            <p:ph type="sldNum" sz="quarter" idx="12"/>
          </p:nvPr>
        </p:nvSpPr>
        <p:spPr/>
        <p:txBody>
          <a:bodyPr/>
          <a:lstStyle/>
          <a:p>
            <a:fld id="{8B238E09-9D24-494B-92D5-4BBC628DD305}" type="slidenum">
              <a:rPr lang="en-FR" smtClean="0"/>
              <a:t>10</a:t>
            </a:fld>
            <a:endParaRPr lang="en-FR"/>
          </a:p>
        </p:txBody>
      </p:sp>
      <p:sp>
        <p:nvSpPr>
          <p:cNvPr id="3" name="Rounded Rectangle 2">
            <a:extLst>
              <a:ext uri="{FF2B5EF4-FFF2-40B4-BE49-F238E27FC236}">
                <a16:creationId xmlns:a16="http://schemas.microsoft.com/office/drawing/2014/main" id="{0E31D8F1-DB08-2C62-B148-CDFFF39F077C}"/>
              </a:ext>
            </a:extLst>
          </p:cNvPr>
          <p:cNvSpPr/>
          <p:nvPr/>
        </p:nvSpPr>
        <p:spPr>
          <a:xfrm>
            <a:off x="1350170" y="2520540"/>
            <a:ext cx="1815506" cy="1816919"/>
          </a:xfrm>
          <a:prstGeom prst="roundRect">
            <a:avLst>
              <a:gd name="adj" fmla="val 7223"/>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400" dirty="0">
                <a:ln>
                  <a:solidFill>
                    <a:schemeClr val="bg1"/>
                  </a:solidFill>
                </a:ln>
                <a:solidFill>
                  <a:schemeClr val="bg1"/>
                </a:solidFill>
              </a:rPr>
              <a:t>INPUT:</a:t>
            </a:r>
          </a:p>
          <a:p>
            <a:pPr algn="ctr"/>
            <a:r>
              <a:rPr lang="en-FR" sz="1400" dirty="0">
                <a:ln>
                  <a:solidFill>
                    <a:schemeClr val="bg1"/>
                  </a:solidFill>
                </a:ln>
                <a:solidFill>
                  <a:schemeClr val="bg1"/>
                </a:solidFill>
              </a:rPr>
              <a:t>Collection of genomes</a:t>
            </a:r>
          </a:p>
        </p:txBody>
      </p:sp>
      <p:sp>
        <p:nvSpPr>
          <p:cNvPr id="5" name="Right Arrow 4">
            <a:extLst>
              <a:ext uri="{FF2B5EF4-FFF2-40B4-BE49-F238E27FC236}">
                <a16:creationId xmlns:a16="http://schemas.microsoft.com/office/drawing/2014/main" id="{E4E37E49-6490-0926-C184-3667FC207CEF}"/>
              </a:ext>
            </a:extLst>
          </p:cNvPr>
          <p:cNvSpPr/>
          <p:nvPr/>
        </p:nvSpPr>
        <p:spPr>
          <a:xfrm>
            <a:off x="3359511" y="3082410"/>
            <a:ext cx="1013772" cy="69317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000" dirty="0">
                <a:solidFill>
                  <a:srgbClr val="000000"/>
                </a:solidFill>
                <a:latin typeface="Arial" panose="020B0604020202020204" pitchFamily="34" charset="0"/>
              </a:rPr>
              <a:t>Species clustering</a:t>
            </a:r>
          </a:p>
        </p:txBody>
      </p:sp>
      <p:grpSp>
        <p:nvGrpSpPr>
          <p:cNvPr id="21" name="Group 20">
            <a:extLst>
              <a:ext uri="{FF2B5EF4-FFF2-40B4-BE49-F238E27FC236}">
                <a16:creationId xmlns:a16="http://schemas.microsoft.com/office/drawing/2014/main" id="{3390B126-CD15-E8C7-B2D4-F3B1AB8334C5}"/>
              </a:ext>
            </a:extLst>
          </p:cNvPr>
          <p:cNvGrpSpPr/>
          <p:nvPr/>
        </p:nvGrpSpPr>
        <p:grpSpPr>
          <a:xfrm>
            <a:off x="4579062" y="2568419"/>
            <a:ext cx="2576632" cy="1816919"/>
            <a:chOff x="4579062" y="2568419"/>
            <a:chExt cx="2576632" cy="1816919"/>
          </a:xfrm>
        </p:grpSpPr>
        <p:grpSp>
          <p:nvGrpSpPr>
            <p:cNvPr id="22" name="Group 21">
              <a:extLst>
                <a:ext uri="{FF2B5EF4-FFF2-40B4-BE49-F238E27FC236}">
                  <a16:creationId xmlns:a16="http://schemas.microsoft.com/office/drawing/2014/main" id="{8570733C-984F-76E0-D4DD-2C1C6861194A}"/>
                </a:ext>
              </a:extLst>
            </p:cNvPr>
            <p:cNvGrpSpPr/>
            <p:nvPr/>
          </p:nvGrpSpPr>
          <p:grpSpPr>
            <a:xfrm>
              <a:off x="4579062" y="2568419"/>
              <a:ext cx="2576632" cy="1816919"/>
              <a:chOff x="4624268" y="3014114"/>
              <a:chExt cx="1987506" cy="1412627"/>
            </a:xfrm>
          </p:grpSpPr>
          <p:sp>
            <p:nvSpPr>
              <p:cNvPr id="24" name="Rounded Rectangle 23">
                <a:extLst>
                  <a:ext uri="{FF2B5EF4-FFF2-40B4-BE49-F238E27FC236}">
                    <a16:creationId xmlns:a16="http://schemas.microsoft.com/office/drawing/2014/main" id="{29E8D2CD-0F52-9912-E4E0-F257B508323C}"/>
                  </a:ext>
                </a:extLst>
              </p:cNvPr>
              <p:cNvSpPr/>
              <p:nvPr/>
            </p:nvSpPr>
            <p:spPr>
              <a:xfrm>
                <a:off x="4624268" y="3014114"/>
                <a:ext cx="1106582" cy="1052806"/>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400" dirty="0">
                    <a:ln>
                      <a:solidFill>
                        <a:schemeClr val="bg1"/>
                      </a:solidFill>
                    </a:ln>
                    <a:solidFill>
                      <a:schemeClr val="bg1"/>
                    </a:solidFill>
                  </a:rPr>
                  <a:t>Species 1</a:t>
                </a:r>
              </a:p>
            </p:txBody>
          </p:sp>
          <p:sp>
            <p:nvSpPr>
              <p:cNvPr id="25" name="Rounded Rectangle 24">
                <a:extLst>
                  <a:ext uri="{FF2B5EF4-FFF2-40B4-BE49-F238E27FC236}">
                    <a16:creationId xmlns:a16="http://schemas.microsoft.com/office/drawing/2014/main" id="{05FCA03F-6E79-171F-DCED-861643F4D665}"/>
                  </a:ext>
                </a:extLst>
              </p:cNvPr>
              <p:cNvSpPr/>
              <p:nvPr/>
            </p:nvSpPr>
            <p:spPr>
              <a:xfrm>
                <a:off x="5823037" y="3049490"/>
                <a:ext cx="788737" cy="822353"/>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400" dirty="0">
                    <a:ln>
                      <a:solidFill>
                        <a:schemeClr val="bg1"/>
                      </a:solidFill>
                    </a:ln>
                    <a:solidFill>
                      <a:schemeClr val="bg1"/>
                    </a:solidFill>
                  </a:rPr>
                  <a:t>S2</a:t>
                </a:r>
              </a:p>
            </p:txBody>
          </p:sp>
          <p:sp>
            <p:nvSpPr>
              <p:cNvPr id="26" name="Rounded Rectangle 25">
                <a:extLst>
                  <a:ext uri="{FF2B5EF4-FFF2-40B4-BE49-F238E27FC236}">
                    <a16:creationId xmlns:a16="http://schemas.microsoft.com/office/drawing/2014/main" id="{6905E66B-E557-FD7F-9F82-B24B07C213A1}"/>
                  </a:ext>
                </a:extLst>
              </p:cNvPr>
              <p:cNvSpPr/>
              <p:nvPr/>
            </p:nvSpPr>
            <p:spPr>
              <a:xfrm>
                <a:off x="5837772" y="3908149"/>
                <a:ext cx="420150" cy="498113"/>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400" dirty="0">
                    <a:ln>
                      <a:solidFill>
                        <a:schemeClr val="bg1"/>
                      </a:solidFill>
                    </a:ln>
                    <a:solidFill>
                      <a:schemeClr val="bg1"/>
                    </a:solidFill>
                  </a:rPr>
                  <a:t>S3</a:t>
                </a:r>
              </a:p>
            </p:txBody>
          </p:sp>
          <p:sp>
            <p:nvSpPr>
              <p:cNvPr id="27" name="Rounded Rectangle 26">
                <a:extLst>
                  <a:ext uri="{FF2B5EF4-FFF2-40B4-BE49-F238E27FC236}">
                    <a16:creationId xmlns:a16="http://schemas.microsoft.com/office/drawing/2014/main" id="{738FAB7A-448A-D511-1ABC-FE57CAF3D397}"/>
                  </a:ext>
                </a:extLst>
              </p:cNvPr>
              <p:cNvSpPr/>
              <p:nvPr/>
            </p:nvSpPr>
            <p:spPr>
              <a:xfrm flipH="1">
                <a:off x="5053663" y="4174848"/>
                <a:ext cx="204304" cy="200738"/>
              </a:xfrm>
              <a:prstGeom prst="round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400" dirty="0">
                  <a:ln>
                    <a:solidFill>
                      <a:schemeClr val="bg1"/>
                    </a:solidFill>
                  </a:ln>
                  <a:solidFill>
                    <a:schemeClr val="bg1"/>
                  </a:solidFill>
                </a:endParaRPr>
              </a:p>
            </p:txBody>
          </p:sp>
          <p:sp>
            <p:nvSpPr>
              <p:cNvPr id="28" name="Rounded Rectangle 27">
                <a:extLst>
                  <a:ext uri="{FF2B5EF4-FFF2-40B4-BE49-F238E27FC236}">
                    <a16:creationId xmlns:a16="http://schemas.microsoft.com/office/drawing/2014/main" id="{747A2990-E9E6-72D8-1852-A59CDEF8F86E}"/>
                  </a:ext>
                </a:extLst>
              </p:cNvPr>
              <p:cNvSpPr/>
              <p:nvPr/>
            </p:nvSpPr>
            <p:spPr>
              <a:xfrm flipH="1">
                <a:off x="4685987" y="4153003"/>
                <a:ext cx="262882" cy="273738"/>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400" dirty="0">
                  <a:ln>
                    <a:solidFill>
                      <a:schemeClr val="bg1"/>
                    </a:solidFill>
                  </a:ln>
                  <a:solidFill>
                    <a:schemeClr val="bg1"/>
                  </a:solidFill>
                </a:endParaRPr>
              </a:p>
            </p:txBody>
          </p:sp>
          <p:sp>
            <p:nvSpPr>
              <p:cNvPr id="29" name="Rounded Rectangle 28">
                <a:extLst>
                  <a:ext uri="{FF2B5EF4-FFF2-40B4-BE49-F238E27FC236}">
                    <a16:creationId xmlns:a16="http://schemas.microsoft.com/office/drawing/2014/main" id="{D9F42156-1641-33B6-B8E1-35F1C8208B69}"/>
                  </a:ext>
                </a:extLst>
              </p:cNvPr>
              <p:cNvSpPr/>
              <p:nvPr/>
            </p:nvSpPr>
            <p:spPr>
              <a:xfrm flipH="1">
                <a:off x="5362762" y="4167580"/>
                <a:ext cx="160731" cy="149047"/>
              </a:xfrm>
              <a:prstGeom prst="round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400" dirty="0">
                  <a:ln>
                    <a:solidFill>
                      <a:schemeClr val="bg1"/>
                    </a:solidFill>
                  </a:ln>
                  <a:solidFill>
                    <a:schemeClr val="bg1"/>
                  </a:solidFill>
                </a:endParaRPr>
              </a:p>
            </p:txBody>
          </p:sp>
        </p:grpSp>
        <p:sp>
          <p:nvSpPr>
            <p:cNvPr id="23" name="Rounded Rectangle 22">
              <a:extLst>
                <a:ext uri="{FF2B5EF4-FFF2-40B4-BE49-F238E27FC236}">
                  <a16:creationId xmlns:a16="http://schemas.microsoft.com/office/drawing/2014/main" id="{3574E438-A7DF-4F2A-DAF8-F5AF90E18EFB}"/>
                </a:ext>
              </a:extLst>
            </p:cNvPr>
            <p:cNvSpPr/>
            <p:nvPr/>
          </p:nvSpPr>
          <p:spPr>
            <a:xfrm flipH="1">
              <a:off x="5866081" y="4061354"/>
              <a:ext cx="130339" cy="123620"/>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400" dirty="0">
                <a:ln>
                  <a:solidFill>
                    <a:schemeClr val="bg1"/>
                  </a:solidFill>
                </a:ln>
                <a:solidFill>
                  <a:srgbClr val="7030A0"/>
                </a:solidFill>
              </a:endParaRPr>
            </a:p>
          </p:txBody>
        </p:sp>
      </p:grpSp>
    </p:spTree>
    <p:extLst>
      <p:ext uri="{BB962C8B-B14F-4D97-AF65-F5344CB8AC3E}">
        <p14:creationId xmlns:p14="http://schemas.microsoft.com/office/powerpoint/2010/main" val="720724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8C9B6B-C3C1-7859-E308-8AD7145CF5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3BEEC8-08B0-42C6-52CA-9471F0596CE4}"/>
              </a:ext>
            </a:extLst>
          </p:cNvPr>
          <p:cNvSpPr>
            <a:spLocks noGrp="1"/>
          </p:cNvSpPr>
          <p:nvPr>
            <p:ph type="title"/>
          </p:nvPr>
        </p:nvSpPr>
        <p:spPr/>
        <p:txBody>
          <a:bodyPr/>
          <a:lstStyle/>
          <a:p>
            <a:r>
              <a:rPr lang="en-FR" dirty="0"/>
              <a:t>Key Step In Phylogenetic Compression: Genomes Batching</a:t>
            </a:r>
          </a:p>
        </p:txBody>
      </p:sp>
      <p:sp>
        <p:nvSpPr>
          <p:cNvPr id="4" name="Slide Number Placeholder 3">
            <a:extLst>
              <a:ext uri="{FF2B5EF4-FFF2-40B4-BE49-F238E27FC236}">
                <a16:creationId xmlns:a16="http://schemas.microsoft.com/office/drawing/2014/main" id="{4989C011-5116-D079-5000-00E69E2F3964}"/>
              </a:ext>
            </a:extLst>
          </p:cNvPr>
          <p:cNvSpPr>
            <a:spLocks noGrp="1"/>
          </p:cNvSpPr>
          <p:nvPr>
            <p:ph type="sldNum" sz="quarter" idx="12"/>
          </p:nvPr>
        </p:nvSpPr>
        <p:spPr/>
        <p:txBody>
          <a:bodyPr/>
          <a:lstStyle/>
          <a:p>
            <a:fld id="{8B238E09-9D24-494B-92D5-4BBC628DD305}" type="slidenum">
              <a:rPr lang="en-FR" smtClean="0"/>
              <a:t>11</a:t>
            </a:fld>
            <a:endParaRPr lang="en-FR"/>
          </a:p>
        </p:txBody>
      </p:sp>
      <p:sp>
        <p:nvSpPr>
          <p:cNvPr id="3" name="Rounded Rectangle 2">
            <a:extLst>
              <a:ext uri="{FF2B5EF4-FFF2-40B4-BE49-F238E27FC236}">
                <a16:creationId xmlns:a16="http://schemas.microsoft.com/office/drawing/2014/main" id="{EEFB286E-9B79-5E48-E420-96A14D63B40F}"/>
              </a:ext>
            </a:extLst>
          </p:cNvPr>
          <p:cNvSpPr/>
          <p:nvPr/>
        </p:nvSpPr>
        <p:spPr>
          <a:xfrm>
            <a:off x="1350170" y="2520540"/>
            <a:ext cx="1815506" cy="1816919"/>
          </a:xfrm>
          <a:prstGeom prst="roundRect">
            <a:avLst>
              <a:gd name="adj" fmla="val 7223"/>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400" dirty="0">
                <a:ln>
                  <a:solidFill>
                    <a:schemeClr val="bg1"/>
                  </a:solidFill>
                </a:ln>
                <a:solidFill>
                  <a:schemeClr val="bg1"/>
                </a:solidFill>
              </a:rPr>
              <a:t>INPUT:</a:t>
            </a:r>
          </a:p>
          <a:p>
            <a:pPr algn="ctr"/>
            <a:r>
              <a:rPr lang="en-FR" sz="1400" dirty="0">
                <a:ln>
                  <a:solidFill>
                    <a:schemeClr val="bg1"/>
                  </a:solidFill>
                </a:ln>
                <a:solidFill>
                  <a:schemeClr val="bg1"/>
                </a:solidFill>
              </a:rPr>
              <a:t>Collection of genomes</a:t>
            </a:r>
          </a:p>
        </p:txBody>
      </p:sp>
      <p:sp>
        <p:nvSpPr>
          <p:cNvPr id="5" name="Right Arrow 4">
            <a:extLst>
              <a:ext uri="{FF2B5EF4-FFF2-40B4-BE49-F238E27FC236}">
                <a16:creationId xmlns:a16="http://schemas.microsoft.com/office/drawing/2014/main" id="{B598D239-DDA4-00E2-6D58-E30D9708E034}"/>
              </a:ext>
            </a:extLst>
          </p:cNvPr>
          <p:cNvSpPr/>
          <p:nvPr/>
        </p:nvSpPr>
        <p:spPr>
          <a:xfrm>
            <a:off x="3359511" y="3082410"/>
            <a:ext cx="1013772" cy="69317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000" dirty="0">
                <a:solidFill>
                  <a:srgbClr val="000000"/>
                </a:solidFill>
                <a:latin typeface="Arial" panose="020B0604020202020204" pitchFamily="34" charset="0"/>
              </a:rPr>
              <a:t>Species clustering</a:t>
            </a:r>
          </a:p>
        </p:txBody>
      </p:sp>
      <p:sp>
        <p:nvSpPr>
          <p:cNvPr id="15" name="Up Arrow Callout 14">
            <a:extLst>
              <a:ext uri="{FF2B5EF4-FFF2-40B4-BE49-F238E27FC236}">
                <a16:creationId xmlns:a16="http://schemas.microsoft.com/office/drawing/2014/main" id="{05955A0D-F313-2FE3-F971-A0E2CBE63B60}"/>
              </a:ext>
            </a:extLst>
          </p:cNvPr>
          <p:cNvSpPr/>
          <p:nvPr/>
        </p:nvSpPr>
        <p:spPr>
          <a:xfrm>
            <a:off x="4557258" y="4428311"/>
            <a:ext cx="2471240" cy="1635920"/>
          </a:xfrm>
          <a:prstGeom prst="upArrow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solidFill>
                  <a:srgbClr val="000000"/>
                </a:solidFill>
                <a:effectLst/>
                <a:latin typeface="Times New Roman" panose="02020603050405020304" pitchFamily="18" charset="0"/>
              </a:rPr>
              <a:t>Advantage: </a:t>
            </a:r>
          </a:p>
          <a:p>
            <a:pPr algn="ctr"/>
            <a:r>
              <a:rPr lang="en-GB" dirty="0">
                <a:solidFill>
                  <a:srgbClr val="000000"/>
                </a:solidFill>
                <a:latin typeface="Times New Roman" panose="02020603050405020304" pitchFamily="18" charset="0"/>
              </a:rPr>
              <a:t>Highly sampled</a:t>
            </a:r>
            <a:r>
              <a:rPr lang="en-GB" dirty="0">
                <a:solidFill>
                  <a:srgbClr val="000000"/>
                </a:solidFill>
                <a:effectLst/>
                <a:latin typeface="Times New Roman" panose="02020603050405020304" pitchFamily="18" charset="0"/>
              </a:rPr>
              <a:t> and sparsely sampled</a:t>
            </a:r>
          </a:p>
        </p:txBody>
      </p:sp>
      <p:grpSp>
        <p:nvGrpSpPr>
          <p:cNvPr id="18" name="Group 17">
            <a:extLst>
              <a:ext uri="{FF2B5EF4-FFF2-40B4-BE49-F238E27FC236}">
                <a16:creationId xmlns:a16="http://schemas.microsoft.com/office/drawing/2014/main" id="{2411F787-A815-8749-75B1-051215B91781}"/>
              </a:ext>
            </a:extLst>
          </p:cNvPr>
          <p:cNvGrpSpPr/>
          <p:nvPr/>
        </p:nvGrpSpPr>
        <p:grpSpPr>
          <a:xfrm>
            <a:off x="4579062" y="2568419"/>
            <a:ext cx="2576632" cy="1816919"/>
            <a:chOff x="4579062" y="2568419"/>
            <a:chExt cx="2576632" cy="1816919"/>
          </a:xfrm>
        </p:grpSpPr>
        <p:grpSp>
          <p:nvGrpSpPr>
            <p:cNvPr id="19" name="Group 18">
              <a:extLst>
                <a:ext uri="{FF2B5EF4-FFF2-40B4-BE49-F238E27FC236}">
                  <a16:creationId xmlns:a16="http://schemas.microsoft.com/office/drawing/2014/main" id="{32CF499D-7D34-40AA-7275-A95A1CE7387F}"/>
                </a:ext>
              </a:extLst>
            </p:cNvPr>
            <p:cNvGrpSpPr/>
            <p:nvPr/>
          </p:nvGrpSpPr>
          <p:grpSpPr>
            <a:xfrm>
              <a:off x="4579062" y="2568419"/>
              <a:ext cx="2576632" cy="1816919"/>
              <a:chOff x="4624268" y="3014114"/>
              <a:chExt cx="1987506" cy="1412627"/>
            </a:xfrm>
          </p:grpSpPr>
          <p:sp>
            <p:nvSpPr>
              <p:cNvPr id="21" name="Rounded Rectangle 20">
                <a:extLst>
                  <a:ext uri="{FF2B5EF4-FFF2-40B4-BE49-F238E27FC236}">
                    <a16:creationId xmlns:a16="http://schemas.microsoft.com/office/drawing/2014/main" id="{E49CF929-79B2-A6B1-B94B-2FDDB777E001}"/>
                  </a:ext>
                </a:extLst>
              </p:cNvPr>
              <p:cNvSpPr/>
              <p:nvPr/>
            </p:nvSpPr>
            <p:spPr>
              <a:xfrm>
                <a:off x="4624268" y="3014114"/>
                <a:ext cx="1106582" cy="1052806"/>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400" dirty="0">
                    <a:ln>
                      <a:solidFill>
                        <a:schemeClr val="bg1"/>
                      </a:solidFill>
                    </a:ln>
                    <a:solidFill>
                      <a:schemeClr val="bg1"/>
                    </a:solidFill>
                  </a:rPr>
                  <a:t>Species 1</a:t>
                </a:r>
              </a:p>
            </p:txBody>
          </p:sp>
          <p:sp>
            <p:nvSpPr>
              <p:cNvPr id="22" name="Rounded Rectangle 21">
                <a:extLst>
                  <a:ext uri="{FF2B5EF4-FFF2-40B4-BE49-F238E27FC236}">
                    <a16:creationId xmlns:a16="http://schemas.microsoft.com/office/drawing/2014/main" id="{751D4453-2061-514B-D34D-429675D54784}"/>
                  </a:ext>
                </a:extLst>
              </p:cNvPr>
              <p:cNvSpPr/>
              <p:nvPr/>
            </p:nvSpPr>
            <p:spPr>
              <a:xfrm>
                <a:off x="5823037" y="3049490"/>
                <a:ext cx="788737" cy="822353"/>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400" dirty="0">
                    <a:ln>
                      <a:solidFill>
                        <a:schemeClr val="bg1"/>
                      </a:solidFill>
                    </a:ln>
                    <a:solidFill>
                      <a:schemeClr val="bg1"/>
                    </a:solidFill>
                  </a:rPr>
                  <a:t>S2</a:t>
                </a:r>
              </a:p>
            </p:txBody>
          </p:sp>
          <p:sp>
            <p:nvSpPr>
              <p:cNvPr id="23" name="Rounded Rectangle 22">
                <a:extLst>
                  <a:ext uri="{FF2B5EF4-FFF2-40B4-BE49-F238E27FC236}">
                    <a16:creationId xmlns:a16="http://schemas.microsoft.com/office/drawing/2014/main" id="{17C31A0C-C807-8508-E9B7-57ECA063F6A0}"/>
                  </a:ext>
                </a:extLst>
              </p:cNvPr>
              <p:cNvSpPr/>
              <p:nvPr/>
            </p:nvSpPr>
            <p:spPr>
              <a:xfrm>
                <a:off x="5837772" y="3908149"/>
                <a:ext cx="420150" cy="498113"/>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400" dirty="0">
                    <a:ln>
                      <a:solidFill>
                        <a:schemeClr val="bg1"/>
                      </a:solidFill>
                    </a:ln>
                    <a:solidFill>
                      <a:schemeClr val="bg1"/>
                    </a:solidFill>
                  </a:rPr>
                  <a:t>S3</a:t>
                </a:r>
              </a:p>
            </p:txBody>
          </p:sp>
          <p:sp>
            <p:nvSpPr>
              <p:cNvPr id="24" name="Rounded Rectangle 23">
                <a:extLst>
                  <a:ext uri="{FF2B5EF4-FFF2-40B4-BE49-F238E27FC236}">
                    <a16:creationId xmlns:a16="http://schemas.microsoft.com/office/drawing/2014/main" id="{5B6CE7C3-8E9C-5E38-AA43-C23892668619}"/>
                  </a:ext>
                </a:extLst>
              </p:cNvPr>
              <p:cNvSpPr/>
              <p:nvPr/>
            </p:nvSpPr>
            <p:spPr>
              <a:xfrm flipH="1">
                <a:off x="5053663" y="4174848"/>
                <a:ext cx="204304" cy="200738"/>
              </a:xfrm>
              <a:prstGeom prst="round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400" dirty="0">
                  <a:ln>
                    <a:solidFill>
                      <a:schemeClr val="bg1"/>
                    </a:solidFill>
                  </a:ln>
                  <a:solidFill>
                    <a:schemeClr val="bg1"/>
                  </a:solidFill>
                </a:endParaRPr>
              </a:p>
            </p:txBody>
          </p:sp>
          <p:sp>
            <p:nvSpPr>
              <p:cNvPr id="25" name="Rounded Rectangle 24">
                <a:extLst>
                  <a:ext uri="{FF2B5EF4-FFF2-40B4-BE49-F238E27FC236}">
                    <a16:creationId xmlns:a16="http://schemas.microsoft.com/office/drawing/2014/main" id="{555144B2-6B95-5AFB-D6BF-1EF0D52C17CD}"/>
                  </a:ext>
                </a:extLst>
              </p:cNvPr>
              <p:cNvSpPr/>
              <p:nvPr/>
            </p:nvSpPr>
            <p:spPr>
              <a:xfrm flipH="1">
                <a:off x="4685987" y="4153003"/>
                <a:ext cx="262882" cy="273738"/>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400" dirty="0">
                  <a:ln>
                    <a:solidFill>
                      <a:schemeClr val="bg1"/>
                    </a:solidFill>
                  </a:ln>
                  <a:solidFill>
                    <a:schemeClr val="bg1"/>
                  </a:solidFill>
                </a:endParaRPr>
              </a:p>
            </p:txBody>
          </p:sp>
          <p:sp>
            <p:nvSpPr>
              <p:cNvPr id="26" name="Rounded Rectangle 25">
                <a:extLst>
                  <a:ext uri="{FF2B5EF4-FFF2-40B4-BE49-F238E27FC236}">
                    <a16:creationId xmlns:a16="http://schemas.microsoft.com/office/drawing/2014/main" id="{3D0B5A3D-3FBA-3846-66F7-4DFF500A08A1}"/>
                  </a:ext>
                </a:extLst>
              </p:cNvPr>
              <p:cNvSpPr/>
              <p:nvPr/>
            </p:nvSpPr>
            <p:spPr>
              <a:xfrm flipH="1">
                <a:off x="5362762" y="4167580"/>
                <a:ext cx="160731" cy="149047"/>
              </a:xfrm>
              <a:prstGeom prst="round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400" dirty="0">
                  <a:ln>
                    <a:solidFill>
                      <a:schemeClr val="bg1"/>
                    </a:solidFill>
                  </a:ln>
                  <a:solidFill>
                    <a:schemeClr val="bg1"/>
                  </a:solidFill>
                </a:endParaRPr>
              </a:p>
            </p:txBody>
          </p:sp>
        </p:grpSp>
        <p:sp>
          <p:nvSpPr>
            <p:cNvPr id="20" name="Rounded Rectangle 19">
              <a:extLst>
                <a:ext uri="{FF2B5EF4-FFF2-40B4-BE49-F238E27FC236}">
                  <a16:creationId xmlns:a16="http://schemas.microsoft.com/office/drawing/2014/main" id="{81C377EA-ABAA-E316-26A4-16F2CA7F9154}"/>
                </a:ext>
              </a:extLst>
            </p:cNvPr>
            <p:cNvSpPr/>
            <p:nvPr/>
          </p:nvSpPr>
          <p:spPr>
            <a:xfrm flipH="1">
              <a:off x="5866081" y="4061354"/>
              <a:ext cx="130339" cy="123620"/>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400" dirty="0">
                <a:ln>
                  <a:solidFill>
                    <a:schemeClr val="bg1"/>
                  </a:solidFill>
                </a:ln>
                <a:solidFill>
                  <a:srgbClr val="7030A0"/>
                </a:solidFill>
              </a:endParaRPr>
            </a:p>
          </p:txBody>
        </p:sp>
      </p:grpSp>
    </p:spTree>
    <p:extLst>
      <p:ext uri="{BB962C8B-B14F-4D97-AF65-F5344CB8AC3E}">
        <p14:creationId xmlns:p14="http://schemas.microsoft.com/office/powerpoint/2010/main" val="2168666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3185FF-3942-180E-197E-720BCF751E0E}"/>
            </a:ext>
          </a:extLst>
        </p:cNvPr>
        <p:cNvGrpSpPr/>
        <p:nvPr/>
      </p:nvGrpSpPr>
      <p:grpSpPr>
        <a:xfrm>
          <a:off x="0" y="0"/>
          <a:ext cx="0" cy="0"/>
          <a:chOff x="0" y="0"/>
          <a:chExt cx="0" cy="0"/>
        </a:xfrm>
      </p:grpSpPr>
      <p:grpSp>
        <p:nvGrpSpPr>
          <p:cNvPr id="48" name="Group 47">
            <a:extLst>
              <a:ext uri="{FF2B5EF4-FFF2-40B4-BE49-F238E27FC236}">
                <a16:creationId xmlns:a16="http://schemas.microsoft.com/office/drawing/2014/main" id="{EEDADB9D-7070-6B11-F87E-CEBDB5193010}"/>
              </a:ext>
            </a:extLst>
          </p:cNvPr>
          <p:cNvGrpSpPr/>
          <p:nvPr/>
        </p:nvGrpSpPr>
        <p:grpSpPr>
          <a:xfrm>
            <a:off x="4579062" y="2568419"/>
            <a:ext cx="2576632" cy="1816919"/>
            <a:chOff x="4579062" y="2568419"/>
            <a:chExt cx="2576632" cy="1816919"/>
          </a:xfrm>
        </p:grpSpPr>
        <p:grpSp>
          <p:nvGrpSpPr>
            <p:cNvPr id="49" name="Group 48">
              <a:extLst>
                <a:ext uri="{FF2B5EF4-FFF2-40B4-BE49-F238E27FC236}">
                  <a16:creationId xmlns:a16="http://schemas.microsoft.com/office/drawing/2014/main" id="{EA848335-C22F-C48B-CEB5-4DE3AC23AFF4}"/>
                </a:ext>
              </a:extLst>
            </p:cNvPr>
            <p:cNvGrpSpPr/>
            <p:nvPr/>
          </p:nvGrpSpPr>
          <p:grpSpPr>
            <a:xfrm>
              <a:off x="4579062" y="2568419"/>
              <a:ext cx="2576632" cy="1816919"/>
              <a:chOff x="4624268" y="3014114"/>
              <a:chExt cx="1987506" cy="1412627"/>
            </a:xfrm>
          </p:grpSpPr>
          <p:sp>
            <p:nvSpPr>
              <p:cNvPr id="51" name="Rounded Rectangle 50">
                <a:extLst>
                  <a:ext uri="{FF2B5EF4-FFF2-40B4-BE49-F238E27FC236}">
                    <a16:creationId xmlns:a16="http://schemas.microsoft.com/office/drawing/2014/main" id="{B7D80087-11FD-A77F-7A25-F4BD51D550E3}"/>
                  </a:ext>
                </a:extLst>
              </p:cNvPr>
              <p:cNvSpPr/>
              <p:nvPr/>
            </p:nvSpPr>
            <p:spPr>
              <a:xfrm>
                <a:off x="4624268" y="3014114"/>
                <a:ext cx="1106582" cy="1052806"/>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400" dirty="0">
                    <a:ln>
                      <a:solidFill>
                        <a:schemeClr val="bg1"/>
                      </a:solidFill>
                    </a:ln>
                    <a:solidFill>
                      <a:schemeClr val="bg1"/>
                    </a:solidFill>
                  </a:rPr>
                  <a:t>Species 1</a:t>
                </a:r>
              </a:p>
            </p:txBody>
          </p:sp>
          <p:sp>
            <p:nvSpPr>
              <p:cNvPr id="52" name="Rounded Rectangle 51">
                <a:extLst>
                  <a:ext uri="{FF2B5EF4-FFF2-40B4-BE49-F238E27FC236}">
                    <a16:creationId xmlns:a16="http://schemas.microsoft.com/office/drawing/2014/main" id="{BA88D8A1-4B50-D9D3-AB93-0AF571B6E2D2}"/>
                  </a:ext>
                </a:extLst>
              </p:cNvPr>
              <p:cNvSpPr/>
              <p:nvPr/>
            </p:nvSpPr>
            <p:spPr>
              <a:xfrm>
                <a:off x="5823037" y="3049490"/>
                <a:ext cx="788737" cy="822353"/>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400" dirty="0">
                    <a:ln>
                      <a:solidFill>
                        <a:schemeClr val="bg1"/>
                      </a:solidFill>
                    </a:ln>
                    <a:solidFill>
                      <a:schemeClr val="bg1"/>
                    </a:solidFill>
                  </a:rPr>
                  <a:t>S2</a:t>
                </a:r>
              </a:p>
            </p:txBody>
          </p:sp>
          <p:sp>
            <p:nvSpPr>
              <p:cNvPr id="53" name="Rounded Rectangle 52">
                <a:extLst>
                  <a:ext uri="{FF2B5EF4-FFF2-40B4-BE49-F238E27FC236}">
                    <a16:creationId xmlns:a16="http://schemas.microsoft.com/office/drawing/2014/main" id="{6408F449-25FF-92E3-108B-3BF729398136}"/>
                  </a:ext>
                </a:extLst>
              </p:cNvPr>
              <p:cNvSpPr/>
              <p:nvPr/>
            </p:nvSpPr>
            <p:spPr>
              <a:xfrm>
                <a:off x="5837772" y="3908149"/>
                <a:ext cx="420150" cy="498113"/>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400" dirty="0">
                    <a:ln>
                      <a:solidFill>
                        <a:schemeClr val="bg1"/>
                      </a:solidFill>
                    </a:ln>
                    <a:solidFill>
                      <a:schemeClr val="bg1"/>
                    </a:solidFill>
                  </a:rPr>
                  <a:t>S3</a:t>
                </a:r>
              </a:p>
            </p:txBody>
          </p:sp>
          <p:sp>
            <p:nvSpPr>
              <p:cNvPr id="54" name="Rounded Rectangle 53">
                <a:extLst>
                  <a:ext uri="{FF2B5EF4-FFF2-40B4-BE49-F238E27FC236}">
                    <a16:creationId xmlns:a16="http://schemas.microsoft.com/office/drawing/2014/main" id="{660B3550-0C7B-E239-B1EA-7761CAB0E3F5}"/>
                  </a:ext>
                </a:extLst>
              </p:cNvPr>
              <p:cNvSpPr/>
              <p:nvPr/>
            </p:nvSpPr>
            <p:spPr>
              <a:xfrm flipH="1">
                <a:off x="5053663" y="4174848"/>
                <a:ext cx="204304" cy="200738"/>
              </a:xfrm>
              <a:prstGeom prst="round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400" dirty="0">
                  <a:ln>
                    <a:solidFill>
                      <a:schemeClr val="bg1"/>
                    </a:solidFill>
                  </a:ln>
                  <a:solidFill>
                    <a:schemeClr val="bg1"/>
                  </a:solidFill>
                </a:endParaRPr>
              </a:p>
            </p:txBody>
          </p:sp>
          <p:sp>
            <p:nvSpPr>
              <p:cNvPr id="55" name="Rounded Rectangle 54">
                <a:extLst>
                  <a:ext uri="{FF2B5EF4-FFF2-40B4-BE49-F238E27FC236}">
                    <a16:creationId xmlns:a16="http://schemas.microsoft.com/office/drawing/2014/main" id="{3C1E62B0-A0F4-CFD8-1F0D-4A8A7C577367}"/>
                  </a:ext>
                </a:extLst>
              </p:cNvPr>
              <p:cNvSpPr/>
              <p:nvPr/>
            </p:nvSpPr>
            <p:spPr>
              <a:xfrm flipH="1">
                <a:off x="4685987" y="4153003"/>
                <a:ext cx="262882" cy="273738"/>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400" dirty="0">
                  <a:ln>
                    <a:solidFill>
                      <a:schemeClr val="bg1"/>
                    </a:solidFill>
                  </a:ln>
                  <a:solidFill>
                    <a:schemeClr val="bg1"/>
                  </a:solidFill>
                </a:endParaRPr>
              </a:p>
            </p:txBody>
          </p:sp>
          <p:sp>
            <p:nvSpPr>
              <p:cNvPr id="56" name="Rounded Rectangle 55">
                <a:extLst>
                  <a:ext uri="{FF2B5EF4-FFF2-40B4-BE49-F238E27FC236}">
                    <a16:creationId xmlns:a16="http://schemas.microsoft.com/office/drawing/2014/main" id="{9886F480-F60A-3375-7423-553BF91D1817}"/>
                  </a:ext>
                </a:extLst>
              </p:cNvPr>
              <p:cNvSpPr/>
              <p:nvPr/>
            </p:nvSpPr>
            <p:spPr>
              <a:xfrm flipH="1">
                <a:off x="5362762" y="4167580"/>
                <a:ext cx="160731" cy="149047"/>
              </a:xfrm>
              <a:prstGeom prst="round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400" dirty="0">
                  <a:ln>
                    <a:solidFill>
                      <a:schemeClr val="bg1"/>
                    </a:solidFill>
                  </a:ln>
                  <a:solidFill>
                    <a:schemeClr val="bg1"/>
                  </a:solidFill>
                </a:endParaRPr>
              </a:p>
            </p:txBody>
          </p:sp>
        </p:grpSp>
        <p:sp>
          <p:nvSpPr>
            <p:cNvPr id="50" name="Rounded Rectangle 49">
              <a:extLst>
                <a:ext uri="{FF2B5EF4-FFF2-40B4-BE49-F238E27FC236}">
                  <a16:creationId xmlns:a16="http://schemas.microsoft.com/office/drawing/2014/main" id="{77621665-4778-9C39-C897-0D875E4D09A9}"/>
                </a:ext>
              </a:extLst>
            </p:cNvPr>
            <p:cNvSpPr/>
            <p:nvPr/>
          </p:nvSpPr>
          <p:spPr>
            <a:xfrm flipH="1">
              <a:off x="5866081" y="4061354"/>
              <a:ext cx="130339" cy="123620"/>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400" dirty="0">
                <a:ln>
                  <a:solidFill>
                    <a:schemeClr val="bg1"/>
                  </a:solidFill>
                </a:ln>
                <a:solidFill>
                  <a:srgbClr val="7030A0"/>
                </a:solidFill>
              </a:endParaRPr>
            </a:p>
          </p:txBody>
        </p:sp>
      </p:grpSp>
      <p:sp>
        <p:nvSpPr>
          <p:cNvPr id="2" name="Title 1">
            <a:extLst>
              <a:ext uri="{FF2B5EF4-FFF2-40B4-BE49-F238E27FC236}">
                <a16:creationId xmlns:a16="http://schemas.microsoft.com/office/drawing/2014/main" id="{F17B251D-A99A-8922-AB78-B5AEB39559C7}"/>
              </a:ext>
            </a:extLst>
          </p:cNvPr>
          <p:cNvSpPr>
            <a:spLocks noGrp="1"/>
          </p:cNvSpPr>
          <p:nvPr>
            <p:ph type="title"/>
          </p:nvPr>
        </p:nvSpPr>
        <p:spPr/>
        <p:txBody>
          <a:bodyPr/>
          <a:lstStyle/>
          <a:p>
            <a:r>
              <a:rPr lang="en-FR" dirty="0"/>
              <a:t>Key Step In Phylogenetic Compression: Genomes Batching</a:t>
            </a:r>
          </a:p>
        </p:txBody>
      </p:sp>
      <p:sp>
        <p:nvSpPr>
          <p:cNvPr id="4" name="Slide Number Placeholder 3">
            <a:extLst>
              <a:ext uri="{FF2B5EF4-FFF2-40B4-BE49-F238E27FC236}">
                <a16:creationId xmlns:a16="http://schemas.microsoft.com/office/drawing/2014/main" id="{EA326E87-E7A0-422B-B004-2A5F9817D920}"/>
              </a:ext>
            </a:extLst>
          </p:cNvPr>
          <p:cNvSpPr>
            <a:spLocks noGrp="1"/>
          </p:cNvSpPr>
          <p:nvPr>
            <p:ph type="sldNum" sz="quarter" idx="12"/>
          </p:nvPr>
        </p:nvSpPr>
        <p:spPr/>
        <p:txBody>
          <a:bodyPr/>
          <a:lstStyle/>
          <a:p>
            <a:fld id="{8B238E09-9D24-494B-92D5-4BBC628DD305}" type="slidenum">
              <a:rPr lang="en-FR" smtClean="0"/>
              <a:t>12</a:t>
            </a:fld>
            <a:endParaRPr lang="en-FR"/>
          </a:p>
        </p:txBody>
      </p:sp>
      <p:sp>
        <p:nvSpPr>
          <p:cNvPr id="3" name="Rounded Rectangle 2">
            <a:extLst>
              <a:ext uri="{FF2B5EF4-FFF2-40B4-BE49-F238E27FC236}">
                <a16:creationId xmlns:a16="http://schemas.microsoft.com/office/drawing/2014/main" id="{9CA70D7E-C27B-DB2C-2B02-A7819C59CFA9}"/>
              </a:ext>
            </a:extLst>
          </p:cNvPr>
          <p:cNvSpPr/>
          <p:nvPr/>
        </p:nvSpPr>
        <p:spPr>
          <a:xfrm>
            <a:off x="1350170" y="2520540"/>
            <a:ext cx="1815506" cy="1816919"/>
          </a:xfrm>
          <a:prstGeom prst="roundRect">
            <a:avLst>
              <a:gd name="adj" fmla="val 7223"/>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400" dirty="0">
                <a:ln>
                  <a:solidFill>
                    <a:schemeClr val="bg1"/>
                  </a:solidFill>
                </a:ln>
                <a:solidFill>
                  <a:schemeClr val="bg1"/>
                </a:solidFill>
              </a:rPr>
              <a:t>INPUT:</a:t>
            </a:r>
          </a:p>
          <a:p>
            <a:pPr algn="ctr"/>
            <a:r>
              <a:rPr lang="en-FR" sz="1400" dirty="0">
                <a:ln>
                  <a:solidFill>
                    <a:schemeClr val="bg1"/>
                  </a:solidFill>
                </a:ln>
                <a:solidFill>
                  <a:schemeClr val="bg1"/>
                </a:solidFill>
              </a:rPr>
              <a:t>Collection of genomes</a:t>
            </a:r>
          </a:p>
        </p:txBody>
      </p:sp>
      <p:sp>
        <p:nvSpPr>
          <p:cNvPr id="5" name="Right Arrow 4">
            <a:extLst>
              <a:ext uri="{FF2B5EF4-FFF2-40B4-BE49-F238E27FC236}">
                <a16:creationId xmlns:a16="http://schemas.microsoft.com/office/drawing/2014/main" id="{DFC397DA-3F10-0CA0-C5EC-0790F5D0E3B4}"/>
              </a:ext>
            </a:extLst>
          </p:cNvPr>
          <p:cNvSpPr/>
          <p:nvPr/>
        </p:nvSpPr>
        <p:spPr>
          <a:xfrm>
            <a:off x="3359511" y="3082410"/>
            <a:ext cx="1013772" cy="69317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000" dirty="0">
                <a:solidFill>
                  <a:srgbClr val="000000"/>
                </a:solidFill>
                <a:latin typeface="Arial" panose="020B0604020202020204" pitchFamily="34" charset="0"/>
              </a:rPr>
              <a:t>Species clustering</a:t>
            </a:r>
          </a:p>
        </p:txBody>
      </p:sp>
      <p:grpSp>
        <p:nvGrpSpPr>
          <p:cNvPr id="59" name="Group 58">
            <a:extLst>
              <a:ext uri="{FF2B5EF4-FFF2-40B4-BE49-F238E27FC236}">
                <a16:creationId xmlns:a16="http://schemas.microsoft.com/office/drawing/2014/main" id="{B23C378E-2D30-2A35-EFBC-A638031AC086}"/>
              </a:ext>
            </a:extLst>
          </p:cNvPr>
          <p:cNvGrpSpPr/>
          <p:nvPr/>
        </p:nvGrpSpPr>
        <p:grpSpPr>
          <a:xfrm>
            <a:off x="6696955" y="1993955"/>
            <a:ext cx="2148729" cy="2343504"/>
            <a:chOff x="6945265" y="1985445"/>
            <a:chExt cx="2148729" cy="2343504"/>
          </a:xfrm>
        </p:grpSpPr>
        <p:sp>
          <p:nvSpPr>
            <p:cNvPr id="16" name="Left Arrow Callout 15">
              <a:extLst>
                <a:ext uri="{FF2B5EF4-FFF2-40B4-BE49-F238E27FC236}">
                  <a16:creationId xmlns:a16="http://schemas.microsoft.com/office/drawing/2014/main" id="{86F5912D-ACD4-1A41-419E-F7AD9322B055}"/>
                </a:ext>
              </a:extLst>
            </p:cNvPr>
            <p:cNvSpPr/>
            <p:nvPr/>
          </p:nvSpPr>
          <p:spPr>
            <a:xfrm>
              <a:off x="6945265" y="1985445"/>
              <a:ext cx="2148729" cy="2343504"/>
            </a:xfrm>
            <a:prstGeom prst="leftArrowCallout">
              <a:avLst>
                <a:gd name="adj1" fmla="val 23005"/>
                <a:gd name="adj2" fmla="val 25000"/>
                <a:gd name="adj3" fmla="val 18351"/>
                <a:gd name="adj4" fmla="val 70961"/>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FR"/>
            </a:p>
          </p:txBody>
        </p:sp>
        <p:cxnSp>
          <p:nvCxnSpPr>
            <p:cNvPr id="11" name="Straight Arrow Connector 10">
              <a:extLst>
                <a:ext uri="{FF2B5EF4-FFF2-40B4-BE49-F238E27FC236}">
                  <a16:creationId xmlns:a16="http://schemas.microsoft.com/office/drawing/2014/main" id="{6D9215D3-3F0C-7D3C-4F3F-92D6E641AA65}"/>
                </a:ext>
              </a:extLst>
            </p:cNvPr>
            <p:cNvCxnSpPr/>
            <p:nvPr/>
          </p:nvCxnSpPr>
          <p:spPr>
            <a:xfrm>
              <a:off x="8108157" y="2114705"/>
              <a:ext cx="0" cy="206454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7" name="TextBox 16">
              <a:extLst>
                <a:ext uri="{FF2B5EF4-FFF2-40B4-BE49-F238E27FC236}">
                  <a16:creationId xmlns:a16="http://schemas.microsoft.com/office/drawing/2014/main" id="{FB4E702E-03DD-A9C3-70D5-6792C9AB5384}"/>
                </a:ext>
              </a:extLst>
            </p:cNvPr>
            <p:cNvSpPr txBox="1"/>
            <p:nvPr/>
          </p:nvSpPr>
          <p:spPr>
            <a:xfrm>
              <a:off x="7628575" y="2367002"/>
              <a:ext cx="1465419" cy="1384995"/>
            </a:xfrm>
            <a:prstGeom prst="rect">
              <a:avLst/>
            </a:prstGeom>
            <a:noFill/>
          </p:spPr>
          <p:txBody>
            <a:bodyPr wrap="square" rtlCol="0">
              <a:spAutoFit/>
            </a:bodyPr>
            <a:lstStyle/>
            <a:p>
              <a:r>
                <a:rPr lang="en-FR" sz="1200" dirty="0"/>
                <a:t>1       –  </a:t>
              </a:r>
              <a:r>
                <a:rPr lang="en-GB" sz="1200" i="1" dirty="0">
                  <a:solidFill>
                    <a:srgbClr val="000000"/>
                  </a:solidFill>
                  <a:effectLst/>
                  <a:latin typeface="Times New Roman" panose="02020603050405020304" pitchFamily="18" charset="0"/>
                </a:rPr>
                <a:t>SAM029385</a:t>
              </a:r>
              <a:endParaRPr lang="en-FR" sz="1200" dirty="0"/>
            </a:p>
            <a:p>
              <a:r>
                <a:rPr lang="en-FR" sz="1200" dirty="0"/>
                <a:t>2       –  </a:t>
              </a:r>
              <a:r>
                <a:rPr lang="en-GB" sz="1200" i="1" dirty="0">
                  <a:solidFill>
                    <a:srgbClr val="000000"/>
                  </a:solidFill>
                  <a:effectLst/>
                  <a:latin typeface="Times New Roman" panose="02020603050405020304" pitchFamily="18" charset="0"/>
                </a:rPr>
                <a:t>SAM029386</a:t>
              </a:r>
              <a:endParaRPr lang="en-FR" sz="1200" dirty="0"/>
            </a:p>
            <a:p>
              <a:r>
                <a:rPr lang="en-FR" sz="1200" dirty="0"/>
                <a:t>3       –  </a:t>
              </a:r>
              <a:r>
                <a:rPr lang="en-GB" sz="1200" i="1" dirty="0">
                  <a:solidFill>
                    <a:srgbClr val="000000"/>
                  </a:solidFill>
                  <a:effectLst/>
                  <a:latin typeface="Times New Roman" panose="02020603050405020304" pitchFamily="18" charset="0"/>
                </a:rPr>
                <a:t>SAM029387</a:t>
              </a:r>
              <a:endParaRPr lang="en-FR" sz="1200" dirty="0"/>
            </a:p>
            <a:p>
              <a:r>
                <a:rPr lang="en-FR" sz="1200" dirty="0"/>
                <a:t>	…</a:t>
              </a:r>
            </a:p>
            <a:p>
              <a:r>
                <a:rPr lang="en-FR" sz="1200" dirty="0"/>
                <a:t>4000 –  </a:t>
              </a:r>
              <a:r>
                <a:rPr lang="en-GB" sz="1200" i="1" dirty="0">
                  <a:solidFill>
                    <a:srgbClr val="000000"/>
                  </a:solidFill>
                  <a:effectLst/>
                  <a:latin typeface="Times New Roman" panose="02020603050405020304" pitchFamily="18" charset="0"/>
                </a:rPr>
                <a:t>SAM033385</a:t>
              </a:r>
              <a:endParaRPr lang="en-FR" sz="1200" dirty="0"/>
            </a:p>
            <a:p>
              <a:r>
                <a:rPr lang="en-FR" sz="1200" dirty="0"/>
                <a:t>4001 –  </a:t>
              </a:r>
              <a:r>
                <a:rPr lang="en-GB" sz="1200" i="1" dirty="0">
                  <a:solidFill>
                    <a:srgbClr val="000000"/>
                  </a:solidFill>
                  <a:effectLst/>
                  <a:latin typeface="Times New Roman" panose="02020603050405020304" pitchFamily="18" charset="0"/>
                </a:rPr>
                <a:t>SAM033386</a:t>
              </a:r>
              <a:endParaRPr lang="en-FR" sz="1200" dirty="0"/>
            </a:p>
            <a:p>
              <a:r>
                <a:rPr lang="en-FR" sz="1200" dirty="0"/>
                <a:t>	…</a:t>
              </a:r>
            </a:p>
          </p:txBody>
        </p:sp>
      </p:grpSp>
      <p:sp>
        <p:nvSpPr>
          <p:cNvPr id="60" name="Content Placeholder 2">
            <a:extLst>
              <a:ext uri="{FF2B5EF4-FFF2-40B4-BE49-F238E27FC236}">
                <a16:creationId xmlns:a16="http://schemas.microsoft.com/office/drawing/2014/main" id="{4CB109DE-1308-1A22-B048-EBDE97B4DD9A}"/>
              </a:ext>
            </a:extLst>
          </p:cNvPr>
          <p:cNvSpPr>
            <a:spLocks noGrp="1"/>
          </p:cNvSpPr>
          <p:nvPr>
            <p:ph idx="1"/>
          </p:nvPr>
        </p:nvSpPr>
        <p:spPr>
          <a:xfrm>
            <a:off x="6644429" y="1633230"/>
            <a:ext cx="2869406" cy="519073"/>
          </a:xfrm>
        </p:spPr>
        <p:txBody>
          <a:bodyPr>
            <a:normAutofit/>
          </a:bodyPr>
          <a:lstStyle/>
          <a:p>
            <a:pPr algn="ctr">
              <a:buNone/>
            </a:pPr>
            <a:r>
              <a:rPr lang="en-GB" sz="1400" dirty="0">
                <a:solidFill>
                  <a:srgbClr val="000000"/>
                </a:solidFill>
                <a:effectLst/>
                <a:latin typeface="Times New Roman" panose="02020603050405020304" pitchFamily="18" charset="0"/>
              </a:rPr>
              <a:t>Current strategy:</a:t>
            </a:r>
          </a:p>
        </p:txBody>
      </p:sp>
      <p:sp>
        <p:nvSpPr>
          <p:cNvPr id="61" name="Content Placeholder 2">
            <a:extLst>
              <a:ext uri="{FF2B5EF4-FFF2-40B4-BE49-F238E27FC236}">
                <a16:creationId xmlns:a16="http://schemas.microsoft.com/office/drawing/2014/main" id="{042334D7-28FB-7DE7-C519-309FDBF3B849}"/>
              </a:ext>
            </a:extLst>
          </p:cNvPr>
          <p:cNvSpPr txBox="1">
            <a:spLocks/>
          </p:cNvSpPr>
          <p:nvPr/>
        </p:nvSpPr>
        <p:spPr>
          <a:xfrm>
            <a:off x="8845683" y="2261003"/>
            <a:ext cx="3117715" cy="51907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r>
              <a:rPr lang="en-GB" sz="1400" dirty="0">
                <a:solidFill>
                  <a:srgbClr val="000000"/>
                </a:solidFill>
                <a:latin typeface="Times New Roman" panose="02020603050405020304" pitchFamily="18" charset="0"/>
              </a:rPr>
              <a:t>	Within each cluster, sort by sequencing time (accession number)</a:t>
            </a:r>
          </a:p>
        </p:txBody>
      </p:sp>
      <p:sp>
        <p:nvSpPr>
          <p:cNvPr id="65" name="Up Arrow Callout 64">
            <a:extLst>
              <a:ext uri="{FF2B5EF4-FFF2-40B4-BE49-F238E27FC236}">
                <a16:creationId xmlns:a16="http://schemas.microsoft.com/office/drawing/2014/main" id="{F975976B-6806-49EA-30D1-032C9DD337D2}"/>
              </a:ext>
            </a:extLst>
          </p:cNvPr>
          <p:cNvSpPr/>
          <p:nvPr/>
        </p:nvSpPr>
        <p:spPr>
          <a:xfrm>
            <a:off x="4557258" y="4428311"/>
            <a:ext cx="2471240" cy="1635920"/>
          </a:xfrm>
          <a:prstGeom prst="upArrow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solidFill>
                  <a:srgbClr val="000000"/>
                </a:solidFill>
                <a:effectLst/>
                <a:latin typeface="Times New Roman" panose="02020603050405020304" pitchFamily="18" charset="0"/>
              </a:rPr>
              <a:t>Advantage: </a:t>
            </a:r>
          </a:p>
          <a:p>
            <a:pPr algn="ctr"/>
            <a:r>
              <a:rPr lang="en-GB" dirty="0">
                <a:solidFill>
                  <a:srgbClr val="000000"/>
                </a:solidFill>
                <a:latin typeface="Times New Roman" panose="02020603050405020304" pitchFamily="18" charset="0"/>
              </a:rPr>
              <a:t>Highly sampled</a:t>
            </a:r>
            <a:r>
              <a:rPr lang="en-GB" dirty="0">
                <a:solidFill>
                  <a:srgbClr val="000000"/>
                </a:solidFill>
                <a:effectLst/>
                <a:latin typeface="Times New Roman" panose="02020603050405020304" pitchFamily="18" charset="0"/>
              </a:rPr>
              <a:t> and sparsely sampled</a:t>
            </a:r>
          </a:p>
        </p:txBody>
      </p:sp>
    </p:spTree>
    <p:extLst>
      <p:ext uri="{BB962C8B-B14F-4D97-AF65-F5344CB8AC3E}">
        <p14:creationId xmlns:p14="http://schemas.microsoft.com/office/powerpoint/2010/main" val="709376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848F37-E954-212B-343B-A07D4B7997B7}"/>
            </a:ext>
          </a:extLst>
        </p:cNvPr>
        <p:cNvGrpSpPr/>
        <p:nvPr/>
      </p:nvGrpSpPr>
      <p:grpSpPr>
        <a:xfrm>
          <a:off x="0" y="0"/>
          <a:ext cx="0" cy="0"/>
          <a:chOff x="0" y="0"/>
          <a:chExt cx="0" cy="0"/>
        </a:xfrm>
      </p:grpSpPr>
      <p:grpSp>
        <p:nvGrpSpPr>
          <p:cNvPr id="48" name="Group 47">
            <a:extLst>
              <a:ext uri="{FF2B5EF4-FFF2-40B4-BE49-F238E27FC236}">
                <a16:creationId xmlns:a16="http://schemas.microsoft.com/office/drawing/2014/main" id="{A5F673C2-8EFF-C425-3E59-C6CA7D87DB8E}"/>
              </a:ext>
            </a:extLst>
          </p:cNvPr>
          <p:cNvGrpSpPr/>
          <p:nvPr/>
        </p:nvGrpSpPr>
        <p:grpSpPr>
          <a:xfrm>
            <a:off x="4579062" y="2568419"/>
            <a:ext cx="2576632" cy="1816919"/>
            <a:chOff x="4579062" y="2568419"/>
            <a:chExt cx="2576632" cy="1816919"/>
          </a:xfrm>
        </p:grpSpPr>
        <p:grpSp>
          <p:nvGrpSpPr>
            <p:cNvPr id="49" name="Group 48">
              <a:extLst>
                <a:ext uri="{FF2B5EF4-FFF2-40B4-BE49-F238E27FC236}">
                  <a16:creationId xmlns:a16="http://schemas.microsoft.com/office/drawing/2014/main" id="{5781C73B-1F1C-FF61-17A8-C9CFD0102EFD}"/>
                </a:ext>
              </a:extLst>
            </p:cNvPr>
            <p:cNvGrpSpPr/>
            <p:nvPr/>
          </p:nvGrpSpPr>
          <p:grpSpPr>
            <a:xfrm>
              <a:off x="4579062" y="2568419"/>
              <a:ext cx="2576632" cy="1816919"/>
              <a:chOff x="4624268" y="3014114"/>
              <a:chExt cx="1987506" cy="1412627"/>
            </a:xfrm>
          </p:grpSpPr>
          <p:sp>
            <p:nvSpPr>
              <p:cNvPr id="51" name="Rounded Rectangle 50">
                <a:extLst>
                  <a:ext uri="{FF2B5EF4-FFF2-40B4-BE49-F238E27FC236}">
                    <a16:creationId xmlns:a16="http://schemas.microsoft.com/office/drawing/2014/main" id="{7E7A1B1A-6FA7-EB4F-562D-0E7188E7DE22}"/>
                  </a:ext>
                </a:extLst>
              </p:cNvPr>
              <p:cNvSpPr/>
              <p:nvPr/>
            </p:nvSpPr>
            <p:spPr>
              <a:xfrm>
                <a:off x="4624268" y="3014114"/>
                <a:ext cx="1106582" cy="1052806"/>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400" dirty="0">
                    <a:ln>
                      <a:solidFill>
                        <a:schemeClr val="bg1"/>
                      </a:solidFill>
                    </a:ln>
                    <a:solidFill>
                      <a:schemeClr val="bg1"/>
                    </a:solidFill>
                  </a:rPr>
                  <a:t>Species 1</a:t>
                </a:r>
              </a:p>
            </p:txBody>
          </p:sp>
          <p:sp>
            <p:nvSpPr>
              <p:cNvPr id="52" name="Rounded Rectangle 51">
                <a:extLst>
                  <a:ext uri="{FF2B5EF4-FFF2-40B4-BE49-F238E27FC236}">
                    <a16:creationId xmlns:a16="http://schemas.microsoft.com/office/drawing/2014/main" id="{47990996-0D53-A6EC-8A1C-E2797D9AA544}"/>
                  </a:ext>
                </a:extLst>
              </p:cNvPr>
              <p:cNvSpPr/>
              <p:nvPr/>
            </p:nvSpPr>
            <p:spPr>
              <a:xfrm>
                <a:off x="5823037" y="3049490"/>
                <a:ext cx="788737" cy="822353"/>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400" dirty="0">
                    <a:ln>
                      <a:solidFill>
                        <a:schemeClr val="bg1"/>
                      </a:solidFill>
                    </a:ln>
                    <a:solidFill>
                      <a:schemeClr val="bg1"/>
                    </a:solidFill>
                  </a:rPr>
                  <a:t>S2</a:t>
                </a:r>
              </a:p>
            </p:txBody>
          </p:sp>
          <p:sp>
            <p:nvSpPr>
              <p:cNvPr id="53" name="Rounded Rectangle 52">
                <a:extLst>
                  <a:ext uri="{FF2B5EF4-FFF2-40B4-BE49-F238E27FC236}">
                    <a16:creationId xmlns:a16="http://schemas.microsoft.com/office/drawing/2014/main" id="{F878E11D-C104-F032-6FB0-2A4887D2878B}"/>
                  </a:ext>
                </a:extLst>
              </p:cNvPr>
              <p:cNvSpPr/>
              <p:nvPr/>
            </p:nvSpPr>
            <p:spPr>
              <a:xfrm>
                <a:off x="5837772" y="3908149"/>
                <a:ext cx="420150" cy="498113"/>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400" dirty="0">
                    <a:ln>
                      <a:solidFill>
                        <a:schemeClr val="bg1"/>
                      </a:solidFill>
                    </a:ln>
                    <a:solidFill>
                      <a:schemeClr val="bg1"/>
                    </a:solidFill>
                  </a:rPr>
                  <a:t>S3</a:t>
                </a:r>
              </a:p>
            </p:txBody>
          </p:sp>
          <p:sp>
            <p:nvSpPr>
              <p:cNvPr id="54" name="Rounded Rectangle 53">
                <a:extLst>
                  <a:ext uri="{FF2B5EF4-FFF2-40B4-BE49-F238E27FC236}">
                    <a16:creationId xmlns:a16="http://schemas.microsoft.com/office/drawing/2014/main" id="{C1576151-E881-5140-9BAA-221F57074F7C}"/>
                  </a:ext>
                </a:extLst>
              </p:cNvPr>
              <p:cNvSpPr/>
              <p:nvPr/>
            </p:nvSpPr>
            <p:spPr>
              <a:xfrm flipH="1">
                <a:off x="5053663" y="4174848"/>
                <a:ext cx="204304" cy="200738"/>
              </a:xfrm>
              <a:prstGeom prst="round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400" dirty="0">
                  <a:ln>
                    <a:solidFill>
                      <a:schemeClr val="bg1"/>
                    </a:solidFill>
                  </a:ln>
                  <a:solidFill>
                    <a:schemeClr val="bg1"/>
                  </a:solidFill>
                </a:endParaRPr>
              </a:p>
            </p:txBody>
          </p:sp>
          <p:sp>
            <p:nvSpPr>
              <p:cNvPr id="55" name="Rounded Rectangle 54">
                <a:extLst>
                  <a:ext uri="{FF2B5EF4-FFF2-40B4-BE49-F238E27FC236}">
                    <a16:creationId xmlns:a16="http://schemas.microsoft.com/office/drawing/2014/main" id="{067AEA40-44AE-89AC-9C23-2D27103FF65C}"/>
                  </a:ext>
                </a:extLst>
              </p:cNvPr>
              <p:cNvSpPr/>
              <p:nvPr/>
            </p:nvSpPr>
            <p:spPr>
              <a:xfrm flipH="1">
                <a:off x="4685987" y="4153003"/>
                <a:ext cx="262882" cy="273738"/>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400" dirty="0">
                  <a:ln>
                    <a:solidFill>
                      <a:schemeClr val="bg1"/>
                    </a:solidFill>
                  </a:ln>
                  <a:solidFill>
                    <a:schemeClr val="bg1"/>
                  </a:solidFill>
                </a:endParaRPr>
              </a:p>
            </p:txBody>
          </p:sp>
          <p:sp>
            <p:nvSpPr>
              <p:cNvPr id="56" name="Rounded Rectangle 55">
                <a:extLst>
                  <a:ext uri="{FF2B5EF4-FFF2-40B4-BE49-F238E27FC236}">
                    <a16:creationId xmlns:a16="http://schemas.microsoft.com/office/drawing/2014/main" id="{0472DD88-A7A7-6562-7C3C-42371A475EC3}"/>
                  </a:ext>
                </a:extLst>
              </p:cNvPr>
              <p:cNvSpPr/>
              <p:nvPr/>
            </p:nvSpPr>
            <p:spPr>
              <a:xfrm flipH="1">
                <a:off x="5362762" y="4167580"/>
                <a:ext cx="160731" cy="149047"/>
              </a:xfrm>
              <a:prstGeom prst="round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400" dirty="0">
                  <a:ln>
                    <a:solidFill>
                      <a:schemeClr val="bg1"/>
                    </a:solidFill>
                  </a:ln>
                  <a:solidFill>
                    <a:schemeClr val="bg1"/>
                  </a:solidFill>
                </a:endParaRPr>
              </a:p>
            </p:txBody>
          </p:sp>
        </p:grpSp>
        <p:sp>
          <p:nvSpPr>
            <p:cNvPr id="50" name="Rounded Rectangle 49">
              <a:extLst>
                <a:ext uri="{FF2B5EF4-FFF2-40B4-BE49-F238E27FC236}">
                  <a16:creationId xmlns:a16="http://schemas.microsoft.com/office/drawing/2014/main" id="{D2105F7E-7F08-8926-4EAA-8CBDB4ED3654}"/>
                </a:ext>
              </a:extLst>
            </p:cNvPr>
            <p:cNvSpPr/>
            <p:nvPr/>
          </p:nvSpPr>
          <p:spPr>
            <a:xfrm flipH="1">
              <a:off x="5866081" y="4061354"/>
              <a:ext cx="130339" cy="123620"/>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400" dirty="0">
                <a:ln>
                  <a:solidFill>
                    <a:schemeClr val="bg1"/>
                  </a:solidFill>
                </a:ln>
                <a:solidFill>
                  <a:srgbClr val="7030A0"/>
                </a:solidFill>
              </a:endParaRPr>
            </a:p>
          </p:txBody>
        </p:sp>
      </p:grpSp>
      <p:sp>
        <p:nvSpPr>
          <p:cNvPr id="2" name="Title 1">
            <a:extLst>
              <a:ext uri="{FF2B5EF4-FFF2-40B4-BE49-F238E27FC236}">
                <a16:creationId xmlns:a16="http://schemas.microsoft.com/office/drawing/2014/main" id="{66E95AD9-41A1-F609-9E51-370A70A07142}"/>
              </a:ext>
            </a:extLst>
          </p:cNvPr>
          <p:cNvSpPr>
            <a:spLocks noGrp="1"/>
          </p:cNvSpPr>
          <p:nvPr>
            <p:ph type="title"/>
          </p:nvPr>
        </p:nvSpPr>
        <p:spPr/>
        <p:txBody>
          <a:bodyPr/>
          <a:lstStyle/>
          <a:p>
            <a:r>
              <a:rPr lang="en-FR" dirty="0"/>
              <a:t>Key Step In Phylogenetic Compression: Genomes Batching</a:t>
            </a:r>
          </a:p>
        </p:txBody>
      </p:sp>
      <p:sp>
        <p:nvSpPr>
          <p:cNvPr id="4" name="Slide Number Placeholder 3">
            <a:extLst>
              <a:ext uri="{FF2B5EF4-FFF2-40B4-BE49-F238E27FC236}">
                <a16:creationId xmlns:a16="http://schemas.microsoft.com/office/drawing/2014/main" id="{C0C61B53-49C2-1791-17F3-070DEA250550}"/>
              </a:ext>
            </a:extLst>
          </p:cNvPr>
          <p:cNvSpPr>
            <a:spLocks noGrp="1"/>
          </p:cNvSpPr>
          <p:nvPr>
            <p:ph type="sldNum" sz="quarter" idx="12"/>
          </p:nvPr>
        </p:nvSpPr>
        <p:spPr/>
        <p:txBody>
          <a:bodyPr/>
          <a:lstStyle/>
          <a:p>
            <a:fld id="{8B238E09-9D24-494B-92D5-4BBC628DD305}" type="slidenum">
              <a:rPr lang="en-FR" smtClean="0"/>
              <a:t>13</a:t>
            </a:fld>
            <a:endParaRPr lang="en-FR"/>
          </a:p>
        </p:txBody>
      </p:sp>
      <p:sp>
        <p:nvSpPr>
          <p:cNvPr id="3" name="Rounded Rectangle 2">
            <a:extLst>
              <a:ext uri="{FF2B5EF4-FFF2-40B4-BE49-F238E27FC236}">
                <a16:creationId xmlns:a16="http://schemas.microsoft.com/office/drawing/2014/main" id="{8C846C80-C8D9-1E15-94D8-37D00C166D96}"/>
              </a:ext>
            </a:extLst>
          </p:cNvPr>
          <p:cNvSpPr/>
          <p:nvPr/>
        </p:nvSpPr>
        <p:spPr>
          <a:xfrm>
            <a:off x="1350170" y="2520540"/>
            <a:ext cx="1815506" cy="1816919"/>
          </a:xfrm>
          <a:prstGeom prst="roundRect">
            <a:avLst>
              <a:gd name="adj" fmla="val 7223"/>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400" dirty="0">
                <a:ln>
                  <a:solidFill>
                    <a:schemeClr val="bg1"/>
                  </a:solidFill>
                </a:ln>
                <a:solidFill>
                  <a:schemeClr val="bg1"/>
                </a:solidFill>
              </a:rPr>
              <a:t>INPUT:</a:t>
            </a:r>
          </a:p>
          <a:p>
            <a:pPr algn="ctr"/>
            <a:r>
              <a:rPr lang="en-FR" sz="1400" dirty="0">
                <a:ln>
                  <a:solidFill>
                    <a:schemeClr val="bg1"/>
                  </a:solidFill>
                </a:ln>
                <a:solidFill>
                  <a:schemeClr val="bg1"/>
                </a:solidFill>
              </a:rPr>
              <a:t>Collection of genomes</a:t>
            </a:r>
          </a:p>
        </p:txBody>
      </p:sp>
      <p:sp>
        <p:nvSpPr>
          <p:cNvPr id="5" name="Right Arrow 4">
            <a:extLst>
              <a:ext uri="{FF2B5EF4-FFF2-40B4-BE49-F238E27FC236}">
                <a16:creationId xmlns:a16="http://schemas.microsoft.com/office/drawing/2014/main" id="{B436CCB8-856E-D4A1-805D-945034361DA8}"/>
              </a:ext>
            </a:extLst>
          </p:cNvPr>
          <p:cNvSpPr/>
          <p:nvPr/>
        </p:nvSpPr>
        <p:spPr>
          <a:xfrm>
            <a:off x="3359511" y="3082410"/>
            <a:ext cx="1013772" cy="69317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000" dirty="0">
                <a:solidFill>
                  <a:srgbClr val="000000"/>
                </a:solidFill>
                <a:latin typeface="Arial" panose="020B0604020202020204" pitchFamily="34" charset="0"/>
              </a:rPr>
              <a:t>Species clustering</a:t>
            </a:r>
          </a:p>
        </p:txBody>
      </p:sp>
      <p:grpSp>
        <p:nvGrpSpPr>
          <p:cNvPr id="59" name="Group 58">
            <a:extLst>
              <a:ext uri="{FF2B5EF4-FFF2-40B4-BE49-F238E27FC236}">
                <a16:creationId xmlns:a16="http://schemas.microsoft.com/office/drawing/2014/main" id="{2AAD948B-DE60-104A-5C53-6ADCDD275BBE}"/>
              </a:ext>
            </a:extLst>
          </p:cNvPr>
          <p:cNvGrpSpPr/>
          <p:nvPr/>
        </p:nvGrpSpPr>
        <p:grpSpPr>
          <a:xfrm>
            <a:off x="6696955" y="1993955"/>
            <a:ext cx="2148729" cy="2343504"/>
            <a:chOff x="6945265" y="1985445"/>
            <a:chExt cx="2148729" cy="2343504"/>
          </a:xfrm>
        </p:grpSpPr>
        <p:sp>
          <p:nvSpPr>
            <p:cNvPr id="16" name="Left Arrow Callout 15">
              <a:extLst>
                <a:ext uri="{FF2B5EF4-FFF2-40B4-BE49-F238E27FC236}">
                  <a16:creationId xmlns:a16="http://schemas.microsoft.com/office/drawing/2014/main" id="{A19A0DE4-EEF9-094E-4929-8848492C2A6E}"/>
                </a:ext>
              </a:extLst>
            </p:cNvPr>
            <p:cNvSpPr/>
            <p:nvPr/>
          </p:nvSpPr>
          <p:spPr>
            <a:xfrm>
              <a:off x="6945265" y="1985445"/>
              <a:ext cx="2148729" cy="2343504"/>
            </a:xfrm>
            <a:prstGeom prst="leftArrowCallout">
              <a:avLst>
                <a:gd name="adj1" fmla="val 23005"/>
                <a:gd name="adj2" fmla="val 25000"/>
                <a:gd name="adj3" fmla="val 18351"/>
                <a:gd name="adj4" fmla="val 70961"/>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FR"/>
            </a:p>
          </p:txBody>
        </p:sp>
        <p:cxnSp>
          <p:nvCxnSpPr>
            <p:cNvPr id="11" name="Straight Arrow Connector 10">
              <a:extLst>
                <a:ext uri="{FF2B5EF4-FFF2-40B4-BE49-F238E27FC236}">
                  <a16:creationId xmlns:a16="http://schemas.microsoft.com/office/drawing/2014/main" id="{B8C50388-8BCF-9C74-B0D1-69DC3BE9F265}"/>
                </a:ext>
              </a:extLst>
            </p:cNvPr>
            <p:cNvCxnSpPr/>
            <p:nvPr/>
          </p:nvCxnSpPr>
          <p:spPr>
            <a:xfrm>
              <a:off x="8108157" y="2114705"/>
              <a:ext cx="0" cy="206454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7" name="TextBox 16">
              <a:extLst>
                <a:ext uri="{FF2B5EF4-FFF2-40B4-BE49-F238E27FC236}">
                  <a16:creationId xmlns:a16="http://schemas.microsoft.com/office/drawing/2014/main" id="{09F20DE4-A60A-783B-43E9-60105BD3D4EB}"/>
                </a:ext>
              </a:extLst>
            </p:cNvPr>
            <p:cNvSpPr txBox="1"/>
            <p:nvPr/>
          </p:nvSpPr>
          <p:spPr>
            <a:xfrm>
              <a:off x="7628575" y="2367002"/>
              <a:ext cx="1465419" cy="1384995"/>
            </a:xfrm>
            <a:prstGeom prst="rect">
              <a:avLst/>
            </a:prstGeom>
            <a:noFill/>
          </p:spPr>
          <p:txBody>
            <a:bodyPr wrap="square" rtlCol="0">
              <a:spAutoFit/>
            </a:bodyPr>
            <a:lstStyle/>
            <a:p>
              <a:r>
                <a:rPr lang="en-FR" sz="1200" dirty="0"/>
                <a:t>1       –  </a:t>
              </a:r>
              <a:r>
                <a:rPr lang="en-GB" sz="1200" i="1" dirty="0">
                  <a:solidFill>
                    <a:srgbClr val="000000"/>
                  </a:solidFill>
                  <a:effectLst/>
                  <a:latin typeface="Times New Roman" panose="02020603050405020304" pitchFamily="18" charset="0"/>
                </a:rPr>
                <a:t>SAM029385</a:t>
              </a:r>
              <a:endParaRPr lang="en-FR" sz="1200" dirty="0"/>
            </a:p>
            <a:p>
              <a:r>
                <a:rPr lang="en-FR" sz="1200" dirty="0"/>
                <a:t>2       –  </a:t>
              </a:r>
              <a:r>
                <a:rPr lang="en-GB" sz="1200" i="1" dirty="0">
                  <a:solidFill>
                    <a:srgbClr val="000000"/>
                  </a:solidFill>
                  <a:effectLst/>
                  <a:latin typeface="Times New Roman" panose="02020603050405020304" pitchFamily="18" charset="0"/>
                </a:rPr>
                <a:t>SAM029386</a:t>
              </a:r>
              <a:endParaRPr lang="en-FR" sz="1200" dirty="0"/>
            </a:p>
            <a:p>
              <a:r>
                <a:rPr lang="en-FR" sz="1200" dirty="0"/>
                <a:t>3       –  </a:t>
              </a:r>
              <a:r>
                <a:rPr lang="en-GB" sz="1200" i="1" dirty="0">
                  <a:solidFill>
                    <a:srgbClr val="000000"/>
                  </a:solidFill>
                  <a:effectLst/>
                  <a:latin typeface="Times New Roman" panose="02020603050405020304" pitchFamily="18" charset="0"/>
                </a:rPr>
                <a:t>SAM029387</a:t>
              </a:r>
              <a:endParaRPr lang="en-FR" sz="1200" dirty="0"/>
            </a:p>
            <a:p>
              <a:r>
                <a:rPr lang="en-FR" sz="1200" dirty="0"/>
                <a:t>	…</a:t>
              </a:r>
            </a:p>
            <a:p>
              <a:r>
                <a:rPr lang="en-FR" sz="1200" dirty="0"/>
                <a:t>4000 –  </a:t>
              </a:r>
              <a:r>
                <a:rPr lang="en-GB" sz="1200" i="1" dirty="0">
                  <a:solidFill>
                    <a:srgbClr val="000000"/>
                  </a:solidFill>
                  <a:effectLst/>
                  <a:latin typeface="Times New Roman" panose="02020603050405020304" pitchFamily="18" charset="0"/>
                </a:rPr>
                <a:t>SAM033385</a:t>
              </a:r>
              <a:endParaRPr lang="en-FR" sz="1200" dirty="0"/>
            </a:p>
            <a:p>
              <a:r>
                <a:rPr lang="en-FR" sz="1200" dirty="0"/>
                <a:t>4001 –  </a:t>
              </a:r>
              <a:r>
                <a:rPr lang="en-GB" sz="1200" i="1" dirty="0">
                  <a:solidFill>
                    <a:srgbClr val="000000"/>
                  </a:solidFill>
                  <a:effectLst/>
                  <a:latin typeface="Times New Roman" panose="02020603050405020304" pitchFamily="18" charset="0"/>
                </a:rPr>
                <a:t>SAM033386</a:t>
              </a:r>
              <a:endParaRPr lang="en-FR" sz="1200" dirty="0"/>
            </a:p>
            <a:p>
              <a:r>
                <a:rPr lang="en-FR" sz="1200" dirty="0"/>
                <a:t>	…</a:t>
              </a:r>
            </a:p>
          </p:txBody>
        </p:sp>
      </p:grpSp>
      <p:sp>
        <p:nvSpPr>
          <p:cNvPr id="60" name="Content Placeholder 2">
            <a:extLst>
              <a:ext uri="{FF2B5EF4-FFF2-40B4-BE49-F238E27FC236}">
                <a16:creationId xmlns:a16="http://schemas.microsoft.com/office/drawing/2014/main" id="{046E7D27-9CD8-EC28-6ED7-ED5907EA43E1}"/>
              </a:ext>
            </a:extLst>
          </p:cNvPr>
          <p:cNvSpPr>
            <a:spLocks noGrp="1"/>
          </p:cNvSpPr>
          <p:nvPr>
            <p:ph idx="1"/>
          </p:nvPr>
        </p:nvSpPr>
        <p:spPr>
          <a:xfrm>
            <a:off x="6644429" y="1633230"/>
            <a:ext cx="2869406" cy="519073"/>
          </a:xfrm>
        </p:spPr>
        <p:txBody>
          <a:bodyPr>
            <a:normAutofit/>
          </a:bodyPr>
          <a:lstStyle/>
          <a:p>
            <a:pPr algn="ctr">
              <a:buNone/>
            </a:pPr>
            <a:r>
              <a:rPr lang="en-GB" sz="1400" dirty="0">
                <a:solidFill>
                  <a:srgbClr val="000000"/>
                </a:solidFill>
                <a:effectLst/>
                <a:latin typeface="Times New Roman" panose="02020603050405020304" pitchFamily="18" charset="0"/>
              </a:rPr>
              <a:t>Current strategy:</a:t>
            </a:r>
          </a:p>
        </p:txBody>
      </p:sp>
      <p:sp>
        <p:nvSpPr>
          <p:cNvPr id="61" name="Content Placeholder 2">
            <a:extLst>
              <a:ext uri="{FF2B5EF4-FFF2-40B4-BE49-F238E27FC236}">
                <a16:creationId xmlns:a16="http://schemas.microsoft.com/office/drawing/2014/main" id="{1C696CB7-A2C8-AC51-DBA2-5E1F57B2E638}"/>
              </a:ext>
            </a:extLst>
          </p:cNvPr>
          <p:cNvSpPr txBox="1">
            <a:spLocks/>
          </p:cNvSpPr>
          <p:nvPr/>
        </p:nvSpPr>
        <p:spPr>
          <a:xfrm>
            <a:off x="8845684" y="2261003"/>
            <a:ext cx="3117716" cy="51907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r>
              <a:rPr lang="en-GB" sz="1400" dirty="0">
                <a:solidFill>
                  <a:srgbClr val="000000"/>
                </a:solidFill>
                <a:latin typeface="Times New Roman" panose="02020603050405020304" pitchFamily="18" charset="0"/>
              </a:rPr>
              <a:t>	Within each cluster, sort by sequencing time (accession number)</a:t>
            </a:r>
          </a:p>
        </p:txBody>
      </p:sp>
      <p:sp>
        <p:nvSpPr>
          <p:cNvPr id="64" name="Content Placeholder 2">
            <a:extLst>
              <a:ext uri="{FF2B5EF4-FFF2-40B4-BE49-F238E27FC236}">
                <a16:creationId xmlns:a16="http://schemas.microsoft.com/office/drawing/2014/main" id="{D1598AC7-1D2B-0541-9217-64A81786A048}"/>
              </a:ext>
            </a:extLst>
          </p:cNvPr>
          <p:cNvSpPr txBox="1">
            <a:spLocks/>
          </p:cNvSpPr>
          <p:nvPr/>
        </p:nvSpPr>
        <p:spPr>
          <a:xfrm>
            <a:off x="8845683" y="3241714"/>
            <a:ext cx="3117715" cy="10958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GB" sz="1400" dirty="0"/>
              <a:t>	Sequencing data is typically uploaded together.</a:t>
            </a:r>
          </a:p>
          <a:p>
            <a:pPr>
              <a:buNone/>
            </a:pPr>
            <a:r>
              <a:rPr lang="en-GB" sz="1400" dirty="0"/>
              <a:t>	I.e. genomes with nearby accession numbers are likely related.</a:t>
            </a:r>
            <a:endParaRPr lang="en-GB" sz="1400" dirty="0">
              <a:solidFill>
                <a:srgbClr val="000000"/>
              </a:solidFill>
              <a:latin typeface="Times New Roman" panose="02020603050405020304" pitchFamily="18" charset="0"/>
            </a:endParaRPr>
          </a:p>
        </p:txBody>
      </p:sp>
      <p:cxnSp>
        <p:nvCxnSpPr>
          <p:cNvPr id="7" name="Straight Connector 6">
            <a:extLst>
              <a:ext uri="{FF2B5EF4-FFF2-40B4-BE49-F238E27FC236}">
                <a16:creationId xmlns:a16="http://schemas.microsoft.com/office/drawing/2014/main" id="{22DE6743-EB42-6F45-2334-6B9727EACA56}"/>
              </a:ext>
            </a:extLst>
          </p:cNvPr>
          <p:cNvCxnSpPr/>
          <p:nvPr/>
        </p:nvCxnSpPr>
        <p:spPr>
          <a:xfrm flipH="1">
            <a:off x="6979313" y="3116276"/>
            <a:ext cx="2209842" cy="0"/>
          </a:xfrm>
          <a:prstGeom prst="line">
            <a:avLst/>
          </a:prstGeom>
          <a:ln w="12700">
            <a:solidFill>
              <a:schemeClr val="tx1"/>
            </a:solidFill>
            <a:prstDash val="dash"/>
          </a:ln>
        </p:spPr>
        <p:style>
          <a:lnRef idx="1">
            <a:schemeClr val="dk1"/>
          </a:lnRef>
          <a:fillRef idx="0">
            <a:schemeClr val="dk1"/>
          </a:fillRef>
          <a:effectRef idx="0">
            <a:schemeClr val="dk1"/>
          </a:effectRef>
          <a:fontRef idx="minor">
            <a:schemeClr val="tx1"/>
          </a:fontRef>
        </p:style>
      </p:cxnSp>
      <p:sp>
        <p:nvSpPr>
          <p:cNvPr id="8" name="Up Arrow Callout 7">
            <a:extLst>
              <a:ext uri="{FF2B5EF4-FFF2-40B4-BE49-F238E27FC236}">
                <a16:creationId xmlns:a16="http://schemas.microsoft.com/office/drawing/2014/main" id="{2627E53D-BA24-4DA2-70D4-DD921FAE8A73}"/>
              </a:ext>
            </a:extLst>
          </p:cNvPr>
          <p:cNvSpPr/>
          <p:nvPr/>
        </p:nvSpPr>
        <p:spPr>
          <a:xfrm>
            <a:off x="4557258" y="4428311"/>
            <a:ext cx="2471240" cy="1635920"/>
          </a:xfrm>
          <a:prstGeom prst="upArrow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solidFill>
                  <a:srgbClr val="000000"/>
                </a:solidFill>
                <a:effectLst/>
                <a:latin typeface="Times New Roman" panose="02020603050405020304" pitchFamily="18" charset="0"/>
              </a:rPr>
              <a:t>Advantage: </a:t>
            </a:r>
          </a:p>
          <a:p>
            <a:pPr algn="ctr"/>
            <a:r>
              <a:rPr lang="en-GB" dirty="0">
                <a:solidFill>
                  <a:srgbClr val="000000"/>
                </a:solidFill>
                <a:latin typeface="Times New Roman" panose="02020603050405020304" pitchFamily="18" charset="0"/>
              </a:rPr>
              <a:t>Highly sampled</a:t>
            </a:r>
            <a:r>
              <a:rPr lang="en-GB" dirty="0">
                <a:solidFill>
                  <a:srgbClr val="000000"/>
                </a:solidFill>
                <a:effectLst/>
                <a:latin typeface="Times New Roman" panose="02020603050405020304" pitchFamily="18" charset="0"/>
              </a:rPr>
              <a:t> and sparsely sampled</a:t>
            </a:r>
          </a:p>
        </p:txBody>
      </p:sp>
    </p:spTree>
    <p:extLst>
      <p:ext uri="{BB962C8B-B14F-4D97-AF65-F5344CB8AC3E}">
        <p14:creationId xmlns:p14="http://schemas.microsoft.com/office/powerpoint/2010/main" val="26991954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80773C-86F2-9AFC-CB38-0C442DB1E0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E71C74-4BFE-724B-A9DF-574C2124B8A0}"/>
              </a:ext>
            </a:extLst>
          </p:cNvPr>
          <p:cNvSpPr>
            <a:spLocks noGrp="1"/>
          </p:cNvSpPr>
          <p:nvPr>
            <p:ph type="title"/>
          </p:nvPr>
        </p:nvSpPr>
        <p:spPr/>
        <p:txBody>
          <a:bodyPr/>
          <a:lstStyle/>
          <a:p>
            <a:r>
              <a:rPr lang="en-FR" dirty="0"/>
              <a:t>Key Step In Phylogenetic Compression: Genomes Batching</a:t>
            </a:r>
          </a:p>
        </p:txBody>
      </p:sp>
      <p:sp>
        <p:nvSpPr>
          <p:cNvPr id="4" name="Slide Number Placeholder 3">
            <a:extLst>
              <a:ext uri="{FF2B5EF4-FFF2-40B4-BE49-F238E27FC236}">
                <a16:creationId xmlns:a16="http://schemas.microsoft.com/office/drawing/2014/main" id="{E8F5E26D-A276-857B-F92F-18C68A18E7B2}"/>
              </a:ext>
            </a:extLst>
          </p:cNvPr>
          <p:cNvSpPr>
            <a:spLocks noGrp="1"/>
          </p:cNvSpPr>
          <p:nvPr>
            <p:ph type="sldNum" sz="quarter" idx="12"/>
          </p:nvPr>
        </p:nvSpPr>
        <p:spPr/>
        <p:txBody>
          <a:bodyPr/>
          <a:lstStyle/>
          <a:p>
            <a:fld id="{8B238E09-9D24-494B-92D5-4BBC628DD305}" type="slidenum">
              <a:rPr lang="en-FR" smtClean="0"/>
              <a:t>14</a:t>
            </a:fld>
            <a:endParaRPr lang="en-FR" dirty="0"/>
          </a:p>
        </p:txBody>
      </p:sp>
      <p:sp>
        <p:nvSpPr>
          <p:cNvPr id="3" name="Rounded Rectangle 2">
            <a:extLst>
              <a:ext uri="{FF2B5EF4-FFF2-40B4-BE49-F238E27FC236}">
                <a16:creationId xmlns:a16="http://schemas.microsoft.com/office/drawing/2014/main" id="{71BAF8A8-5816-AA04-4880-FC4FA224C3F8}"/>
              </a:ext>
            </a:extLst>
          </p:cNvPr>
          <p:cNvSpPr/>
          <p:nvPr/>
        </p:nvSpPr>
        <p:spPr>
          <a:xfrm>
            <a:off x="1350170" y="2520540"/>
            <a:ext cx="1815506" cy="1816919"/>
          </a:xfrm>
          <a:prstGeom prst="roundRect">
            <a:avLst>
              <a:gd name="adj" fmla="val 7223"/>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400" dirty="0">
                <a:ln>
                  <a:solidFill>
                    <a:schemeClr val="bg1"/>
                  </a:solidFill>
                </a:ln>
                <a:solidFill>
                  <a:schemeClr val="bg1"/>
                </a:solidFill>
              </a:rPr>
              <a:t>INPUT:</a:t>
            </a:r>
          </a:p>
          <a:p>
            <a:pPr algn="ctr"/>
            <a:r>
              <a:rPr lang="en-FR" sz="1400" dirty="0">
                <a:ln>
                  <a:solidFill>
                    <a:schemeClr val="bg1"/>
                  </a:solidFill>
                </a:ln>
                <a:solidFill>
                  <a:schemeClr val="bg1"/>
                </a:solidFill>
              </a:rPr>
              <a:t>Collection of genomes</a:t>
            </a:r>
          </a:p>
        </p:txBody>
      </p:sp>
      <p:sp>
        <p:nvSpPr>
          <p:cNvPr id="5" name="Right Arrow 4">
            <a:extLst>
              <a:ext uri="{FF2B5EF4-FFF2-40B4-BE49-F238E27FC236}">
                <a16:creationId xmlns:a16="http://schemas.microsoft.com/office/drawing/2014/main" id="{E9D0D8D0-9F85-A0B4-32C3-505F90F036C8}"/>
              </a:ext>
            </a:extLst>
          </p:cNvPr>
          <p:cNvSpPr/>
          <p:nvPr/>
        </p:nvSpPr>
        <p:spPr>
          <a:xfrm>
            <a:off x="3359511" y="3082410"/>
            <a:ext cx="1013772" cy="69317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000" dirty="0">
                <a:solidFill>
                  <a:srgbClr val="000000"/>
                </a:solidFill>
                <a:latin typeface="Arial" panose="020B0604020202020204" pitchFamily="34" charset="0"/>
              </a:rPr>
              <a:t>Species clustering</a:t>
            </a:r>
          </a:p>
        </p:txBody>
      </p:sp>
      <p:sp>
        <p:nvSpPr>
          <p:cNvPr id="23" name="Rounded Rectangle 22">
            <a:extLst>
              <a:ext uri="{FF2B5EF4-FFF2-40B4-BE49-F238E27FC236}">
                <a16:creationId xmlns:a16="http://schemas.microsoft.com/office/drawing/2014/main" id="{A056AF48-9C0C-2146-864E-46036A85B8C0}"/>
              </a:ext>
            </a:extLst>
          </p:cNvPr>
          <p:cNvSpPr/>
          <p:nvPr/>
        </p:nvSpPr>
        <p:spPr>
          <a:xfrm>
            <a:off x="8477603" y="2546665"/>
            <a:ext cx="542980" cy="548422"/>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400" dirty="0">
                <a:ln>
                  <a:solidFill>
                    <a:schemeClr val="bg1"/>
                  </a:solidFill>
                </a:ln>
                <a:solidFill>
                  <a:schemeClr val="bg1"/>
                </a:solidFill>
              </a:rPr>
              <a:t>S1</a:t>
            </a:r>
          </a:p>
        </p:txBody>
      </p:sp>
      <p:sp>
        <p:nvSpPr>
          <p:cNvPr id="24" name="Rounded Rectangle 23">
            <a:extLst>
              <a:ext uri="{FF2B5EF4-FFF2-40B4-BE49-F238E27FC236}">
                <a16:creationId xmlns:a16="http://schemas.microsoft.com/office/drawing/2014/main" id="{4CD10CC9-55EF-95B8-3666-098D9E4DC3A0}"/>
              </a:ext>
            </a:extLst>
          </p:cNvPr>
          <p:cNvSpPr/>
          <p:nvPr/>
        </p:nvSpPr>
        <p:spPr>
          <a:xfrm>
            <a:off x="8477603" y="3176490"/>
            <a:ext cx="542980" cy="548422"/>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400" dirty="0">
                <a:ln>
                  <a:solidFill>
                    <a:schemeClr val="bg1"/>
                  </a:solidFill>
                </a:ln>
                <a:solidFill>
                  <a:schemeClr val="bg1"/>
                </a:solidFill>
              </a:rPr>
              <a:t>S2</a:t>
            </a:r>
          </a:p>
        </p:txBody>
      </p:sp>
      <p:sp>
        <p:nvSpPr>
          <p:cNvPr id="25" name="Rounded Rectangle 24">
            <a:extLst>
              <a:ext uri="{FF2B5EF4-FFF2-40B4-BE49-F238E27FC236}">
                <a16:creationId xmlns:a16="http://schemas.microsoft.com/office/drawing/2014/main" id="{BA79A1F3-72C6-37F2-86CC-B051C8A5AFE1}"/>
              </a:ext>
            </a:extLst>
          </p:cNvPr>
          <p:cNvSpPr/>
          <p:nvPr/>
        </p:nvSpPr>
        <p:spPr>
          <a:xfrm>
            <a:off x="9073986" y="2555440"/>
            <a:ext cx="542980" cy="548422"/>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400" dirty="0">
                <a:ln>
                  <a:solidFill>
                    <a:schemeClr val="bg1"/>
                  </a:solidFill>
                </a:ln>
                <a:solidFill>
                  <a:schemeClr val="bg1"/>
                </a:solidFill>
              </a:rPr>
              <a:t>S1</a:t>
            </a:r>
          </a:p>
        </p:txBody>
      </p:sp>
      <p:sp>
        <p:nvSpPr>
          <p:cNvPr id="26" name="Rounded Rectangle 25">
            <a:extLst>
              <a:ext uri="{FF2B5EF4-FFF2-40B4-BE49-F238E27FC236}">
                <a16:creationId xmlns:a16="http://schemas.microsoft.com/office/drawing/2014/main" id="{0E5EC4FC-63AF-4A8B-EA4C-A1F419589FA3}"/>
              </a:ext>
            </a:extLst>
          </p:cNvPr>
          <p:cNvSpPr/>
          <p:nvPr/>
        </p:nvSpPr>
        <p:spPr>
          <a:xfrm>
            <a:off x="9689718" y="2555440"/>
            <a:ext cx="542980" cy="548422"/>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400" dirty="0">
                <a:ln>
                  <a:solidFill>
                    <a:schemeClr val="bg1"/>
                  </a:solidFill>
                </a:ln>
                <a:solidFill>
                  <a:schemeClr val="bg1"/>
                </a:solidFill>
              </a:rPr>
              <a:t>S1</a:t>
            </a:r>
          </a:p>
        </p:txBody>
      </p:sp>
      <p:sp>
        <p:nvSpPr>
          <p:cNvPr id="27" name="Rounded Rectangle 26">
            <a:extLst>
              <a:ext uri="{FF2B5EF4-FFF2-40B4-BE49-F238E27FC236}">
                <a16:creationId xmlns:a16="http://schemas.microsoft.com/office/drawing/2014/main" id="{355AE4D3-E2A0-4D4F-64C0-F4EE103633EF}"/>
              </a:ext>
            </a:extLst>
          </p:cNvPr>
          <p:cNvSpPr/>
          <p:nvPr/>
        </p:nvSpPr>
        <p:spPr>
          <a:xfrm>
            <a:off x="9083092" y="3176490"/>
            <a:ext cx="542980" cy="548422"/>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400" dirty="0">
                <a:ln>
                  <a:solidFill>
                    <a:schemeClr val="bg1"/>
                  </a:solidFill>
                </a:ln>
                <a:solidFill>
                  <a:schemeClr val="bg1"/>
                </a:solidFill>
              </a:rPr>
              <a:t>S2</a:t>
            </a:r>
          </a:p>
        </p:txBody>
      </p:sp>
      <p:sp>
        <p:nvSpPr>
          <p:cNvPr id="28" name="Rounded Rectangle 27">
            <a:extLst>
              <a:ext uri="{FF2B5EF4-FFF2-40B4-BE49-F238E27FC236}">
                <a16:creationId xmlns:a16="http://schemas.microsoft.com/office/drawing/2014/main" id="{1EF10766-7838-6F6F-AD39-AFAFB8F20D30}"/>
              </a:ext>
            </a:extLst>
          </p:cNvPr>
          <p:cNvSpPr/>
          <p:nvPr/>
        </p:nvSpPr>
        <p:spPr>
          <a:xfrm>
            <a:off x="9688581" y="3195014"/>
            <a:ext cx="542980" cy="548422"/>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400" dirty="0">
                <a:ln>
                  <a:solidFill>
                    <a:schemeClr val="bg1"/>
                  </a:solidFill>
                </a:ln>
                <a:solidFill>
                  <a:schemeClr val="bg1"/>
                </a:solidFill>
              </a:rPr>
              <a:t>S3</a:t>
            </a:r>
          </a:p>
        </p:txBody>
      </p:sp>
      <p:grpSp>
        <p:nvGrpSpPr>
          <p:cNvPr id="35" name="Group 34">
            <a:extLst>
              <a:ext uri="{FF2B5EF4-FFF2-40B4-BE49-F238E27FC236}">
                <a16:creationId xmlns:a16="http://schemas.microsoft.com/office/drawing/2014/main" id="{A5BE4ECB-212B-1F1F-E42C-7946881B6CA9}"/>
              </a:ext>
            </a:extLst>
          </p:cNvPr>
          <p:cNvGrpSpPr/>
          <p:nvPr/>
        </p:nvGrpSpPr>
        <p:grpSpPr>
          <a:xfrm>
            <a:off x="8567635" y="3897313"/>
            <a:ext cx="362913" cy="412517"/>
            <a:chOff x="8959680" y="3891082"/>
            <a:chExt cx="362913" cy="412517"/>
          </a:xfrm>
        </p:grpSpPr>
        <p:sp>
          <p:nvSpPr>
            <p:cNvPr id="29" name="Rounded Rectangle 28">
              <a:extLst>
                <a:ext uri="{FF2B5EF4-FFF2-40B4-BE49-F238E27FC236}">
                  <a16:creationId xmlns:a16="http://schemas.microsoft.com/office/drawing/2014/main" id="{B6B46B12-E0EB-DBB2-F1C9-3C67035C36AB}"/>
                </a:ext>
              </a:extLst>
            </p:cNvPr>
            <p:cNvSpPr/>
            <p:nvPr/>
          </p:nvSpPr>
          <p:spPr>
            <a:xfrm flipH="1">
              <a:off x="9137403" y="4164656"/>
              <a:ext cx="127692" cy="130243"/>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400" dirty="0">
                <a:ln>
                  <a:solidFill>
                    <a:schemeClr val="bg1"/>
                  </a:solidFill>
                </a:ln>
                <a:solidFill>
                  <a:schemeClr val="bg1"/>
                </a:solidFill>
              </a:endParaRPr>
            </a:p>
          </p:txBody>
        </p:sp>
        <p:sp>
          <p:nvSpPr>
            <p:cNvPr id="31" name="Rounded Rectangle 30">
              <a:extLst>
                <a:ext uri="{FF2B5EF4-FFF2-40B4-BE49-F238E27FC236}">
                  <a16:creationId xmlns:a16="http://schemas.microsoft.com/office/drawing/2014/main" id="{C6A9D498-8B81-1D0F-8A44-9BEB87276C87}"/>
                </a:ext>
              </a:extLst>
            </p:cNvPr>
            <p:cNvSpPr/>
            <p:nvPr/>
          </p:nvSpPr>
          <p:spPr>
            <a:xfrm flipH="1">
              <a:off x="8959680" y="3897313"/>
              <a:ext cx="305414" cy="281430"/>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400" dirty="0">
                <a:ln>
                  <a:solidFill>
                    <a:schemeClr val="bg1"/>
                  </a:solidFill>
                </a:ln>
                <a:solidFill>
                  <a:schemeClr val="bg1"/>
                </a:solidFill>
              </a:endParaRPr>
            </a:p>
          </p:txBody>
        </p:sp>
        <p:sp>
          <p:nvSpPr>
            <p:cNvPr id="32" name="Rounded Rectangle 31">
              <a:extLst>
                <a:ext uri="{FF2B5EF4-FFF2-40B4-BE49-F238E27FC236}">
                  <a16:creationId xmlns:a16="http://schemas.microsoft.com/office/drawing/2014/main" id="{5D073A4F-9B6D-25AD-3D54-D32A81306AF6}"/>
                </a:ext>
              </a:extLst>
            </p:cNvPr>
            <p:cNvSpPr/>
            <p:nvPr/>
          </p:nvSpPr>
          <p:spPr>
            <a:xfrm>
              <a:off x="8959683" y="3891082"/>
              <a:ext cx="362910" cy="412517"/>
            </a:xfrm>
            <a:prstGeom prst="round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400" dirty="0">
                <a:ln>
                  <a:solidFill>
                    <a:schemeClr val="bg1"/>
                  </a:solidFill>
                </a:ln>
                <a:solidFill>
                  <a:schemeClr val="bg1"/>
                </a:solidFill>
              </a:endParaRPr>
            </a:p>
          </p:txBody>
        </p:sp>
      </p:grpSp>
      <p:grpSp>
        <p:nvGrpSpPr>
          <p:cNvPr id="49" name="Group 48">
            <a:extLst>
              <a:ext uri="{FF2B5EF4-FFF2-40B4-BE49-F238E27FC236}">
                <a16:creationId xmlns:a16="http://schemas.microsoft.com/office/drawing/2014/main" id="{3C5D8F61-B125-2512-FDDF-D1594E6EC4E0}"/>
              </a:ext>
            </a:extLst>
          </p:cNvPr>
          <p:cNvGrpSpPr/>
          <p:nvPr/>
        </p:nvGrpSpPr>
        <p:grpSpPr>
          <a:xfrm>
            <a:off x="4579062" y="2568419"/>
            <a:ext cx="2576632" cy="1816919"/>
            <a:chOff x="4579062" y="2568419"/>
            <a:chExt cx="2576632" cy="1816919"/>
          </a:xfrm>
        </p:grpSpPr>
        <p:grpSp>
          <p:nvGrpSpPr>
            <p:cNvPr id="14" name="Group 13">
              <a:extLst>
                <a:ext uri="{FF2B5EF4-FFF2-40B4-BE49-F238E27FC236}">
                  <a16:creationId xmlns:a16="http://schemas.microsoft.com/office/drawing/2014/main" id="{C59256E9-9E54-9475-25D2-0E294C4508B1}"/>
                </a:ext>
              </a:extLst>
            </p:cNvPr>
            <p:cNvGrpSpPr/>
            <p:nvPr/>
          </p:nvGrpSpPr>
          <p:grpSpPr>
            <a:xfrm>
              <a:off x="4579062" y="2568419"/>
              <a:ext cx="2576632" cy="1816919"/>
              <a:chOff x="4624268" y="3014114"/>
              <a:chExt cx="1987506" cy="1412627"/>
            </a:xfrm>
          </p:grpSpPr>
          <p:sp>
            <p:nvSpPr>
              <p:cNvPr id="7" name="Rounded Rectangle 6">
                <a:extLst>
                  <a:ext uri="{FF2B5EF4-FFF2-40B4-BE49-F238E27FC236}">
                    <a16:creationId xmlns:a16="http://schemas.microsoft.com/office/drawing/2014/main" id="{14774399-1EB9-E672-6DA5-8FA872B8AB7F}"/>
                  </a:ext>
                </a:extLst>
              </p:cNvPr>
              <p:cNvSpPr/>
              <p:nvPr/>
            </p:nvSpPr>
            <p:spPr>
              <a:xfrm>
                <a:off x="4624268" y="3014114"/>
                <a:ext cx="1106582" cy="1052806"/>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400" dirty="0">
                    <a:ln>
                      <a:solidFill>
                        <a:schemeClr val="bg1"/>
                      </a:solidFill>
                    </a:ln>
                    <a:solidFill>
                      <a:schemeClr val="bg1"/>
                    </a:solidFill>
                  </a:rPr>
                  <a:t>Species 1</a:t>
                </a:r>
              </a:p>
            </p:txBody>
          </p:sp>
          <p:sp>
            <p:nvSpPr>
              <p:cNvPr id="8" name="Rounded Rectangle 7">
                <a:extLst>
                  <a:ext uri="{FF2B5EF4-FFF2-40B4-BE49-F238E27FC236}">
                    <a16:creationId xmlns:a16="http://schemas.microsoft.com/office/drawing/2014/main" id="{BE46A9EF-3195-B14E-77B5-0743B17761BE}"/>
                  </a:ext>
                </a:extLst>
              </p:cNvPr>
              <p:cNvSpPr/>
              <p:nvPr/>
            </p:nvSpPr>
            <p:spPr>
              <a:xfrm>
                <a:off x="5823037" y="3049490"/>
                <a:ext cx="788737" cy="822353"/>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400" dirty="0">
                    <a:ln>
                      <a:solidFill>
                        <a:schemeClr val="bg1"/>
                      </a:solidFill>
                    </a:ln>
                    <a:solidFill>
                      <a:schemeClr val="bg1"/>
                    </a:solidFill>
                  </a:rPr>
                  <a:t>S2</a:t>
                </a:r>
              </a:p>
            </p:txBody>
          </p:sp>
          <p:sp>
            <p:nvSpPr>
              <p:cNvPr id="9" name="Rounded Rectangle 8">
                <a:extLst>
                  <a:ext uri="{FF2B5EF4-FFF2-40B4-BE49-F238E27FC236}">
                    <a16:creationId xmlns:a16="http://schemas.microsoft.com/office/drawing/2014/main" id="{4DFCE3A5-A14D-CAE6-F889-0BE960F9934B}"/>
                  </a:ext>
                </a:extLst>
              </p:cNvPr>
              <p:cNvSpPr/>
              <p:nvPr/>
            </p:nvSpPr>
            <p:spPr>
              <a:xfrm>
                <a:off x="5837772" y="3908149"/>
                <a:ext cx="420150" cy="498113"/>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400" dirty="0">
                    <a:ln>
                      <a:solidFill>
                        <a:schemeClr val="bg1"/>
                      </a:solidFill>
                    </a:ln>
                    <a:solidFill>
                      <a:schemeClr val="bg1"/>
                    </a:solidFill>
                  </a:rPr>
                  <a:t>S3</a:t>
                </a:r>
              </a:p>
            </p:txBody>
          </p:sp>
          <p:sp>
            <p:nvSpPr>
              <p:cNvPr id="10" name="Rounded Rectangle 9">
                <a:extLst>
                  <a:ext uri="{FF2B5EF4-FFF2-40B4-BE49-F238E27FC236}">
                    <a16:creationId xmlns:a16="http://schemas.microsoft.com/office/drawing/2014/main" id="{F561F576-9CFF-13D0-0C6C-85FAFADD423A}"/>
                  </a:ext>
                </a:extLst>
              </p:cNvPr>
              <p:cNvSpPr/>
              <p:nvPr/>
            </p:nvSpPr>
            <p:spPr>
              <a:xfrm flipH="1">
                <a:off x="5053663" y="4174848"/>
                <a:ext cx="204304" cy="200738"/>
              </a:xfrm>
              <a:prstGeom prst="round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400" dirty="0">
                  <a:ln>
                    <a:solidFill>
                      <a:schemeClr val="bg1"/>
                    </a:solidFill>
                  </a:ln>
                  <a:solidFill>
                    <a:schemeClr val="bg1"/>
                  </a:solidFill>
                </a:endParaRPr>
              </a:p>
            </p:txBody>
          </p:sp>
          <p:sp>
            <p:nvSpPr>
              <p:cNvPr id="12" name="Rounded Rectangle 11">
                <a:extLst>
                  <a:ext uri="{FF2B5EF4-FFF2-40B4-BE49-F238E27FC236}">
                    <a16:creationId xmlns:a16="http://schemas.microsoft.com/office/drawing/2014/main" id="{FDE20330-DA55-8BA1-F59B-2761C91088C9}"/>
                  </a:ext>
                </a:extLst>
              </p:cNvPr>
              <p:cNvSpPr/>
              <p:nvPr/>
            </p:nvSpPr>
            <p:spPr>
              <a:xfrm flipH="1">
                <a:off x="4685987" y="4153003"/>
                <a:ext cx="262882" cy="273738"/>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400" dirty="0">
                  <a:ln>
                    <a:solidFill>
                      <a:schemeClr val="bg1"/>
                    </a:solidFill>
                  </a:ln>
                  <a:solidFill>
                    <a:schemeClr val="bg1"/>
                  </a:solidFill>
                </a:endParaRPr>
              </a:p>
            </p:txBody>
          </p:sp>
          <p:sp>
            <p:nvSpPr>
              <p:cNvPr id="13" name="Rounded Rectangle 12">
                <a:extLst>
                  <a:ext uri="{FF2B5EF4-FFF2-40B4-BE49-F238E27FC236}">
                    <a16:creationId xmlns:a16="http://schemas.microsoft.com/office/drawing/2014/main" id="{CF245B8C-1B97-FAEE-766C-B3AB6FCA857D}"/>
                  </a:ext>
                </a:extLst>
              </p:cNvPr>
              <p:cNvSpPr/>
              <p:nvPr/>
            </p:nvSpPr>
            <p:spPr>
              <a:xfrm flipH="1">
                <a:off x="5362762" y="4167580"/>
                <a:ext cx="160731" cy="149047"/>
              </a:xfrm>
              <a:prstGeom prst="round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400" dirty="0">
                  <a:ln>
                    <a:solidFill>
                      <a:schemeClr val="bg1"/>
                    </a:solidFill>
                  </a:ln>
                  <a:solidFill>
                    <a:schemeClr val="bg1"/>
                  </a:solidFill>
                </a:endParaRPr>
              </a:p>
            </p:txBody>
          </p:sp>
        </p:grpSp>
        <p:sp>
          <p:nvSpPr>
            <p:cNvPr id="34" name="Rounded Rectangle 33">
              <a:extLst>
                <a:ext uri="{FF2B5EF4-FFF2-40B4-BE49-F238E27FC236}">
                  <a16:creationId xmlns:a16="http://schemas.microsoft.com/office/drawing/2014/main" id="{9A129AC4-925B-CAA8-BF11-98199142D098}"/>
                </a:ext>
              </a:extLst>
            </p:cNvPr>
            <p:cNvSpPr/>
            <p:nvPr/>
          </p:nvSpPr>
          <p:spPr>
            <a:xfrm flipH="1">
              <a:off x="5866081" y="4061354"/>
              <a:ext cx="130339" cy="123620"/>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400" dirty="0">
                <a:ln>
                  <a:solidFill>
                    <a:schemeClr val="bg1"/>
                  </a:solidFill>
                </a:ln>
                <a:solidFill>
                  <a:srgbClr val="7030A0"/>
                </a:solidFill>
              </a:endParaRPr>
            </a:p>
          </p:txBody>
        </p:sp>
      </p:grpSp>
      <p:sp>
        <p:nvSpPr>
          <p:cNvPr id="44" name="Rounded Rectangle 43">
            <a:extLst>
              <a:ext uri="{FF2B5EF4-FFF2-40B4-BE49-F238E27FC236}">
                <a16:creationId xmlns:a16="http://schemas.microsoft.com/office/drawing/2014/main" id="{56D03330-D5B2-4609-FE9E-69387257DCF3}"/>
              </a:ext>
            </a:extLst>
          </p:cNvPr>
          <p:cNvSpPr/>
          <p:nvPr/>
        </p:nvSpPr>
        <p:spPr>
          <a:xfrm flipH="1">
            <a:off x="9173127" y="3915764"/>
            <a:ext cx="238139" cy="251483"/>
          </a:xfrm>
          <a:prstGeom prst="round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400" dirty="0">
              <a:ln>
                <a:solidFill>
                  <a:schemeClr val="bg1"/>
                </a:solidFill>
              </a:ln>
              <a:solidFill>
                <a:schemeClr val="bg1"/>
              </a:solidFill>
            </a:endParaRPr>
          </a:p>
        </p:txBody>
      </p:sp>
      <p:sp>
        <p:nvSpPr>
          <p:cNvPr id="39" name="Rounded Rectangle 38">
            <a:extLst>
              <a:ext uri="{FF2B5EF4-FFF2-40B4-BE49-F238E27FC236}">
                <a16:creationId xmlns:a16="http://schemas.microsoft.com/office/drawing/2014/main" id="{7B9F1855-7E55-9969-514E-65976DD47CC7}"/>
              </a:ext>
            </a:extLst>
          </p:cNvPr>
          <p:cNvSpPr/>
          <p:nvPr/>
        </p:nvSpPr>
        <p:spPr>
          <a:xfrm>
            <a:off x="9173127" y="3907026"/>
            <a:ext cx="362910" cy="412517"/>
          </a:xfrm>
          <a:prstGeom prst="round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400" dirty="0">
              <a:ln>
                <a:solidFill>
                  <a:schemeClr val="bg1"/>
                </a:solidFill>
              </a:ln>
              <a:solidFill>
                <a:schemeClr val="bg1"/>
              </a:solidFill>
            </a:endParaRPr>
          </a:p>
        </p:txBody>
      </p:sp>
      <p:sp>
        <p:nvSpPr>
          <p:cNvPr id="45" name="Rounded Rectangle 44">
            <a:extLst>
              <a:ext uri="{FF2B5EF4-FFF2-40B4-BE49-F238E27FC236}">
                <a16:creationId xmlns:a16="http://schemas.microsoft.com/office/drawing/2014/main" id="{886F8531-66F8-0191-3B72-8FA670DD7486}"/>
              </a:ext>
            </a:extLst>
          </p:cNvPr>
          <p:cNvSpPr/>
          <p:nvPr/>
        </p:nvSpPr>
        <p:spPr>
          <a:xfrm flipH="1">
            <a:off x="9300595" y="4113284"/>
            <a:ext cx="208374" cy="191704"/>
          </a:xfrm>
          <a:prstGeom prst="round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400" dirty="0">
              <a:ln>
                <a:solidFill>
                  <a:schemeClr val="bg1"/>
                </a:solidFill>
              </a:ln>
              <a:solidFill>
                <a:schemeClr val="bg1"/>
              </a:solidFill>
            </a:endParaRPr>
          </a:p>
        </p:txBody>
      </p:sp>
      <p:sp>
        <p:nvSpPr>
          <p:cNvPr id="46" name="Right Arrow 45">
            <a:extLst>
              <a:ext uri="{FF2B5EF4-FFF2-40B4-BE49-F238E27FC236}">
                <a16:creationId xmlns:a16="http://schemas.microsoft.com/office/drawing/2014/main" id="{74676100-87EE-95FA-16EF-AEC24CE67986}"/>
              </a:ext>
            </a:extLst>
          </p:cNvPr>
          <p:cNvSpPr/>
          <p:nvPr/>
        </p:nvSpPr>
        <p:spPr>
          <a:xfrm>
            <a:off x="7290673" y="3082410"/>
            <a:ext cx="1013772" cy="69317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000" dirty="0">
                <a:solidFill>
                  <a:srgbClr val="000000"/>
                </a:solidFill>
                <a:latin typeface="Arial" panose="020B0604020202020204" pitchFamily="34" charset="0"/>
              </a:rPr>
              <a:t>Batching</a:t>
            </a:r>
          </a:p>
        </p:txBody>
      </p:sp>
      <p:sp>
        <p:nvSpPr>
          <p:cNvPr id="47" name="TextBox 46">
            <a:extLst>
              <a:ext uri="{FF2B5EF4-FFF2-40B4-BE49-F238E27FC236}">
                <a16:creationId xmlns:a16="http://schemas.microsoft.com/office/drawing/2014/main" id="{A06768CB-37CF-89A1-2874-215D7292086A}"/>
              </a:ext>
            </a:extLst>
          </p:cNvPr>
          <p:cNvSpPr txBox="1"/>
          <p:nvPr/>
        </p:nvSpPr>
        <p:spPr>
          <a:xfrm>
            <a:off x="8445597" y="4351426"/>
            <a:ext cx="598241" cy="261610"/>
          </a:xfrm>
          <a:prstGeom prst="rect">
            <a:avLst/>
          </a:prstGeom>
          <a:noFill/>
        </p:spPr>
        <p:txBody>
          <a:bodyPr wrap="none" rtlCol="0">
            <a:spAutoFit/>
          </a:bodyPr>
          <a:lstStyle/>
          <a:p>
            <a:r>
              <a:rPr lang="en-FR" sz="1100" dirty="0"/>
              <a:t>dustbin</a:t>
            </a:r>
          </a:p>
        </p:txBody>
      </p:sp>
      <p:sp>
        <p:nvSpPr>
          <p:cNvPr id="48" name="TextBox 47">
            <a:extLst>
              <a:ext uri="{FF2B5EF4-FFF2-40B4-BE49-F238E27FC236}">
                <a16:creationId xmlns:a16="http://schemas.microsoft.com/office/drawing/2014/main" id="{461098F3-25F3-9DB5-A8F1-2712AD1EC686}"/>
              </a:ext>
            </a:extLst>
          </p:cNvPr>
          <p:cNvSpPr txBox="1"/>
          <p:nvPr/>
        </p:nvSpPr>
        <p:spPr>
          <a:xfrm>
            <a:off x="9055461" y="4347133"/>
            <a:ext cx="598241" cy="261610"/>
          </a:xfrm>
          <a:prstGeom prst="rect">
            <a:avLst/>
          </a:prstGeom>
          <a:noFill/>
        </p:spPr>
        <p:txBody>
          <a:bodyPr wrap="none" rtlCol="0">
            <a:spAutoFit/>
          </a:bodyPr>
          <a:lstStyle/>
          <a:p>
            <a:r>
              <a:rPr lang="en-FR" sz="1100" dirty="0"/>
              <a:t>dustbin</a:t>
            </a:r>
          </a:p>
        </p:txBody>
      </p:sp>
      <p:sp>
        <p:nvSpPr>
          <p:cNvPr id="50" name="Content Placeholder 2">
            <a:extLst>
              <a:ext uri="{FF2B5EF4-FFF2-40B4-BE49-F238E27FC236}">
                <a16:creationId xmlns:a16="http://schemas.microsoft.com/office/drawing/2014/main" id="{3B62248D-C9A6-9EED-713F-CB97DD54EAE6}"/>
              </a:ext>
            </a:extLst>
          </p:cNvPr>
          <p:cNvSpPr txBox="1">
            <a:spLocks/>
          </p:cNvSpPr>
          <p:nvPr/>
        </p:nvSpPr>
        <p:spPr>
          <a:xfrm>
            <a:off x="8074266" y="4864250"/>
            <a:ext cx="2869406" cy="519073"/>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Arial" panose="020B0604020202020204" pitchFamily="34" charset="0"/>
              <a:buNone/>
            </a:pPr>
            <a:r>
              <a:rPr lang="en-GB" sz="1400" dirty="0">
                <a:solidFill>
                  <a:srgbClr val="000000"/>
                </a:solidFill>
                <a:latin typeface="Times New Roman" panose="02020603050405020304" pitchFamily="18" charset="0"/>
              </a:rPr>
              <a:t>Split big clusters into smaller batches</a:t>
            </a:r>
          </a:p>
          <a:p>
            <a:pPr algn="ctr">
              <a:buFont typeface="Arial" panose="020B0604020202020204" pitchFamily="34" charset="0"/>
              <a:buNone/>
            </a:pPr>
            <a:r>
              <a:rPr lang="en-GB" sz="1400" dirty="0">
                <a:solidFill>
                  <a:srgbClr val="000000"/>
                </a:solidFill>
                <a:latin typeface="Times New Roman" panose="02020603050405020304" pitchFamily="18" charset="0"/>
              </a:rPr>
              <a:t>Merge small clusters together into </a:t>
            </a:r>
            <a:r>
              <a:rPr lang="en-GB" sz="1400" i="1" dirty="0">
                <a:solidFill>
                  <a:srgbClr val="000000"/>
                </a:solidFill>
                <a:latin typeface="Times New Roman" panose="02020603050405020304" pitchFamily="18" charset="0"/>
              </a:rPr>
              <a:t>dustbins</a:t>
            </a:r>
          </a:p>
        </p:txBody>
      </p:sp>
      <mc:AlternateContent xmlns:mc="http://schemas.openxmlformats.org/markup-compatibility/2006">
        <mc:Choice xmlns:a14="http://schemas.microsoft.com/office/drawing/2010/main" Requires="a14">
          <p:sp>
            <p:nvSpPr>
              <p:cNvPr id="51" name="Content Placeholder 2">
                <a:extLst>
                  <a:ext uri="{FF2B5EF4-FFF2-40B4-BE49-F238E27FC236}">
                    <a16:creationId xmlns:a16="http://schemas.microsoft.com/office/drawing/2014/main" id="{08A635FA-0CBE-CBB2-4788-B594E99F5217}"/>
                  </a:ext>
                </a:extLst>
              </p:cNvPr>
              <p:cNvSpPr txBox="1">
                <a:spLocks/>
              </p:cNvSpPr>
              <p:nvPr/>
            </p:nvSpPr>
            <p:spPr>
              <a:xfrm>
                <a:off x="10304313" y="2804028"/>
                <a:ext cx="1511219" cy="41165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Arial" panose="020B0604020202020204" pitchFamily="34" charset="0"/>
                  <a:buNone/>
                </a:pPr>
                <a14:m>
                  <m:oMath xmlns:m="http://schemas.openxmlformats.org/officeDocument/2006/math">
                    <m:r>
                      <a:rPr lang="en-GB" sz="1200" i="1" smtClean="0">
                        <a:solidFill>
                          <a:srgbClr val="000000"/>
                        </a:solidFill>
                        <a:latin typeface="Cambria Math" panose="02040503050406030204" pitchFamily="18" charset="0"/>
                        <a:ea typeface="Cambria Math" panose="02040503050406030204" pitchFamily="18" charset="0"/>
                      </a:rPr>
                      <m:t>≈</m:t>
                    </m:r>
                  </m:oMath>
                </a14:m>
                <a:r>
                  <a:rPr lang="en-GB" sz="1200" dirty="0">
                    <a:solidFill>
                      <a:srgbClr val="000000"/>
                    </a:solidFill>
                    <a:latin typeface="Times New Roman" panose="02020603050405020304" pitchFamily="18" charset="0"/>
                  </a:rPr>
                  <a:t> 4000 genomes in each batches</a:t>
                </a:r>
              </a:p>
            </p:txBody>
          </p:sp>
        </mc:Choice>
        <mc:Fallback>
          <p:sp>
            <p:nvSpPr>
              <p:cNvPr id="51" name="Content Placeholder 2">
                <a:extLst>
                  <a:ext uri="{FF2B5EF4-FFF2-40B4-BE49-F238E27FC236}">
                    <a16:creationId xmlns:a16="http://schemas.microsoft.com/office/drawing/2014/main" id="{08A635FA-0CBE-CBB2-4788-B594E99F5217}"/>
                  </a:ext>
                </a:extLst>
              </p:cNvPr>
              <p:cNvSpPr txBox="1">
                <a:spLocks noRot="1" noChangeAspect="1" noMove="1" noResize="1" noEditPoints="1" noAdjustHandles="1" noChangeArrowheads="1" noChangeShapeType="1" noTextEdit="1"/>
              </p:cNvSpPr>
              <p:nvPr/>
            </p:nvSpPr>
            <p:spPr>
              <a:xfrm>
                <a:off x="10304313" y="2804028"/>
                <a:ext cx="1511219" cy="411655"/>
              </a:xfrm>
              <a:prstGeom prst="rect">
                <a:avLst/>
              </a:prstGeom>
              <a:blipFill>
                <a:blip r:embed="rId2"/>
                <a:stretch>
                  <a:fillRect t="-5882" b="-11765"/>
                </a:stretch>
              </a:blipFill>
            </p:spPr>
            <p:txBody>
              <a:bodyPr/>
              <a:lstStyle/>
              <a:p>
                <a:r>
                  <a:rPr lang="en-FR">
                    <a:noFill/>
                  </a:rPr>
                  <a:t> </a:t>
                </a:r>
              </a:p>
            </p:txBody>
          </p:sp>
        </mc:Fallback>
      </mc:AlternateContent>
      <p:sp>
        <p:nvSpPr>
          <p:cNvPr id="52" name="Content Placeholder 2">
            <a:extLst>
              <a:ext uri="{FF2B5EF4-FFF2-40B4-BE49-F238E27FC236}">
                <a16:creationId xmlns:a16="http://schemas.microsoft.com/office/drawing/2014/main" id="{578EE5E7-60F5-840F-33A8-6361A209F16D}"/>
              </a:ext>
            </a:extLst>
          </p:cNvPr>
          <p:cNvSpPr txBox="1">
            <a:spLocks/>
          </p:cNvSpPr>
          <p:nvPr/>
        </p:nvSpPr>
        <p:spPr>
          <a:xfrm>
            <a:off x="9616966" y="4002996"/>
            <a:ext cx="1511219" cy="350374"/>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Arial" panose="020B0604020202020204" pitchFamily="34" charset="0"/>
              <a:buNone/>
            </a:pPr>
            <a:r>
              <a:rPr lang="en-GB" sz="1400" dirty="0">
                <a:solidFill>
                  <a:srgbClr val="000000"/>
                </a:solidFill>
                <a:latin typeface="Times New Roman" panose="02020603050405020304" pitchFamily="18" charset="0"/>
              </a:rPr>
              <a:t>1000 genomes in each dustbin</a:t>
            </a:r>
          </a:p>
        </p:txBody>
      </p:sp>
    </p:spTree>
    <p:extLst>
      <p:ext uri="{BB962C8B-B14F-4D97-AF65-F5344CB8AC3E}">
        <p14:creationId xmlns:p14="http://schemas.microsoft.com/office/powerpoint/2010/main" val="2297720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16AE3D-860C-B79C-6592-A435117F5A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D2082C-0FC8-96A1-7B34-C1D85726E51C}"/>
              </a:ext>
            </a:extLst>
          </p:cNvPr>
          <p:cNvSpPr>
            <a:spLocks noGrp="1"/>
          </p:cNvSpPr>
          <p:nvPr>
            <p:ph type="title"/>
          </p:nvPr>
        </p:nvSpPr>
        <p:spPr/>
        <p:txBody>
          <a:bodyPr/>
          <a:lstStyle/>
          <a:p>
            <a:r>
              <a:rPr lang="en-GB" dirty="0">
                <a:solidFill>
                  <a:srgbClr val="000000"/>
                </a:solidFill>
                <a:effectLst/>
                <a:latin typeface="Arial" panose="020B0604020202020204" pitchFamily="34" charset="0"/>
              </a:rPr>
              <a:t>Current Limitation: </a:t>
            </a:r>
            <a:r>
              <a:rPr lang="en-GB" b="1" dirty="0">
                <a:solidFill>
                  <a:srgbClr val="000000"/>
                </a:solidFill>
                <a:effectLst/>
                <a:latin typeface="Arial" panose="020B0604020202020204" pitchFamily="34" charset="0"/>
              </a:rPr>
              <a:t>Non-uniform </a:t>
            </a:r>
            <a:r>
              <a:rPr lang="en-GB" dirty="0">
                <a:solidFill>
                  <a:srgbClr val="000000"/>
                </a:solidFill>
                <a:effectLst/>
                <a:latin typeface="Arial" panose="020B0604020202020204" pitchFamily="34" charset="0"/>
              </a:rPr>
              <a:t>post-compression sizes</a:t>
            </a:r>
            <a:endParaRPr lang="en-FR" dirty="0"/>
          </a:p>
        </p:txBody>
      </p:sp>
      <p:sp>
        <p:nvSpPr>
          <p:cNvPr id="4" name="Slide Number Placeholder 3">
            <a:extLst>
              <a:ext uri="{FF2B5EF4-FFF2-40B4-BE49-F238E27FC236}">
                <a16:creationId xmlns:a16="http://schemas.microsoft.com/office/drawing/2014/main" id="{D3BA4B23-CF0C-8DEC-3921-7CA302F65497}"/>
              </a:ext>
            </a:extLst>
          </p:cNvPr>
          <p:cNvSpPr>
            <a:spLocks noGrp="1"/>
          </p:cNvSpPr>
          <p:nvPr>
            <p:ph type="sldNum" sz="quarter" idx="12"/>
          </p:nvPr>
        </p:nvSpPr>
        <p:spPr/>
        <p:txBody>
          <a:bodyPr/>
          <a:lstStyle/>
          <a:p>
            <a:fld id="{8B238E09-9D24-494B-92D5-4BBC628DD305}" type="slidenum">
              <a:rPr lang="en-FR" smtClean="0"/>
              <a:t>15</a:t>
            </a:fld>
            <a:endParaRPr lang="en-FR"/>
          </a:p>
        </p:txBody>
      </p:sp>
      <p:sp>
        <p:nvSpPr>
          <p:cNvPr id="6" name="TextBox 5">
            <a:extLst>
              <a:ext uri="{FF2B5EF4-FFF2-40B4-BE49-F238E27FC236}">
                <a16:creationId xmlns:a16="http://schemas.microsoft.com/office/drawing/2014/main" id="{1FD795E2-0591-80C1-D76A-9A8091856118}"/>
              </a:ext>
            </a:extLst>
          </p:cNvPr>
          <p:cNvSpPr txBox="1"/>
          <p:nvPr/>
        </p:nvSpPr>
        <p:spPr>
          <a:xfrm rot="16200000" flipH="1">
            <a:off x="-95900" y="3665074"/>
            <a:ext cx="2644074" cy="307777"/>
          </a:xfrm>
          <a:prstGeom prst="rect">
            <a:avLst/>
          </a:prstGeom>
          <a:noFill/>
        </p:spPr>
        <p:txBody>
          <a:bodyPr wrap="square" rtlCol="0">
            <a:spAutoFit/>
          </a:bodyPr>
          <a:lstStyle/>
          <a:p>
            <a:pPr algn="ctr"/>
            <a:r>
              <a:rPr lang="en-FR" sz="1400" dirty="0">
                <a:cs typeface="Arial" panose="020B0604020202020204" pitchFamily="34" charset="0"/>
              </a:rPr>
              <a:t>Size(MB)</a:t>
            </a:r>
          </a:p>
        </p:txBody>
      </p:sp>
      <p:sp>
        <p:nvSpPr>
          <p:cNvPr id="9" name="TextBox 8">
            <a:extLst>
              <a:ext uri="{FF2B5EF4-FFF2-40B4-BE49-F238E27FC236}">
                <a16:creationId xmlns:a16="http://schemas.microsoft.com/office/drawing/2014/main" id="{54599E5D-C0EC-4DE4-EA8D-170A50EAEFBF}"/>
              </a:ext>
            </a:extLst>
          </p:cNvPr>
          <p:cNvSpPr txBox="1"/>
          <p:nvPr/>
        </p:nvSpPr>
        <p:spPr>
          <a:xfrm flipH="1">
            <a:off x="4773963" y="5241363"/>
            <a:ext cx="2644074" cy="307777"/>
          </a:xfrm>
          <a:prstGeom prst="rect">
            <a:avLst/>
          </a:prstGeom>
          <a:noFill/>
        </p:spPr>
        <p:txBody>
          <a:bodyPr wrap="square" rtlCol="0">
            <a:spAutoFit/>
          </a:bodyPr>
          <a:lstStyle/>
          <a:p>
            <a:pPr algn="ctr"/>
            <a:r>
              <a:rPr lang="en-FR" sz="1400" dirty="0">
                <a:cs typeface="Arial" panose="020B0604020202020204" pitchFamily="34" charset="0"/>
              </a:rPr>
              <a:t>Compressed 661k Batches</a:t>
            </a:r>
          </a:p>
        </p:txBody>
      </p:sp>
      <p:sp>
        <p:nvSpPr>
          <p:cNvPr id="13" name="TextBox 12">
            <a:extLst>
              <a:ext uri="{FF2B5EF4-FFF2-40B4-BE49-F238E27FC236}">
                <a16:creationId xmlns:a16="http://schemas.microsoft.com/office/drawing/2014/main" id="{0E2486A9-0940-C2B9-EC2C-84D6CF8B1927}"/>
              </a:ext>
            </a:extLst>
          </p:cNvPr>
          <p:cNvSpPr txBox="1"/>
          <p:nvPr/>
        </p:nvSpPr>
        <p:spPr>
          <a:xfrm flipH="1">
            <a:off x="-47459" y="5377374"/>
            <a:ext cx="3196453" cy="307777"/>
          </a:xfrm>
          <a:prstGeom prst="rect">
            <a:avLst/>
          </a:prstGeom>
          <a:noFill/>
        </p:spPr>
        <p:txBody>
          <a:bodyPr wrap="square" rtlCol="0">
            <a:spAutoFit/>
          </a:bodyPr>
          <a:lstStyle/>
          <a:p>
            <a:pPr algn="ctr"/>
            <a:r>
              <a:rPr lang="en-FR" sz="1400" b="1" dirty="0">
                <a:solidFill>
                  <a:srgbClr val="C00000"/>
                </a:solidFill>
                <a:cs typeface="Arial" panose="020B0604020202020204" pitchFamily="34" charset="0"/>
              </a:rPr>
              <a:t>Consequences of Non-uniformity</a:t>
            </a:r>
          </a:p>
        </p:txBody>
      </p:sp>
      <p:sp>
        <p:nvSpPr>
          <p:cNvPr id="14" name="TextBox 13">
            <a:extLst>
              <a:ext uri="{FF2B5EF4-FFF2-40B4-BE49-F238E27FC236}">
                <a16:creationId xmlns:a16="http://schemas.microsoft.com/office/drawing/2014/main" id="{766A508C-81E3-CAE9-8761-878890539F12}"/>
              </a:ext>
            </a:extLst>
          </p:cNvPr>
          <p:cNvSpPr txBox="1"/>
          <p:nvPr/>
        </p:nvSpPr>
        <p:spPr>
          <a:xfrm flipH="1">
            <a:off x="54206" y="5747614"/>
            <a:ext cx="3196453" cy="307777"/>
          </a:xfrm>
          <a:prstGeom prst="rect">
            <a:avLst/>
          </a:prstGeom>
          <a:noFill/>
        </p:spPr>
        <p:txBody>
          <a:bodyPr wrap="square" rtlCol="0">
            <a:spAutoFit/>
          </a:bodyPr>
          <a:lstStyle/>
          <a:p>
            <a:pPr algn="ctr"/>
            <a:r>
              <a:rPr lang="en-FR" sz="1400" dirty="0">
                <a:solidFill>
                  <a:srgbClr val="C00000"/>
                </a:solidFill>
                <a:cs typeface="Arial" panose="020B0604020202020204" pitchFamily="34" charset="0"/>
              </a:rPr>
              <a:t>Unbalanced Workloads</a:t>
            </a:r>
          </a:p>
        </p:txBody>
      </p:sp>
      <p:sp>
        <p:nvSpPr>
          <p:cNvPr id="15" name="TextBox 14">
            <a:extLst>
              <a:ext uri="{FF2B5EF4-FFF2-40B4-BE49-F238E27FC236}">
                <a16:creationId xmlns:a16="http://schemas.microsoft.com/office/drawing/2014/main" id="{8B40B8F6-38FA-47E8-DB8B-B62ABABA7784}"/>
              </a:ext>
            </a:extLst>
          </p:cNvPr>
          <p:cNvSpPr txBox="1"/>
          <p:nvPr/>
        </p:nvSpPr>
        <p:spPr>
          <a:xfrm flipH="1">
            <a:off x="4497773" y="5747614"/>
            <a:ext cx="3196453" cy="307777"/>
          </a:xfrm>
          <a:prstGeom prst="rect">
            <a:avLst/>
          </a:prstGeom>
          <a:noFill/>
        </p:spPr>
        <p:txBody>
          <a:bodyPr wrap="square" rtlCol="0">
            <a:spAutoFit/>
          </a:bodyPr>
          <a:lstStyle/>
          <a:p>
            <a:pPr algn="ctr"/>
            <a:r>
              <a:rPr lang="en-FR" sz="1400" dirty="0">
                <a:solidFill>
                  <a:srgbClr val="C00000"/>
                </a:solidFill>
                <a:cs typeface="Arial" panose="020B0604020202020204" pitchFamily="34" charset="0"/>
              </a:rPr>
              <a:t>Hinder Parallelization</a:t>
            </a:r>
          </a:p>
        </p:txBody>
      </p:sp>
      <p:sp>
        <p:nvSpPr>
          <p:cNvPr id="16" name="TextBox 15">
            <a:extLst>
              <a:ext uri="{FF2B5EF4-FFF2-40B4-BE49-F238E27FC236}">
                <a16:creationId xmlns:a16="http://schemas.microsoft.com/office/drawing/2014/main" id="{F46A4E1C-9927-A7AB-8EBE-7D97220A6FEE}"/>
              </a:ext>
            </a:extLst>
          </p:cNvPr>
          <p:cNvSpPr txBox="1"/>
          <p:nvPr/>
        </p:nvSpPr>
        <p:spPr>
          <a:xfrm flipH="1">
            <a:off x="8787211" y="5747614"/>
            <a:ext cx="3196453" cy="307777"/>
          </a:xfrm>
          <a:prstGeom prst="rect">
            <a:avLst/>
          </a:prstGeom>
          <a:noFill/>
        </p:spPr>
        <p:txBody>
          <a:bodyPr wrap="square" rtlCol="0">
            <a:spAutoFit/>
          </a:bodyPr>
          <a:lstStyle/>
          <a:p>
            <a:pPr algn="ctr"/>
            <a:r>
              <a:rPr lang="en-FR" sz="1400" dirty="0">
                <a:solidFill>
                  <a:srgbClr val="C00000"/>
                </a:solidFill>
                <a:cs typeface="Arial" panose="020B0604020202020204" pitchFamily="34" charset="0"/>
              </a:rPr>
              <a:t>Inconsistent Query Time</a:t>
            </a:r>
          </a:p>
        </p:txBody>
      </p:sp>
      <p:sp>
        <p:nvSpPr>
          <p:cNvPr id="17" name="TextBox 16">
            <a:extLst>
              <a:ext uri="{FF2B5EF4-FFF2-40B4-BE49-F238E27FC236}">
                <a16:creationId xmlns:a16="http://schemas.microsoft.com/office/drawing/2014/main" id="{5009031F-78C1-301E-A606-6C62EBE54AA4}"/>
              </a:ext>
            </a:extLst>
          </p:cNvPr>
          <p:cNvSpPr txBox="1"/>
          <p:nvPr/>
        </p:nvSpPr>
        <p:spPr>
          <a:xfrm flipH="1">
            <a:off x="6758090" y="5747614"/>
            <a:ext cx="3196453" cy="307777"/>
          </a:xfrm>
          <a:prstGeom prst="rect">
            <a:avLst/>
          </a:prstGeom>
          <a:noFill/>
        </p:spPr>
        <p:txBody>
          <a:bodyPr wrap="square" rtlCol="0">
            <a:spAutoFit/>
          </a:bodyPr>
          <a:lstStyle/>
          <a:p>
            <a:pPr algn="ctr"/>
            <a:r>
              <a:rPr lang="en-FR" sz="1400" dirty="0">
                <a:solidFill>
                  <a:srgbClr val="C00000"/>
                </a:solidFill>
                <a:cs typeface="Arial" panose="020B0604020202020204" pitchFamily="34" charset="0"/>
              </a:rPr>
              <a:t>Memory Overuse</a:t>
            </a:r>
          </a:p>
        </p:txBody>
      </p:sp>
      <p:sp>
        <p:nvSpPr>
          <p:cNvPr id="18" name="TextBox 17">
            <a:extLst>
              <a:ext uri="{FF2B5EF4-FFF2-40B4-BE49-F238E27FC236}">
                <a16:creationId xmlns:a16="http://schemas.microsoft.com/office/drawing/2014/main" id="{D727E5B8-799C-9172-F5BB-3B14F75DDA8C}"/>
              </a:ext>
            </a:extLst>
          </p:cNvPr>
          <p:cNvSpPr txBox="1"/>
          <p:nvPr/>
        </p:nvSpPr>
        <p:spPr>
          <a:xfrm flipH="1">
            <a:off x="2237457" y="5747614"/>
            <a:ext cx="3196453" cy="307777"/>
          </a:xfrm>
          <a:prstGeom prst="rect">
            <a:avLst/>
          </a:prstGeom>
          <a:noFill/>
        </p:spPr>
        <p:txBody>
          <a:bodyPr wrap="square" rtlCol="0">
            <a:spAutoFit/>
          </a:bodyPr>
          <a:lstStyle/>
          <a:p>
            <a:pPr algn="ctr"/>
            <a:r>
              <a:rPr lang="en-FR" sz="1400" dirty="0">
                <a:solidFill>
                  <a:srgbClr val="C00000"/>
                </a:solidFill>
                <a:cs typeface="Arial" panose="020B0604020202020204" pitchFamily="34" charset="0"/>
              </a:rPr>
              <a:t>Inefficient Transmission</a:t>
            </a:r>
          </a:p>
        </p:txBody>
      </p:sp>
      <p:pic>
        <p:nvPicPr>
          <p:cNvPr id="1027" name="Picture 3">
            <a:extLst>
              <a:ext uri="{FF2B5EF4-FFF2-40B4-BE49-F238E27FC236}">
                <a16:creationId xmlns:a16="http://schemas.microsoft.com/office/drawing/2014/main" id="{A705C528-93C7-C69C-CA4B-D47A59AE19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0026" y="2209687"/>
            <a:ext cx="9000000" cy="3066937"/>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745B0D59-26CD-EAD4-C88D-73C960521136}"/>
              </a:ext>
            </a:extLst>
          </p:cNvPr>
          <p:cNvSpPr txBox="1"/>
          <p:nvPr/>
        </p:nvSpPr>
        <p:spPr>
          <a:xfrm flipH="1">
            <a:off x="838200" y="1533390"/>
            <a:ext cx="6512139" cy="307777"/>
          </a:xfrm>
          <a:prstGeom prst="rect">
            <a:avLst/>
          </a:prstGeom>
          <a:noFill/>
        </p:spPr>
        <p:txBody>
          <a:bodyPr wrap="square" rtlCol="0">
            <a:spAutoFit/>
          </a:bodyPr>
          <a:lstStyle/>
          <a:p>
            <a:r>
              <a:rPr lang="en-FR" sz="1400" dirty="0">
                <a:cs typeface="Arial" panose="020B0604020202020204" pitchFamily="34" charset="0"/>
              </a:rPr>
              <a:t>Batches are then reordered and compressed</a:t>
            </a:r>
          </a:p>
        </p:txBody>
      </p:sp>
    </p:spTree>
    <p:extLst>
      <p:ext uri="{BB962C8B-B14F-4D97-AF65-F5344CB8AC3E}">
        <p14:creationId xmlns:p14="http://schemas.microsoft.com/office/powerpoint/2010/main" val="3936813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48FB7-D5ED-6D37-D741-91A585CB20D6}"/>
              </a:ext>
            </a:extLst>
          </p:cNvPr>
          <p:cNvSpPr>
            <a:spLocks noGrp="1"/>
          </p:cNvSpPr>
          <p:nvPr>
            <p:ph type="title"/>
          </p:nvPr>
        </p:nvSpPr>
        <p:spPr/>
        <p:txBody>
          <a:bodyPr/>
          <a:lstStyle/>
          <a:p>
            <a:r>
              <a:rPr lang="en-GB" dirty="0">
                <a:solidFill>
                  <a:srgbClr val="000000"/>
                </a:solidFill>
                <a:effectLst/>
                <a:latin typeface="Arial" panose="020B0604020202020204" pitchFamily="34" charset="0"/>
              </a:rPr>
              <a:t>Current Limitation: </a:t>
            </a:r>
            <a:r>
              <a:rPr lang="en-GB" b="1" dirty="0">
                <a:solidFill>
                  <a:srgbClr val="000000"/>
                </a:solidFill>
                <a:effectLst/>
                <a:latin typeface="Arial" panose="020B0604020202020204" pitchFamily="34" charset="0"/>
              </a:rPr>
              <a:t>Non-uniform </a:t>
            </a:r>
            <a:r>
              <a:rPr lang="en-GB" dirty="0">
                <a:solidFill>
                  <a:srgbClr val="000000"/>
                </a:solidFill>
                <a:effectLst/>
                <a:latin typeface="Arial" panose="020B0604020202020204" pitchFamily="34" charset="0"/>
              </a:rPr>
              <a:t>post-compression sizes</a:t>
            </a:r>
            <a:endParaRPr lang="en-FR" dirty="0"/>
          </a:p>
        </p:txBody>
      </p:sp>
      <p:sp>
        <p:nvSpPr>
          <p:cNvPr id="4" name="Slide Number Placeholder 3">
            <a:extLst>
              <a:ext uri="{FF2B5EF4-FFF2-40B4-BE49-F238E27FC236}">
                <a16:creationId xmlns:a16="http://schemas.microsoft.com/office/drawing/2014/main" id="{C5236F42-FBF9-3CF4-242B-A6FB54B3B179}"/>
              </a:ext>
            </a:extLst>
          </p:cNvPr>
          <p:cNvSpPr>
            <a:spLocks noGrp="1"/>
          </p:cNvSpPr>
          <p:nvPr>
            <p:ph type="sldNum" sz="quarter" idx="12"/>
          </p:nvPr>
        </p:nvSpPr>
        <p:spPr/>
        <p:txBody>
          <a:bodyPr/>
          <a:lstStyle/>
          <a:p>
            <a:fld id="{8B238E09-9D24-494B-92D5-4BBC628DD305}" type="slidenum">
              <a:rPr lang="en-FR" smtClean="0"/>
              <a:t>16</a:t>
            </a:fld>
            <a:endParaRPr lang="en-FR"/>
          </a:p>
        </p:txBody>
      </p:sp>
      <p:sp>
        <p:nvSpPr>
          <p:cNvPr id="6" name="TextBox 5">
            <a:extLst>
              <a:ext uri="{FF2B5EF4-FFF2-40B4-BE49-F238E27FC236}">
                <a16:creationId xmlns:a16="http://schemas.microsoft.com/office/drawing/2014/main" id="{E05A1D5D-558E-0E53-81B0-FE1E1C5E770F}"/>
              </a:ext>
            </a:extLst>
          </p:cNvPr>
          <p:cNvSpPr txBox="1"/>
          <p:nvPr/>
        </p:nvSpPr>
        <p:spPr>
          <a:xfrm rot="16200000" flipH="1">
            <a:off x="-95900" y="3665074"/>
            <a:ext cx="2644074" cy="307777"/>
          </a:xfrm>
          <a:prstGeom prst="rect">
            <a:avLst/>
          </a:prstGeom>
          <a:noFill/>
        </p:spPr>
        <p:txBody>
          <a:bodyPr wrap="square" rtlCol="0">
            <a:spAutoFit/>
          </a:bodyPr>
          <a:lstStyle/>
          <a:p>
            <a:pPr algn="ctr"/>
            <a:r>
              <a:rPr lang="en-FR" sz="1400" dirty="0">
                <a:cs typeface="Arial" panose="020B0604020202020204" pitchFamily="34" charset="0"/>
              </a:rPr>
              <a:t>Size(MB)</a:t>
            </a:r>
          </a:p>
        </p:txBody>
      </p:sp>
      <p:sp>
        <p:nvSpPr>
          <p:cNvPr id="9" name="TextBox 8">
            <a:extLst>
              <a:ext uri="{FF2B5EF4-FFF2-40B4-BE49-F238E27FC236}">
                <a16:creationId xmlns:a16="http://schemas.microsoft.com/office/drawing/2014/main" id="{BC887813-D85C-29FC-A1DE-2FE890A6794B}"/>
              </a:ext>
            </a:extLst>
          </p:cNvPr>
          <p:cNvSpPr txBox="1"/>
          <p:nvPr/>
        </p:nvSpPr>
        <p:spPr>
          <a:xfrm flipH="1">
            <a:off x="4773963" y="5241363"/>
            <a:ext cx="2644074" cy="307777"/>
          </a:xfrm>
          <a:prstGeom prst="rect">
            <a:avLst/>
          </a:prstGeom>
          <a:noFill/>
        </p:spPr>
        <p:txBody>
          <a:bodyPr wrap="square" rtlCol="0">
            <a:spAutoFit/>
          </a:bodyPr>
          <a:lstStyle/>
          <a:p>
            <a:pPr algn="ctr"/>
            <a:r>
              <a:rPr lang="en-FR" sz="1400" dirty="0">
                <a:cs typeface="Arial" panose="020B0604020202020204" pitchFamily="34" charset="0"/>
              </a:rPr>
              <a:t>Compressed 661k Batches</a:t>
            </a:r>
          </a:p>
        </p:txBody>
      </p:sp>
      <p:sp>
        <p:nvSpPr>
          <p:cNvPr id="13" name="TextBox 12">
            <a:extLst>
              <a:ext uri="{FF2B5EF4-FFF2-40B4-BE49-F238E27FC236}">
                <a16:creationId xmlns:a16="http://schemas.microsoft.com/office/drawing/2014/main" id="{15D93130-D926-F8F8-55D9-C492115F4CE5}"/>
              </a:ext>
            </a:extLst>
          </p:cNvPr>
          <p:cNvSpPr txBox="1"/>
          <p:nvPr/>
        </p:nvSpPr>
        <p:spPr>
          <a:xfrm flipH="1">
            <a:off x="-47459" y="5377374"/>
            <a:ext cx="3196453" cy="307777"/>
          </a:xfrm>
          <a:prstGeom prst="rect">
            <a:avLst/>
          </a:prstGeom>
          <a:noFill/>
        </p:spPr>
        <p:txBody>
          <a:bodyPr wrap="square" rtlCol="0">
            <a:spAutoFit/>
          </a:bodyPr>
          <a:lstStyle/>
          <a:p>
            <a:pPr algn="ctr"/>
            <a:r>
              <a:rPr lang="en-FR" sz="1400" b="1" dirty="0">
                <a:solidFill>
                  <a:srgbClr val="C00000"/>
                </a:solidFill>
                <a:cs typeface="Arial" panose="020B0604020202020204" pitchFamily="34" charset="0"/>
              </a:rPr>
              <a:t>Consequences of Non-uniformity</a:t>
            </a:r>
          </a:p>
        </p:txBody>
      </p:sp>
      <p:sp>
        <p:nvSpPr>
          <p:cNvPr id="14" name="TextBox 13">
            <a:extLst>
              <a:ext uri="{FF2B5EF4-FFF2-40B4-BE49-F238E27FC236}">
                <a16:creationId xmlns:a16="http://schemas.microsoft.com/office/drawing/2014/main" id="{21D8A3EA-A1AD-261C-DE00-3D2AA95315CF}"/>
              </a:ext>
            </a:extLst>
          </p:cNvPr>
          <p:cNvSpPr txBox="1"/>
          <p:nvPr/>
        </p:nvSpPr>
        <p:spPr>
          <a:xfrm flipH="1">
            <a:off x="54206" y="5747614"/>
            <a:ext cx="3196453" cy="307777"/>
          </a:xfrm>
          <a:prstGeom prst="rect">
            <a:avLst/>
          </a:prstGeom>
          <a:noFill/>
        </p:spPr>
        <p:txBody>
          <a:bodyPr wrap="square" rtlCol="0">
            <a:spAutoFit/>
          </a:bodyPr>
          <a:lstStyle/>
          <a:p>
            <a:pPr algn="ctr"/>
            <a:r>
              <a:rPr lang="en-FR" sz="1400" dirty="0">
                <a:solidFill>
                  <a:srgbClr val="C00000"/>
                </a:solidFill>
                <a:cs typeface="Arial" panose="020B0604020202020204" pitchFamily="34" charset="0"/>
              </a:rPr>
              <a:t>Unbalanced Workloads</a:t>
            </a:r>
          </a:p>
        </p:txBody>
      </p:sp>
      <p:sp>
        <p:nvSpPr>
          <p:cNvPr id="15" name="TextBox 14">
            <a:extLst>
              <a:ext uri="{FF2B5EF4-FFF2-40B4-BE49-F238E27FC236}">
                <a16:creationId xmlns:a16="http://schemas.microsoft.com/office/drawing/2014/main" id="{F99795F6-426D-5EEE-3D00-D85CB6283890}"/>
              </a:ext>
            </a:extLst>
          </p:cNvPr>
          <p:cNvSpPr txBox="1"/>
          <p:nvPr/>
        </p:nvSpPr>
        <p:spPr>
          <a:xfrm flipH="1">
            <a:off x="4497773" y="5747614"/>
            <a:ext cx="3196453" cy="307777"/>
          </a:xfrm>
          <a:prstGeom prst="rect">
            <a:avLst/>
          </a:prstGeom>
          <a:noFill/>
        </p:spPr>
        <p:txBody>
          <a:bodyPr wrap="square" rtlCol="0">
            <a:spAutoFit/>
          </a:bodyPr>
          <a:lstStyle/>
          <a:p>
            <a:pPr algn="ctr"/>
            <a:r>
              <a:rPr lang="en-FR" sz="1400" dirty="0">
                <a:solidFill>
                  <a:srgbClr val="C00000"/>
                </a:solidFill>
                <a:cs typeface="Arial" panose="020B0604020202020204" pitchFamily="34" charset="0"/>
              </a:rPr>
              <a:t>Hinder Parallelization</a:t>
            </a:r>
          </a:p>
        </p:txBody>
      </p:sp>
      <p:sp>
        <p:nvSpPr>
          <p:cNvPr id="16" name="TextBox 15">
            <a:extLst>
              <a:ext uri="{FF2B5EF4-FFF2-40B4-BE49-F238E27FC236}">
                <a16:creationId xmlns:a16="http://schemas.microsoft.com/office/drawing/2014/main" id="{A2AF346C-DD20-31FB-415D-DD971D1102A3}"/>
              </a:ext>
            </a:extLst>
          </p:cNvPr>
          <p:cNvSpPr txBox="1"/>
          <p:nvPr/>
        </p:nvSpPr>
        <p:spPr>
          <a:xfrm flipH="1">
            <a:off x="8787211" y="5747614"/>
            <a:ext cx="3196453" cy="307777"/>
          </a:xfrm>
          <a:prstGeom prst="rect">
            <a:avLst/>
          </a:prstGeom>
          <a:noFill/>
        </p:spPr>
        <p:txBody>
          <a:bodyPr wrap="square" rtlCol="0">
            <a:spAutoFit/>
          </a:bodyPr>
          <a:lstStyle/>
          <a:p>
            <a:pPr algn="ctr"/>
            <a:r>
              <a:rPr lang="en-FR" sz="1400" dirty="0">
                <a:solidFill>
                  <a:srgbClr val="C00000"/>
                </a:solidFill>
                <a:cs typeface="Arial" panose="020B0604020202020204" pitchFamily="34" charset="0"/>
              </a:rPr>
              <a:t>Inconsistent Query Time</a:t>
            </a:r>
          </a:p>
        </p:txBody>
      </p:sp>
      <p:sp>
        <p:nvSpPr>
          <p:cNvPr id="17" name="TextBox 16">
            <a:extLst>
              <a:ext uri="{FF2B5EF4-FFF2-40B4-BE49-F238E27FC236}">
                <a16:creationId xmlns:a16="http://schemas.microsoft.com/office/drawing/2014/main" id="{A21273C4-160F-A387-BC6B-72E35DF0FD73}"/>
              </a:ext>
            </a:extLst>
          </p:cNvPr>
          <p:cNvSpPr txBox="1"/>
          <p:nvPr/>
        </p:nvSpPr>
        <p:spPr>
          <a:xfrm flipH="1">
            <a:off x="6758090" y="5747614"/>
            <a:ext cx="3196453" cy="307777"/>
          </a:xfrm>
          <a:prstGeom prst="rect">
            <a:avLst/>
          </a:prstGeom>
          <a:noFill/>
        </p:spPr>
        <p:txBody>
          <a:bodyPr wrap="square" rtlCol="0">
            <a:spAutoFit/>
          </a:bodyPr>
          <a:lstStyle/>
          <a:p>
            <a:pPr algn="ctr"/>
            <a:r>
              <a:rPr lang="en-FR" sz="1400" dirty="0">
                <a:solidFill>
                  <a:srgbClr val="C00000"/>
                </a:solidFill>
                <a:cs typeface="Arial" panose="020B0604020202020204" pitchFamily="34" charset="0"/>
              </a:rPr>
              <a:t>Memory Overuse</a:t>
            </a:r>
          </a:p>
        </p:txBody>
      </p:sp>
      <p:sp>
        <p:nvSpPr>
          <p:cNvPr id="18" name="TextBox 17">
            <a:extLst>
              <a:ext uri="{FF2B5EF4-FFF2-40B4-BE49-F238E27FC236}">
                <a16:creationId xmlns:a16="http://schemas.microsoft.com/office/drawing/2014/main" id="{BC6CB02F-060D-F9C8-B2EE-A54529F5B3B8}"/>
              </a:ext>
            </a:extLst>
          </p:cNvPr>
          <p:cNvSpPr txBox="1"/>
          <p:nvPr/>
        </p:nvSpPr>
        <p:spPr>
          <a:xfrm flipH="1">
            <a:off x="2237457" y="5747614"/>
            <a:ext cx="3196453" cy="307777"/>
          </a:xfrm>
          <a:prstGeom prst="rect">
            <a:avLst/>
          </a:prstGeom>
          <a:noFill/>
        </p:spPr>
        <p:txBody>
          <a:bodyPr wrap="square" rtlCol="0">
            <a:spAutoFit/>
          </a:bodyPr>
          <a:lstStyle/>
          <a:p>
            <a:pPr algn="ctr"/>
            <a:r>
              <a:rPr lang="en-FR" sz="1400" dirty="0">
                <a:solidFill>
                  <a:srgbClr val="C00000"/>
                </a:solidFill>
                <a:cs typeface="Arial" panose="020B0604020202020204" pitchFamily="34" charset="0"/>
              </a:rPr>
              <a:t>Inefficient Transmission</a:t>
            </a:r>
          </a:p>
        </p:txBody>
      </p:sp>
      <p:pic>
        <p:nvPicPr>
          <p:cNvPr id="1027" name="Picture 3">
            <a:extLst>
              <a:ext uri="{FF2B5EF4-FFF2-40B4-BE49-F238E27FC236}">
                <a16:creationId xmlns:a16="http://schemas.microsoft.com/office/drawing/2014/main" id="{3CAB72C5-0E1B-BE50-7D7C-47CF1D2292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0026" y="2209687"/>
            <a:ext cx="9000000" cy="3066937"/>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DB6842EA-008E-F674-AFB8-603E8B5EBB4A}"/>
              </a:ext>
            </a:extLst>
          </p:cNvPr>
          <p:cNvSpPr txBox="1"/>
          <p:nvPr/>
        </p:nvSpPr>
        <p:spPr>
          <a:xfrm flipH="1">
            <a:off x="0" y="1564269"/>
            <a:ext cx="6512139" cy="307777"/>
          </a:xfrm>
          <a:prstGeom prst="rect">
            <a:avLst/>
          </a:prstGeom>
          <a:noFill/>
        </p:spPr>
        <p:txBody>
          <a:bodyPr wrap="square" rtlCol="0">
            <a:spAutoFit/>
          </a:bodyPr>
          <a:lstStyle/>
          <a:p>
            <a:pPr algn="ctr"/>
            <a:r>
              <a:rPr lang="en-FR" sz="1400" dirty="0">
                <a:cs typeface="Arial" panose="020B0604020202020204" pitchFamily="34" charset="0"/>
              </a:rPr>
              <a:t>We than proceed to reorder and compress all batches individually</a:t>
            </a:r>
          </a:p>
        </p:txBody>
      </p:sp>
      <p:sp>
        <p:nvSpPr>
          <p:cNvPr id="22" name="TextBox 21">
            <a:extLst>
              <a:ext uri="{FF2B5EF4-FFF2-40B4-BE49-F238E27FC236}">
                <a16:creationId xmlns:a16="http://schemas.microsoft.com/office/drawing/2014/main" id="{7070E827-D0CF-BDDE-7180-8772397A2503}"/>
              </a:ext>
            </a:extLst>
          </p:cNvPr>
          <p:cNvSpPr txBox="1"/>
          <p:nvPr/>
        </p:nvSpPr>
        <p:spPr>
          <a:xfrm flipH="1">
            <a:off x="228600" y="6185098"/>
            <a:ext cx="11734800" cy="307777"/>
          </a:xfrm>
          <a:prstGeom prst="rect">
            <a:avLst/>
          </a:prstGeom>
          <a:noFill/>
        </p:spPr>
        <p:txBody>
          <a:bodyPr wrap="square" rtlCol="0">
            <a:spAutoFit/>
          </a:bodyPr>
          <a:lstStyle/>
          <a:p>
            <a:pPr algn="ctr"/>
            <a:r>
              <a:rPr lang="en-FR" sz="1400" b="1" dirty="0">
                <a:solidFill>
                  <a:schemeClr val="accent6">
                    <a:lumMod val="75000"/>
                  </a:schemeClr>
                </a:solidFill>
                <a:cs typeface="Arial" panose="020B0604020202020204" pitchFamily="34" charset="0"/>
              </a:rPr>
              <a:t>Application for balance batches: Portable Devives (remote setting, field work, rapid diagnostic), Parallel Platforms (GPU, Processing-in-Memory) </a:t>
            </a:r>
          </a:p>
        </p:txBody>
      </p:sp>
    </p:spTree>
    <p:extLst>
      <p:ext uri="{BB962C8B-B14F-4D97-AF65-F5344CB8AC3E}">
        <p14:creationId xmlns:p14="http://schemas.microsoft.com/office/powerpoint/2010/main" val="36795052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32481-CAB1-3E32-3F29-7EC6D447748E}"/>
              </a:ext>
            </a:extLst>
          </p:cNvPr>
          <p:cNvSpPr>
            <a:spLocks noGrp="1"/>
          </p:cNvSpPr>
          <p:nvPr>
            <p:ph type="title"/>
          </p:nvPr>
        </p:nvSpPr>
        <p:spPr/>
        <p:txBody>
          <a:bodyPr/>
          <a:lstStyle/>
          <a:p>
            <a:r>
              <a:rPr lang="en-FR" dirty="0"/>
              <a:t>Our Goal: Design A Balancing Batching Strategy</a:t>
            </a:r>
          </a:p>
        </p:txBody>
      </p:sp>
      <p:sp>
        <p:nvSpPr>
          <p:cNvPr id="4" name="Slide Number Placeholder 3">
            <a:extLst>
              <a:ext uri="{FF2B5EF4-FFF2-40B4-BE49-F238E27FC236}">
                <a16:creationId xmlns:a16="http://schemas.microsoft.com/office/drawing/2014/main" id="{75D364F8-B6FB-078E-6238-66CD47834A5F}"/>
              </a:ext>
            </a:extLst>
          </p:cNvPr>
          <p:cNvSpPr>
            <a:spLocks noGrp="1"/>
          </p:cNvSpPr>
          <p:nvPr>
            <p:ph type="sldNum" sz="quarter" idx="12"/>
          </p:nvPr>
        </p:nvSpPr>
        <p:spPr>
          <a:xfrm>
            <a:off x="8610600" y="6310312"/>
            <a:ext cx="2743200" cy="365125"/>
          </a:xfrm>
        </p:spPr>
        <p:txBody>
          <a:bodyPr/>
          <a:lstStyle/>
          <a:p>
            <a:fld id="{8B238E09-9D24-494B-92D5-4BBC628DD305}" type="slidenum">
              <a:rPr lang="en-FR" smtClean="0"/>
              <a:t>17</a:t>
            </a:fld>
            <a:endParaRPr lang="en-FR"/>
          </a:p>
        </p:txBody>
      </p:sp>
      <p:grpSp>
        <p:nvGrpSpPr>
          <p:cNvPr id="5" name="Group 4">
            <a:extLst>
              <a:ext uri="{FF2B5EF4-FFF2-40B4-BE49-F238E27FC236}">
                <a16:creationId xmlns:a16="http://schemas.microsoft.com/office/drawing/2014/main" id="{984AC30B-F85B-457A-D54B-260D4091C054}"/>
              </a:ext>
            </a:extLst>
          </p:cNvPr>
          <p:cNvGrpSpPr/>
          <p:nvPr/>
        </p:nvGrpSpPr>
        <p:grpSpPr>
          <a:xfrm>
            <a:off x="1425855" y="2014323"/>
            <a:ext cx="3148228" cy="634443"/>
            <a:chOff x="1350170" y="2520540"/>
            <a:chExt cx="8882528" cy="1864798"/>
          </a:xfrm>
        </p:grpSpPr>
        <p:sp>
          <p:nvSpPr>
            <p:cNvPr id="6" name="Rounded Rectangle 5">
              <a:extLst>
                <a:ext uri="{FF2B5EF4-FFF2-40B4-BE49-F238E27FC236}">
                  <a16:creationId xmlns:a16="http://schemas.microsoft.com/office/drawing/2014/main" id="{C819E431-F819-9019-54EC-BC43CF5CA675}"/>
                </a:ext>
              </a:extLst>
            </p:cNvPr>
            <p:cNvSpPr/>
            <p:nvPr/>
          </p:nvSpPr>
          <p:spPr>
            <a:xfrm>
              <a:off x="1350170" y="2520540"/>
              <a:ext cx="1815506" cy="1816919"/>
            </a:xfrm>
            <a:prstGeom prst="roundRect">
              <a:avLst>
                <a:gd name="adj" fmla="val 7223"/>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7" name="Right Arrow 6">
              <a:extLst>
                <a:ext uri="{FF2B5EF4-FFF2-40B4-BE49-F238E27FC236}">
                  <a16:creationId xmlns:a16="http://schemas.microsoft.com/office/drawing/2014/main" id="{018C9D3D-5ECE-B32C-0FFC-6EC6AF9A1D06}"/>
                </a:ext>
              </a:extLst>
            </p:cNvPr>
            <p:cNvSpPr/>
            <p:nvPr/>
          </p:nvSpPr>
          <p:spPr>
            <a:xfrm>
              <a:off x="3359511" y="3082410"/>
              <a:ext cx="1013772" cy="69317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sz="500" dirty="0">
                <a:solidFill>
                  <a:srgbClr val="000000"/>
                </a:solidFill>
                <a:latin typeface="Arial" panose="020B0604020202020204" pitchFamily="34" charset="0"/>
              </a:endParaRPr>
            </a:p>
          </p:txBody>
        </p:sp>
        <p:sp>
          <p:nvSpPr>
            <p:cNvPr id="8" name="Rounded Rectangle 7">
              <a:extLst>
                <a:ext uri="{FF2B5EF4-FFF2-40B4-BE49-F238E27FC236}">
                  <a16:creationId xmlns:a16="http://schemas.microsoft.com/office/drawing/2014/main" id="{A15D505A-E30C-3F63-0D65-D479764A7774}"/>
                </a:ext>
              </a:extLst>
            </p:cNvPr>
            <p:cNvSpPr/>
            <p:nvPr/>
          </p:nvSpPr>
          <p:spPr>
            <a:xfrm>
              <a:off x="8477603" y="2546665"/>
              <a:ext cx="542980" cy="548422"/>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9" name="Rounded Rectangle 8">
              <a:extLst>
                <a:ext uri="{FF2B5EF4-FFF2-40B4-BE49-F238E27FC236}">
                  <a16:creationId xmlns:a16="http://schemas.microsoft.com/office/drawing/2014/main" id="{B58FF340-55DB-F0CD-93EA-3723E3DD9B9E}"/>
                </a:ext>
              </a:extLst>
            </p:cNvPr>
            <p:cNvSpPr/>
            <p:nvPr/>
          </p:nvSpPr>
          <p:spPr>
            <a:xfrm>
              <a:off x="8477603" y="3176490"/>
              <a:ext cx="542980" cy="548422"/>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10" name="Rounded Rectangle 9">
              <a:extLst>
                <a:ext uri="{FF2B5EF4-FFF2-40B4-BE49-F238E27FC236}">
                  <a16:creationId xmlns:a16="http://schemas.microsoft.com/office/drawing/2014/main" id="{14586C56-AEEB-A071-BED7-5896FB6FCB4A}"/>
                </a:ext>
              </a:extLst>
            </p:cNvPr>
            <p:cNvSpPr/>
            <p:nvPr/>
          </p:nvSpPr>
          <p:spPr>
            <a:xfrm>
              <a:off x="9073986" y="2555440"/>
              <a:ext cx="542980" cy="548422"/>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11" name="Rounded Rectangle 10">
              <a:extLst>
                <a:ext uri="{FF2B5EF4-FFF2-40B4-BE49-F238E27FC236}">
                  <a16:creationId xmlns:a16="http://schemas.microsoft.com/office/drawing/2014/main" id="{125DBC68-7968-0895-6A67-2C55B861D8DB}"/>
                </a:ext>
              </a:extLst>
            </p:cNvPr>
            <p:cNvSpPr/>
            <p:nvPr/>
          </p:nvSpPr>
          <p:spPr>
            <a:xfrm>
              <a:off x="9689718" y="2555440"/>
              <a:ext cx="542980" cy="548422"/>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12" name="Rounded Rectangle 11">
              <a:extLst>
                <a:ext uri="{FF2B5EF4-FFF2-40B4-BE49-F238E27FC236}">
                  <a16:creationId xmlns:a16="http://schemas.microsoft.com/office/drawing/2014/main" id="{7F5A1CFA-3415-7ED5-0EA3-E85BF4A01B7A}"/>
                </a:ext>
              </a:extLst>
            </p:cNvPr>
            <p:cNvSpPr/>
            <p:nvPr/>
          </p:nvSpPr>
          <p:spPr>
            <a:xfrm>
              <a:off x="9083092" y="3176490"/>
              <a:ext cx="542980" cy="548422"/>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13" name="Rounded Rectangle 12">
              <a:extLst>
                <a:ext uri="{FF2B5EF4-FFF2-40B4-BE49-F238E27FC236}">
                  <a16:creationId xmlns:a16="http://schemas.microsoft.com/office/drawing/2014/main" id="{9C125842-90DD-2EEB-F63A-20B4A9B9433C}"/>
                </a:ext>
              </a:extLst>
            </p:cNvPr>
            <p:cNvSpPr/>
            <p:nvPr/>
          </p:nvSpPr>
          <p:spPr>
            <a:xfrm>
              <a:off x="9688581" y="3195014"/>
              <a:ext cx="542980" cy="548422"/>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grpSp>
          <p:nvGrpSpPr>
            <p:cNvPr id="14" name="Group 13">
              <a:extLst>
                <a:ext uri="{FF2B5EF4-FFF2-40B4-BE49-F238E27FC236}">
                  <a16:creationId xmlns:a16="http://schemas.microsoft.com/office/drawing/2014/main" id="{A6A83049-D08D-8272-C715-BC81B9AC1AF8}"/>
                </a:ext>
              </a:extLst>
            </p:cNvPr>
            <p:cNvGrpSpPr/>
            <p:nvPr/>
          </p:nvGrpSpPr>
          <p:grpSpPr>
            <a:xfrm>
              <a:off x="8567635" y="3897313"/>
              <a:ext cx="362913" cy="412517"/>
              <a:chOff x="8959680" y="3891082"/>
              <a:chExt cx="362913" cy="412517"/>
            </a:xfrm>
          </p:grpSpPr>
          <p:sp>
            <p:nvSpPr>
              <p:cNvPr id="28" name="Rounded Rectangle 27">
                <a:extLst>
                  <a:ext uri="{FF2B5EF4-FFF2-40B4-BE49-F238E27FC236}">
                    <a16:creationId xmlns:a16="http://schemas.microsoft.com/office/drawing/2014/main" id="{930F0A21-978D-8459-3ABE-014E42B48DC0}"/>
                  </a:ext>
                </a:extLst>
              </p:cNvPr>
              <p:cNvSpPr/>
              <p:nvPr/>
            </p:nvSpPr>
            <p:spPr>
              <a:xfrm flipH="1">
                <a:off x="9137403" y="4164656"/>
                <a:ext cx="127692" cy="130243"/>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29" name="Rounded Rectangle 28">
                <a:extLst>
                  <a:ext uri="{FF2B5EF4-FFF2-40B4-BE49-F238E27FC236}">
                    <a16:creationId xmlns:a16="http://schemas.microsoft.com/office/drawing/2014/main" id="{E9DC06CB-872F-3FA6-F2DF-9D012089A4C0}"/>
                  </a:ext>
                </a:extLst>
              </p:cNvPr>
              <p:cNvSpPr/>
              <p:nvPr/>
            </p:nvSpPr>
            <p:spPr>
              <a:xfrm flipH="1">
                <a:off x="8959680" y="3897313"/>
                <a:ext cx="305414" cy="281430"/>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30" name="Rounded Rectangle 29">
                <a:extLst>
                  <a:ext uri="{FF2B5EF4-FFF2-40B4-BE49-F238E27FC236}">
                    <a16:creationId xmlns:a16="http://schemas.microsoft.com/office/drawing/2014/main" id="{43498E19-76B0-0C88-1A0D-AAF5A77B50D5}"/>
                  </a:ext>
                </a:extLst>
              </p:cNvPr>
              <p:cNvSpPr/>
              <p:nvPr/>
            </p:nvSpPr>
            <p:spPr>
              <a:xfrm>
                <a:off x="8959683" y="3891082"/>
                <a:ext cx="362910" cy="412517"/>
              </a:xfrm>
              <a:prstGeom prst="round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grpSp>
        <p:grpSp>
          <p:nvGrpSpPr>
            <p:cNvPr id="15" name="Group 14">
              <a:extLst>
                <a:ext uri="{FF2B5EF4-FFF2-40B4-BE49-F238E27FC236}">
                  <a16:creationId xmlns:a16="http://schemas.microsoft.com/office/drawing/2014/main" id="{43482DE5-5F64-9360-68C9-7A15499860BC}"/>
                </a:ext>
              </a:extLst>
            </p:cNvPr>
            <p:cNvGrpSpPr/>
            <p:nvPr/>
          </p:nvGrpSpPr>
          <p:grpSpPr>
            <a:xfrm>
              <a:off x="4579062" y="2568419"/>
              <a:ext cx="2576632" cy="1816919"/>
              <a:chOff x="4579062" y="2568419"/>
              <a:chExt cx="2576632" cy="1816919"/>
            </a:xfrm>
          </p:grpSpPr>
          <p:grpSp>
            <p:nvGrpSpPr>
              <p:cNvPr id="20" name="Group 19">
                <a:extLst>
                  <a:ext uri="{FF2B5EF4-FFF2-40B4-BE49-F238E27FC236}">
                    <a16:creationId xmlns:a16="http://schemas.microsoft.com/office/drawing/2014/main" id="{E1AE8A93-DF0A-6213-2F5F-537D8F4B03CA}"/>
                  </a:ext>
                </a:extLst>
              </p:cNvPr>
              <p:cNvGrpSpPr/>
              <p:nvPr/>
            </p:nvGrpSpPr>
            <p:grpSpPr>
              <a:xfrm>
                <a:off x="4579062" y="2568419"/>
                <a:ext cx="2576632" cy="1816919"/>
                <a:chOff x="4624268" y="3014114"/>
                <a:chExt cx="1987506" cy="1412627"/>
              </a:xfrm>
            </p:grpSpPr>
            <p:sp>
              <p:nvSpPr>
                <p:cNvPr id="22" name="Rounded Rectangle 21">
                  <a:extLst>
                    <a:ext uri="{FF2B5EF4-FFF2-40B4-BE49-F238E27FC236}">
                      <a16:creationId xmlns:a16="http://schemas.microsoft.com/office/drawing/2014/main" id="{D921DE08-3431-FE9F-DEE3-A25DEE9AA0B3}"/>
                    </a:ext>
                  </a:extLst>
                </p:cNvPr>
                <p:cNvSpPr/>
                <p:nvPr/>
              </p:nvSpPr>
              <p:spPr>
                <a:xfrm>
                  <a:off x="4624268" y="3014114"/>
                  <a:ext cx="1106582" cy="1052806"/>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23" name="Rounded Rectangle 22">
                  <a:extLst>
                    <a:ext uri="{FF2B5EF4-FFF2-40B4-BE49-F238E27FC236}">
                      <a16:creationId xmlns:a16="http://schemas.microsoft.com/office/drawing/2014/main" id="{050319E0-D23A-AFD1-D2E6-4A4EC1974FEA}"/>
                    </a:ext>
                  </a:extLst>
                </p:cNvPr>
                <p:cNvSpPr/>
                <p:nvPr/>
              </p:nvSpPr>
              <p:spPr>
                <a:xfrm>
                  <a:off x="5823037" y="3049490"/>
                  <a:ext cx="788737" cy="822353"/>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24" name="Rounded Rectangle 23">
                  <a:extLst>
                    <a:ext uri="{FF2B5EF4-FFF2-40B4-BE49-F238E27FC236}">
                      <a16:creationId xmlns:a16="http://schemas.microsoft.com/office/drawing/2014/main" id="{43D2B480-1E6E-3EAC-DD9A-3B41DA44A10A}"/>
                    </a:ext>
                  </a:extLst>
                </p:cNvPr>
                <p:cNvSpPr/>
                <p:nvPr/>
              </p:nvSpPr>
              <p:spPr>
                <a:xfrm>
                  <a:off x="5837772" y="3908149"/>
                  <a:ext cx="420150" cy="498113"/>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25" name="Rounded Rectangle 24">
                  <a:extLst>
                    <a:ext uri="{FF2B5EF4-FFF2-40B4-BE49-F238E27FC236}">
                      <a16:creationId xmlns:a16="http://schemas.microsoft.com/office/drawing/2014/main" id="{AB29CF61-1162-223E-C1CE-E23275E0D501}"/>
                    </a:ext>
                  </a:extLst>
                </p:cNvPr>
                <p:cNvSpPr/>
                <p:nvPr/>
              </p:nvSpPr>
              <p:spPr>
                <a:xfrm flipH="1">
                  <a:off x="5053663" y="4174848"/>
                  <a:ext cx="204304" cy="200738"/>
                </a:xfrm>
                <a:prstGeom prst="round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26" name="Rounded Rectangle 25">
                  <a:extLst>
                    <a:ext uri="{FF2B5EF4-FFF2-40B4-BE49-F238E27FC236}">
                      <a16:creationId xmlns:a16="http://schemas.microsoft.com/office/drawing/2014/main" id="{36AD9658-9C7E-C96E-5334-98E699854E4B}"/>
                    </a:ext>
                  </a:extLst>
                </p:cNvPr>
                <p:cNvSpPr/>
                <p:nvPr/>
              </p:nvSpPr>
              <p:spPr>
                <a:xfrm flipH="1">
                  <a:off x="4685987" y="4153003"/>
                  <a:ext cx="262882" cy="273738"/>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27" name="Rounded Rectangle 26">
                  <a:extLst>
                    <a:ext uri="{FF2B5EF4-FFF2-40B4-BE49-F238E27FC236}">
                      <a16:creationId xmlns:a16="http://schemas.microsoft.com/office/drawing/2014/main" id="{D7ABCEB2-DC1E-9028-117B-35D601C0FBB9}"/>
                    </a:ext>
                  </a:extLst>
                </p:cNvPr>
                <p:cNvSpPr/>
                <p:nvPr/>
              </p:nvSpPr>
              <p:spPr>
                <a:xfrm flipH="1">
                  <a:off x="5362762" y="4167580"/>
                  <a:ext cx="160731" cy="149047"/>
                </a:xfrm>
                <a:prstGeom prst="round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grpSp>
          <p:sp>
            <p:nvSpPr>
              <p:cNvPr id="21" name="Rounded Rectangle 20">
                <a:extLst>
                  <a:ext uri="{FF2B5EF4-FFF2-40B4-BE49-F238E27FC236}">
                    <a16:creationId xmlns:a16="http://schemas.microsoft.com/office/drawing/2014/main" id="{8E7276A0-341E-F956-2F40-C2E107769BB4}"/>
                  </a:ext>
                </a:extLst>
              </p:cNvPr>
              <p:cNvSpPr/>
              <p:nvPr/>
            </p:nvSpPr>
            <p:spPr>
              <a:xfrm flipH="1">
                <a:off x="5866081" y="4061354"/>
                <a:ext cx="130339" cy="123620"/>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rgbClr val="7030A0"/>
                  </a:solidFill>
                </a:endParaRPr>
              </a:p>
            </p:txBody>
          </p:sp>
        </p:grpSp>
        <p:sp>
          <p:nvSpPr>
            <p:cNvPr id="16" name="Rounded Rectangle 15">
              <a:extLst>
                <a:ext uri="{FF2B5EF4-FFF2-40B4-BE49-F238E27FC236}">
                  <a16:creationId xmlns:a16="http://schemas.microsoft.com/office/drawing/2014/main" id="{38C1BDBA-7927-27AA-0CA3-30FEA8556166}"/>
                </a:ext>
              </a:extLst>
            </p:cNvPr>
            <p:cNvSpPr/>
            <p:nvPr/>
          </p:nvSpPr>
          <p:spPr>
            <a:xfrm flipH="1">
              <a:off x="9173127" y="3915764"/>
              <a:ext cx="238139" cy="251483"/>
            </a:xfrm>
            <a:prstGeom prst="round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17" name="Rounded Rectangle 16">
              <a:extLst>
                <a:ext uri="{FF2B5EF4-FFF2-40B4-BE49-F238E27FC236}">
                  <a16:creationId xmlns:a16="http://schemas.microsoft.com/office/drawing/2014/main" id="{89361F5F-AA91-4643-166C-2E0E9C4456E6}"/>
                </a:ext>
              </a:extLst>
            </p:cNvPr>
            <p:cNvSpPr/>
            <p:nvPr/>
          </p:nvSpPr>
          <p:spPr>
            <a:xfrm>
              <a:off x="9173127" y="3907026"/>
              <a:ext cx="362910" cy="412517"/>
            </a:xfrm>
            <a:prstGeom prst="round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18" name="Rounded Rectangle 17">
              <a:extLst>
                <a:ext uri="{FF2B5EF4-FFF2-40B4-BE49-F238E27FC236}">
                  <a16:creationId xmlns:a16="http://schemas.microsoft.com/office/drawing/2014/main" id="{1728316E-69EF-35EC-54DC-3CA23F1F9426}"/>
                </a:ext>
              </a:extLst>
            </p:cNvPr>
            <p:cNvSpPr/>
            <p:nvPr/>
          </p:nvSpPr>
          <p:spPr>
            <a:xfrm flipH="1">
              <a:off x="9300595" y="4113284"/>
              <a:ext cx="208374" cy="191704"/>
            </a:xfrm>
            <a:prstGeom prst="round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19" name="Right Arrow 18">
              <a:extLst>
                <a:ext uri="{FF2B5EF4-FFF2-40B4-BE49-F238E27FC236}">
                  <a16:creationId xmlns:a16="http://schemas.microsoft.com/office/drawing/2014/main" id="{E29C1D0B-2B2F-80BD-FAB2-1A34CD56B691}"/>
                </a:ext>
              </a:extLst>
            </p:cNvPr>
            <p:cNvSpPr/>
            <p:nvPr/>
          </p:nvSpPr>
          <p:spPr>
            <a:xfrm>
              <a:off x="7290673" y="3082410"/>
              <a:ext cx="1013772" cy="69317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sz="500" dirty="0">
                <a:solidFill>
                  <a:srgbClr val="000000"/>
                </a:solidFill>
                <a:latin typeface="Arial" panose="020B0604020202020204" pitchFamily="34" charset="0"/>
              </a:endParaRPr>
            </a:p>
          </p:txBody>
        </p:sp>
      </p:grpSp>
      <p:sp>
        <p:nvSpPr>
          <p:cNvPr id="233" name="Right Arrow 232">
            <a:extLst>
              <a:ext uri="{FF2B5EF4-FFF2-40B4-BE49-F238E27FC236}">
                <a16:creationId xmlns:a16="http://schemas.microsoft.com/office/drawing/2014/main" id="{767A664F-8881-A754-1054-7EA9E1DF3298}"/>
              </a:ext>
            </a:extLst>
          </p:cNvPr>
          <p:cNvSpPr/>
          <p:nvPr/>
        </p:nvSpPr>
        <p:spPr>
          <a:xfrm>
            <a:off x="4778034" y="2213628"/>
            <a:ext cx="359311" cy="235833"/>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sz="500" dirty="0">
              <a:solidFill>
                <a:srgbClr val="000000"/>
              </a:solidFill>
              <a:latin typeface="Arial" panose="020B0604020202020204" pitchFamily="34" charset="0"/>
            </a:endParaRPr>
          </a:p>
        </p:txBody>
      </p:sp>
      <p:sp>
        <p:nvSpPr>
          <p:cNvPr id="440" name="Rounded Rectangle 439">
            <a:extLst>
              <a:ext uri="{FF2B5EF4-FFF2-40B4-BE49-F238E27FC236}">
                <a16:creationId xmlns:a16="http://schemas.microsoft.com/office/drawing/2014/main" id="{E306CF87-4893-3521-0208-C82776A15293}"/>
              </a:ext>
            </a:extLst>
          </p:cNvPr>
          <p:cNvSpPr/>
          <p:nvPr/>
        </p:nvSpPr>
        <p:spPr>
          <a:xfrm>
            <a:off x="1425855" y="4303209"/>
            <a:ext cx="643469" cy="618154"/>
          </a:xfrm>
          <a:prstGeom prst="roundRect">
            <a:avLst>
              <a:gd name="adj" fmla="val 7223"/>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441" name="Right Arrow 440">
            <a:extLst>
              <a:ext uri="{FF2B5EF4-FFF2-40B4-BE49-F238E27FC236}">
                <a16:creationId xmlns:a16="http://schemas.microsoft.com/office/drawing/2014/main" id="{B2A0FFBC-CC8F-DD93-239F-7EED62E831B8}"/>
              </a:ext>
            </a:extLst>
          </p:cNvPr>
          <p:cNvSpPr/>
          <p:nvPr/>
        </p:nvSpPr>
        <p:spPr>
          <a:xfrm>
            <a:off x="2138024" y="4494369"/>
            <a:ext cx="359310" cy="235833"/>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sz="500" dirty="0">
              <a:solidFill>
                <a:srgbClr val="000000"/>
              </a:solidFill>
              <a:latin typeface="Arial" panose="020B0604020202020204" pitchFamily="34" charset="0"/>
            </a:endParaRPr>
          </a:p>
        </p:txBody>
      </p:sp>
      <p:grpSp>
        <p:nvGrpSpPr>
          <p:cNvPr id="449" name="Group 448">
            <a:extLst>
              <a:ext uri="{FF2B5EF4-FFF2-40B4-BE49-F238E27FC236}">
                <a16:creationId xmlns:a16="http://schemas.microsoft.com/office/drawing/2014/main" id="{983F4942-C7A7-B968-8238-C302E22344F8}"/>
              </a:ext>
            </a:extLst>
          </p:cNvPr>
          <p:cNvGrpSpPr/>
          <p:nvPr/>
        </p:nvGrpSpPr>
        <p:grpSpPr>
          <a:xfrm>
            <a:off x="2570269" y="4319499"/>
            <a:ext cx="913234" cy="618154"/>
            <a:chOff x="4579062" y="2568419"/>
            <a:chExt cx="2576632" cy="1816919"/>
          </a:xfrm>
        </p:grpSpPr>
        <p:grpSp>
          <p:nvGrpSpPr>
            <p:cNvPr id="454" name="Group 453">
              <a:extLst>
                <a:ext uri="{FF2B5EF4-FFF2-40B4-BE49-F238E27FC236}">
                  <a16:creationId xmlns:a16="http://schemas.microsoft.com/office/drawing/2014/main" id="{0B107723-E62A-8C8D-9F52-FBF4AE3DC33C}"/>
                </a:ext>
              </a:extLst>
            </p:cNvPr>
            <p:cNvGrpSpPr/>
            <p:nvPr/>
          </p:nvGrpSpPr>
          <p:grpSpPr>
            <a:xfrm>
              <a:off x="4579062" y="2568419"/>
              <a:ext cx="2576632" cy="1816919"/>
              <a:chOff x="4624268" y="3014114"/>
              <a:chExt cx="1987506" cy="1412627"/>
            </a:xfrm>
          </p:grpSpPr>
          <p:sp>
            <p:nvSpPr>
              <p:cNvPr id="456" name="Rounded Rectangle 455">
                <a:extLst>
                  <a:ext uri="{FF2B5EF4-FFF2-40B4-BE49-F238E27FC236}">
                    <a16:creationId xmlns:a16="http://schemas.microsoft.com/office/drawing/2014/main" id="{06DB6402-9DDD-69E1-866A-A8A486F5EE01}"/>
                  </a:ext>
                </a:extLst>
              </p:cNvPr>
              <p:cNvSpPr/>
              <p:nvPr/>
            </p:nvSpPr>
            <p:spPr>
              <a:xfrm>
                <a:off x="4624268" y="3014114"/>
                <a:ext cx="1106582" cy="1052806"/>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457" name="Rounded Rectangle 456">
                <a:extLst>
                  <a:ext uri="{FF2B5EF4-FFF2-40B4-BE49-F238E27FC236}">
                    <a16:creationId xmlns:a16="http://schemas.microsoft.com/office/drawing/2014/main" id="{19D5D939-7D96-89E7-642D-F4A25D233A5F}"/>
                  </a:ext>
                </a:extLst>
              </p:cNvPr>
              <p:cNvSpPr/>
              <p:nvPr/>
            </p:nvSpPr>
            <p:spPr>
              <a:xfrm>
                <a:off x="5823037" y="3049490"/>
                <a:ext cx="788737" cy="822353"/>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458" name="Rounded Rectangle 457">
                <a:extLst>
                  <a:ext uri="{FF2B5EF4-FFF2-40B4-BE49-F238E27FC236}">
                    <a16:creationId xmlns:a16="http://schemas.microsoft.com/office/drawing/2014/main" id="{8BD24C37-84F0-FCF0-53ED-CA5D7D4E84AA}"/>
                  </a:ext>
                </a:extLst>
              </p:cNvPr>
              <p:cNvSpPr/>
              <p:nvPr/>
            </p:nvSpPr>
            <p:spPr>
              <a:xfrm>
                <a:off x="5837772" y="3908149"/>
                <a:ext cx="420150" cy="498113"/>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459" name="Rounded Rectangle 458">
                <a:extLst>
                  <a:ext uri="{FF2B5EF4-FFF2-40B4-BE49-F238E27FC236}">
                    <a16:creationId xmlns:a16="http://schemas.microsoft.com/office/drawing/2014/main" id="{534DB7B3-E211-991F-A940-662E3B54FC17}"/>
                  </a:ext>
                </a:extLst>
              </p:cNvPr>
              <p:cNvSpPr/>
              <p:nvPr/>
            </p:nvSpPr>
            <p:spPr>
              <a:xfrm flipH="1">
                <a:off x="5053663" y="4174848"/>
                <a:ext cx="204304" cy="200738"/>
              </a:xfrm>
              <a:prstGeom prst="round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460" name="Rounded Rectangle 459">
                <a:extLst>
                  <a:ext uri="{FF2B5EF4-FFF2-40B4-BE49-F238E27FC236}">
                    <a16:creationId xmlns:a16="http://schemas.microsoft.com/office/drawing/2014/main" id="{2317227C-BD38-8B7B-2580-81D49E363D3C}"/>
                  </a:ext>
                </a:extLst>
              </p:cNvPr>
              <p:cNvSpPr/>
              <p:nvPr/>
            </p:nvSpPr>
            <p:spPr>
              <a:xfrm flipH="1">
                <a:off x="4685987" y="4153003"/>
                <a:ext cx="262882" cy="273738"/>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461" name="Rounded Rectangle 460">
                <a:extLst>
                  <a:ext uri="{FF2B5EF4-FFF2-40B4-BE49-F238E27FC236}">
                    <a16:creationId xmlns:a16="http://schemas.microsoft.com/office/drawing/2014/main" id="{D731457D-B059-F2C3-3CB8-00D3E67FF3B3}"/>
                  </a:ext>
                </a:extLst>
              </p:cNvPr>
              <p:cNvSpPr/>
              <p:nvPr/>
            </p:nvSpPr>
            <p:spPr>
              <a:xfrm flipH="1">
                <a:off x="5362762" y="4167580"/>
                <a:ext cx="160731" cy="149047"/>
              </a:xfrm>
              <a:prstGeom prst="round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grpSp>
        <p:sp>
          <p:nvSpPr>
            <p:cNvPr id="455" name="Rounded Rectangle 454">
              <a:extLst>
                <a:ext uri="{FF2B5EF4-FFF2-40B4-BE49-F238E27FC236}">
                  <a16:creationId xmlns:a16="http://schemas.microsoft.com/office/drawing/2014/main" id="{443A2587-469D-7E74-E3F4-7132969A10CE}"/>
                </a:ext>
              </a:extLst>
            </p:cNvPr>
            <p:cNvSpPr/>
            <p:nvPr/>
          </p:nvSpPr>
          <p:spPr>
            <a:xfrm flipH="1">
              <a:off x="5866081" y="4061354"/>
              <a:ext cx="130339" cy="123620"/>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rgbClr val="7030A0"/>
                </a:solidFill>
              </a:endParaRPr>
            </a:p>
          </p:txBody>
        </p:sp>
      </p:grpSp>
      <p:sp>
        <p:nvSpPr>
          <p:cNvPr id="453" name="Right Arrow 452">
            <a:extLst>
              <a:ext uri="{FF2B5EF4-FFF2-40B4-BE49-F238E27FC236}">
                <a16:creationId xmlns:a16="http://schemas.microsoft.com/office/drawing/2014/main" id="{50BEE177-0BCA-8662-AE48-CFE830896419}"/>
              </a:ext>
            </a:extLst>
          </p:cNvPr>
          <p:cNvSpPr/>
          <p:nvPr/>
        </p:nvSpPr>
        <p:spPr>
          <a:xfrm>
            <a:off x="3531343" y="4494369"/>
            <a:ext cx="359310" cy="235833"/>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sz="500" dirty="0">
              <a:solidFill>
                <a:srgbClr val="000000"/>
              </a:solidFill>
              <a:latin typeface="Arial" panose="020B0604020202020204" pitchFamily="34" charset="0"/>
            </a:endParaRPr>
          </a:p>
        </p:txBody>
      </p:sp>
      <p:sp>
        <p:nvSpPr>
          <p:cNvPr id="239" name="Right Arrow 238">
            <a:extLst>
              <a:ext uri="{FF2B5EF4-FFF2-40B4-BE49-F238E27FC236}">
                <a16:creationId xmlns:a16="http://schemas.microsoft.com/office/drawing/2014/main" id="{9B0C078A-2A1B-4247-5C50-E2D7483319FE}"/>
              </a:ext>
            </a:extLst>
          </p:cNvPr>
          <p:cNvSpPr/>
          <p:nvPr/>
        </p:nvSpPr>
        <p:spPr>
          <a:xfrm>
            <a:off x="4778034" y="4502514"/>
            <a:ext cx="359310" cy="235833"/>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sz="500" dirty="0">
              <a:solidFill>
                <a:srgbClr val="000000"/>
              </a:solidFill>
              <a:latin typeface="Arial" panose="020B0604020202020204" pitchFamily="34" charset="0"/>
            </a:endParaRPr>
          </a:p>
        </p:txBody>
      </p:sp>
      <p:sp>
        <p:nvSpPr>
          <p:cNvPr id="465" name="Rounded Rectangle 464">
            <a:extLst>
              <a:ext uri="{FF2B5EF4-FFF2-40B4-BE49-F238E27FC236}">
                <a16:creationId xmlns:a16="http://schemas.microsoft.com/office/drawing/2014/main" id="{F97CBB67-DD90-C2BF-AD5A-7149E125DF0F}"/>
              </a:ext>
            </a:extLst>
          </p:cNvPr>
          <p:cNvSpPr/>
          <p:nvPr/>
        </p:nvSpPr>
        <p:spPr>
          <a:xfrm>
            <a:off x="3952026" y="4119051"/>
            <a:ext cx="758175" cy="993977"/>
          </a:xfrm>
          <a:prstGeom prst="roundRect">
            <a:avLst>
              <a:gd name="adj" fmla="val 7735"/>
            </a:avLst>
          </a:prstGeom>
          <a:solidFill>
            <a:schemeClr val="accent6">
              <a:lumMod val="60000"/>
              <a:lumOff val="40000"/>
            </a:schemeClr>
          </a:solidFill>
          <a:ln>
            <a:solidFill>
              <a:schemeClr val="tx1"/>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FR" sz="1000" dirty="0">
                <a:solidFill>
                  <a:sysClr val="windowText" lastClr="000000"/>
                </a:solidFill>
              </a:rPr>
              <a:t>Optimized Batching</a:t>
            </a:r>
          </a:p>
        </p:txBody>
      </p:sp>
      <p:pic>
        <p:nvPicPr>
          <p:cNvPr id="471" name="Picture 2">
            <a:extLst>
              <a:ext uri="{FF2B5EF4-FFF2-40B4-BE49-F238E27FC236}">
                <a16:creationId xmlns:a16="http://schemas.microsoft.com/office/drawing/2014/main" id="{6651D614-6146-F2C9-6E1F-DA55743B4F9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18" t="7476" b="4863"/>
          <a:stretch/>
        </p:blipFill>
        <p:spPr bwMode="auto">
          <a:xfrm>
            <a:off x="7307403" y="1760650"/>
            <a:ext cx="4130353" cy="1260000"/>
          </a:xfrm>
          <a:prstGeom prst="rect">
            <a:avLst/>
          </a:prstGeom>
          <a:noFill/>
          <a:extLst>
            <a:ext uri="{909E8E84-426E-40DD-AFC4-6F175D3DCCD1}">
              <a14:hiddenFill xmlns:a14="http://schemas.microsoft.com/office/drawing/2010/main">
                <a:solidFill>
                  <a:srgbClr val="FFFFFF"/>
                </a:solidFill>
              </a14:hiddenFill>
            </a:ext>
          </a:extLst>
        </p:spPr>
      </p:pic>
      <p:sp>
        <p:nvSpPr>
          <p:cNvPr id="472" name="Right Arrow 471">
            <a:extLst>
              <a:ext uri="{FF2B5EF4-FFF2-40B4-BE49-F238E27FC236}">
                <a16:creationId xmlns:a16="http://schemas.microsoft.com/office/drawing/2014/main" id="{74BD518F-CDC9-38D0-768F-721B6620046A}"/>
              </a:ext>
            </a:extLst>
          </p:cNvPr>
          <p:cNvSpPr/>
          <p:nvPr/>
        </p:nvSpPr>
        <p:spPr>
          <a:xfrm rot="5400000">
            <a:off x="554312" y="2849152"/>
            <a:ext cx="602858" cy="1237382"/>
          </a:xfrm>
          <a:prstGeom prst="rightArrow">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GB" sz="500" dirty="0">
              <a:solidFill>
                <a:srgbClr val="000000"/>
              </a:solidFill>
              <a:latin typeface="Arial" panose="020B0604020202020204" pitchFamily="34" charset="0"/>
            </a:endParaRPr>
          </a:p>
        </p:txBody>
      </p:sp>
      <p:pic>
        <p:nvPicPr>
          <p:cNvPr id="3074" name="Picture 2">
            <a:extLst>
              <a:ext uri="{FF2B5EF4-FFF2-40B4-BE49-F238E27FC236}">
                <a16:creationId xmlns:a16="http://schemas.microsoft.com/office/drawing/2014/main" id="{94D59549-C38C-B4B6-8CD6-F611F46378B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34" t="5774" b="5101"/>
          <a:stretch/>
        </p:blipFill>
        <p:spPr bwMode="auto">
          <a:xfrm>
            <a:off x="7349563" y="3936891"/>
            <a:ext cx="3865677" cy="1260000"/>
          </a:xfrm>
          <a:prstGeom prst="rect">
            <a:avLst/>
          </a:prstGeom>
          <a:noFill/>
          <a:extLst>
            <a:ext uri="{909E8E84-426E-40DD-AFC4-6F175D3DCCD1}">
              <a14:hiddenFill xmlns:a14="http://schemas.microsoft.com/office/drawing/2010/main">
                <a:solidFill>
                  <a:srgbClr val="FFFFFF"/>
                </a:solidFill>
              </a14:hiddenFill>
            </a:ext>
          </a:extLst>
        </p:spPr>
      </p:pic>
      <p:sp>
        <p:nvSpPr>
          <p:cNvPr id="475" name="Right Arrow 474">
            <a:extLst>
              <a:ext uri="{FF2B5EF4-FFF2-40B4-BE49-F238E27FC236}">
                <a16:creationId xmlns:a16="http://schemas.microsoft.com/office/drawing/2014/main" id="{AC9642C3-D785-4A89-0926-5CBF8530346D}"/>
              </a:ext>
            </a:extLst>
          </p:cNvPr>
          <p:cNvSpPr/>
          <p:nvPr/>
        </p:nvSpPr>
        <p:spPr>
          <a:xfrm>
            <a:off x="6769220" y="4507951"/>
            <a:ext cx="359310" cy="235833"/>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sz="500" dirty="0">
              <a:solidFill>
                <a:srgbClr val="000000"/>
              </a:solidFill>
              <a:latin typeface="Arial" panose="020B0604020202020204" pitchFamily="34" charset="0"/>
            </a:endParaRPr>
          </a:p>
        </p:txBody>
      </p:sp>
      <p:sp>
        <p:nvSpPr>
          <p:cNvPr id="476" name="Right Arrow 475">
            <a:extLst>
              <a:ext uri="{FF2B5EF4-FFF2-40B4-BE49-F238E27FC236}">
                <a16:creationId xmlns:a16="http://schemas.microsoft.com/office/drawing/2014/main" id="{285A0CD2-8956-5350-08FD-906D73FCB341}"/>
              </a:ext>
            </a:extLst>
          </p:cNvPr>
          <p:cNvSpPr/>
          <p:nvPr/>
        </p:nvSpPr>
        <p:spPr>
          <a:xfrm>
            <a:off x="6774995" y="2205482"/>
            <a:ext cx="359310" cy="235833"/>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sz="500" dirty="0">
              <a:solidFill>
                <a:srgbClr val="000000"/>
              </a:solidFill>
              <a:latin typeface="Arial" panose="020B0604020202020204" pitchFamily="34" charset="0"/>
            </a:endParaRPr>
          </a:p>
        </p:txBody>
      </p:sp>
      <p:grpSp>
        <p:nvGrpSpPr>
          <p:cNvPr id="478" name="Group 477">
            <a:extLst>
              <a:ext uri="{FF2B5EF4-FFF2-40B4-BE49-F238E27FC236}">
                <a16:creationId xmlns:a16="http://schemas.microsoft.com/office/drawing/2014/main" id="{D0A686A4-5FF4-9212-054C-C3042F301738}"/>
              </a:ext>
            </a:extLst>
          </p:cNvPr>
          <p:cNvGrpSpPr/>
          <p:nvPr/>
        </p:nvGrpSpPr>
        <p:grpSpPr>
          <a:xfrm>
            <a:off x="5348835" y="4266627"/>
            <a:ext cx="1266693" cy="602858"/>
            <a:chOff x="5348835" y="4266627"/>
            <a:chExt cx="1266693" cy="602858"/>
          </a:xfrm>
        </p:grpSpPr>
        <p:grpSp>
          <p:nvGrpSpPr>
            <p:cNvPr id="240" name="Group 239">
              <a:extLst>
                <a:ext uri="{FF2B5EF4-FFF2-40B4-BE49-F238E27FC236}">
                  <a16:creationId xmlns:a16="http://schemas.microsoft.com/office/drawing/2014/main" id="{959C4690-7035-0EFB-7A30-1BE0CB8C0977}"/>
                </a:ext>
              </a:extLst>
            </p:cNvPr>
            <p:cNvGrpSpPr/>
            <p:nvPr/>
          </p:nvGrpSpPr>
          <p:grpSpPr>
            <a:xfrm>
              <a:off x="5348835" y="4266627"/>
              <a:ext cx="789852" cy="602858"/>
              <a:chOff x="5671378" y="1898291"/>
              <a:chExt cx="2522575" cy="1564575"/>
            </a:xfrm>
          </p:grpSpPr>
          <p:grpSp>
            <p:nvGrpSpPr>
              <p:cNvPr id="416" name="Group 415">
                <a:extLst>
                  <a:ext uri="{FF2B5EF4-FFF2-40B4-BE49-F238E27FC236}">
                    <a16:creationId xmlns:a16="http://schemas.microsoft.com/office/drawing/2014/main" id="{61B53389-F63E-A363-A8EA-E6F88722963C}"/>
                  </a:ext>
                </a:extLst>
              </p:cNvPr>
              <p:cNvGrpSpPr/>
              <p:nvPr/>
            </p:nvGrpSpPr>
            <p:grpSpPr>
              <a:xfrm>
                <a:off x="5825659" y="1898291"/>
                <a:ext cx="2189072" cy="1085982"/>
                <a:chOff x="7875136" y="3874240"/>
                <a:chExt cx="2189072" cy="1085982"/>
              </a:xfrm>
              <a:solidFill>
                <a:schemeClr val="tx1"/>
              </a:solidFill>
            </p:grpSpPr>
            <p:sp>
              <p:nvSpPr>
                <p:cNvPr id="421" name="Oval 420">
                  <a:extLst>
                    <a:ext uri="{FF2B5EF4-FFF2-40B4-BE49-F238E27FC236}">
                      <a16:creationId xmlns:a16="http://schemas.microsoft.com/office/drawing/2014/main" id="{1F55CE20-2FE0-7ACB-CF9A-F3EAF4C40F35}"/>
                    </a:ext>
                  </a:extLst>
                </p:cNvPr>
                <p:cNvSpPr>
                  <a:spLocks noChangeAspect="1"/>
                </p:cNvSpPr>
                <p:nvPr/>
              </p:nvSpPr>
              <p:spPr>
                <a:xfrm>
                  <a:off x="8969355" y="3874240"/>
                  <a:ext cx="0" cy="0"/>
                </a:xfrm>
                <a:prstGeom prst="ellipse">
                  <a:avLst/>
                </a:prstGeom>
                <a:grp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600">
                    <a:latin typeface="Arial" panose="020B0604020202020204" pitchFamily="34" charset="0"/>
                    <a:cs typeface="Arial" panose="020B0604020202020204" pitchFamily="34" charset="0"/>
                  </a:endParaRPr>
                </a:p>
              </p:txBody>
            </p:sp>
            <p:sp>
              <p:nvSpPr>
                <p:cNvPr id="422" name="Oval 421">
                  <a:extLst>
                    <a:ext uri="{FF2B5EF4-FFF2-40B4-BE49-F238E27FC236}">
                      <a16:creationId xmlns:a16="http://schemas.microsoft.com/office/drawing/2014/main" id="{4557EF66-80D8-6877-2233-F4F160605011}"/>
                    </a:ext>
                  </a:extLst>
                </p:cNvPr>
                <p:cNvSpPr>
                  <a:spLocks noChangeAspect="1"/>
                </p:cNvSpPr>
                <p:nvPr/>
              </p:nvSpPr>
              <p:spPr>
                <a:xfrm>
                  <a:off x="8606764" y="4234240"/>
                  <a:ext cx="0" cy="0"/>
                </a:xfrm>
                <a:prstGeom prst="ellipse">
                  <a:avLst/>
                </a:prstGeom>
                <a:grp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600">
                    <a:latin typeface="Arial" panose="020B0604020202020204" pitchFamily="34" charset="0"/>
                    <a:cs typeface="Arial" panose="020B0604020202020204" pitchFamily="34" charset="0"/>
                  </a:endParaRPr>
                </a:p>
              </p:txBody>
            </p:sp>
            <p:sp>
              <p:nvSpPr>
                <p:cNvPr id="423" name="Oval 422">
                  <a:extLst>
                    <a:ext uri="{FF2B5EF4-FFF2-40B4-BE49-F238E27FC236}">
                      <a16:creationId xmlns:a16="http://schemas.microsoft.com/office/drawing/2014/main" id="{69C67376-0F06-0F67-5850-ADA31504332F}"/>
                    </a:ext>
                  </a:extLst>
                </p:cNvPr>
                <p:cNvSpPr>
                  <a:spLocks noChangeAspect="1"/>
                </p:cNvSpPr>
                <p:nvPr/>
              </p:nvSpPr>
              <p:spPr>
                <a:xfrm>
                  <a:off x="8240950" y="4597230"/>
                  <a:ext cx="0" cy="0"/>
                </a:xfrm>
                <a:prstGeom prst="ellipse">
                  <a:avLst/>
                </a:prstGeom>
                <a:grp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600">
                    <a:latin typeface="Arial" panose="020B0604020202020204" pitchFamily="34" charset="0"/>
                    <a:cs typeface="Arial" panose="020B0604020202020204" pitchFamily="34" charset="0"/>
                  </a:endParaRPr>
                </a:p>
              </p:txBody>
            </p:sp>
            <p:sp>
              <p:nvSpPr>
                <p:cNvPr id="424" name="Oval 423">
                  <a:extLst>
                    <a:ext uri="{FF2B5EF4-FFF2-40B4-BE49-F238E27FC236}">
                      <a16:creationId xmlns:a16="http://schemas.microsoft.com/office/drawing/2014/main" id="{C66EFB7D-6B51-8778-35A3-6FD0D8CBBF32}"/>
                    </a:ext>
                  </a:extLst>
                </p:cNvPr>
                <p:cNvSpPr>
                  <a:spLocks noChangeAspect="1"/>
                </p:cNvSpPr>
                <p:nvPr/>
              </p:nvSpPr>
              <p:spPr>
                <a:xfrm>
                  <a:off x="7875136" y="4960221"/>
                  <a:ext cx="0" cy="0"/>
                </a:xfrm>
                <a:prstGeom prst="ellipse">
                  <a:avLst/>
                </a:prstGeom>
                <a:grp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600">
                    <a:latin typeface="Arial" panose="020B0604020202020204" pitchFamily="34" charset="0"/>
                    <a:cs typeface="Arial" panose="020B0604020202020204" pitchFamily="34" charset="0"/>
                  </a:endParaRPr>
                </a:p>
              </p:txBody>
            </p:sp>
            <p:sp>
              <p:nvSpPr>
                <p:cNvPr id="425" name="Oval 424">
                  <a:extLst>
                    <a:ext uri="{FF2B5EF4-FFF2-40B4-BE49-F238E27FC236}">
                      <a16:creationId xmlns:a16="http://schemas.microsoft.com/office/drawing/2014/main" id="{48AAA966-D742-5F45-BB5D-560080CDE120}"/>
                    </a:ext>
                  </a:extLst>
                </p:cNvPr>
                <p:cNvSpPr>
                  <a:spLocks noChangeAspect="1"/>
                </p:cNvSpPr>
                <p:nvPr/>
              </p:nvSpPr>
              <p:spPr>
                <a:xfrm>
                  <a:off x="8606764" y="4960221"/>
                  <a:ext cx="0" cy="0"/>
                </a:xfrm>
                <a:prstGeom prst="ellipse">
                  <a:avLst/>
                </a:prstGeom>
                <a:grp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600">
                    <a:latin typeface="Arial" panose="020B0604020202020204" pitchFamily="34" charset="0"/>
                    <a:cs typeface="Arial" panose="020B0604020202020204" pitchFamily="34" charset="0"/>
                  </a:endParaRPr>
                </a:p>
              </p:txBody>
            </p:sp>
            <p:sp>
              <p:nvSpPr>
                <p:cNvPr id="426" name="Oval 425">
                  <a:extLst>
                    <a:ext uri="{FF2B5EF4-FFF2-40B4-BE49-F238E27FC236}">
                      <a16:creationId xmlns:a16="http://schemas.microsoft.com/office/drawing/2014/main" id="{427CC793-C99B-5B25-89F2-9757650E630E}"/>
                    </a:ext>
                  </a:extLst>
                </p:cNvPr>
                <p:cNvSpPr>
                  <a:spLocks noChangeAspect="1"/>
                </p:cNvSpPr>
                <p:nvPr/>
              </p:nvSpPr>
              <p:spPr>
                <a:xfrm>
                  <a:off x="9332578" y="4234240"/>
                  <a:ext cx="0" cy="0"/>
                </a:xfrm>
                <a:prstGeom prst="ellipse">
                  <a:avLst/>
                </a:prstGeom>
                <a:grp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600">
                    <a:latin typeface="Arial" panose="020B0604020202020204" pitchFamily="34" charset="0"/>
                    <a:cs typeface="Arial" panose="020B0604020202020204" pitchFamily="34" charset="0"/>
                  </a:endParaRPr>
                </a:p>
              </p:txBody>
            </p:sp>
            <p:sp>
              <p:nvSpPr>
                <p:cNvPr id="427" name="Oval 426">
                  <a:extLst>
                    <a:ext uri="{FF2B5EF4-FFF2-40B4-BE49-F238E27FC236}">
                      <a16:creationId xmlns:a16="http://schemas.microsoft.com/office/drawing/2014/main" id="{90FD03D6-5EE9-607B-8515-497F74A2C305}"/>
                    </a:ext>
                  </a:extLst>
                </p:cNvPr>
                <p:cNvSpPr>
                  <a:spLocks noChangeAspect="1"/>
                </p:cNvSpPr>
                <p:nvPr/>
              </p:nvSpPr>
              <p:spPr>
                <a:xfrm>
                  <a:off x="8966764" y="4597230"/>
                  <a:ext cx="0" cy="0"/>
                </a:xfrm>
                <a:prstGeom prst="ellipse">
                  <a:avLst/>
                </a:prstGeom>
                <a:grp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600">
                    <a:latin typeface="Arial" panose="020B0604020202020204" pitchFamily="34" charset="0"/>
                    <a:cs typeface="Arial" panose="020B0604020202020204" pitchFamily="34" charset="0"/>
                  </a:endParaRPr>
                </a:p>
              </p:txBody>
            </p:sp>
            <p:sp>
              <p:nvSpPr>
                <p:cNvPr id="428" name="Oval 427">
                  <a:extLst>
                    <a:ext uri="{FF2B5EF4-FFF2-40B4-BE49-F238E27FC236}">
                      <a16:creationId xmlns:a16="http://schemas.microsoft.com/office/drawing/2014/main" id="{C0BACA75-4EDF-C889-CFD1-5575C81A136E}"/>
                    </a:ext>
                  </a:extLst>
                </p:cNvPr>
                <p:cNvSpPr>
                  <a:spLocks noChangeAspect="1"/>
                </p:cNvSpPr>
                <p:nvPr/>
              </p:nvSpPr>
              <p:spPr>
                <a:xfrm>
                  <a:off x="9698392" y="4597230"/>
                  <a:ext cx="0" cy="0"/>
                </a:xfrm>
                <a:prstGeom prst="ellipse">
                  <a:avLst/>
                </a:prstGeom>
                <a:grp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600">
                    <a:latin typeface="Arial" panose="020B0604020202020204" pitchFamily="34" charset="0"/>
                    <a:cs typeface="Arial" panose="020B0604020202020204" pitchFamily="34" charset="0"/>
                  </a:endParaRPr>
                </a:p>
              </p:txBody>
            </p:sp>
            <p:sp>
              <p:nvSpPr>
                <p:cNvPr id="429" name="Oval 428">
                  <a:extLst>
                    <a:ext uri="{FF2B5EF4-FFF2-40B4-BE49-F238E27FC236}">
                      <a16:creationId xmlns:a16="http://schemas.microsoft.com/office/drawing/2014/main" id="{E2FB22FD-9CEA-BCE1-3198-9E10E2A6807C}"/>
                    </a:ext>
                  </a:extLst>
                </p:cNvPr>
                <p:cNvSpPr>
                  <a:spLocks noChangeAspect="1"/>
                </p:cNvSpPr>
                <p:nvPr/>
              </p:nvSpPr>
              <p:spPr>
                <a:xfrm>
                  <a:off x="9332578" y="4960221"/>
                  <a:ext cx="0" cy="0"/>
                </a:xfrm>
                <a:prstGeom prst="ellipse">
                  <a:avLst/>
                </a:prstGeom>
                <a:grp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600">
                    <a:latin typeface="Arial" panose="020B0604020202020204" pitchFamily="34" charset="0"/>
                    <a:cs typeface="Arial" panose="020B0604020202020204" pitchFamily="34" charset="0"/>
                  </a:endParaRPr>
                </a:p>
              </p:txBody>
            </p:sp>
            <p:sp>
              <p:nvSpPr>
                <p:cNvPr id="430" name="Oval 429">
                  <a:extLst>
                    <a:ext uri="{FF2B5EF4-FFF2-40B4-BE49-F238E27FC236}">
                      <a16:creationId xmlns:a16="http://schemas.microsoft.com/office/drawing/2014/main" id="{4E92B6E2-DEBA-0EE1-EC26-4555A4CF8743}"/>
                    </a:ext>
                  </a:extLst>
                </p:cNvPr>
                <p:cNvSpPr>
                  <a:spLocks noChangeAspect="1"/>
                </p:cNvSpPr>
                <p:nvPr/>
              </p:nvSpPr>
              <p:spPr>
                <a:xfrm>
                  <a:off x="10064206" y="4960221"/>
                  <a:ext cx="0" cy="0"/>
                </a:xfrm>
                <a:prstGeom prst="ellipse">
                  <a:avLst/>
                </a:prstGeom>
                <a:grp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600">
                    <a:latin typeface="Arial" panose="020B0604020202020204" pitchFamily="34" charset="0"/>
                    <a:cs typeface="Arial" panose="020B0604020202020204" pitchFamily="34" charset="0"/>
                  </a:endParaRPr>
                </a:p>
              </p:txBody>
            </p:sp>
            <p:cxnSp>
              <p:nvCxnSpPr>
                <p:cNvPr id="431" name="Straight Connector 430">
                  <a:extLst>
                    <a:ext uri="{FF2B5EF4-FFF2-40B4-BE49-F238E27FC236}">
                      <a16:creationId xmlns:a16="http://schemas.microsoft.com/office/drawing/2014/main" id="{ED8CFF79-34DC-324F-4DA6-08AE1C2D77AF}"/>
                    </a:ext>
                  </a:extLst>
                </p:cNvPr>
                <p:cNvCxnSpPr>
                  <a:stCxn id="421" idx="3"/>
                  <a:endCxn id="422" idx="7"/>
                </p:cNvCxnSpPr>
                <p:nvPr/>
              </p:nvCxnSpPr>
              <p:spPr>
                <a:xfrm flipH="1">
                  <a:off x="8606765" y="3874241"/>
                  <a:ext cx="362590" cy="359999"/>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E72FF67A-7315-1A14-37C5-E36BB0BA6DB7}"/>
                    </a:ext>
                  </a:extLst>
                </p:cNvPr>
                <p:cNvCxnSpPr>
                  <a:stCxn id="422" idx="3"/>
                  <a:endCxn id="423" idx="7"/>
                </p:cNvCxnSpPr>
                <p:nvPr/>
              </p:nvCxnSpPr>
              <p:spPr>
                <a:xfrm flipH="1">
                  <a:off x="8240951" y="4234241"/>
                  <a:ext cx="365813" cy="362989"/>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3" name="Straight Connector 432">
                  <a:extLst>
                    <a:ext uri="{FF2B5EF4-FFF2-40B4-BE49-F238E27FC236}">
                      <a16:creationId xmlns:a16="http://schemas.microsoft.com/office/drawing/2014/main" id="{B7081C94-644D-6BF4-7CAF-05F4D39246AD}"/>
                    </a:ext>
                  </a:extLst>
                </p:cNvPr>
                <p:cNvCxnSpPr>
                  <a:stCxn id="423" idx="3"/>
                  <a:endCxn id="424" idx="7"/>
                </p:cNvCxnSpPr>
                <p:nvPr/>
              </p:nvCxnSpPr>
              <p:spPr>
                <a:xfrm flipH="1">
                  <a:off x="7875137" y="4597231"/>
                  <a:ext cx="365813" cy="36299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4" name="Straight Connector 433">
                  <a:extLst>
                    <a:ext uri="{FF2B5EF4-FFF2-40B4-BE49-F238E27FC236}">
                      <a16:creationId xmlns:a16="http://schemas.microsoft.com/office/drawing/2014/main" id="{9370FD23-BC48-9980-5558-ACCDF150626A}"/>
                    </a:ext>
                  </a:extLst>
                </p:cNvPr>
                <p:cNvCxnSpPr>
                  <a:cxnSpLocks/>
                  <a:stCxn id="422" idx="5"/>
                  <a:endCxn id="427" idx="1"/>
                </p:cNvCxnSpPr>
                <p:nvPr/>
              </p:nvCxnSpPr>
              <p:spPr>
                <a:xfrm>
                  <a:off x="8606765" y="4234241"/>
                  <a:ext cx="359999" cy="362989"/>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5" name="Straight Connector 434">
                  <a:extLst>
                    <a:ext uri="{FF2B5EF4-FFF2-40B4-BE49-F238E27FC236}">
                      <a16:creationId xmlns:a16="http://schemas.microsoft.com/office/drawing/2014/main" id="{8B84704B-AFC1-A7F5-BAAD-81324F908D7A}"/>
                    </a:ext>
                  </a:extLst>
                </p:cNvPr>
                <p:cNvCxnSpPr>
                  <a:cxnSpLocks/>
                  <a:stCxn id="427" idx="5"/>
                  <a:endCxn id="429" idx="1"/>
                </p:cNvCxnSpPr>
                <p:nvPr/>
              </p:nvCxnSpPr>
              <p:spPr>
                <a:xfrm>
                  <a:off x="8966765" y="4597231"/>
                  <a:ext cx="365814" cy="362991"/>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6" name="Straight Connector 435">
                  <a:extLst>
                    <a:ext uri="{FF2B5EF4-FFF2-40B4-BE49-F238E27FC236}">
                      <a16:creationId xmlns:a16="http://schemas.microsoft.com/office/drawing/2014/main" id="{02ACDF51-1F05-F39D-C7C3-2C9274FE48C0}"/>
                    </a:ext>
                  </a:extLst>
                </p:cNvPr>
                <p:cNvCxnSpPr>
                  <a:cxnSpLocks/>
                  <a:stCxn id="427" idx="3"/>
                  <a:endCxn id="425" idx="7"/>
                </p:cNvCxnSpPr>
                <p:nvPr/>
              </p:nvCxnSpPr>
              <p:spPr>
                <a:xfrm flipH="1">
                  <a:off x="8606765" y="4597231"/>
                  <a:ext cx="359999" cy="36299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7" name="Straight Connector 436">
                  <a:extLst>
                    <a:ext uri="{FF2B5EF4-FFF2-40B4-BE49-F238E27FC236}">
                      <a16:creationId xmlns:a16="http://schemas.microsoft.com/office/drawing/2014/main" id="{3DC09616-7204-B54D-4618-AA3D3E49D055}"/>
                    </a:ext>
                  </a:extLst>
                </p:cNvPr>
                <p:cNvCxnSpPr>
                  <a:stCxn id="426" idx="5"/>
                  <a:endCxn id="428" idx="1"/>
                </p:cNvCxnSpPr>
                <p:nvPr/>
              </p:nvCxnSpPr>
              <p:spPr>
                <a:xfrm>
                  <a:off x="9332579" y="4234241"/>
                  <a:ext cx="365813" cy="362989"/>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D8ACB5BB-C8EA-0449-D8E7-2A778B8AFD9A}"/>
                    </a:ext>
                  </a:extLst>
                </p:cNvPr>
                <p:cNvCxnSpPr>
                  <a:stCxn id="421" idx="5"/>
                  <a:endCxn id="426" idx="1"/>
                </p:cNvCxnSpPr>
                <p:nvPr/>
              </p:nvCxnSpPr>
              <p:spPr>
                <a:xfrm>
                  <a:off x="8969356" y="3874241"/>
                  <a:ext cx="363222" cy="359999"/>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9" name="Straight Connector 438">
                  <a:extLst>
                    <a:ext uri="{FF2B5EF4-FFF2-40B4-BE49-F238E27FC236}">
                      <a16:creationId xmlns:a16="http://schemas.microsoft.com/office/drawing/2014/main" id="{AC857D2B-DDD6-8100-300D-EABB18148CCA}"/>
                    </a:ext>
                  </a:extLst>
                </p:cNvPr>
                <p:cNvCxnSpPr>
                  <a:cxnSpLocks/>
                  <a:stCxn id="428" idx="5"/>
                  <a:endCxn id="430" idx="1"/>
                </p:cNvCxnSpPr>
                <p:nvPr/>
              </p:nvCxnSpPr>
              <p:spPr>
                <a:xfrm>
                  <a:off x="9698394" y="4597231"/>
                  <a:ext cx="365814" cy="362989"/>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17" name="Rounded Rectangle 416">
                <a:extLst>
                  <a:ext uri="{FF2B5EF4-FFF2-40B4-BE49-F238E27FC236}">
                    <a16:creationId xmlns:a16="http://schemas.microsoft.com/office/drawing/2014/main" id="{E7F6942B-6CA2-620D-E485-87C25474DB70}"/>
                  </a:ext>
                </a:extLst>
              </p:cNvPr>
              <p:cNvSpPr>
                <a:spLocks noChangeAspect="1"/>
              </p:cNvSpPr>
              <p:nvPr/>
            </p:nvSpPr>
            <p:spPr>
              <a:xfrm>
                <a:off x="5671378" y="3102866"/>
                <a:ext cx="315994" cy="360000"/>
              </a:xfrm>
              <a:prstGeom prst="roundRect">
                <a:avLst>
                  <a:gd name="adj" fmla="val 2556"/>
                </a:avLst>
              </a:prstGeom>
              <a:solidFill>
                <a:schemeClr val="accent1">
                  <a:lumMod val="7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700" dirty="0">
                  <a:solidFill>
                    <a:schemeClr val="tx1"/>
                  </a:solidFill>
                  <a:latin typeface="Arial" panose="020B0604020202020204" pitchFamily="34" charset="0"/>
                  <a:cs typeface="Arial" panose="020B0604020202020204" pitchFamily="34" charset="0"/>
                </a:endParaRPr>
              </a:p>
            </p:txBody>
          </p:sp>
          <p:sp>
            <p:nvSpPr>
              <p:cNvPr id="418" name="Rounded Rectangle 417">
                <a:extLst>
                  <a:ext uri="{FF2B5EF4-FFF2-40B4-BE49-F238E27FC236}">
                    <a16:creationId xmlns:a16="http://schemas.microsoft.com/office/drawing/2014/main" id="{8B7952A1-A5BF-B562-A716-335258F61E52}"/>
                  </a:ext>
                </a:extLst>
              </p:cNvPr>
              <p:cNvSpPr>
                <a:spLocks noChangeAspect="1"/>
              </p:cNvSpPr>
              <p:nvPr/>
            </p:nvSpPr>
            <p:spPr>
              <a:xfrm>
                <a:off x="6406905" y="3102866"/>
                <a:ext cx="315994" cy="360000"/>
              </a:xfrm>
              <a:prstGeom prst="roundRect">
                <a:avLst>
                  <a:gd name="adj" fmla="val 2556"/>
                </a:avLst>
              </a:prstGeom>
              <a:solidFill>
                <a:schemeClr val="accent1">
                  <a:lumMod val="7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700" dirty="0">
                  <a:solidFill>
                    <a:schemeClr val="tx1"/>
                  </a:solidFill>
                  <a:latin typeface="Arial" panose="020B0604020202020204" pitchFamily="34" charset="0"/>
                  <a:cs typeface="Arial" panose="020B0604020202020204" pitchFamily="34" charset="0"/>
                </a:endParaRPr>
              </a:p>
            </p:txBody>
          </p:sp>
          <p:sp>
            <p:nvSpPr>
              <p:cNvPr id="419" name="Rounded Rectangle 418">
                <a:extLst>
                  <a:ext uri="{FF2B5EF4-FFF2-40B4-BE49-F238E27FC236}">
                    <a16:creationId xmlns:a16="http://schemas.microsoft.com/office/drawing/2014/main" id="{825336AF-6D06-2301-A505-8EE2B2A8E95C}"/>
                  </a:ext>
                </a:extLst>
              </p:cNvPr>
              <p:cNvSpPr>
                <a:spLocks noChangeAspect="1"/>
              </p:cNvSpPr>
              <p:nvPr/>
            </p:nvSpPr>
            <p:spPr>
              <a:xfrm>
                <a:off x="7142432" y="3102866"/>
                <a:ext cx="315994" cy="360000"/>
              </a:xfrm>
              <a:prstGeom prst="roundRect">
                <a:avLst>
                  <a:gd name="adj" fmla="val 2556"/>
                </a:avLst>
              </a:prstGeom>
              <a:solidFill>
                <a:schemeClr val="accent1">
                  <a:lumMod val="7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700" dirty="0">
                  <a:solidFill>
                    <a:schemeClr val="tx1"/>
                  </a:solidFill>
                  <a:latin typeface="Arial" panose="020B0604020202020204" pitchFamily="34" charset="0"/>
                  <a:cs typeface="Arial" panose="020B0604020202020204" pitchFamily="34" charset="0"/>
                </a:endParaRPr>
              </a:p>
            </p:txBody>
          </p:sp>
          <p:sp>
            <p:nvSpPr>
              <p:cNvPr id="420" name="Rounded Rectangle 419">
                <a:extLst>
                  <a:ext uri="{FF2B5EF4-FFF2-40B4-BE49-F238E27FC236}">
                    <a16:creationId xmlns:a16="http://schemas.microsoft.com/office/drawing/2014/main" id="{7C406065-6088-80A0-9EEA-24E2D29D37D2}"/>
                  </a:ext>
                </a:extLst>
              </p:cNvPr>
              <p:cNvSpPr>
                <a:spLocks noChangeAspect="1"/>
              </p:cNvSpPr>
              <p:nvPr/>
            </p:nvSpPr>
            <p:spPr>
              <a:xfrm>
                <a:off x="7877959" y="3102866"/>
                <a:ext cx="315994" cy="360000"/>
              </a:xfrm>
              <a:prstGeom prst="roundRect">
                <a:avLst>
                  <a:gd name="adj" fmla="val 2556"/>
                </a:avLst>
              </a:prstGeom>
              <a:solidFill>
                <a:schemeClr val="accent1">
                  <a:lumMod val="75000"/>
                </a:schemeClr>
              </a:solidFill>
              <a:ln w="19050">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700" dirty="0">
                  <a:solidFill>
                    <a:schemeClr val="tx1"/>
                  </a:solidFill>
                  <a:latin typeface="Arial" panose="020B0604020202020204" pitchFamily="34" charset="0"/>
                  <a:cs typeface="Arial" panose="020B0604020202020204" pitchFamily="34" charset="0"/>
                </a:endParaRPr>
              </a:p>
            </p:txBody>
          </p:sp>
        </p:grpSp>
        <p:sp>
          <p:nvSpPr>
            <p:cNvPr id="477" name="TextBox 476">
              <a:extLst>
                <a:ext uri="{FF2B5EF4-FFF2-40B4-BE49-F238E27FC236}">
                  <a16:creationId xmlns:a16="http://schemas.microsoft.com/office/drawing/2014/main" id="{88C5CBEE-7AC9-48FA-460F-F3C011AFB192}"/>
                </a:ext>
              </a:extLst>
            </p:cNvPr>
            <p:cNvSpPr txBox="1"/>
            <p:nvPr/>
          </p:nvSpPr>
          <p:spPr>
            <a:xfrm>
              <a:off x="6025302" y="4369015"/>
              <a:ext cx="590226" cy="369332"/>
            </a:xfrm>
            <a:prstGeom prst="rect">
              <a:avLst/>
            </a:prstGeom>
            <a:noFill/>
          </p:spPr>
          <p:txBody>
            <a:bodyPr wrap="none" rtlCol="0">
              <a:spAutoFit/>
            </a:bodyPr>
            <a:lstStyle/>
            <a:p>
              <a:r>
                <a:rPr lang="en-FR" dirty="0"/>
                <a:t>+ xz</a:t>
              </a:r>
            </a:p>
          </p:txBody>
        </p:sp>
      </p:grpSp>
      <p:grpSp>
        <p:nvGrpSpPr>
          <p:cNvPr id="479" name="Group 478">
            <a:extLst>
              <a:ext uri="{FF2B5EF4-FFF2-40B4-BE49-F238E27FC236}">
                <a16:creationId xmlns:a16="http://schemas.microsoft.com/office/drawing/2014/main" id="{6F27E416-1E11-C374-3E3B-82D662644872}"/>
              </a:ext>
            </a:extLst>
          </p:cNvPr>
          <p:cNvGrpSpPr/>
          <p:nvPr/>
        </p:nvGrpSpPr>
        <p:grpSpPr>
          <a:xfrm>
            <a:off x="5353596" y="2016436"/>
            <a:ext cx="1266693" cy="602858"/>
            <a:chOff x="5348835" y="4266627"/>
            <a:chExt cx="1266693" cy="602858"/>
          </a:xfrm>
        </p:grpSpPr>
        <p:grpSp>
          <p:nvGrpSpPr>
            <p:cNvPr id="480" name="Group 479">
              <a:extLst>
                <a:ext uri="{FF2B5EF4-FFF2-40B4-BE49-F238E27FC236}">
                  <a16:creationId xmlns:a16="http://schemas.microsoft.com/office/drawing/2014/main" id="{18A4E898-FC91-7A9A-6515-F20E50F19F5A}"/>
                </a:ext>
              </a:extLst>
            </p:cNvPr>
            <p:cNvGrpSpPr/>
            <p:nvPr/>
          </p:nvGrpSpPr>
          <p:grpSpPr>
            <a:xfrm>
              <a:off x="5348835" y="4266627"/>
              <a:ext cx="789852" cy="602858"/>
              <a:chOff x="5671378" y="1898291"/>
              <a:chExt cx="2522575" cy="1564575"/>
            </a:xfrm>
          </p:grpSpPr>
          <p:grpSp>
            <p:nvGrpSpPr>
              <p:cNvPr id="482" name="Group 481">
                <a:extLst>
                  <a:ext uri="{FF2B5EF4-FFF2-40B4-BE49-F238E27FC236}">
                    <a16:creationId xmlns:a16="http://schemas.microsoft.com/office/drawing/2014/main" id="{F1891586-1C86-4F92-FE36-6D0BE2A41C74}"/>
                  </a:ext>
                </a:extLst>
              </p:cNvPr>
              <p:cNvGrpSpPr/>
              <p:nvPr/>
            </p:nvGrpSpPr>
            <p:grpSpPr>
              <a:xfrm>
                <a:off x="5825659" y="1898291"/>
                <a:ext cx="2189072" cy="1085982"/>
                <a:chOff x="7875136" y="3874240"/>
                <a:chExt cx="2189072" cy="1085982"/>
              </a:xfrm>
              <a:solidFill>
                <a:schemeClr val="tx1"/>
              </a:solidFill>
            </p:grpSpPr>
            <p:sp>
              <p:nvSpPr>
                <p:cNvPr id="487" name="Oval 486">
                  <a:extLst>
                    <a:ext uri="{FF2B5EF4-FFF2-40B4-BE49-F238E27FC236}">
                      <a16:creationId xmlns:a16="http://schemas.microsoft.com/office/drawing/2014/main" id="{4A29B026-877E-ED67-1F27-F843FD901272}"/>
                    </a:ext>
                  </a:extLst>
                </p:cNvPr>
                <p:cNvSpPr>
                  <a:spLocks noChangeAspect="1"/>
                </p:cNvSpPr>
                <p:nvPr/>
              </p:nvSpPr>
              <p:spPr>
                <a:xfrm>
                  <a:off x="8969355" y="3874240"/>
                  <a:ext cx="0" cy="0"/>
                </a:xfrm>
                <a:prstGeom prst="ellipse">
                  <a:avLst/>
                </a:prstGeom>
                <a:grp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600">
                    <a:latin typeface="Arial" panose="020B0604020202020204" pitchFamily="34" charset="0"/>
                    <a:cs typeface="Arial" panose="020B0604020202020204" pitchFamily="34" charset="0"/>
                  </a:endParaRPr>
                </a:p>
              </p:txBody>
            </p:sp>
            <p:sp>
              <p:nvSpPr>
                <p:cNvPr id="488" name="Oval 487">
                  <a:extLst>
                    <a:ext uri="{FF2B5EF4-FFF2-40B4-BE49-F238E27FC236}">
                      <a16:creationId xmlns:a16="http://schemas.microsoft.com/office/drawing/2014/main" id="{95240414-0BEB-2B83-0F01-FAF3263AC0AC}"/>
                    </a:ext>
                  </a:extLst>
                </p:cNvPr>
                <p:cNvSpPr>
                  <a:spLocks noChangeAspect="1"/>
                </p:cNvSpPr>
                <p:nvPr/>
              </p:nvSpPr>
              <p:spPr>
                <a:xfrm>
                  <a:off x="8606764" y="4234240"/>
                  <a:ext cx="0" cy="0"/>
                </a:xfrm>
                <a:prstGeom prst="ellipse">
                  <a:avLst/>
                </a:prstGeom>
                <a:grp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600">
                    <a:latin typeface="Arial" panose="020B0604020202020204" pitchFamily="34" charset="0"/>
                    <a:cs typeface="Arial" panose="020B0604020202020204" pitchFamily="34" charset="0"/>
                  </a:endParaRPr>
                </a:p>
              </p:txBody>
            </p:sp>
            <p:sp>
              <p:nvSpPr>
                <p:cNvPr id="489" name="Oval 488">
                  <a:extLst>
                    <a:ext uri="{FF2B5EF4-FFF2-40B4-BE49-F238E27FC236}">
                      <a16:creationId xmlns:a16="http://schemas.microsoft.com/office/drawing/2014/main" id="{91DE6C61-7DEB-B454-F840-A7F9F6BF676D}"/>
                    </a:ext>
                  </a:extLst>
                </p:cNvPr>
                <p:cNvSpPr>
                  <a:spLocks noChangeAspect="1"/>
                </p:cNvSpPr>
                <p:nvPr/>
              </p:nvSpPr>
              <p:spPr>
                <a:xfrm>
                  <a:off x="8240950" y="4597230"/>
                  <a:ext cx="0" cy="0"/>
                </a:xfrm>
                <a:prstGeom prst="ellipse">
                  <a:avLst/>
                </a:prstGeom>
                <a:grp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600">
                    <a:latin typeface="Arial" panose="020B0604020202020204" pitchFamily="34" charset="0"/>
                    <a:cs typeface="Arial" panose="020B0604020202020204" pitchFamily="34" charset="0"/>
                  </a:endParaRPr>
                </a:p>
              </p:txBody>
            </p:sp>
            <p:sp>
              <p:nvSpPr>
                <p:cNvPr id="490" name="Oval 489">
                  <a:extLst>
                    <a:ext uri="{FF2B5EF4-FFF2-40B4-BE49-F238E27FC236}">
                      <a16:creationId xmlns:a16="http://schemas.microsoft.com/office/drawing/2014/main" id="{4E489EE1-97B1-7DA7-973E-BA56325E128C}"/>
                    </a:ext>
                  </a:extLst>
                </p:cNvPr>
                <p:cNvSpPr>
                  <a:spLocks noChangeAspect="1"/>
                </p:cNvSpPr>
                <p:nvPr/>
              </p:nvSpPr>
              <p:spPr>
                <a:xfrm>
                  <a:off x="7875136" y="4960221"/>
                  <a:ext cx="0" cy="0"/>
                </a:xfrm>
                <a:prstGeom prst="ellipse">
                  <a:avLst/>
                </a:prstGeom>
                <a:grp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600">
                    <a:latin typeface="Arial" panose="020B0604020202020204" pitchFamily="34" charset="0"/>
                    <a:cs typeface="Arial" panose="020B0604020202020204" pitchFamily="34" charset="0"/>
                  </a:endParaRPr>
                </a:p>
              </p:txBody>
            </p:sp>
            <p:sp>
              <p:nvSpPr>
                <p:cNvPr id="491" name="Oval 490">
                  <a:extLst>
                    <a:ext uri="{FF2B5EF4-FFF2-40B4-BE49-F238E27FC236}">
                      <a16:creationId xmlns:a16="http://schemas.microsoft.com/office/drawing/2014/main" id="{483A43CB-C733-E1C3-3CE4-76F7AE9EA9CA}"/>
                    </a:ext>
                  </a:extLst>
                </p:cNvPr>
                <p:cNvSpPr>
                  <a:spLocks noChangeAspect="1"/>
                </p:cNvSpPr>
                <p:nvPr/>
              </p:nvSpPr>
              <p:spPr>
                <a:xfrm>
                  <a:off x="8606764" y="4960221"/>
                  <a:ext cx="0" cy="0"/>
                </a:xfrm>
                <a:prstGeom prst="ellipse">
                  <a:avLst/>
                </a:prstGeom>
                <a:grp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600">
                    <a:latin typeface="Arial" panose="020B0604020202020204" pitchFamily="34" charset="0"/>
                    <a:cs typeface="Arial" panose="020B0604020202020204" pitchFamily="34" charset="0"/>
                  </a:endParaRPr>
                </a:p>
              </p:txBody>
            </p:sp>
            <p:sp>
              <p:nvSpPr>
                <p:cNvPr id="492" name="Oval 491">
                  <a:extLst>
                    <a:ext uri="{FF2B5EF4-FFF2-40B4-BE49-F238E27FC236}">
                      <a16:creationId xmlns:a16="http://schemas.microsoft.com/office/drawing/2014/main" id="{FE3F1DBB-43DD-0B18-16BD-8D005DCCBD3E}"/>
                    </a:ext>
                  </a:extLst>
                </p:cNvPr>
                <p:cNvSpPr>
                  <a:spLocks noChangeAspect="1"/>
                </p:cNvSpPr>
                <p:nvPr/>
              </p:nvSpPr>
              <p:spPr>
                <a:xfrm>
                  <a:off x="9332578" y="4234240"/>
                  <a:ext cx="0" cy="0"/>
                </a:xfrm>
                <a:prstGeom prst="ellipse">
                  <a:avLst/>
                </a:prstGeom>
                <a:grp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600">
                    <a:latin typeface="Arial" panose="020B0604020202020204" pitchFamily="34" charset="0"/>
                    <a:cs typeface="Arial" panose="020B0604020202020204" pitchFamily="34" charset="0"/>
                  </a:endParaRPr>
                </a:p>
              </p:txBody>
            </p:sp>
            <p:sp>
              <p:nvSpPr>
                <p:cNvPr id="493" name="Oval 492">
                  <a:extLst>
                    <a:ext uri="{FF2B5EF4-FFF2-40B4-BE49-F238E27FC236}">
                      <a16:creationId xmlns:a16="http://schemas.microsoft.com/office/drawing/2014/main" id="{E98E20A4-5469-0A77-913A-25D738F9CFA5}"/>
                    </a:ext>
                  </a:extLst>
                </p:cNvPr>
                <p:cNvSpPr>
                  <a:spLocks noChangeAspect="1"/>
                </p:cNvSpPr>
                <p:nvPr/>
              </p:nvSpPr>
              <p:spPr>
                <a:xfrm>
                  <a:off x="8966764" y="4597230"/>
                  <a:ext cx="0" cy="0"/>
                </a:xfrm>
                <a:prstGeom prst="ellipse">
                  <a:avLst/>
                </a:prstGeom>
                <a:grp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600">
                    <a:latin typeface="Arial" panose="020B0604020202020204" pitchFamily="34" charset="0"/>
                    <a:cs typeface="Arial" panose="020B0604020202020204" pitchFamily="34" charset="0"/>
                  </a:endParaRPr>
                </a:p>
              </p:txBody>
            </p:sp>
            <p:sp>
              <p:nvSpPr>
                <p:cNvPr id="494" name="Oval 493">
                  <a:extLst>
                    <a:ext uri="{FF2B5EF4-FFF2-40B4-BE49-F238E27FC236}">
                      <a16:creationId xmlns:a16="http://schemas.microsoft.com/office/drawing/2014/main" id="{54DA19FC-5601-87DC-7100-93A8DF78A814}"/>
                    </a:ext>
                  </a:extLst>
                </p:cNvPr>
                <p:cNvSpPr>
                  <a:spLocks noChangeAspect="1"/>
                </p:cNvSpPr>
                <p:nvPr/>
              </p:nvSpPr>
              <p:spPr>
                <a:xfrm>
                  <a:off x="9698392" y="4597230"/>
                  <a:ext cx="0" cy="0"/>
                </a:xfrm>
                <a:prstGeom prst="ellipse">
                  <a:avLst/>
                </a:prstGeom>
                <a:grp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600">
                    <a:latin typeface="Arial" panose="020B0604020202020204" pitchFamily="34" charset="0"/>
                    <a:cs typeface="Arial" panose="020B0604020202020204" pitchFamily="34" charset="0"/>
                  </a:endParaRPr>
                </a:p>
              </p:txBody>
            </p:sp>
            <p:sp>
              <p:nvSpPr>
                <p:cNvPr id="495" name="Oval 494">
                  <a:extLst>
                    <a:ext uri="{FF2B5EF4-FFF2-40B4-BE49-F238E27FC236}">
                      <a16:creationId xmlns:a16="http://schemas.microsoft.com/office/drawing/2014/main" id="{077A1795-60B0-1EAB-D813-B67AD08CE4C9}"/>
                    </a:ext>
                  </a:extLst>
                </p:cNvPr>
                <p:cNvSpPr>
                  <a:spLocks noChangeAspect="1"/>
                </p:cNvSpPr>
                <p:nvPr/>
              </p:nvSpPr>
              <p:spPr>
                <a:xfrm>
                  <a:off x="9332578" y="4960221"/>
                  <a:ext cx="0" cy="0"/>
                </a:xfrm>
                <a:prstGeom prst="ellipse">
                  <a:avLst/>
                </a:prstGeom>
                <a:grp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600">
                    <a:latin typeface="Arial" panose="020B0604020202020204" pitchFamily="34" charset="0"/>
                    <a:cs typeface="Arial" panose="020B0604020202020204" pitchFamily="34" charset="0"/>
                  </a:endParaRPr>
                </a:p>
              </p:txBody>
            </p:sp>
            <p:sp>
              <p:nvSpPr>
                <p:cNvPr id="496" name="Oval 495">
                  <a:extLst>
                    <a:ext uri="{FF2B5EF4-FFF2-40B4-BE49-F238E27FC236}">
                      <a16:creationId xmlns:a16="http://schemas.microsoft.com/office/drawing/2014/main" id="{E59BE7BC-33C9-A35E-F54D-5AB88596E1A5}"/>
                    </a:ext>
                  </a:extLst>
                </p:cNvPr>
                <p:cNvSpPr>
                  <a:spLocks noChangeAspect="1"/>
                </p:cNvSpPr>
                <p:nvPr/>
              </p:nvSpPr>
              <p:spPr>
                <a:xfrm>
                  <a:off x="10064206" y="4960221"/>
                  <a:ext cx="0" cy="0"/>
                </a:xfrm>
                <a:prstGeom prst="ellipse">
                  <a:avLst/>
                </a:prstGeom>
                <a:grp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600">
                    <a:latin typeface="Arial" panose="020B0604020202020204" pitchFamily="34" charset="0"/>
                    <a:cs typeface="Arial" panose="020B0604020202020204" pitchFamily="34" charset="0"/>
                  </a:endParaRPr>
                </a:p>
              </p:txBody>
            </p:sp>
            <p:cxnSp>
              <p:nvCxnSpPr>
                <p:cNvPr id="497" name="Straight Connector 496">
                  <a:extLst>
                    <a:ext uri="{FF2B5EF4-FFF2-40B4-BE49-F238E27FC236}">
                      <a16:creationId xmlns:a16="http://schemas.microsoft.com/office/drawing/2014/main" id="{EF156669-6C54-F694-4021-F8AEAA0F7E27}"/>
                    </a:ext>
                  </a:extLst>
                </p:cNvPr>
                <p:cNvCxnSpPr>
                  <a:stCxn id="487" idx="3"/>
                  <a:endCxn id="488" idx="7"/>
                </p:cNvCxnSpPr>
                <p:nvPr/>
              </p:nvCxnSpPr>
              <p:spPr>
                <a:xfrm flipH="1">
                  <a:off x="8606765" y="3874241"/>
                  <a:ext cx="362590" cy="359999"/>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8" name="Straight Connector 497">
                  <a:extLst>
                    <a:ext uri="{FF2B5EF4-FFF2-40B4-BE49-F238E27FC236}">
                      <a16:creationId xmlns:a16="http://schemas.microsoft.com/office/drawing/2014/main" id="{11F16353-8DD1-4CA1-8A35-D89DF1C82F04}"/>
                    </a:ext>
                  </a:extLst>
                </p:cNvPr>
                <p:cNvCxnSpPr>
                  <a:stCxn id="488" idx="3"/>
                  <a:endCxn id="489" idx="7"/>
                </p:cNvCxnSpPr>
                <p:nvPr/>
              </p:nvCxnSpPr>
              <p:spPr>
                <a:xfrm flipH="1">
                  <a:off x="8240951" y="4234241"/>
                  <a:ext cx="365813" cy="362989"/>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9" name="Straight Connector 498">
                  <a:extLst>
                    <a:ext uri="{FF2B5EF4-FFF2-40B4-BE49-F238E27FC236}">
                      <a16:creationId xmlns:a16="http://schemas.microsoft.com/office/drawing/2014/main" id="{C0B72FFE-5D4F-CE2C-0486-8D6E7A76BA20}"/>
                    </a:ext>
                  </a:extLst>
                </p:cNvPr>
                <p:cNvCxnSpPr>
                  <a:stCxn id="489" idx="3"/>
                  <a:endCxn id="490" idx="7"/>
                </p:cNvCxnSpPr>
                <p:nvPr/>
              </p:nvCxnSpPr>
              <p:spPr>
                <a:xfrm flipH="1">
                  <a:off x="7875137" y="4597231"/>
                  <a:ext cx="365813" cy="36299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0" name="Straight Connector 499">
                  <a:extLst>
                    <a:ext uri="{FF2B5EF4-FFF2-40B4-BE49-F238E27FC236}">
                      <a16:creationId xmlns:a16="http://schemas.microsoft.com/office/drawing/2014/main" id="{9B98B1B9-6388-76D0-1DA0-6DBB223A32D4}"/>
                    </a:ext>
                  </a:extLst>
                </p:cNvPr>
                <p:cNvCxnSpPr>
                  <a:cxnSpLocks/>
                  <a:stCxn id="488" idx="5"/>
                  <a:endCxn id="493" idx="1"/>
                </p:cNvCxnSpPr>
                <p:nvPr/>
              </p:nvCxnSpPr>
              <p:spPr>
                <a:xfrm>
                  <a:off x="8606765" y="4234241"/>
                  <a:ext cx="359999" cy="362989"/>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1" name="Straight Connector 500">
                  <a:extLst>
                    <a:ext uri="{FF2B5EF4-FFF2-40B4-BE49-F238E27FC236}">
                      <a16:creationId xmlns:a16="http://schemas.microsoft.com/office/drawing/2014/main" id="{CF861966-0667-DA02-BE75-CAF15B259FAE}"/>
                    </a:ext>
                  </a:extLst>
                </p:cNvPr>
                <p:cNvCxnSpPr>
                  <a:cxnSpLocks/>
                  <a:stCxn id="493" idx="5"/>
                  <a:endCxn id="495" idx="1"/>
                </p:cNvCxnSpPr>
                <p:nvPr/>
              </p:nvCxnSpPr>
              <p:spPr>
                <a:xfrm>
                  <a:off x="8966765" y="4597231"/>
                  <a:ext cx="365814" cy="362991"/>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2" name="Straight Connector 501">
                  <a:extLst>
                    <a:ext uri="{FF2B5EF4-FFF2-40B4-BE49-F238E27FC236}">
                      <a16:creationId xmlns:a16="http://schemas.microsoft.com/office/drawing/2014/main" id="{A0AAFA17-2C2F-96BA-E503-FEBFBA6998E5}"/>
                    </a:ext>
                  </a:extLst>
                </p:cNvPr>
                <p:cNvCxnSpPr>
                  <a:cxnSpLocks/>
                  <a:stCxn id="493" idx="3"/>
                  <a:endCxn id="491" idx="7"/>
                </p:cNvCxnSpPr>
                <p:nvPr/>
              </p:nvCxnSpPr>
              <p:spPr>
                <a:xfrm flipH="1">
                  <a:off x="8606765" y="4597231"/>
                  <a:ext cx="359999" cy="36299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3" name="Straight Connector 502">
                  <a:extLst>
                    <a:ext uri="{FF2B5EF4-FFF2-40B4-BE49-F238E27FC236}">
                      <a16:creationId xmlns:a16="http://schemas.microsoft.com/office/drawing/2014/main" id="{F63369BC-FBAE-D9B4-F12E-AAACCE43383C}"/>
                    </a:ext>
                  </a:extLst>
                </p:cNvPr>
                <p:cNvCxnSpPr>
                  <a:stCxn id="492" idx="5"/>
                  <a:endCxn id="494" idx="1"/>
                </p:cNvCxnSpPr>
                <p:nvPr/>
              </p:nvCxnSpPr>
              <p:spPr>
                <a:xfrm>
                  <a:off x="9332579" y="4234241"/>
                  <a:ext cx="365813" cy="362989"/>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4" name="Straight Connector 503">
                  <a:extLst>
                    <a:ext uri="{FF2B5EF4-FFF2-40B4-BE49-F238E27FC236}">
                      <a16:creationId xmlns:a16="http://schemas.microsoft.com/office/drawing/2014/main" id="{C998E957-349E-4C54-9FEA-43743A3F11A4}"/>
                    </a:ext>
                  </a:extLst>
                </p:cNvPr>
                <p:cNvCxnSpPr>
                  <a:stCxn id="487" idx="5"/>
                  <a:endCxn id="492" idx="1"/>
                </p:cNvCxnSpPr>
                <p:nvPr/>
              </p:nvCxnSpPr>
              <p:spPr>
                <a:xfrm>
                  <a:off x="8969356" y="3874241"/>
                  <a:ext cx="363222" cy="359999"/>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5" name="Straight Connector 504">
                  <a:extLst>
                    <a:ext uri="{FF2B5EF4-FFF2-40B4-BE49-F238E27FC236}">
                      <a16:creationId xmlns:a16="http://schemas.microsoft.com/office/drawing/2014/main" id="{5BDB6522-137D-267F-D188-7324CFC088B7}"/>
                    </a:ext>
                  </a:extLst>
                </p:cNvPr>
                <p:cNvCxnSpPr>
                  <a:cxnSpLocks/>
                  <a:stCxn id="494" idx="5"/>
                  <a:endCxn id="496" idx="1"/>
                </p:cNvCxnSpPr>
                <p:nvPr/>
              </p:nvCxnSpPr>
              <p:spPr>
                <a:xfrm>
                  <a:off x="9698394" y="4597231"/>
                  <a:ext cx="365814" cy="362989"/>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83" name="Rounded Rectangle 482">
                <a:extLst>
                  <a:ext uri="{FF2B5EF4-FFF2-40B4-BE49-F238E27FC236}">
                    <a16:creationId xmlns:a16="http://schemas.microsoft.com/office/drawing/2014/main" id="{C93B3B62-BBEC-0044-08AC-780F01CC7470}"/>
                  </a:ext>
                </a:extLst>
              </p:cNvPr>
              <p:cNvSpPr>
                <a:spLocks noChangeAspect="1"/>
              </p:cNvSpPr>
              <p:nvPr/>
            </p:nvSpPr>
            <p:spPr>
              <a:xfrm>
                <a:off x="5671378" y="3102866"/>
                <a:ext cx="315994" cy="360000"/>
              </a:xfrm>
              <a:prstGeom prst="roundRect">
                <a:avLst>
                  <a:gd name="adj" fmla="val 2556"/>
                </a:avLst>
              </a:prstGeom>
              <a:solidFill>
                <a:schemeClr val="accent1">
                  <a:lumMod val="7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700" dirty="0">
                  <a:solidFill>
                    <a:schemeClr val="tx1"/>
                  </a:solidFill>
                  <a:latin typeface="Arial" panose="020B0604020202020204" pitchFamily="34" charset="0"/>
                  <a:cs typeface="Arial" panose="020B0604020202020204" pitchFamily="34" charset="0"/>
                </a:endParaRPr>
              </a:p>
            </p:txBody>
          </p:sp>
          <p:sp>
            <p:nvSpPr>
              <p:cNvPr id="484" name="Rounded Rectangle 483">
                <a:extLst>
                  <a:ext uri="{FF2B5EF4-FFF2-40B4-BE49-F238E27FC236}">
                    <a16:creationId xmlns:a16="http://schemas.microsoft.com/office/drawing/2014/main" id="{BED38B2A-9242-40E8-CBE4-C9154665BE37}"/>
                  </a:ext>
                </a:extLst>
              </p:cNvPr>
              <p:cNvSpPr>
                <a:spLocks noChangeAspect="1"/>
              </p:cNvSpPr>
              <p:nvPr/>
            </p:nvSpPr>
            <p:spPr>
              <a:xfrm>
                <a:off x="6406905" y="3102866"/>
                <a:ext cx="315994" cy="360000"/>
              </a:xfrm>
              <a:prstGeom prst="roundRect">
                <a:avLst>
                  <a:gd name="adj" fmla="val 2556"/>
                </a:avLst>
              </a:prstGeom>
              <a:solidFill>
                <a:schemeClr val="accent1">
                  <a:lumMod val="7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700" dirty="0">
                  <a:solidFill>
                    <a:schemeClr val="tx1"/>
                  </a:solidFill>
                  <a:latin typeface="Arial" panose="020B0604020202020204" pitchFamily="34" charset="0"/>
                  <a:cs typeface="Arial" panose="020B0604020202020204" pitchFamily="34" charset="0"/>
                </a:endParaRPr>
              </a:p>
            </p:txBody>
          </p:sp>
          <p:sp>
            <p:nvSpPr>
              <p:cNvPr id="485" name="Rounded Rectangle 484">
                <a:extLst>
                  <a:ext uri="{FF2B5EF4-FFF2-40B4-BE49-F238E27FC236}">
                    <a16:creationId xmlns:a16="http://schemas.microsoft.com/office/drawing/2014/main" id="{76939D82-14C3-7B76-1529-71B1F157B17E}"/>
                  </a:ext>
                </a:extLst>
              </p:cNvPr>
              <p:cNvSpPr>
                <a:spLocks noChangeAspect="1"/>
              </p:cNvSpPr>
              <p:nvPr/>
            </p:nvSpPr>
            <p:spPr>
              <a:xfrm>
                <a:off x="7142432" y="3102866"/>
                <a:ext cx="315994" cy="360000"/>
              </a:xfrm>
              <a:prstGeom prst="roundRect">
                <a:avLst>
                  <a:gd name="adj" fmla="val 2556"/>
                </a:avLst>
              </a:prstGeom>
              <a:solidFill>
                <a:schemeClr val="accent1">
                  <a:lumMod val="7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700" dirty="0">
                  <a:solidFill>
                    <a:schemeClr val="tx1"/>
                  </a:solidFill>
                  <a:latin typeface="Arial" panose="020B0604020202020204" pitchFamily="34" charset="0"/>
                  <a:cs typeface="Arial" panose="020B0604020202020204" pitchFamily="34" charset="0"/>
                </a:endParaRPr>
              </a:p>
            </p:txBody>
          </p:sp>
          <p:sp>
            <p:nvSpPr>
              <p:cNvPr id="486" name="Rounded Rectangle 485">
                <a:extLst>
                  <a:ext uri="{FF2B5EF4-FFF2-40B4-BE49-F238E27FC236}">
                    <a16:creationId xmlns:a16="http://schemas.microsoft.com/office/drawing/2014/main" id="{1E747240-3D78-BF13-05C2-026F82A53462}"/>
                  </a:ext>
                </a:extLst>
              </p:cNvPr>
              <p:cNvSpPr>
                <a:spLocks noChangeAspect="1"/>
              </p:cNvSpPr>
              <p:nvPr/>
            </p:nvSpPr>
            <p:spPr>
              <a:xfrm>
                <a:off x="7877959" y="3102866"/>
                <a:ext cx="315994" cy="360000"/>
              </a:xfrm>
              <a:prstGeom prst="roundRect">
                <a:avLst>
                  <a:gd name="adj" fmla="val 2556"/>
                </a:avLst>
              </a:prstGeom>
              <a:solidFill>
                <a:schemeClr val="accent1">
                  <a:lumMod val="75000"/>
                </a:schemeClr>
              </a:solidFill>
              <a:ln w="19050">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700" dirty="0">
                  <a:solidFill>
                    <a:schemeClr val="tx1"/>
                  </a:solidFill>
                  <a:latin typeface="Arial" panose="020B0604020202020204" pitchFamily="34" charset="0"/>
                  <a:cs typeface="Arial" panose="020B0604020202020204" pitchFamily="34" charset="0"/>
                </a:endParaRPr>
              </a:p>
            </p:txBody>
          </p:sp>
        </p:grpSp>
        <p:sp>
          <p:nvSpPr>
            <p:cNvPr id="481" name="TextBox 480">
              <a:extLst>
                <a:ext uri="{FF2B5EF4-FFF2-40B4-BE49-F238E27FC236}">
                  <a16:creationId xmlns:a16="http://schemas.microsoft.com/office/drawing/2014/main" id="{708E0EC2-EB7F-857E-DCE8-CF33A3A1E55D}"/>
                </a:ext>
              </a:extLst>
            </p:cNvPr>
            <p:cNvSpPr txBox="1"/>
            <p:nvPr/>
          </p:nvSpPr>
          <p:spPr>
            <a:xfrm>
              <a:off x="6025302" y="4369015"/>
              <a:ext cx="590226" cy="369332"/>
            </a:xfrm>
            <a:prstGeom prst="rect">
              <a:avLst/>
            </a:prstGeom>
            <a:noFill/>
          </p:spPr>
          <p:txBody>
            <a:bodyPr wrap="none" rtlCol="0">
              <a:spAutoFit/>
            </a:bodyPr>
            <a:lstStyle/>
            <a:p>
              <a:r>
                <a:rPr lang="en-FR" dirty="0"/>
                <a:t>+ xz</a:t>
              </a:r>
            </a:p>
          </p:txBody>
        </p:sp>
      </p:grpSp>
      <p:sp>
        <p:nvSpPr>
          <p:cNvPr id="506" name="TextBox 505">
            <a:extLst>
              <a:ext uri="{FF2B5EF4-FFF2-40B4-BE49-F238E27FC236}">
                <a16:creationId xmlns:a16="http://schemas.microsoft.com/office/drawing/2014/main" id="{1B25CC10-4659-2644-A74A-0915BD99AA17}"/>
              </a:ext>
            </a:extLst>
          </p:cNvPr>
          <p:cNvSpPr txBox="1"/>
          <p:nvPr/>
        </p:nvSpPr>
        <p:spPr>
          <a:xfrm>
            <a:off x="237050" y="2162455"/>
            <a:ext cx="954107" cy="369332"/>
          </a:xfrm>
          <a:prstGeom prst="rect">
            <a:avLst/>
          </a:prstGeom>
          <a:noFill/>
        </p:spPr>
        <p:txBody>
          <a:bodyPr wrap="none" rtlCol="0">
            <a:spAutoFit/>
          </a:bodyPr>
          <a:lstStyle/>
          <a:p>
            <a:r>
              <a:rPr lang="en-FR" dirty="0"/>
              <a:t>Current:</a:t>
            </a:r>
          </a:p>
        </p:txBody>
      </p:sp>
      <p:sp>
        <p:nvSpPr>
          <p:cNvPr id="507" name="TextBox 506">
            <a:extLst>
              <a:ext uri="{FF2B5EF4-FFF2-40B4-BE49-F238E27FC236}">
                <a16:creationId xmlns:a16="http://schemas.microsoft.com/office/drawing/2014/main" id="{EB552966-4CF1-609D-4910-6AAE34EE6941}"/>
              </a:ext>
            </a:extLst>
          </p:cNvPr>
          <p:cNvSpPr txBox="1"/>
          <p:nvPr/>
        </p:nvSpPr>
        <p:spPr>
          <a:xfrm>
            <a:off x="187550" y="4410866"/>
            <a:ext cx="1146468" cy="369332"/>
          </a:xfrm>
          <a:prstGeom prst="rect">
            <a:avLst/>
          </a:prstGeom>
          <a:noFill/>
        </p:spPr>
        <p:txBody>
          <a:bodyPr wrap="none" rtlCol="0">
            <a:spAutoFit/>
          </a:bodyPr>
          <a:lstStyle/>
          <a:p>
            <a:r>
              <a:rPr lang="en-FR" dirty="0"/>
              <a:t>Objective:</a:t>
            </a:r>
          </a:p>
        </p:txBody>
      </p:sp>
    </p:spTree>
    <p:extLst>
      <p:ext uri="{BB962C8B-B14F-4D97-AF65-F5344CB8AC3E}">
        <p14:creationId xmlns:p14="http://schemas.microsoft.com/office/powerpoint/2010/main" val="4567265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4313D9F-AB0D-CF43-2886-BD08D59EAB40}"/>
              </a:ext>
            </a:extLst>
          </p:cNvPr>
          <p:cNvSpPr>
            <a:spLocks noGrp="1"/>
          </p:cNvSpPr>
          <p:nvPr>
            <p:ph type="title"/>
          </p:nvPr>
        </p:nvSpPr>
        <p:spPr/>
        <p:txBody>
          <a:bodyPr>
            <a:normAutofit/>
          </a:bodyPr>
          <a:lstStyle/>
          <a:p>
            <a:r>
              <a:rPr lang="en-FR" sz="3600" dirty="0"/>
              <a:t>Toward The First Optimization Problem</a:t>
            </a:r>
          </a:p>
        </p:txBody>
      </p:sp>
      <p:sp>
        <p:nvSpPr>
          <p:cNvPr id="6" name="Text Placeholder 5">
            <a:extLst>
              <a:ext uri="{FF2B5EF4-FFF2-40B4-BE49-F238E27FC236}">
                <a16:creationId xmlns:a16="http://schemas.microsoft.com/office/drawing/2014/main" id="{47CF8239-8887-3283-86AE-227FAAFAA9B0}"/>
              </a:ext>
            </a:extLst>
          </p:cNvPr>
          <p:cNvSpPr>
            <a:spLocks noGrp="1"/>
          </p:cNvSpPr>
          <p:nvPr>
            <p:ph type="body" idx="1"/>
          </p:nvPr>
        </p:nvSpPr>
        <p:spPr/>
        <p:txBody>
          <a:bodyPr/>
          <a:lstStyle/>
          <a:p>
            <a:endParaRPr lang="en-FR"/>
          </a:p>
        </p:txBody>
      </p:sp>
      <p:sp>
        <p:nvSpPr>
          <p:cNvPr id="4" name="Slide Number Placeholder 3">
            <a:extLst>
              <a:ext uri="{FF2B5EF4-FFF2-40B4-BE49-F238E27FC236}">
                <a16:creationId xmlns:a16="http://schemas.microsoft.com/office/drawing/2014/main" id="{9F49EDC4-9E64-B08B-1EF2-852FC3B58050}"/>
              </a:ext>
            </a:extLst>
          </p:cNvPr>
          <p:cNvSpPr>
            <a:spLocks noGrp="1"/>
          </p:cNvSpPr>
          <p:nvPr>
            <p:ph type="sldNum" sz="quarter" idx="12"/>
          </p:nvPr>
        </p:nvSpPr>
        <p:spPr/>
        <p:txBody>
          <a:bodyPr/>
          <a:lstStyle/>
          <a:p>
            <a:fld id="{8B238E09-9D24-494B-92D5-4BBC628DD305}" type="slidenum">
              <a:rPr lang="en-FR" smtClean="0"/>
              <a:t>18</a:t>
            </a:fld>
            <a:endParaRPr lang="en-FR"/>
          </a:p>
        </p:txBody>
      </p:sp>
    </p:spTree>
    <p:extLst>
      <p:ext uri="{BB962C8B-B14F-4D97-AF65-F5344CB8AC3E}">
        <p14:creationId xmlns:p14="http://schemas.microsoft.com/office/powerpoint/2010/main" val="42650566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61DB98C-A60D-2BC6-B5B7-A20306D8A64E}"/>
              </a:ext>
            </a:extLst>
          </p:cNvPr>
          <p:cNvSpPr>
            <a:spLocks noGrp="1"/>
          </p:cNvSpPr>
          <p:nvPr>
            <p:ph type="title"/>
          </p:nvPr>
        </p:nvSpPr>
        <p:spPr/>
        <p:txBody>
          <a:bodyPr/>
          <a:lstStyle/>
          <a:p>
            <a:r>
              <a:rPr lang="en-FR" dirty="0"/>
              <a:t>Quick Recap: What We Have So Far &amp; </a:t>
            </a:r>
            <a:r>
              <a:rPr lang="en-GB" dirty="0"/>
              <a:t>Our Next Goal</a:t>
            </a:r>
            <a:endParaRPr lang="en-FR" dirty="0"/>
          </a:p>
        </p:txBody>
      </p:sp>
      <p:sp>
        <p:nvSpPr>
          <p:cNvPr id="4" name="Slide Number Placeholder 3">
            <a:extLst>
              <a:ext uri="{FF2B5EF4-FFF2-40B4-BE49-F238E27FC236}">
                <a16:creationId xmlns:a16="http://schemas.microsoft.com/office/drawing/2014/main" id="{76E6DE12-273A-B832-FF83-86CC2D758B7B}"/>
              </a:ext>
            </a:extLst>
          </p:cNvPr>
          <p:cNvSpPr>
            <a:spLocks noGrp="1"/>
          </p:cNvSpPr>
          <p:nvPr>
            <p:ph type="sldNum" sz="quarter" idx="12"/>
          </p:nvPr>
        </p:nvSpPr>
        <p:spPr/>
        <p:txBody>
          <a:bodyPr/>
          <a:lstStyle/>
          <a:p>
            <a:fld id="{8B238E09-9D24-494B-92D5-4BBC628DD305}" type="slidenum">
              <a:rPr lang="en-FR" smtClean="0"/>
              <a:t>19</a:t>
            </a:fld>
            <a:endParaRPr lang="en-FR"/>
          </a:p>
        </p:txBody>
      </p:sp>
      <p:grpSp>
        <p:nvGrpSpPr>
          <p:cNvPr id="46" name="Group 45">
            <a:extLst>
              <a:ext uri="{FF2B5EF4-FFF2-40B4-BE49-F238E27FC236}">
                <a16:creationId xmlns:a16="http://schemas.microsoft.com/office/drawing/2014/main" id="{DC756F86-5636-6498-5A2C-E36ED751E3EB}"/>
              </a:ext>
            </a:extLst>
          </p:cNvPr>
          <p:cNvGrpSpPr/>
          <p:nvPr/>
        </p:nvGrpSpPr>
        <p:grpSpPr>
          <a:xfrm>
            <a:off x="9726702" y="1353556"/>
            <a:ext cx="1332707" cy="1033037"/>
            <a:chOff x="4579062" y="2568419"/>
            <a:chExt cx="2576632" cy="1816919"/>
          </a:xfrm>
        </p:grpSpPr>
        <p:grpSp>
          <p:nvGrpSpPr>
            <p:cNvPr id="47" name="Group 46">
              <a:extLst>
                <a:ext uri="{FF2B5EF4-FFF2-40B4-BE49-F238E27FC236}">
                  <a16:creationId xmlns:a16="http://schemas.microsoft.com/office/drawing/2014/main" id="{FBB41793-E4AB-E573-FB4A-BE6F31F2E0EE}"/>
                </a:ext>
              </a:extLst>
            </p:cNvPr>
            <p:cNvGrpSpPr/>
            <p:nvPr/>
          </p:nvGrpSpPr>
          <p:grpSpPr>
            <a:xfrm>
              <a:off x="4579062" y="2568419"/>
              <a:ext cx="2576632" cy="1816919"/>
              <a:chOff x="4624268" y="3014114"/>
              <a:chExt cx="1987506" cy="1412627"/>
            </a:xfrm>
          </p:grpSpPr>
          <p:sp>
            <p:nvSpPr>
              <p:cNvPr id="49" name="Rounded Rectangle 48">
                <a:extLst>
                  <a:ext uri="{FF2B5EF4-FFF2-40B4-BE49-F238E27FC236}">
                    <a16:creationId xmlns:a16="http://schemas.microsoft.com/office/drawing/2014/main" id="{093F5377-5B66-A797-FD84-9180ABD582DC}"/>
                  </a:ext>
                </a:extLst>
              </p:cNvPr>
              <p:cNvSpPr/>
              <p:nvPr/>
            </p:nvSpPr>
            <p:spPr>
              <a:xfrm>
                <a:off x="4624268" y="3014114"/>
                <a:ext cx="1106582" cy="1052806"/>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50" name="Rounded Rectangle 49">
                <a:extLst>
                  <a:ext uri="{FF2B5EF4-FFF2-40B4-BE49-F238E27FC236}">
                    <a16:creationId xmlns:a16="http://schemas.microsoft.com/office/drawing/2014/main" id="{9114BF80-5834-BC09-62E3-EADC7B1C9A80}"/>
                  </a:ext>
                </a:extLst>
              </p:cNvPr>
              <p:cNvSpPr/>
              <p:nvPr/>
            </p:nvSpPr>
            <p:spPr>
              <a:xfrm>
                <a:off x="5823037" y="3049490"/>
                <a:ext cx="788737" cy="822353"/>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51" name="Rounded Rectangle 50">
                <a:extLst>
                  <a:ext uri="{FF2B5EF4-FFF2-40B4-BE49-F238E27FC236}">
                    <a16:creationId xmlns:a16="http://schemas.microsoft.com/office/drawing/2014/main" id="{8C1D98DB-D789-415B-CD6C-B3198ACD5B05}"/>
                  </a:ext>
                </a:extLst>
              </p:cNvPr>
              <p:cNvSpPr/>
              <p:nvPr/>
            </p:nvSpPr>
            <p:spPr>
              <a:xfrm>
                <a:off x="5837772" y="3908149"/>
                <a:ext cx="420150" cy="498113"/>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52" name="Rounded Rectangle 51">
                <a:extLst>
                  <a:ext uri="{FF2B5EF4-FFF2-40B4-BE49-F238E27FC236}">
                    <a16:creationId xmlns:a16="http://schemas.microsoft.com/office/drawing/2014/main" id="{BC2CC5E0-539C-648D-8185-5DF594A1D2DD}"/>
                  </a:ext>
                </a:extLst>
              </p:cNvPr>
              <p:cNvSpPr/>
              <p:nvPr/>
            </p:nvSpPr>
            <p:spPr>
              <a:xfrm flipH="1">
                <a:off x="5053663" y="4174848"/>
                <a:ext cx="204304" cy="200738"/>
              </a:xfrm>
              <a:prstGeom prst="round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53" name="Rounded Rectangle 52">
                <a:extLst>
                  <a:ext uri="{FF2B5EF4-FFF2-40B4-BE49-F238E27FC236}">
                    <a16:creationId xmlns:a16="http://schemas.microsoft.com/office/drawing/2014/main" id="{A047D36C-5619-0A10-1542-10DFE78AD2CA}"/>
                  </a:ext>
                </a:extLst>
              </p:cNvPr>
              <p:cNvSpPr/>
              <p:nvPr/>
            </p:nvSpPr>
            <p:spPr>
              <a:xfrm flipH="1">
                <a:off x="4685987" y="4153003"/>
                <a:ext cx="262882" cy="273738"/>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54" name="Rounded Rectangle 53">
                <a:extLst>
                  <a:ext uri="{FF2B5EF4-FFF2-40B4-BE49-F238E27FC236}">
                    <a16:creationId xmlns:a16="http://schemas.microsoft.com/office/drawing/2014/main" id="{A834903D-9676-FE33-1122-2749B47A4B97}"/>
                  </a:ext>
                </a:extLst>
              </p:cNvPr>
              <p:cNvSpPr/>
              <p:nvPr/>
            </p:nvSpPr>
            <p:spPr>
              <a:xfrm flipH="1">
                <a:off x="5362762" y="4167580"/>
                <a:ext cx="160731" cy="149047"/>
              </a:xfrm>
              <a:prstGeom prst="round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grpSp>
        <p:sp>
          <p:nvSpPr>
            <p:cNvPr id="48" name="Rounded Rectangle 47">
              <a:extLst>
                <a:ext uri="{FF2B5EF4-FFF2-40B4-BE49-F238E27FC236}">
                  <a16:creationId xmlns:a16="http://schemas.microsoft.com/office/drawing/2014/main" id="{8693A8FE-BF01-E4AA-2A94-69523D1CE0D7}"/>
                </a:ext>
              </a:extLst>
            </p:cNvPr>
            <p:cNvSpPr/>
            <p:nvPr/>
          </p:nvSpPr>
          <p:spPr>
            <a:xfrm flipH="1">
              <a:off x="5866081" y="4061354"/>
              <a:ext cx="130339" cy="123620"/>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rgbClr val="7030A0"/>
                </a:solidFill>
              </a:endParaRPr>
            </a:p>
          </p:txBody>
        </p:sp>
      </p:grpSp>
      <p:sp>
        <p:nvSpPr>
          <p:cNvPr id="57" name="Content Placeholder 17">
            <a:extLst>
              <a:ext uri="{FF2B5EF4-FFF2-40B4-BE49-F238E27FC236}">
                <a16:creationId xmlns:a16="http://schemas.microsoft.com/office/drawing/2014/main" id="{F3E6B5E8-1F10-30E2-02FC-C4F2DA181529}"/>
              </a:ext>
            </a:extLst>
          </p:cNvPr>
          <p:cNvSpPr txBox="1">
            <a:spLocks/>
          </p:cNvSpPr>
          <p:nvPr/>
        </p:nvSpPr>
        <p:spPr>
          <a:xfrm>
            <a:off x="838200" y="1825625"/>
            <a:ext cx="8043796" cy="25766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FR" dirty="0"/>
              <a:t>Clusters of genomes: genomes from the same species, uneven in size</a:t>
            </a:r>
          </a:p>
        </p:txBody>
      </p:sp>
    </p:spTree>
    <p:extLst>
      <p:ext uri="{BB962C8B-B14F-4D97-AF65-F5344CB8AC3E}">
        <p14:creationId xmlns:p14="http://schemas.microsoft.com/office/powerpoint/2010/main" val="3017519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EE3BFB1-EC3A-3DD2-4D09-2261A0960FDB}"/>
              </a:ext>
            </a:extLst>
          </p:cNvPr>
          <p:cNvSpPr>
            <a:spLocks noGrp="1"/>
          </p:cNvSpPr>
          <p:nvPr>
            <p:ph type="title"/>
          </p:nvPr>
        </p:nvSpPr>
        <p:spPr/>
        <p:txBody>
          <a:bodyPr>
            <a:normAutofit/>
          </a:bodyPr>
          <a:lstStyle/>
          <a:p>
            <a:r>
              <a:rPr lang="en-FR" sz="3600" dirty="0"/>
              <a:t>Introduction &amp; State Of The Art</a:t>
            </a:r>
          </a:p>
        </p:txBody>
      </p:sp>
      <p:sp>
        <p:nvSpPr>
          <p:cNvPr id="6" name="Text Placeholder 5">
            <a:extLst>
              <a:ext uri="{FF2B5EF4-FFF2-40B4-BE49-F238E27FC236}">
                <a16:creationId xmlns:a16="http://schemas.microsoft.com/office/drawing/2014/main" id="{C9C55417-A5F5-2328-59A8-DF2325C7A968}"/>
              </a:ext>
            </a:extLst>
          </p:cNvPr>
          <p:cNvSpPr>
            <a:spLocks noGrp="1"/>
          </p:cNvSpPr>
          <p:nvPr>
            <p:ph type="body" idx="1"/>
          </p:nvPr>
        </p:nvSpPr>
        <p:spPr/>
        <p:txBody>
          <a:bodyPr/>
          <a:lstStyle/>
          <a:p>
            <a:endParaRPr lang="en-FR" dirty="0"/>
          </a:p>
        </p:txBody>
      </p:sp>
      <p:sp>
        <p:nvSpPr>
          <p:cNvPr id="4" name="Slide Number Placeholder 3">
            <a:extLst>
              <a:ext uri="{FF2B5EF4-FFF2-40B4-BE49-F238E27FC236}">
                <a16:creationId xmlns:a16="http://schemas.microsoft.com/office/drawing/2014/main" id="{D2C94CF4-A31E-45E2-3F3E-770352C524F5}"/>
              </a:ext>
            </a:extLst>
          </p:cNvPr>
          <p:cNvSpPr>
            <a:spLocks noGrp="1"/>
          </p:cNvSpPr>
          <p:nvPr>
            <p:ph type="sldNum" sz="quarter" idx="12"/>
          </p:nvPr>
        </p:nvSpPr>
        <p:spPr/>
        <p:txBody>
          <a:bodyPr/>
          <a:lstStyle/>
          <a:p>
            <a:fld id="{8B238E09-9D24-494B-92D5-4BBC628DD305}" type="slidenum">
              <a:rPr lang="en-FR" smtClean="0"/>
              <a:t>2</a:t>
            </a:fld>
            <a:endParaRPr lang="en-FR"/>
          </a:p>
        </p:txBody>
      </p:sp>
    </p:spTree>
    <p:extLst>
      <p:ext uri="{BB962C8B-B14F-4D97-AF65-F5344CB8AC3E}">
        <p14:creationId xmlns:p14="http://schemas.microsoft.com/office/powerpoint/2010/main" val="19392944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8AA1C9-25C5-1D2D-5108-E924B1B55B5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705B3C7F-C926-65B6-01CE-07C82AC4AACD}"/>
              </a:ext>
            </a:extLst>
          </p:cNvPr>
          <p:cNvSpPr>
            <a:spLocks noGrp="1"/>
          </p:cNvSpPr>
          <p:nvPr>
            <p:ph type="title"/>
          </p:nvPr>
        </p:nvSpPr>
        <p:spPr/>
        <p:txBody>
          <a:bodyPr/>
          <a:lstStyle/>
          <a:p>
            <a:r>
              <a:rPr lang="en-FR" dirty="0"/>
              <a:t>Quick Recap: What We Have So Far &amp; </a:t>
            </a:r>
            <a:r>
              <a:rPr lang="en-GB" dirty="0"/>
              <a:t>Our Next Goal</a:t>
            </a:r>
            <a:endParaRPr lang="en-FR" dirty="0"/>
          </a:p>
        </p:txBody>
      </p:sp>
      <p:sp>
        <p:nvSpPr>
          <p:cNvPr id="4" name="Slide Number Placeholder 3">
            <a:extLst>
              <a:ext uri="{FF2B5EF4-FFF2-40B4-BE49-F238E27FC236}">
                <a16:creationId xmlns:a16="http://schemas.microsoft.com/office/drawing/2014/main" id="{94A3C3BC-D7B1-3658-2FD9-78135ABE57E9}"/>
              </a:ext>
            </a:extLst>
          </p:cNvPr>
          <p:cNvSpPr>
            <a:spLocks noGrp="1"/>
          </p:cNvSpPr>
          <p:nvPr>
            <p:ph type="sldNum" sz="quarter" idx="12"/>
          </p:nvPr>
        </p:nvSpPr>
        <p:spPr/>
        <p:txBody>
          <a:bodyPr/>
          <a:lstStyle/>
          <a:p>
            <a:fld id="{8B238E09-9D24-494B-92D5-4BBC628DD305}" type="slidenum">
              <a:rPr lang="en-FR" smtClean="0"/>
              <a:t>20</a:t>
            </a:fld>
            <a:endParaRPr lang="en-FR"/>
          </a:p>
        </p:txBody>
      </p:sp>
      <p:grpSp>
        <p:nvGrpSpPr>
          <p:cNvPr id="2" name="Group 1">
            <a:extLst>
              <a:ext uri="{FF2B5EF4-FFF2-40B4-BE49-F238E27FC236}">
                <a16:creationId xmlns:a16="http://schemas.microsoft.com/office/drawing/2014/main" id="{3C5B2E2E-EFAF-8491-03F4-E6E306D25CFC}"/>
              </a:ext>
            </a:extLst>
          </p:cNvPr>
          <p:cNvGrpSpPr/>
          <p:nvPr/>
        </p:nvGrpSpPr>
        <p:grpSpPr>
          <a:xfrm>
            <a:off x="9726702" y="1353556"/>
            <a:ext cx="1332707" cy="1033037"/>
            <a:chOff x="4579062" y="2568419"/>
            <a:chExt cx="2576632" cy="1816919"/>
          </a:xfrm>
        </p:grpSpPr>
        <p:grpSp>
          <p:nvGrpSpPr>
            <p:cNvPr id="3" name="Group 2">
              <a:extLst>
                <a:ext uri="{FF2B5EF4-FFF2-40B4-BE49-F238E27FC236}">
                  <a16:creationId xmlns:a16="http://schemas.microsoft.com/office/drawing/2014/main" id="{92FAB8B0-00E1-B1A3-A170-F7DF70D6AB46}"/>
                </a:ext>
              </a:extLst>
            </p:cNvPr>
            <p:cNvGrpSpPr/>
            <p:nvPr/>
          </p:nvGrpSpPr>
          <p:grpSpPr>
            <a:xfrm>
              <a:off x="4579062" y="2568419"/>
              <a:ext cx="2576632" cy="1816919"/>
              <a:chOff x="4624268" y="3014114"/>
              <a:chExt cx="1987506" cy="1412627"/>
            </a:xfrm>
          </p:grpSpPr>
          <p:sp>
            <p:nvSpPr>
              <p:cNvPr id="7" name="Rounded Rectangle 6">
                <a:extLst>
                  <a:ext uri="{FF2B5EF4-FFF2-40B4-BE49-F238E27FC236}">
                    <a16:creationId xmlns:a16="http://schemas.microsoft.com/office/drawing/2014/main" id="{CE904B85-B96E-BE91-FDF9-4295E4DB7B54}"/>
                  </a:ext>
                </a:extLst>
              </p:cNvPr>
              <p:cNvSpPr/>
              <p:nvPr/>
            </p:nvSpPr>
            <p:spPr>
              <a:xfrm>
                <a:off x="4624268" y="3014114"/>
                <a:ext cx="1106582" cy="1052806"/>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8" name="Rounded Rectangle 7">
                <a:extLst>
                  <a:ext uri="{FF2B5EF4-FFF2-40B4-BE49-F238E27FC236}">
                    <a16:creationId xmlns:a16="http://schemas.microsoft.com/office/drawing/2014/main" id="{E31C6AE6-EAD5-64C1-E5E8-02861DA72094}"/>
                  </a:ext>
                </a:extLst>
              </p:cNvPr>
              <p:cNvSpPr/>
              <p:nvPr/>
            </p:nvSpPr>
            <p:spPr>
              <a:xfrm>
                <a:off x="5823037" y="3049490"/>
                <a:ext cx="788737" cy="822353"/>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9" name="Rounded Rectangle 8">
                <a:extLst>
                  <a:ext uri="{FF2B5EF4-FFF2-40B4-BE49-F238E27FC236}">
                    <a16:creationId xmlns:a16="http://schemas.microsoft.com/office/drawing/2014/main" id="{1E8706A9-163A-B29D-2E88-935382B0FE9E}"/>
                  </a:ext>
                </a:extLst>
              </p:cNvPr>
              <p:cNvSpPr/>
              <p:nvPr/>
            </p:nvSpPr>
            <p:spPr>
              <a:xfrm>
                <a:off x="5837772" y="3908149"/>
                <a:ext cx="420150" cy="498113"/>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10" name="Rounded Rectangle 9">
                <a:extLst>
                  <a:ext uri="{FF2B5EF4-FFF2-40B4-BE49-F238E27FC236}">
                    <a16:creationId xmlns:a16="http://schemas.microsoft.com/office/drawing/2014/main" id="{F1BDE902-5C35-C3F7-2D77-D81A7FCFEE3B}"/>
                  </a:ext>
                </a:extLst>
              </p:cNvPr>
              <p:cNvSpPr/>
              <p:nvPr/>
            </p:nvSpPr>
            <p:spPr>
              <a:xfrm flipH="1">
                <a:off x="5053663" y="4174848"/>
                <a:ext cx="204304" cy="200738"/>
              </a:xfrm>
              <a:prstGeom prst="round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11" name="Rounded Rectangle 10">
                <a:extLst>
                  <a:ext uri="{FF2B5EF4-FFF2-40B4-BE49-F238E27FC236}">
                    <a16:creationId xmlns:a16="http://schemas.microsoft.com/office/drawing/2014/main" id="{EB53C868-871B-1684-F140-0FAFEAF62223}"/>
                  </a:ext>
                </a:extLst>
              </p:cNvPr>
              <p:cNvSpPr/>
              <p:nvPr/>
            </p:nvSpPr>
            <p:spPr>
              <a:xfrm flipH="1">
                <a:off x="4685987" y="4153003"/>
                <a:ext cx="262882" cy="273738"/>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12" name="Rounded Rectangle 11">
                <a:extLst>
                  <a:ext uri="{FF2B5EF4-FFF2-40B4-BE49-F238E27FC236}">
                    <a16:creationId xmlns:a16="http://schemas.microsoft.com/office/drawing/2014/main" id="{96E5ACB7-F4DC-3279-4000-24C9CEA5B26F}"/>
                  </a:ext>
                </a:extLst>
              </p:cNvPr>
              <p:cNvSpPr/>
              <p:nvPr/>
            </p:nvSpPr>
            <p:spPr>
              <a:xfrm flipH="1">
                <a:off x="5362762" y="4167580"/>
                <a:ext cx="160731" cy="149047"/>
              </a:xfrm>
              <a:prstGeom prst="round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grpSp>
        <p:sp>
          <p:nvSpPr>
            <p:cNvPr id="6" name="Rounded Rectangle 5">
              <a:extLst>
                <a:ext uri="{FF2B5EF4-FFF2-40B4-BE49-F238E27FC236}">
                  <a16:creationId xmlns:a16="http://schemas.microsoft.com/office/drawing/2014/main" id="{59E87C24-9376-08DA-3507-90AFC109D2D5}"/>
                </a:ext>
              </a:extLst>
            </p:cNvPr>
            <p:cNvSpPr/>
            <p:nvPr/>
          </p:nvSpPr>
          <p:spPr>
            <a:xfrm flipH="1">
              <a:off x="5866081" y="4061354"/>
              <a:ext cx="130339" cy="123620"/>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rgbClr val="7030A0"/>
                </a:solidFill>
              </a:endParaRPr>
            </a:p>
          </p:txBody>
        </p:sp>
      </p:grpSp>
      <p:cxnSp>
        <p:nvCxnSpPr>
          <p:cNvPr id="14" name="Straight Arrow Connector 13">
            <a:extLst>
              <a:ext uri="{FF2B5EF4-FFF2-40B4-BE49-F238E27FC236}">
                <a16:creationId xmlns:a16="http://schemas.microsoft.com/office/drawing/2014/main" id="{6A13A668-4AC7-6E3F-9B0F-64B5DA116CC7}"/>
              </a:ext>
            </a:extLst>
          </p:cNvPr>
          <p:cNvCxnSpPr>
            <a:cxnSpLocks/>
          </p:cNvCxnSpPr>
          <p:nvPr/>
        </p:nvCxnSpPr>
        <p:spPr>
          <a:xfrm flipH="1">
            <a:off x="9856224" y="2565980"/>
            <a:ext cx="365670" cy="405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E70CD49-1FF4-1768-DA73-D9A77E12A52D}"/>
              </a:ext>
            </a:extLst>
          </p:cNvPr>
          <p:cNvCxnSpPr>
            <a:cxnSpLocks/>
          </p:cNvCxnSpPr>
          <p:nvPr/>
        </p:nvCxnSpPr>
        <p:spPr>
          <a:xfrm>
            <a:off x="10221894" y="2565980"/>
            <a:ext cx="53888" cy="405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6F30F23-8116-7176-4977-216E7E721458}"/>
              </a:ext>
            </a:extLst>
          </p:cNvPr>
          <p:cNvCxnSpPr>
            <a:cxnSpLocks/>
          </p:cNvCxnSpPr>
          <p:nvPr/>
        </p:nvCxnSpPr>
        <p:spPr>
          <a:xfrm>
            <a:off x="10221894" y="2565980"/>
            <a:ext cx="670220" cy="405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ounded Rectangle 26">
            <a:extLst>
              <a:ext uri="{FF2B5EF4-FFF2-40B4-BE49-F238E27FC236}">
                <a16:creationId xmlns:a16="http://schemas.microsoft.com/office/drawing/2014/main" id="{7079B020-9AFC-1349-0067-1EC2EA86BA0E}"/>
              </a:ext>
            </a:extLst>
          </p:cNvPr>
          <p:cNvSpPr/>
          <p:nvPr/>
        </p:nvSpPr>
        <p:spPr>
          <a:xfrm>
            <a:off x="9227502" y="3137165"/>
            <a:ext cx="374525" cy="399220"/>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28" name="Rounded Rectangle 27">
            <a:extLst>
              <a:ext uri="{FF2B5EF4-FFF2-40B4-BE49-F238E27FC236}">
                <a16:creationId xmlns:a16="http://schemas.microsoft.com/office/drawing/2014/main" id="{4A9D0F54-A553-E01A-BBA1-59B2BD2DB048}"/>
              </a:ext>
            </a:extLst>
          </p:cNvPr>
          <p:cNvSpPr/>
          <p:nvPr/>
        </p:nvSpPr>
        <p:spPr>
          <a:xfrm>
            <a:off x="10501017" y="3252937"/>
            <a:ext cx="417308" cy="395652"/>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29" name="Rounded Rectangle 28">
            <a:extLst>
              <a:ext uri="{FF2B5EF4-FFF2-40B4-BE49-F238E27FC236}">
                <a16:creationId xmlns:a16="http://schemas.microsoft.com/office/drawing/2014/main" id="{85926516-AF88-469A-EA47-3C4ED29A8FF0}"/>
              </a:ext>
            </a:extLst>
          </p:cNvPr>
          <p:cNvSpPr/>
          <p:nvPr/>
        </p:nvSpPr>
        <p:spPr>
          <a:xfrm>
            <a:off x="9681443" y="3395546"/>
            <a:ext cx="280845" cy="311814"/>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30" name="Rounded Rectangle 29">
            <a:extLst>
              <a:ext uri="{FF2B5EF4-FFF2-40B4-BE49-F238E27FC236}">
                <a16:creationId xmlns:a16="http://schemas.microsoft.com/office/drawing/2014/main" id="{F119C965-342C-3B2B-EFF7-BECF6F0146F6}"/>
              </a:ext>
            </a:extLst>
          </p:cNvPr>
          <p:cNvSpPr/>
          <p:nvPr/>
        </p:nvSpPr>
        <p:spPr>
          <a:xfrm>
            <a:off x="10051553" y="3172218"/>
            <a:ext cx="246232" cy="291316"/>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31" name="Rounded Rectangle 30">
            <a:extLst>
              <a:ext uri="{FF2B5EF4-FFF2-40B4-BE49-F238E27FC236}">
                <a16:creationId xmlns:a16="http://schemas.microsoft.com/office/drawing/2014/main" id="{8CB11489-13FE-8EFC-8CFA-68D9ECA1A1D0}"/>
              </a:ext>
            </a:extLst>
          </p:cNvPr>
          <p:cNvSpPr/>
          <p:nvPr/>
        </p:nvSpPr>
        <p:spPr>
          <a:xfrm>
            <a:off x="10948321" y="3072719"/>
            <a:ext cx="280845" cy="311814"/>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32" name="Rounded Rectangle 31">
            <a:extLst>
              <a:ext uri="{FF2B5EF4-FFF2-40B4-BE49-F238E27FC236}">
                <a16:creationId xmlns:a16="http://schemas.microsoft.com/office/drawing/2014/main" id="{5BBCB092-BA75-EBD1-DC6B-E5766B57967F}"/>
              </a:ext>
            </a:extLst>
          </p:cNvPr>
          <p:cNvSpPr/>
          <p:nvPr/>
        </p:nvSpPr>
        <p:spPr>
          <a:xfrm>
            <a:off x="11263831" y="3263469"/>
            <a:ext cx="353290" cy="395652"/>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grpSp>
        <p:nvGrpSpPr>
          <p:cNvPr id="33" name="Group 32">
            <a:extLst>
              <a:ext uri="{FF2B5EF4-FFF2-40B4-BE49-F238E27FC236}">
                <a16:creationId xmlns:a16="http://schemas.microsoft.com/office/drawing/2014/main" id="{3F9029A4-F1C1-07DE-8193-7875B5F09652}"/>
              </a:ext>
            </a:extLst>
          </p:cNvPr>
          <p:cNvGrpSpPr/>
          <p:nvPr/>
        </p:nvGrpSpPr>
        <p:grpSpPr>
          <a:xfrm>
            <a:off x="10268762" y="3581920"/>
            <a:ext cx="187709" cy="234543"/>
            <a:chOff x="8959680" y="3891082"/>
            <a:chExt cx="362913" cy="412517"/>
          </a:xfrm>
        </p:grpSpPr>
        <p:sp>
          <p:nvSpPr>
            <p:cNvPr id="47" name="Rounded Rectangle 46">
              <a:extLst>
                <a:ext uri="{FF2B5EF4-FFF2-40B4-BE49-F238E27FC236}">
                  <a16:creationId xmlns:a16="http://schemas.microsoft.com/office/drawing/2014/main" id="{A5A3EDE1-90C5-F668-4DAE-46BFAD11C81F}"/>
                </a:ext>
              </a:extLst>
            </p:cNvPr>
            <p:cNvSpPr/>
            <p:nvPr/>
          </p:nvSpPr>
          <p:spPr>
            <a:xfrm flipH="1">
              <a:off x="9137403" y="4164656"/>
              <a:ext cx="127692" cy="130243"/>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48" name="Rounded Rectangle 47">
              <a:extLst>
                <a:ext uri="{FF2B5EF4-FFF2-40B4-BE49-F238E27FC236}">
                  <a16:creationId xmlns:a16="http://schemas.microsoft.com/office/drawing/2014/main" id="{1C01F8CA-B576-1332-C5FD-9F1FE74687C8}"/>
                </a:ext>
              </a:extLst>
            </p:cNvPr>
            <p:cNvSpPr/>
            <p:nvPr/>
          </p:nvSpPr>
          <p:spPr>
            <a:xfrm flipH="1">
              <a:off x="8959680" y="3897313"/>
              <a:ext cx="305414" cy="281430"/>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49" name="Rounded Rectangle 48">
              <a:extLst>
                <a:ext uri="{FF2B5EF4-FFF2-40B4-BE49-F238E27FC236}">
                  <a16:creationId xmlns:a16="http://schemas.microsoft.com/office/drawing/2014/main" id="{F045A4BF-5F87-E766-5109-E2B3A530AC44}"/>
                </a:ext>
              </a:extLst>
            </p:cNvPr>
            <p:cNvSpPr/>
            <p:nvPr/>
          </p:nvSpPr>
          <p:spPr>
            <a:xfrm>
              <a:off x="8959683" y="3891082"/>
              <a:ext cx="362910" cy="412517"/>
            </a:xfrm>
            <a:prstGeom prst="round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grpSp>
      <p:sp>
        <p:nvSpPr>
          <p:cNvPr id="35" name="Rounded Rectangle 34">
            <a:extLst>
              <a:ext uri="{FF2B5EF4-FFF2-40B4-BE49-F238E27FC236}">
                <a16:creationId xmlns:a16="http://schemas.microsoft.com/office/drawing/2014/main" id="{24E56FBB-EA08-2396-4D6C-C798B634776D}"/>
              </a:ext>
            </a:extLst>
          </p:cNvPr>
          <p:cNvSpPr/>
          <p:nvPr/>
        </p:nvSpPr>
        <p:spPr>
          <a:xfrm flipH="1">
            <a:off x="11041576" y="3635868"/>
            <a:ext cx="123172" cy="142984"/>
          </a:xfrm>
          <a:prstGeom prst="round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36" name="Rounded Rectangle 35">
            <a:extLst>
              <a:ext uri="{FF2B5EF4-FFF2-40B4-BE49-F238E27FC236}">
                <a16:creationId xmlns:a16="http://schemas.microsoft.com/office/drawing/2014/main" id="{D262CC71-0785-C420-5EEA-4F20F12A52B7}"/>
              </a:ext>
            </a:extLst>
          </p:cNvPr>
          <p:cNvSpPr/>
          <p:nvPr/>
        </p:nvSpPr>
        <p:spPr>
          <a:xfrm>
            <a:off x="11041576" y="3630900"/>
            <a:ext cx="187707" cy="234543"/>
          </a:xfrm>
          <a:prstGeom prst="round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37" name="Rounded Rectangle 36">
            <a:extLst>
              <a:ext uri="{FF2B5EF4-FFF2-40B4-BE49-F238E27FC236}">
                <a16:creationId xmlns:a16="http://schemas.microsoft.com/office/drawing/2014/main" id="{D7B765AC-CDB7-0C29-CA30-1903CB074B93}"/>
              </a:ext>
            </a:extLst>
          </p:cNvPr>
          <p:cNvSpPr/>
          <p:nvPr/>
        </p:nvSpPr>
        <p:spPr>
          <a:xfrm flipH="1">
            <a:off x="11107506" y="3748171"/>
            <a:ext cx="107777" cy="108996"/>
          </a:xfrm>
          <a:prstGeom prst="round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grpSp>
        <p:nvGrpSpPr>
          <p:cNvPr id="52" name="Group 51">
            <a:extLst>
              <a:ext uri="{FF2B5EF4-FFF2-40B4-BE49-F238E27FC236}">
                <a16:creationId xmlns:a16="http://schemas.microsoft.com/office/drawing/2014/main" id="{FC644F6A-ACF8-21AE-64BE-9283DA7B4E8D}"/>
              </a:ext>
            </a:extLst>
          </p:cNvPr>
          <p:cNvGrpSpPr/>
          <p:nvPr/>
        </p:nvGrpSpPr>
        <p:grpSpPr>
          <a:xfrm>
            <a:off x="10220115" y="4070548"/>
            <a:ext cx="561804" cy="405820"/>
            <a:chOff x="10108437" y="4077805"/>
            <a:chExt cx="696067" cy="524353"/>
          </a:xfrm>
        </p:grpSpPr>
        <p:sp>
          <p:nvSpPr>
            <p:cNvPr id="50" name="Right Arrow 49">
              <a:extLst>
                <a:ext uri="{FF2B5EF4-FFF2-40B4-BE49-F238E27FC236}">
                  <a16:creationId xmlns:a16="http://schemas.microsoft.com/office/drawing/2014/main" id="{278964C2-4998-A6DE-AA9D-C7F194F7253A}"/>
                </a:ext>
              </a:extLst>
            </p:cNvPr>
            <p:cNvSpPr/>
            <p:nvPr/>
          </p:nvSpPr>
          <p:spPr>
            <a:xfrm rot="5400000">
              <a:off x="10194295" y="3991948"/>
              <a:ext cx="524352" cy="69606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sz="500" dirty="0">
                <a:solidFill>
                  <a:srgbClr val="000000"/>
                </a:solidFill>
                <a:latin typeface="Arial" panose="020B0604020202020204" pitchFamily="34" charset="0"/>
              </a:endParaRPr>
            </a:p>
          </p:txBody>
        </p:sp>
        <p:pic>
          <p:nvPicPr>
            <p:cNvPr id="51" name="Picture 50">
              <a:extLst>
                <a:ext uri="{FF2B5EF4-FFF2-40B4-BE49-F238E27FC236}">
                  <a16:creationId xmlns:a16="http://schemas.microsoft.com/office/drawing/2014/main" id="{37912FF5-9706-7750-F7E1-2141B5B505F3}"/>
                </a:ext>
              </a:extLst>
            </p:cNvPr>
            <p:cNvPicPr>
              <a:picLocks noChangeAspect="1"/>
            </p:cNvPicPr>
            <p:nvPr/>
          </p:nvPicPr>
          <p:blipFill>
            <a:blip r:embed="rId3"/>
            <a:stretch>
              <a:fillRect/>
            </a:stretch>
          </p:blipFill>
          <p:spPr>
            <a:xfrm>
              <a:off x="10264605" y="4077805"/>
              <a:ext cx="394117" cy="394117"/>
            </a:xfrm>
            <a:prstGeom prst="rect">
              <a:avLst/>
            </a:prstGeom>
          </p:spPr>
        </p:pic>
      </p:grpSp>
      <p:pic>
        <p:nvPicPr>
          <p:cNvPr id="54" name="Picture 53">
            <a:extLst>
              <a:ext uri="{FF2B5EF4-FFF2-40B4-BE49-F238E27FC236}">
                <a16:creationId xmlns:a16="http://schemas.microsoft.com/office/drawing/2014/main" id="{4E4BA472-7FEE-0BF2-4F3D-B956B4A3A5C6}"/>
              </a:ext>
            </a:extLst>
          </p:cNvPr>
          <p:cNvPicPr>
            <a:picLocks noChangeAspect="1"/>
          </p:cNvPicPr>
          <p:nvPr/>
        </p:nvPicPr>
        <p:blipFill>
          <a:blip r:embed="rId4">
            <a:duotone>
              <a:schemeClr val="accent1">
                <a:shade val="45000"/>
                <a:satMod val="135000"/>
              </a:schemeClr>
              <a:prstClr val="white"/>
            </a:duotone>
          </a:blip>
          <a:stretch>
            <a:fillRect/>
          </a:stretch>
        </p:blipFill>
        <p:spPr>
          <a:xfrm>
            <a:off x="9749038" y="4705186"/>
            <a:ext cx="233519" cy="226021"/>
          </a:xfrm>
          <a:prstGeom prst="rect">
            <a:avLst/>
          </a:prstGeom>
        </p:spPr>
      </p:pic>
      <p:pic>
        <p:nvPicPr>
          <p:cNvPr id="55" name="Picture 54">
            <a:extLst>
              <a:ext uri="{FF2B5EF4-FFF2-40B4-BE49-F238E27FC236}">
                <a16:creationId xmlns:a16="http://schemas.microsoft.com/office/drawing/2014/main" id="{8F6AF15C-C111-7661-07EC-0E4761F07F7F}"/>
              </a:ext>
            </a:extLst>
          </p:cNvPr>
          <p:cNvPicPr>
            <a:picLocks noChangeAspect="1"/>
          </p:cNvPicPr>
          <p:nvPr/>
        </p:nvPicPr>
        <p:blipFill>
          <a:blip r:embed="rId4">
            <a:duotone>
              <a:schemeClr val="accent1">
                <a:shade val="45000"/>
                <a:satMod val="135000"/>
              </a:schemeClr>
              <a:prstClr val="white"/>
            </a:duotone>
          </a:blip>
          <a:stretch>
            <a:fillRect/>
          </a:stretch>
        </p:blipFill>
        <p:spPr>
          <a:xfrm>
            <a:off x="10016498" y="4705186"/>
            <a:ext cx="233519" cy="226021"/>
          </a:xfrm>
          <a:prstGeom prst="rect">
            <a:avLst/>
          </a:prstGeom>
        </p:spPr>
      </p:pic>
      <p:pic>
        <p:nvPicPr>
          <p:cNvPr id="56" name="Picture 55">
            <a:extLst>
              <a:ext uri="{FF2B5EF4-FFF2-40B4-BE49-F238E27FC236}">
                <a16:creationId xmlns:a16="http://schemas.microsoft.com/office/drawing/2014/main" id="{E00ABE99-734D-96F6-7DD6-9D41342DFB7F}"/>
              </a:ext>
            </a:extLst>
          </p:cNvPr>
          <p:cNvPicPr>
            <a:picLocks noChangeAspect="1"/>
          </p:cNvPicPr>
          <p:nvPr/>
        </p:nvPicPr>
        <p:blipFill>
          <a:blip r:embed="rId4">
            <a:duotone>
              <a:schemeClr val="accent2">
                <a:shade val="45000"/>
                <a:satMod val="135000"/>
              </a:schemeClr>
              <a:prstClr val="white"/>
            </a:duotone>
          </a:blip>
          <a:stretch>
            <a:fillRect/>
          </a:stretch>
        </p:blipFill>
        <p:spPr>
          <a:xfrm>
            <a:off x="10283958" y="4705186"/>
            <a:ext cx="233519" cy="226021"/>
          </a:xfrm>
          <a:prstGeom prst="rect">
            <a:avLst/>
          </a:prstGeom>
        </p:spPr>
      </p:pic>
      <p:pic>
        <p:nvPicPr>
          <p:cNvPr id="57" name="Picture 56">
            <a:extLst>
              <a:ext uri="{FF2B5EF4-FFF2-40B4-BE49-F238E27FC236}">
                <a16:creationId xmlns:a16="http://schemas.microsoft.com/office/drawing/2014/main" id="{82F747C5-E770-942A-61A6-CBE328CD8F83}"/>
              </a:ext>
            </a:extLst>
          </p:cNvPr>
          <p:cNvPicPr>
            <a:picLocks noChangeAspect="1"/>
          </p:cNvPicPr>
          <p:nvPr/>
        </p:nvPicPr>
        <p:blipFill>
          <a:blip r:embed="rId4">
            <a:duotone>
              <a:schemeClr val="accent2">
                <a:shade val="45000"/>
                <a:satMod val="135000"/>
              </a:schemeClr>
              <a:prstClr val="white"/>
            </a:duotone>
          </a:blip>
          <a:stretch>
            <a:fillRect/>
          </a:stretch>
        </p:blipFill>
        <p:spPr>
          <a:xfrm>
            <a:off x="10551418" y="4705186"/>
            <a:ext cx="233519" cy="226021"/>
          </a:xfrm>
          <a:prstGeom prst="rect">
            <a:avLst/>
          </a:prstGeom>
        </p:spPr>
      </p:pic>
      <p:pic>
        <p:nvPicPr>
          <p:cNvPr id="58" name="Picture 57">
            <a:extLst>
              <a:ext uri="{FF2B5EF4-FFF2-40B4-BE49-F238E27FC236}">
                <a16:creationId xmlns:a16="http://schemas.microsoft.com/office/drawing/2014/main" id="{0ED06A1A-0433-F116-A50F-15CE51DD5171}"/>
              </a:ext>
            </a:extLst>
          </p:cNvPr>
          <p:cNvPicPr>
            <a:picLocks noChangeAspect="1"/>
          </p:cNvPicPr>
          <p:nvPr/>
        </p:nvPicPr>
        <p:blipFill>
          <a:blip r:embed="rId4">
            <a:duotone>
              <a:schemeClr val="accent1">
                <a:shade val="45000"/>
                <a:satMod val="135000"/>
              </a:schemeClr>
              <a:prstClr val="white"/>
            </a:duotone>
          </a:blip>
          <a:stretch>
            <a:fillRect/>
          </a:stretch>
        </p:blipFill>
        <p:spPr>
          <a:xfrm>
            <a:off x="9481578" y="4705186"/>
            <a:ext cx="233519" cy="226021"/>
          </a:xfrm>
          <a:prstGeom prst="rect">
            <a:avLst/>
          </a:prstGeom>
        </p:spPr>
      </p:pic>
      <p:pic>
        <p:nvPicPr>
          <p:cNvPr id="59" name="Picture 58">
            <a:extLst>
              <a:ext uri="{FF2B5EF4-FFF2-40B4-BE49-F238E27FC236}">
                <a16:creationId xmlns:a16="http://schemas.microsoft.com/office/drawing/2014/main" id="{0F64846A-65B4-1973-1619-B2BD48A7767A}"/>
              </a:ext>
            </a:extLst>
          </p:cNvPr>
          <p:cNvPicPr>
            <a:picLocks noChangeAspect="1"/>
          </p:cNvPicPr>
          <p:nvPr/>
        </p:nvPicPr>
        <p:blipFill>
          <a:blip r:embed="rId4">
            <a:duotone>
              <a:prstClr val="black"/>
              <a:schemeClr val="accent2">
                <a:tint val="45000"/>
                <a:satMod val="400000"/>
              </a:schemeClr>
            </a:duotone>
          </a:blip>
          <a:stretch>
            <a:fillRect/>
          </a:stretch>
        </p:blipFill>
        <p:spPr>
          <a:xfrm>
            <a:off x="10818878" y="4705186"/>
            <a:ext cx="233519" cy="226021"/>
          </a:xfrm>
          <a:prstGeom prst="rect">
            <a:avLst/>
          </a:prstGeom>
        </p:spPr>
      </p:pic>
      <p:pic>
        <p:nvPicPr>
          <p:cNvPr id="60" name="Picture 59">
            <a:extLst>
              <a:ext uri="{FF2B5EF4-FFF2-40B4-BE49-F238E27FC236}">
                <a16:creationId xmlns:a16="http://schemas.microsoft.com/office/drawing/2014/main" id="{685CD2E4-2812-AC7A-F1FD-26C0219ABED9}"/>
              </a:ext>
            </a:extLst>
          </p:cNvPr>
          <p:cNvPicPr>
            <a:picLocks noChangeAspect="1"/>
          </p:cNvPicPr>
          <p:nvPr/>
        </p:nvPicPr>
        <p:blipFill>
          <a:blip r:embed="rId4">
            <a:duotone>
              <a:schemeClr val="accent3">
                <a:shade val="45000"/>
                <a:satMod val="135000"/>
              </a:schemeClr>
              <a:prstClr val="white"/>
            </a:duotone>
          </a:blip>
          <a:stretch>
            <a:fillRect/>
          </a:stretch>
        </p:blipFill>
        <p:spPr>
          <a:xfrm>
            <a:off x="11086338" y="4705186"/>
            <a:ext cx="233519" cy="226021"/>
          </a:xfrm>
          <a:prstGeom prst="rect">
            <a:avLst/>
          </a:prstGeom>
        </p:spPr>
      </p:pic>
      <p:pic>
        <p:nvPicPr>
          <p:cNvPr id="61" name="Picture 60">
            <a:extLst>
              <a:ext uri="{FF2B5EF4-FFF2-40B4-BE49-F238E27FC236}">
                <a16:creationId xmlns:a16="http://schemas.microsoft.com/office/drawing/2014/main" id="{195B97A3-ED59-526D-7141-6312B99EEF50}"/>
              </a:ext>
            </a:extLst>
          </p:cNvPr>
          <p:cNvPicPr>
            <a:picLocks noChangeAspect="1"/>
          </p:cNvPicPr>
          <p:nvPr/>
        </p:nvPicPr>
        <p:blipFill>
          <a:blip r:embed="rId4">
            <a:duotone>
              <a:schemeClr val="accent3">
                <a:shade val="45000"/>
                <a:satMod val="135000"/>
              </a:schemeClr>
              <a:prstClr val="white"/>
            </a:duotone>
          </a:blip>
          <a:stretch>
            <a:fillRect/>
          </a:stretch>
        </p:blipFill>
        <p:spPr>
          <a:xfrm>
            <a:off x="11353800" y="4705186"/>
            <a:ext cx="233519" cy="226021"/>
          </a:xfrm>
          <a:prstGeom prst="rect">
            <a:avLst/>
          </a:prstGeom>
        </p:spPr>
      </p:pic>
      <p:sp>
        <p:nvSpPr>
          <p:cNvPr id="66" name="Content Placeholder 17">
            <a:extLst>
              <a:ext uri="{FF2B5EF4-FFF2-40B4-BE49-F238E27FC236}">
                <a16:creationId xmlns:a16="http://schemas.microsoft.com/office/drawing/2014/main" id="{B51DE1F1-23FA-918B-229D-44ACC93056B7}"/>
              </a:ext>
            </a:extLst>
          </p:cNvPr>
          <p:cNvSpPr>
            <a:spLocks noGrp="1"/>
          </p:cNvSpPr>
          <p:nvPr>
            <p:ph idx="1"/>
          </p:nvPr>
        </p:nvSpPr>
        <p:spPr>
          <a:xfrm>
            <a:off x="838200" y="1825625"/>
            <a:ext cx="8043796" cy="2576691"/>
          </a:xfrm>
        </p:spPr>
        <p:txBody>
          <a:bodyPr>
            <a:normAutofit/>
          </a:bodyPr>
          <a:lstStyle/>
          <a:p>
            <a:r>
              <a:rPr lang="en-FR" dirty="0"/>
              <a:t>Clusters of genomes: genomes from the same species, uneven in size</a:t>
            </a:r>
          </a:p>
          <a:p>
            <a:r>
              <a:rPr lang="en-GB" dirty="0"/>
              <a:t>We want to group them into batches while ensuring:</a:t>
            </a:r>
          </a:p>
          <a:p>
            <a:pPr lvl="1"/>
            <a:r>
              <a:rPr lang="en-FR" dirty="0"/>
              <a:t>Requirements on batches: number of genomes, uncompressed size, …</a:t>
            </a:r>
          </a:p>
          <a:p>
            <a:pPr lvl="1"/>
            <a:r>
              <a:rPr lang="en-FR" dirty="0"/>
              <a:t>Post-compression batch sizes must fit within a memory constraint (balance)</a:t>
            </a:r>
          </a:p>
        </p:txBody>
      </p:sp>
    </p:spTree>
    <p:extLst>
      <p:ext uri="{BB962C8B-B14F-4D97-AF65-F5344CB8AC3E}">
        <p14:creationId xmlns:p14="http://schemas.microsoft.com/office/powerpoint/2010/main" val="13683181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9AFA5B-2C44-BF27-EC4D-A54E3A2FEC8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4FC0FEA5-6E42-B692-4F5C-3CF13A4E4275}"/>
              </a:ext>
            </a:extLst>
          </p:cNvPr>
          <p:cNvSpPr>
            <a:spLocks noGrp="1"/>
          </p:cNvSpPr>
          <p:nvPr>
            <p:ph type="title"/>
          </p:nvPr>
        </p:nvSpPr>
        <p:spPr/>
        <p:txBody>
          <a:bodyPr/>
          <a:lstStyle/>
          <a:p>
            <a:r>
              <a:rPr lang="en-FR" dirty="0"/>
              <a:t>Quick Recap: What We Have So Far &amp; </a:t>
            </a:r>
            <a:r>
              <a:rPr lang="en-GB" dirty="0"/>
              <a:t>Our Next Goal</a:t>
            </a:r>
            <a:endParaRPr lang="en-FR" dirty="0"/>
          </a:p>
        </p:txBody>
      </p:sp>
      <p:sp>
        <p:nvSpPr>
          <p:cNvPr id="4" name="Slide Number Placeholder 3">
            <a:extLst>
              <a:ext uri="{FF2B5EF4-FFF2-40B4-BE49-F238E27FC236}">
                <a16:creationId xmlns:a16="http://schemas.microsoft.com/office/drawing/2014/main" id="{70EFE72A-3D1A-8777-5987-4A44125F2089}"/>
              </a:ext>
            </a:extLst>
          </p:cNvPr>
          <p:cNvSpPr>
            <a:spLocks noGrp="1"/>
          </p:cNvSpPr>
          <p:nvPr>
            <p:ph type="sldNum" sz="quarter" idx="12"/>
          </p:nvPr>
        </p:nvSpPr>
        <p:spPr/>
        <p:txBody>
          <a:bodyPr/>
          <a:lstStyle/>
          <a:p>
            <a:fld id="{8B238E09-9D24-494B-92D5-4BBC628DD305}" type="slidenum">
              <a:rPr lang="en-FR" smtClean="0"/>
              <a:t>21</a:t>
            </a:fld>
            <a:endParaRPr lang="en-FR"/>
          </a:p>
        </p:txBody>
      </p:sp>
      <p:grpSp>
        <p:nvGrpSpPr>
          <p:cNvPr id="2" name="Group 1">
            <a:extLst>
              <a:ext uri="{FF2B5EF4-FFF2-40B4-BE49-F238E27FC236}">
                <a16:creationId xmlns:a16="http://schemas.microsoft.com/office/drawing/2014/main" id="{79F41325-4A00-F53D-EA3C-23411B482BF3}"/>
              </a:ext>
            </a:extLst>
          </p:cNvPr>
          <p:cNvGrpSpPr/>
          <p:nvPr/>
        </p:nvGrpSpPr>
        <p:grpSpPr>
          <a:xfrm>
            <a:off x="9726702" y="1353556"/>
            <a:ext cx="1332707" cy="1033037"/>
            <a:chOff x="4579062" y="2568419"/>
            <a:chExt cx="2576632" cy="1816919"/>
          </a:xfrm>
        </p:grpSpPr>
        <p:grpSp>
          <p:nvGrpSpPr>
            <p:cNvPr id="3" name="Group 2">
              <a:extLst>
                <a:ext uri="{FF2B5EF4-FFF2-40B4-BE49-F238E27FC236}">
                  <a16:creationId xmlns:a16="http://schemas.microsoft.com/office/drawing/2014/main" id="{9319EC6A-2858-CE5B-C15D-9F025716CF15}"/>
                </a:ext>
              </a:extLst>
            </p:cNvPr>
            <p:cNvGrpSpPr/>
            <p:nvPr/>
          </p:nvGrpSpPr>
          <p:grpSpPr>
            <a:xfrm>
              <a:off x="4579062" y="2568419"/>
              <a:ext cx="2576632" cy="1816919"/>
              <a:chOff x="4624268" y="3014114"/>
              <a:chExt cx="1987506" cy="1412627"/>
            </a:xfrm>
          </p:grpSpPr>
          <p:sp>
            <p:nvSpPr>
              <p:cNvPr id="7" name="Rounded Rectangle 6">
                <a:extLst>
                  <a:ext uri="{FF2B5EF4-FFF2-40B4-BE49-F238E27FC236}">
                    <a16:creationId xmlns:a16="http://schemas.microsoft.com/office/drawing/2014/main" id="{9AE88FB9-9CA7-2A38-24F4-7F3C4D9CDE4A}"/>
                  </a:ext>
                </a:extLst>
              </p:cNvPr>
              <p:cNvSpPr/>
              <p:nvPr/>
            </p:nvSpPr>
            <p:spPr>
              <a:xfrm>
                <a:off x="4624268" y="3014114"/>
                <a:ext cx="1106582" cy="1052806"/>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8" name="Rounded Rectangle 7">
                <a:extLst>
                  <a:ext uri="{FF2B5EF4-FFF2-40B4-BE49-F238E27FC236}">
                    <a16:creationId xmlns:a16="http://schemas.microsoft.com/office/drawing/2014/main" id="{B3108947-0D93-83E9-7EAA-D975B528A500}"/>
                  </a:ext>
                </a:extLst>
              </p:cNvPr>
              <p:cNvSpPr/>
              <p:nvPr/>
            </p:nvSpPr>
            <p:spPr>
              <a:xfrm>
                <a:off x="5823037" y="3049490"/>
                <a:ext cx="788737" cy="822353"/>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9" name="Rounded Rectangle 8">
                <a:extLst>
                  <a:ext uri="{FF2B5EF4-FFF2-40B4-BE49-F238E27FC236}">
                    <a16:creationId xmlns:a16="http://schemas.microsoft.com/office/drawing/2014/main" id="{3D76B438-5CAB-E429-B7E6-62A95104D7A5}"/>
                  </a:ext>
                </a:extLst>
              </p:cNvPr>
              <p:cNvSpPr/>
              <p:nvPr/>
            </p:nvSpPr>
            <p:spPr>
              <a:xfrm>
                <a:off x="5837772" y="3908149"/>
                <a:ext cx="420150" cy="498113"/>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10" name="Rounded Rectangle 9">
                <a:extLst>
                  <a:ext uri="{FF2B5EF4-FFF2-40B4-BE49-F238E27FC236}">
                    <a16:creationId xmlns:a16="http://schemas.microsoft.com/office/drawing/2014/main" id="{75EDDB6D-F4DC-1399-BAE9-25BFBCF49B14}"/>
                  </a:ext>
                </a:extLst>
              </p:cNvPr>
              <p:cNvSpPr/>
              <p:nvPr/>
            </p:nvSpPr>
            <p:spPr>
              <a:xfrm flipH="1">
                <a:off x="5053663" y="4174848"/>
                <a:ext cx="204304" cy="200738"/>
              </a:xfrm>
              <a:prstGeom prst="round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11" name="Rounded Rectangle 10">
                <a:extLst>
                  <a:ext uri="{FF2B5EF4-FFF2-40B4-BE49-F238E27FC236}">
                    <a16:creationId xmlns:a16="http://schemas.microsoft.com/office/drawing/2014/main" id="{38D8D388-3849-977B-26CF-D6EF67DCC2BD}"/>
                  </a:ext>
                </a:extLst>
              </p:cNvPr>
              <p:cNvSpPr/>
              <p:nvPr/>
            </p:nvSpPr>
            <p:spPr>
              <a:xfrm flipH="1">
                <a:off x="4685987" y="4153003"/>
                <a:ext cx="262882" cy="273738"/>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12" name="Rounded Rectangle 11">
                <a:extLst>
                  <a:ext uri="{FF2B5EF4-FFF2-40B4-BE49-F238E27FC236}">
                    <a16:creationId xmlns:a16="http://schemas.microsoft.com/office/drawing/2014/main" id="{9CE0B9F5-7B45-6FD8-A38E-705175B27D0F}"/>
                  </a:ext>
                </a:extLst>
              </p:cNvPr>
              <p:cNvSpPr/>
              <p:nvPr/>
            </p:nvSpPr>
            <p:spPr>
              <a:xfrm flipH="1">
                <a:off x="5362762" y="4167580"/>
                <a:ext cx="160731" cy="149047"/>
              </a:xfrm>
              <a:prstGeom prst="round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grpSp>
        <p:sp>
          <p:nvSpPr>
            <p:cNvPr id="6" name="Rounded Rectangle 5">
              <a:extLst>
                <a:ext uri="{FF2B5EF4-FFF2-40B4-BE49-F238E27FC236}">
                  <a16:creationId xmlns:a16="http://schemas.microsoft.com/office/drawing/2014/main" id="{0EB42BAB-A491-C718-9739-BC6EA5DC86BA}"/>
                </a:ext>
              </a:extLst>
            </p:cNvPr>
            <p:cNvSpPr/>
            <p:nvPr/>
          </p:nvSpPr>
          <p:spPr>
            <a:xfrm flipH="1">
              <a:off x="5866081" y="4061354"/>
              <a:ext cx="130339" cy="123620"/>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rgbClr val="7030A0"/>
                </a:solidFill>
              </a:endParaRPr>
            </a:p>
          </p:txBody>
        </p:sp>
      </p:grpSp>
      <p:cxnSp>
        <p:nvCxnSpPr>
          <p:cNvPr id="14" name="Straight Arrow Connector 13">
            <a:extLst>
              <a:ext uri="{FF2B5EF4-FFF2-40B4-BE49-F238E27FC236}">
                <a16:creationId xmlns:a16="http://schemas.microsoft.com/office/drawing/2014/main" id="{95DB5C75-721C-4DE3-C304-C57D1712B296}"/>
              </a:ext>
            </a:extLst>
          </p:cNvPr>
          <p:cNvCxnSpPr>
            <a:cxnSpLocks/>
          </p:cNvCxnSpPr>
          <p:nvPr/>
        </p:nvCxnSpPr>
        <p:spPr>
          <a:xfrm flipH="1">
            <a:off x="9856224" y="2565980"/>
            <a:ext cx="365670" cy="405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DD5A6CB-4986-2E1D-D099-263546CF32AA}"/>
              </a:ext>
            </a:extLst>
          </p:cNvPr>
          <p:cNvCxnSpPr>
            <a:cxnSpLocks/>
          </p:cNvCxnSpPr>
          <p:nvPr/>
        </p:nvCxnSpPr>
        <p:spPr>
          <a:xfrm>
            <a:off x="10221894" y="2565980"/>
            <a:ext cx="53888" cy="405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156B905-5A3D-B426-B049-B212FC703F55}"/>
              </a:ext>
            </a:extLst>
          </p:cNvPr>
          <p:cNvCxnSpPr>
            <a:cxnSpLocks/>
          </p:cNvCxnSpPr>
          <p:nvPr/>
        </p:nvCxnSpPr>
        <p:spPr>
          <a:xfrm>
            <a:off x="10221894" y="2565980"/>
            <a:ext cx="670220" cy="405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ounded Rectangle 26">
            <a:extLst>
              <a:ext uri="{FF2B5EF4-FFF2-40B4-BE49-F238E27FC236}">
                <a16:creationId xmlns:a16="http://schemas.microsoft.com/office/drawing/2014/main" id="{C613C930-6CDF-F054-E1B4-B83E4ACFDA25}"/>
              </a:ext>
            </a:extLst>
          </p:cNvPr>
          <p:cNvSpPr/>
          <p:nvPr/>
        </p:nvSpPr>
        <p:spPr>
          <a:xfrm>
            <a:off x="9227502" y="3137165"/>
            <a:ext cx="374525" cy="399220"/>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28" name="Rounded Rectangle 27">
            <a:extLst>
              <a:ext uri="{FF2B5EF4-FFF2-40B4-BE49-F238E27FC236}">
                <a16:creationId xmlns:a16="http://schemas.microsoft.com/office/drawing/2014/main" id="{517ACD20-AB9F-4973-1C4F-F53C2AE1F84A}"/>
              </a:ext>
            </a:extLst>
          </p:cNvPr>
          <p:cNvSpPr/>
          <p:nvPr/>
        </p:nvSpPr>
        <p:spPr>
          <a:xfrm>
            <a:off x="10501017" y="3252937"/>
            <a:ext cx="417308" cy="395652"/>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29" name="Rounded Rectangle 28">
            <a:extLst>
              <a:ext uri="{FF2B5EF4-FFF2-40B4-BE49-F238E27FC236}">
                <a16:creationId xmlns:a16="http://schemas.microsoft.com/office/drawing/2014/main" id="{CC09B65F-EF96-FE73-FED2-21CCCFEBE05B}"/>
              </a:ext>
            </a:extLst>
          </p:cNvPr>
          <p:cNvSpPr/>
          <p:nvPr/>
        </p:nvSpPr>
        <p:spPr>
          <a:xfrm>
            <a:off x="9681443" y="3395546"/>
            <a:ext cx="280845" cy="311814"/>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30" name="Rounded Rectangle 29">
            <a:extLst>
              <a:ext uri="{FF2B5EF4-FFF2-40B4-BE49-F238E27FC236}">
                <a16:creationId xmlns:a16="http://schemas.microsoft.com/office/drawing/2014/main" id="{868EEF31-0314-0C11-7C3B-33BAABCBD569}"/>
              </a:ext>
            </a:extLst>
          </p:cNvPr>
          <p:cNvSpPr/>
          <p:nvPr/>
        </p:nvSpPr>
        <p:spPr>
          <a:xfrm>
            <a:off x="10051553" y="3172218"/>
            <a:ext cx="246232" cy="291316"/>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31" name="Rounded Rectangle 30">
            <a:extLst>
              <a:ext uri="{FF2B5EF4-FFF2-40B4-BE49-F238E27FC236}">
                <a16:creationId xmlns:a16="http://schemas.microsoft.com/office/drawing/2014/main" id="{3320EBCF-8723-83B5-C69D-93D241CCF843}"/>
              </a:ext>
            </a:extLst>
          </p:cNvPr>
          <p:cNvSpPr/>
          <p:nvPr/>
        </p:nvSpPr>
        <p:spPr>
          <a:xfrm>
            <a:off x="10948321" y="3072719"/>
            <a:ext cx="280845" cy="311814"/>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32" name="Rounded Rectangle 31">
            <a:extLst>
              <a:ext uri="{FF2B5EF4-FFF2-40B4-BE49-F238E27FC236}">
                <a16:creationId xmlns:a16="http://schemas.microsoft.com/office/drawing/2014/main" id="{9B653D07-60E1-AC50-2356-C8C0BE60CEE5}"/>
              </a:ext>
            </a:extLst>
          </p:cNvPr>
          <p:cNvSpPr/>
          <p:nvPr/>
        </p:nvSpPr>
        <p:spPr>
          <a:xfrm>
            <a:off x="11263831" y="3263469"/>
            <a:ext cx="353290" cy="395652"/>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grpSp>
        <p:nvGrpSpPr>
          <p:cNvPr id="33" name="Group 32">
            <a:extLst>
              <a:ext uri="{FF2B5EF4-FFF2-40B4-BE49-F238E27FC236}">
                <a16:creationId xmlns:a16="http://schemas.microsoft.com/office/drawing/2014/main" id="{23C9ACAB-A07A-E1A8-D610-97368B119963}"/>
              </a:ext>
            </a:extLst>
          </p:cNvPr>
          <p:cNvGrpSpPr/>
          <p:nvPr/>
        </p:nvGrpSpPr>
        <p:grpSpPr>
          <a:xfrm>
            <a:off x="10268762" y="3581920"/>
            <a:ext cx="187709" cy="234543"/>
            <a:chOff x="8959680" y="3891082"/>
            <a:chExt cx="362913" cy="412517"/>
          </a:xfrm>
        </p:grpSpPr>
        <p:sp>
          <p:nvSpPr>
            <p:cNvPr id="47" name="Rounded Rectangle 46">
              <a:extLst>
                <a:ext uri="{FF2B5EF4-FFF2-40B4-BE49-F238E27FC236}">
                  <a16:creationId xmlns:a16="http://schemas.microsoft.com/office/drawing/2014/main" id="{B984354B-EE1F-260B-2B90-89B2CEB35A8D}"/>
                </a:ext>
              </a:extLst>
            </p:cNvPr>
            <p:cNvSpPr/>
            <p:nvPr/>
          </p:nvSpPr>
          <p:spPr>
            <a:xfrm flipH="1">
              <a:off x="9137403" y="4164656"/>
              <a:ext cx="127692" cy="130243"/>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48" name="Rounded Rectangle 47">
              <a:extLst>
                <a:ext uri="{FF2B5EF4-FFF2-40B4-BE49-F238E27FC236}">
                  <a16:creationId xmlns:a16="http://schemas.microsoft.com/office/drawing/2014/main" id="{418ECF6A-F813-759A-70BA-29ED892DF08E}"/>
                </a:ext>
              </a:extLst>
            </p:cNvPr>
            <p:cNvSpPr/>
            <p:nvPr/>
          </p:nvSpPr>
          <p:spPr>
            <a:xfrm flipH="1">
              <a:off x="8959680" y="3897313"/>
              <a:ext cx="305414" cy="281430"/>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49" name="Rounded Rectangle 48">
              <a:extLst>
                <a:ext uri="{FF2B5EF4-FFF2-40B4-BE49-F238E27FC236}">
                  <a16:creationId xmlns:a16="http://schemas.microsoft.com/office/drawing/2014/main" id="{702CF426-E2FC-40A6-5E9B-3B0AC3BAFC25}"/>
                </a:ext>
              </a:extLst>
            </p:cNvPr>
            <p:cNvSpPr/>
            <p:nvPr/>
          </p:nvSpPr>
          <p:spPr>
            <a:xfrm>
              <a:off x="8959683" y="3891082"/>
              <a:ext cx="362910" cy="412517"/>
            </a:xfrm>
            <a:prstGeom prst="round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grpSp>
      <p:sp>
        <p:nvSpPr>
          <p:cNvPr id="35" name="Rounded Rectangle 34">
            <a:extLst>
              <a:ext uri="{FF2B5EF4-FFF2-40B4-BE49-F238E27FC236}">
                <a16:creationId xmlns:a16="http://schemas.microsoft.com/office/drawing/2014/main" id="{9557E130-A688-4C6A-AAB2-69031B7C896C}"/>
              </a:ext>
            </a:extLst>
          </p:cNvPr>
          <p:cNvSpPr/>
          <p:nvPr/>
        </p:nvSpPr>
        <p:spPr>
          <a:xfrm flipH="1">
            <a:off x="11041576" y="3635868"/>
            <a:ext cx="123172" cy="142984"/>
          </a:xfrm>
          <a:prstGeom prst="round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36" name="Rounded Rectangle 35">
            <a:extLst>
              <a:ext uri="{FF2B5EF4-FFF2-40B4-BE49-F238E27FC236}">
                <a16:creationId xmlns:a16="http://schemas.microsoft.com/office/drawing/2014/main" id="{D4A1A403-0F7A-D401-5479-56240E5DB99E}"/>
              </a:ext>
            </a:extLst>
          </p:cNvPr>
          <p:cNvSpPr/>
          <p:nvPr/>
        </p:nvSpPr>
        <p:spPr>
          <a:xfrm>
            <a:off x="11041576" y="3630900"/>
            <a:ext cx="187707" cy="234543"/>
          </a:xfrm>
          <a:prstGeom prst="round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37" name="Rounded Rectangle 36">
            <a:extLst>
              <a:ext uri="{FF2B5EF4-FFF2-40B4-BE49-F238E27FC236}">
                <a16:creationId xmlns:a16="http://schemas.microsoft.com/office/drawing/2014/main" id="{5B093BF6-8ECC-5B0E-7A4F-DF0B71BB033A}"/>
              </a:ext>
            </a:extLst>
          </p:cNvPr>
          <p:cNvSpPr/>
          <p:nvPr/>
        </p:nvSpPr>
        <p:spPr>
          <a:xfrm flipH="1">
            <a:off x="11107506" y="3748171"/>
            <a:ext cx="107777" cy="108996"/>
          </a:xfrm>
          <a:prstGeom prst="round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grpSp>
        <p:nvGrpSpPr>
          <p:cNvPr id="52" name="Group 51">
            <a:extLst>
              <a:ext uri="{FF2B5EF4-FFF2-40B4-BE49-F238E27FC236}">
                <a16:creationId xmlns:a16="http://schemas.microsoft.com/office/drawing/2014/main" id="{3012BF23-AE2D-F67B-37C5-A7F6652D1C0C}"/>
              </a:ext>
            </a:extLst>
          </p:cNvPr>
          <p:cNvGrpSpPr/>
          <p:nvPr/>
        </p:nvGrpSpPr>
        <p:grpSpPr>
          <a:xfrm>
            <a:off x="10220115" y="4070548"/>
            <a:ext cx="561804" cy="405820"/>
            <a:chOff x="10108437" y="4077805"/>
            <a:chExt cx="696067" cy="524353"/>
          </a:xfrm>
        </p:grpSpPr>
        <p:sp>
          <p:nvSpPr>
            <p:cNvPr id="50" name="Right Arrow 49">
              <a:extLst>
                <a:ext uri="{FF2B5EF4-FFF2-40B4-BE49-F238E27FC236}">
                  <a16:creationId xmlns:a16="http://schemas.microsoft.com/office/drawing/2014/main" id="{4F798BE0-7327-2BA3-576E-352461EB2424}"/>
                </a:ext>
              </a:extLst>
            </p:cNvPr>
            <p:cNvSpPr/>
            <p:nvPr/>
          </p:nvSpPr>
          <p:spPr>
            <a:xfrm rot="5400000">
              <a:off x="10194295" y="3991948"/>
              <a:ext cx="524352" cy="69606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sz="500" dirty="0">
                <a:solidFill>
                  <a:srgbClr val="000000"/>
                </a:solidFill>
                <a:latin typeface="Arial" panose="020B0604020202020204" pitchFamily="34" charset="0"/>
              </a:endParaRPr>
            </a:p>
          </p:txBody>
        </p:sp>
        <p:pic>
          <p:nvPicPr>
            <p:cNvPr id="51" name="Picture 50">
              <a:extLst>
                <a:ext uri="{FF2B5EF4-FFF2-40B4-BE49-F238E27FC236}">
                  <a16:creationId xmlns:a16="http://schemas.microsoft.com/office/drawing/2014/main" id="{F716BFE4-A2DA-E737-D649-B8697312F871}"/>
                </a:ext>
              </a:extLst>
            </p:cNvPr>
            <p:cNvPicPr>
              <a:picLocks noChangeAspect="1"/>
            </p:cNvPicPr>
            <p:nvPr/>
          </p:nvPicPr>
          <p:blipFill>
            <a:blip r:embed="rId3"/>
            <a:stretch>
              <a:fillRect/>
            </a:stretch>
          </p:blipFill>
          <p:spPr>
            <a:xfrm>
              <a:off x="10264605" y="4077805"/>
              <a:ext cx="394117" cy="394117"/>
            </a:xfrm>
            <a:prstGeom prst="rect">
              <a:avLst/>
            </a:prstGeom>
          </p:spPr>
        </p:pic>
      </p:grpSp>
      <p:pic>
        <p:nvPicPr>
          <p:cNvPr id="54" name="Picture 53">
            <a:extLst>
              <a:ext uri="{FF2B5EF4-FFF2-40B4-BE49-F238E27FC236}">
                <a16:creationId xmlns:a16="http://schemas.microsoft.com/office/drawing/2014/main" id="{BFE9ADF3-36E2-6DB2-D378-179AD147FC6F}"/>
              </a:ext>
            </a:extLst>
          </p:cNvPr>
          <p:cNvPicPr>
            <a:picLocks noChangeAspect="1"/>
          </p:cNvPicPr>
          <p:nvPr/>
        </p:nvPicPr>
        <p:blipFill>
          <a:blip r:embed="rId4">
            <a:duotone>
              <a:schemeClr val="accent1">
                <a:shade val="45000"/>
                <a:satMod val="135000"/>
              </a:schemeClr>
              <a:prstClr val="white"/>
            </a:duotone>
          </a:blip>
          <a:stretch>
            <a:fillRect/>
          </a:stretch>
        </p:blipFill>
        <p:spPr>
          <a:xfrm>
            <a:off x="9749038" y="4705186"/>
            <a:ext cx="233519" cy="226021"/>
          </a:xfrm>
          <a:prstGeom prst="rect">
            <a:avLst/>
          </a:prstGeom>
        </p:spPr>
      </p:pic>
      <p:pic>
        <p:nvPicPr>
          <p:cNvPr id="55" name="Picture 54">
            <a:extLst>
              <a:ext uri="{FF2B5EF4-FFF2-40B4-BE49-F238E27FC236}">
                <a16:creationId xmlns:a16="http://schemas.microsoft.com/office/drawing/2014/main" id="{5EB979C3-13C0-538F-9317-542CFA4FF5BB}"/>
              </a:ext>
            </a:extLst>
          </p:cNvPr>
          <p:cNvPicPr>
            <a:picLocks noChangeAspect="1"/>
          </p:cNvPicPr>
          <p:nvPr/>
        </p:nvPicPr>
        <p:blipFill>
          <a:blip r:embed="rId4">
            <a:duotone>
              <a:schemeClr val="accent1">
                <a:shade val="45000"/>
                <a:satMod val="135000"/>
              </a:schemeClr>
              <a:prstClr val="white"/>
            </a:duotone>
          </a:blip>
          <a:stretch>
            <a:fillRect/>
          </a:stretch>
        </p:blipFill>
        <p:spPr>
          <a:xfrm>
            <a:off x="10016498" y="4705186"/>
            <a:ext cx="233519" cy="226021"/>
          </a:xfrm>
          <a:prstGeom prst="rect">
            <a:avLst/>
          </a:prstGeom>
        </p:spPr>
      </p:pic>
      <p:pic>
        <p:nvPicPr>
          <p:cNvPr id="56" name="Picture 55">
            <a:extLst>
              <a:ext uri="{FF2B5EF4-FFF2-40B4-BE49-F238E27FC236}">
                <a16:creationId xmlns:a16="http://schemas.microsoft.com/office/drawing/2014/main" id="{DCF02778-9F00-A62D-2571-3C0BE1AF1E80}"/>
              </a:ext>
            </a:extLst>
          </p:cNvPr>
          <p:cNvPicPr>
            <a:picLocks noChangeAspect="1"/>
          </p:cNvPicPr>
          <p:nvPr/>
        </p:nvPicPr>
        <p:blipFill>
          <a:blip r:embed="rId4">
            <a:duotone>
              <a:schemeClr val="accent2">
                <a:shade val="45000"/>
                <a:satMod val="135000"/>
              </a:schemeClr>
              <a:prstClr val="white"/>
            </a:duotone>
          </a:blip>
          <a:stretch>
            <a:fillRect/>
          </a:stretch>
        </p:blipFill>
        <p:spPr>
          <a:xfrm>
            <a:off x="10283958" y="4705186"/>
            <a:ext cx="233519" cy="226021"/>
          </a:xfrm>
          <a:prstGeom prst="rect">
            <a:avLst/>
          </a:prstGeom>
        </p:spPr>
      </p:pic>
      <p:pic>
        <p:nvPicPr>
          <p:cNvPr id="57" name="Picture 56">
            <a:extLst>
              <a:ext uri="{FF2B5EF4-FFF2-40B4-BE49-F238E27FC236}">
                <a16:creationId xmlns:a16="http://schemas.microsoft.com/office/drawing/2014/main" id="{0BA5D3A5-6E3B-9772-E801-8D6274B4FD94}"/>
              </a:ext>
            </a:extLst>
          </p:cNvPr>
          <p:cNvPicPr>
            <a:picLocks noChangeAspect="1"/>
          </p:cNvPicPr>
          <p:nvPr/>
        </p:nvPicPr>
        <p:blipFill>
          <a:blip r:embed="rId4">
            <a:duotone>
              <a:schemeClr val="accent2">
                <a:shade val="45000"/>
                <a:satMod val="135000"/>
              </a:schemeClr>
              <a:prstClr val="white"/>
            </a:duotone>
          </a:blip>
          <a:stretch>
            <a:fillRect/>
          </a:stretch>
        </p:blipFill>
        <p:spPr>
          <a:xfrm>
            <a:off x="10551418" y="4705186"/>
            <a:ext cx="233519" cy="226021"/>
          </a:xfrm>
          <a:prstGeom prst="rect">
            <a:avLst/>
          </a:prstGeom>
        </p:spPr>
      </p:pic>
      <p:pic>
        <p:nvPicPr>
          <p:cNvPr id="58" name="Picture 57">
            <a:extLst>
              <a:ext uri="{FF2B5EF4-FFF2-40B4-BE49-F238E27FC236}">
                <a16:creationId xmlns:a16="http://schemas.microsoft.com/office/drawing/2014/main" id="{9446E4BB-4ABF-BF28-6679-D94202ED2165}"/>
              </a:ext>
            </a:extLst>
          </p:cNvPr>
          <p:cNvPicPr>
            <a:picLocks noChangeAspect="1"/>
          </p:cNvPicPr>
          <p:nvPr/>
        </p:nvPicPr>
        <p:blipFill>
          <a:blip r:embed="rId4">
            <a:duotone>
              <a:schemeClr val="accent1">
                <a:shade val="45000"/>
                <a:satMod val="135000"/>
              </a:schemeClr>
              <a:prstClr val="white"/>
            </a:duotone>
          </a:blip>
          <a:stretch>
            <a:fillRect/>
          </a:stretch>
        </p:blipFill>
        <p:spPr>
          <a:xfrm>
            <a:off x="9481578" y="4705186"/>
            <a:ext cx="233519" cy="226021"/>
          </a:xfrm>
          <a:prstGeom prst="rect">
            <a:avLst/>
          </a:prstGeom>
        </p:spPr>
      </p:pic>
      <p:pic>
        <p:nvPicPr>
          <p:cNvPr id="59" name="Picture 58">
            <a:extLst>
              <a:ext uri="{FF2B5EF4-FFF2-40B4-BE49-F238E27FC236}">
                <a16:creationId xmlns:a16="http://schemas.microsoft.com/office/drawing/2014/main" id="{30275040-C944-876B-A4DE-47AEB6945139}"/>
              </a:ext>
            </a:extLst>
          </p:cNvPr>
          <p:cNvPicPr>
            <a:picLocks noChangeAspect="1"/>
          </p:cNvPicPr>
          <p:nvPr/>
        </p:nvPicPr>
        <p:blipFill>
          <a:blip r:embed="rId4">
            <a:duotone>
              <a:prstClr val="black"/>
              <a:schemeClr val="accent2">
                <a:tint val="45000"/>
                <a:satMod val="400000"/>
              </a:schemeClr>
            </a:duotone>
          </a:blip>
          <a:stretch>
            <a:fillRect/>
          </a:stretch>
        </p:blipFill>
        <p:spPr>
          <a:xfrm>
            <a:off x="10818878" y="4705186"/>
            <a:ext cx="233519" cy="226021"/>
          </a:xfrm>
          <a:prstGeom prst="rect">
            <a:avLst/>
          </a:prstGeom>
        </p:spPr>
      </p:pic>
      <p:pic>
        <p:nvPicPr>
          <p:cNvPr id="60" name="Picture 59">
            <a:extLst>
              <a:ext uri="{FF2B5EF4-FFF2-40B4-BE49-F238E27FC236}">
                <a16:creationId xmlns:a16="http://schemas.microsoft.com/office/drawing/2014/main" id="{0790AC2A-1956-076E-9CCE-5B96EAB7ADEF}"/>
              </a:ext>
            </a:extLst>
          </p:cNvPr>
          <p:cNvPicPr>
            <a:picLocks noChangeAspect="1"/>
          </p:cNvPicPr>
          <p:nvPr/>
        </p:nvPicPr>
        <p:blipFill>
          <a:blip r:embed="rId4">
            <a:duotone>
              <a:schemeClr val="accent3">
                <a:shade val="45000"/>
                <a:satMod val="135000"/>
              </a:schemeClr>
              <a:prstClr val="white"/>
            </a:duotone>
          </a:blip>
          <a:stretch>
            <a:fillRect/>
          </a:stretch>
        </p:blipFill>
        <p:spPr>
          <a:xfrm>
            <a:off x="11086338" y="4705186"/>
            <a:ext cx="233519" cy="226021"/>
          </a:xfrm>
          <a:prstGeom prst="rect">
            <a:avLst/>
          </a:prstGeom>
        </p:spPr>
      </p:pic>
      <p:pic>
        <p:nvPicPr>
          <p:cNvPr id="61" name="Picture 60">
            <a:extLst>
              <a:ext uri="{FF2B5EF4-FFF2-40B4-BE49-F238E27FC236}">
                <a16:creationId xmlns:a16="http://schemas.microsoft.com/office/drawing/2014/main" id="{CDB7D903-336A-CF1D-6EC9-4194FDE8539D}"/>
              </a:ext>
            </a:extLst>
          </p:cNvPr>
          <p:cNvPicPr>
            <a:picLocks noChangeAspect="1"/>
          </p:cNvPicPr>
          <p:nvPr/>
        </p:nvPicPr>
        <p:blipFill>
          <a:blip r:embed="rId4">
            <a:duotone>
              <a:schemeClr val="accent3">
                <a:shade val="45000"/>
                <a:satMod val="135000"/>
              </a:schemeClr>
              <a:prstClr val="white"/>
            </a:duotone>
          </a:blip>
          <a:stretch>
            <a:fillRect/>
          </a:stretch>
        </p:blipFill>
        <p:spPr>
          <a:xfrm>
            <a:off x="11353800" y="4705186"/>
            <a:ext cx="233519" cy="226021"/>
          </a:xfrm>
          <a:prstGeom prst="rect">
            <a:avLst/>
          </a:prstGeom>
        </p:spPr>
      </p:pic>
      <p:sp>
        <p:nvSpPr>
          <p:cNvPr id="16" name="Rounded Rectangle 15">
            <a:extLst>
              <a:ext uri="{FF2B5EF4-FFF2-40B4-BE49-F238E27FC236}">
                <a16:creationId xmlns:a16="http://schemas.microsoft.com/office/drawing/2014/main" id="{0338BB4F-98A0-CC79-501B-1D2DDCAF52F8}"/>
              </a:ext>
            </a:extLst>
          </p:cNvPr>
          <p:cNvSpPr/>
          <p:nvPr/>
        </p:nvSpPr>
        <p:spPr>
          <a:xfrm>
            <a:off x="9386585" y="4547193"/>
            <a:ext cx="2261784" cy="542006"/>
          </a:xfrm>
          <a:prstGeom prst="roundRect">
            <a:avLst>
              <a:gd name="adj" fmla="val 8471"/>
            </a:avLst>
          </a:prstGeom>
          <a:noFill/>
          <a:ln>
            <a:solidFill>
              <a:schemeClr val="tx1"/>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FR"/>
          </a:p>
        </p:txBody>
      </p:sp>
      <p:sp>
        <p:nvSpPr>
          <p:cNvPr id="19" name="TextBox 18">
            <a:extLst>
              <a:ext uri="{FF2B5EF4-FFF2-40B4-BE49-F238E27FC236}">
                <a16:creationId xmlns:a16="http://schemas.microsoft.com/office/drawing/2014/main" id="{C61B84D6-43D0-E902-C562-FADA4E60B6CE}"/>
              </a:ext>
            </a:extLst>
          </p:cNvPr>
          <p:cNvSpPr txBox="1"/>
          <p:nvPr/>
        </p:nvSpPr>
        <p:spPr>
          <a:xfrm flipH="1">
            <a:off x="9297154" y="4296150"/>
            <a:ext cx="985983" cy="307777"/>
          </a:xfrm>
          <a:prstGeom prst="rect">
            <a:avLst/>
          </a:prstGeom>
          <a:noFill/>
        </p:spPr>
        <p:txBody>
          <a:bodyPr wrap="square" rtlCol="0">
            <a:spAutoFit/>
          </a:bodyPr>
          <a:lstStyle/>
          <a:p>
            <a:pPr algn="ctr"/>
            <a:r>
              <a:rPr lang="en-FR" sz="1400" dirty="0">
                <a:cs typeface="Arial" panose="020B0604020202020204" pitchFamily="34" charset="0"/>
              </a:rPr>
              <a:t>Minimize</a:t>
            </a:r>
          </a:p>
        </p:txBody>
      </p:sp>
      <p:sp>
        <p:nvSpPr>
          <p:cNvPr id="24" name="Content Placeholder 17">
            <a:extLst>
              <a:ext uri="{FF2B5EF4-FFF2-40B4-BE49-F238E27FC236}">
                <a16:creationId xmlns:a16="http://schemas.microsoft.com/office/drawing/2014/main" id="{14111131-DF3B-6657-DE46-A2AEB1D74D3D}"/>
              </a:ext>
            </a:extLst>
          </p:cNvPr>
          <p:cNvSpPr>
            <a:spLocks noGrp="1"/>
          </p:cNvSpPr>
          <p:nvPr>
            <p:ph idx="1"/>
          </p:nvPr>
        </p:nvSpPr>
        <p:spPr>
          <a:xfrm>
            <a:off x="838200" y="1825625"/>
            <a:ext cx="8043796" cy="2576691"/>
          </a:xfrm>
        </p:spPr>
        <p:txBody>
          <a:bodyPr>
            <a:normAutofit/>
          </a:bodyPr>
          <a:lstStyle/>
          <a:p>
            <a:r>
              <a:rPr lang="en-FR" dirty="0"/>
              <a:t>Clusters of genomes: genomes from the same species, uneven in size</a:t>
            </a:r>
          </a:p>
          <a:p>
            <a:r>
              <a:rPr lang="en-GB" dirty="0"/>
              <a:t>We want to group them into batches while ensuring:</a:t>
            </a:r>
          </a:p>
          <a:p>
            <a:pPr lvl="1"/>
            <a:r>
              <a:rPr lang="en-FR" dirty="0"/>
              <a:t>Requirements on batches: number of genomes, uncompressed size, …</a:t>
            </a:r>
          </a:p>
          <a:p>
            <a:pPr lvl="1"/>
            <a:r>
              <a:rPr lang="en-FR" dirty="0"/>
              <a:t>Post-compression batch sizes must fit within a memory constraint (balance)</a:t>
            </a:r>
          </a:p>
          <a:p>
            <a:r>
              <a:rPr lang="en-FR" dirty="0"/>
              <a:t>To ensure good compression ratio: maximize number of genomes per single batches.</a:t>
            </a:r>
          </a:p>
          <a:p>
            <a:pPr marL="457200" lvl="1" indent="0">
              <a:buNone/>
            </a:pPr>
            <a:r>
              <a:rPr lang="en-FR" dirty="0">
                <a:sym typeface="Wingdings" pitchFamily="2" charset="2"/>
              </a:rPr>
              <a:t> Corresponds to m</a:t>
            </a:r>
            <a:r>
              <a:rPr lang="en-FR" dirty="0"/>
              <a:t>inimize the number of batches used.</a:t>
            </a:r>
          </a:p>
        </p:txBody>
      </p:sp>
    </p:spTree>
    <p:extLst>
      <p:ext uri="{BB962C8B-B14F-4D97-AF65-F5344CB8AC3E}">
        <p14:creationId xmlns:p14="http://schemas.microsoft.com/office/powerpoint/2010/main" val="2269145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59A104-46AA-A19C-2394-AACDC84C3FC8}"/>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5745F850-C731-68DE-B520-BF89DBCF0252}"/>
              </a:ext>
            </a:extLst>
          </p:cNvPr>
          <p:cNvSpPr>
            <a:spLocks noGrp="1"/>
          </p:cNvSpPr>
          <p:nvPr>
            <p:ph type="title"/>
          </p:nvPr>
        </p:nvSpPr>
        <p:spPr/>
        <p:txBody>
          <a:bodyPr/>
          <a:lstStyle/>
          <a:p>
            <a:r>
              <a:rPr lang="en-FR" dirty="0"/>
              <a:t>Quick Recap: What We Have So Far &amp; </a:t>
            </a:r>
            <a:r>
              <a:rPr lang="en-GB" dirty="0"/>
              <a:t>Our Next Goal</a:t>
            </a:r>
            <a:endParaRPr lang="en-FR" dirty="0"/>
          </a:p>
        </p:txBody>
      </p:sp>
      <p:sp>
        <p:nvSpPr>
          <p:cNvPr id="18" name="Content Placeholder 17">
            <a:extLst>
              <a:ext uri="{FF2B5EF4-FFF2-40B4-BE49-F238E27FC236}">
                <a16:creationId xmlns:a16="http://schemas.microsoft.com/office/drawing/2014/main" id="{DDD53BC5-BA36-21B2-3DE5-AC20AB1EC0D1}"/>
              </a:ext>
            </a:extLst>
          </p:cNvPr>
          <p:cNvSpPr>
            <a:spLocks noGrp="1"/>
          </p:cNvSpPr>
          <p:nvPr>
            <p:ph idx="1"/>
          </p:nvPr>
        </p:nvSpPr>
        <p:spPr>
          <a:xfrm>
            <a:off x="838200" y="1825625"/>
            <a:ext cx="8043796" cy="2576691"/>
          </a:xfrm>
        </p:spPr>
        <p:txBody>
          <a:bodyPr>
            <a:normAutofit/>
          </a:bodyPr>
          <a:lstStyle/>
          <a:p>
            <a:r>
              <a:rPr lang="en-FR" dirty="0"/>
              <a:t>Clusters of genomes: genomes from the same species, uneven in size</a:t>
            </a:r>
          </a:p>
          <a:p>
            <a:r>
              <a:rPr lang="en-GB" dirty="0"/>
              <a:t>We want to group them into batches while ensuring:</a:t>
            </a:r>
          </a:p>
          <a:p>
            <a:pPr lvl="1"/>
            <a:r>
              <a:rPr lang="en-FR" dirty="0"/>
              <a:t>Requirements on batches: number of genomes, uncompressed size, …</a:t>
            </a:r>
          </a:p>
          <a:p>
            <a:pPr lvl="1"/>
            <a:r>
              <a:rPr lang="en-FR" dirty="0"/>
              <a:t>Post-compression batch sizes must fit within a memory constraint (balance)</a:t>
            </a:r>
          </a:p>
          <a:p>
            <a:r>
              <a:rPr lang="en-FR" dirty="0"/>
              <a:t>To ensure good compression ratio: maximize number of genomes per single batches.</a:t>
            </a:r>
          </a:p>
          <a:p>
            <a:pPr marL="457200" lvl="1" indent="0">
              <a:buNone/>
            </a:pPr>
            <a:r>
              <a:rPr lang="en-FR" dirty="0">
                <a:sym typeface="Wingdings" pitchFamily="2" charset="2"/>
              </a:rPr>
              <a:t> Corresponds to m</a:t>
            </a:r>
            <a:r>
              <a:rPr lang="en-FR" dirty="0"/>
              <a:t>inimize the number of batches used.</a:t>
            </a:r>
          </a:p>
        </p:txBody>
      </p:sp>
      <p:sp>
        <p:nvSpPr>
          <p:cNvPr id="4" name="Slide Number Placeholder 3">
            <a:extLst>
              <a:ext uri="{FF2B5EF4-FFF2-40B4-BE49-F238E27FC236}">
                <a16:creationId xmlns:a16="http://schemas.microsoft.com/office/drawing/2014/main" id="{4A6C84B5-2A30-CB39-647E-0A7AA86595C2}"/>
              </a:ext>
            </a:extLst>
          </p:cNvPr>
          <p:cNvSpPr>
            <a:spLocks noGrp="1"/>
          </p:cNvSpPr>
          <p:nvPr>
            <p:ph type="sldNum" sz="quarter" idx="12"/>
          </p:nvPr>
        </p:nvSpPr>
        <p:spPr/>
        <p:txBody>
          <a:bodyPr/>
          <a:lstStyle/>
          <a:p>
            <a:fld id="{8B238E09-9D24-494B-92D5-4BBC628DD305}" type="slidenum">
              <a:rPr lang="en-FR" smtClean="0"/>
              <a:t>22</a:t>
            </a:fld>
            <a:endParaRPr lang="en-FR"/>
          </a:p>
        </p:txBody>
      </p:sp>
      <p:grpSp>
        <p:nvGrpSpPr>
          <p:cNvPr id="2" name="Group 1">
            <a:extLst>
              <a:ext uri="{FF2B5EF4-FFF2-40B4-BE49-F238E27FC236}">
                <a16:creationId xmlns:a16="http://schemas.microsoft.com/office/drawing/2014/main" id="{DDE8DAFD-53E7-2391-3017-79A2766FA5E7}"/>
              </a:ext>
            </a:extLst>
          </p:cNvPr>
          <p:cNvGrpSpPr/>
          <p:nvPr/>
        </p:nvGrpSpPr>
        <p:grpSpPr>
          <a:xfrm>
            <a:off x="9726702" y="1353556"/>
            <a:ext cx="1332707" cy="1033037"/>
            <a:chOff x="4579062" y="2568419"/>
            <a:chExt cx="2576632" cy="1816919"/>
          </a:xfrm>
        </p:grpSpPr>
        <p:grpSp>
          <p:nvGrpSpPr>
            <p:cNvPr id="3" name="Group 2">
              <a:extLst>
                <a:ext uri="{FF2B5EF4-FFF2-40B4-BE49-F238E27FC236}">
                  <a16:creationId xmlns:a16="http://schemas.microsoft.com/office/drawing/2014/main" id="{BBF22A43-EA47-02E4-4194-945DD4170F1C}"/>
                </a:ext>
              </a:extLst>
            </p:cNvPr>
            <p:cNvGrpSpPr/>
            <p:nvPr/>
          </p:nvGrpSpPr>
          <p:grpSpPr>
            <a:xfrm>
              <a:off x="4579062" y="2568419"/>
              <a:ext cx="2576632" cy="1816919"/>
              <a:chOff x="4624268" y="3014114"/>
              <a:chExt cx="1987506" cy="1412627"/>
            </a:xfrm>
          </p:grpSpPr>
          <p:sp>
            <p:nvSpPr>
              <p:cNvPr id="7" name="Rounded Rectangle 6">
                <a:extLst>
                  <a:ext uri="{FF2B5EF4-FFF2-40B4-BE49-F238E27FC236}">
                    <a16:creationId xmlns:a16="http://schemas.microsoft.com/office/drawing/2014/main" id="{BF39628D-61DD-7476-9ABD-023085DCFFEF}"/>
                  </a:ext>
                </a:extLst>
              </p:cNvPr>
              <p:cNvSpPr/>
              <p:nvPr/>
            </p:nvSpPr>
            <p:spPr>
              <a:xfrm>
                <a:off x="4624268" y="3014114"/>
                <a:ext cx="1106582" cy="1052806"/>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8" name="Rounded Rectangle 7">
                <a:extLst>
                  <a:ext uri="{FF2B5EF4-FFF2-40B4-BE49-F238E27FC236}">
                    <a16:creationId xmlns:a16="http://schemas.microsoft.com/office/drawing/2014/main" id="{06CE4FC9-5436-05C2-8703-BC3C593B7CEF}"/>
                  </a:ext>
                </a:extLst>
              </p:cNvPr>
              <p:cNvSpPr/>
              <p:nvPr/>
            </p:nvSpPr>
            <p:spPr>
              <a:xfrm>
                <a:off x="5823037" y="3049490"/>
                <a:ext cx="788737" cy="822353"/>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9" name="Rounded Rectangle 8">
                <a:extLst>
                  <a:ext uri="{FF2B5EF4-FFF2-40B4-BE49-F238E27FC236}">
                    <a16:creationId xmlns:a16="http://schemas.microsoft.com/office/drawing/2014/main" id="{0D96AF5A-99C2-BBA1-7886-B9FF38CBA264}"/>
                  </a:ext>
                </a:extLst>
              </p:cNvPr>
              <p:cNvSpPr/>
              <p:nvPr/>
            </p:nvSpPr>
            <p:spPr>
              <a:xfrm>
                <a:off x="5837772" y="3908149"/>
                <a:ext cx="420150" cy="498113"/>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10" name="Rounded Rectangle 9">
                <a:extLst>
                  <a:ext uri="{FF2B5EF4-FFF2-40B4-BE49-F238E27FC236}">
                    <a16:creationId xmlns:a16="http://schemas.microsoft.com/office/drawing/2014/main" id="{E630D2B4-E101-01EB-EF4E-E26BB7FCF7F4}"/>
                  </a:ext>
                </a:extLst>
              </p:cNvPr>
              <p:cNvSpPr/>
              <p:nvPr/>
            </p:nvSpPr>
            <p:spPr>
              <a:xfrm flipH="1">
                <a:off x="5053663" y="4174848"/>
                <a:ext cx="204304" cy="200738"/>
              </a:xfrm>
              <a:prstGeom prst="round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11" name="Rounded Rectangle 10">
                <a:extLst>
                  <a:ext uri="{FF2B5EF4-FFF2-40B4-BE49-F238E27FC236}">
                    <a16:creationId xmlns:a16="http://schemas.microsoft.com/office/drawing/2014/main" id="{B51295AC-0DA6-D4DB-BB78-3FBFBDF4467D}"/>
                  </a:ext>
                </a:extLst>
              </p:cNvPr>
              <p:cNvSpPr/>
              <p:nvPr/>
            </p:nvSpPr>
            <p:spPr>
              <a:xfrm flipH="1">
                <a:off x="4685987" y="4153003"/>
                <a:ext cx="262882" cy="273738"/>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12" name="Rounded Rectangle 11">
                <a:extLst>
                  <a:ext uri="{FF2B5EF4-FFF2-40B4-BE49-F238E27FC236}">
                    <a16:creationId xmlns:a16="http://schemas.microsoft.com/office/drawing/2014/main" id="{C43B1740-B446-4279-BC7D-8DF44B1C8F73}"/>
                  </a:ext>
                </a:extLst>
              </p:cNvPr>
              <p:cNvSpPr/>
              <p:nvPr/>
            </p:nvSpPr>
            <p:spPr>
              <a:xfrm flipH="1">
                <a:off x="5362762" y="4167580"/>
                <a:ext cx="160731" cy="149047"/>
              </a:xfrm>
              <a:prstGeom prst="round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grpSp>
        <p:sp>
          <p:nvSpPr>
            <p:cNvPr id="6" name="Rounded Rectangle 5">
              <a:extLst>
                <a:ext uri="{FF2B5EF4-FFF2-40B4-BE49-F238E27FC236}">
                  <a16:creationId xmlns:a16="http://schemas.microsoft.com/office/drawing/2014/main" id="{48912709-EAC4-B6C5-E5DF-72BC57C93237}"/>
                </a:ext>
              </a:extLst>
            </p:cNvPr>
            <p:cNvSpPr/>
            <p:nvPr/>
          </p:nvSpPr>
          <p:spPr>
            <a:xfrm flipH="1">
              <a:off x="5866081" y="4061354"/>
              <a:ext cx="130339" cy="123620"/>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rgbClr val="7030A0"/>
                </a:solidFill>
              </a:endParaRPr>
            </a:p>
          </p:txBody>
        </p:sp>
      </p:grpSp>
      <p:cxnSp>
        <p:nvCxnSpPr>
          <p:cNvPr id="14" name="Straight Arrow Connector 13">
            <a:extLst>
              <a:ext uri="{FF2B5EF4-FFF2-40B4-BE49-F238E27FC236}">
                <a16:creationId xmlns:a16="http://schemas.microsoft.com/office/drawing/2014/main" id="{1534A723-49C1-5AB3-2B07-EBFA55622B4E}"/>
              </a:ext>
            </a:extLst>
          </p:cNvPr>
          <p:cNvCxnSpPr>
            <a:cxnSpLocks/>
          </p:cNvCxnSpPr>
          <p:nvPr/>
        </p:nvCxnSpPr>
        <p:spPr>
          <a:xfrm flipH="1">
            <a:off x="9856224" y="2565980"/>
            <a:ext cx="365670" cy="405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EFBD4D5-EE20-847A-5A21-915FC5F3F990}"/>
              </a:ext>
            </a:extLst>
          </p:cNvPr>
          <p:cNvCxnSpPr>
            <a:cxnSpLocks/>
          </p:cNvCxnSpPr>
          <p:nvPr/>
        </p:nvCxnSpPr>
        <p:spPr>
          <a:xfrm>
            <a:off x="10221894" y="2565980"/>
            <a:ext cx="53888" cy="405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1062048-0E79-D7D1-0832-BE7596039955}"/>
              </a:ext>
            </a:extLst>
          </p:cNvPr>
          <p:cNvCxnSpPr>
            <a:cxnSpLocks/>
          </p:cNvCxnSpPr>
          <p:nvPr/>
        </p:nvCxnSpPr>
        <p:spPr>
          <a:xfrm>
            <a:off x="10221894" y="2565980"/>
            <a:ext cx="670220" cy="405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ounded Rectangle 26">
            <a:extLst>
              <a:ext uri="{FF2B5EF4-FFF2-40B4-BE49-F238E27FC236}">
                <a16:creationId xmlns:a16="http://schemas.microsoft.com/office/drawing/2014/main" id="{51380040-3267-860A-AF16-48BB216C10E5}"/>
              </a:ext>
            </a:extLst>
          </p:cNvPr>
          <p:cNvSpPr/>
          <p:nvPr/>
        </p:nvSpPr>
        <p:spPr>
          <a:xfrm>
            <a:off x="9227502" y="3137165"/>
            <a:ext cx="374525" cy="399220"/>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28" name="Rounded Rectangle 27">
            <a:extLst>
              <a:ext uri="{FF2B5EF4-FFF2-40B4-BE49-F238E27FC236}">
                <a16:creationId xmlns:a16="http://schemas.microsoft.com/office/drawing/2014/main" id="{B6D9AEE9-2CBC-82AE-E6E6-3534E83B4252}"/>
              </a:ext>
            </a:extLst>
          </p:cNvPr>
          <p:cNvSpPr/>
          <p:nvPr/>
        </p:nvSpPr>
        <p:spPr>
          <a:xfrm>
            <a:off x="10501017" y="3252937"/>
            <a:ext cx="417308" cy="395652"/>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29" name="Rounded Rectangle 28">
            <a:extLst>
              <a:ext uri="{FF2B5EF4-FFF2-40B4-BE49-F238E27FC236}">
                <a16:creationId xmlns:a16="http://schemas.microsoft.com/office/drawing/2014/main" id="{5D0FF0B1-6B42-8F23-2E4B-164F6340270F}"/>
              </a:ext>
            </a:extLst>
          </p:cNvPr>
          <p:cNvSpPr/>
          <p:nvPr/>
        </p:nvSpPr>
        <p:spPr>
          <a:xfrm>
            <a:off x="9681443" y="3395546"/>
            <a:ext cx="280845" cy="311814"/>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30" name="Rounded Rectangle 29">
            <a:extLst>
              <a:ext uri="{FF2B5EF4-FFF2-40B4-BE49-F238E27FC236}">
                <a16:creationId xmlns:a16="http://schemas.microsoft.com/office/drawing/2014/main" id="{DFEEC5A7-955D-3D29-FCE8-79536F20F67C}"/>
              </a:ext>
            </a:extLst>
          </p:cNvPr>
          <p:cNvSpPr/>
          <p:nvPr/>
        </p:nvSpPr>
        <p:spPr>
          <a:xfrm>
            <a:off x="10051553" y="3172218"/>
            <a:ext cx="246232" cy="291316"/>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31" name="Rounded Rectangle 30">
            <a:extLst>
              <a:ext uri="{FF2B5EF4-FFF2-40B4-BE49-F238E27FC236}">
                <a16:creationId xmlns:a16="http://schemas.microsoft.com/office/drawing/2014/main" id="{79F3E909-09AC-263A-2425-15AA07AA2223}"/>
              </a:ext>
            </a:extLst>
          </p:cNvPr>
          <p:cNvSpPr/>
          <p:nvPr/>
        </p:nvSpPr>
        <p:spPr>
          <a:xfrm>
            <a:off x="10948321" y="3072719"/>
            <a:ext cx="280845" cy="311814"/>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32" name="Rounded Rectangle 31">
            <a:extLst>
              <a:ext uri="{FF2B5EF4-FFF2-40B4-BE49-F238E27FC236}">
                <a16:creationId xmlns:a16="http://schemas.microsoft.com/office/drawing/2014/main" id="{7ADC0498-97BB-02E1-A244-C5059C22D9BF}"/>
              </a:ext>
            </a:extLst>
          </p:cNvPr>
          <p:cNvSpPr/>
          <p:nvPr/>
        </p:nvSpPr>
        <p:spPr>
          <a:xfrm>
            <a:off x="11263831" y="3263469"/>
            <a:ext cx="353290" cy="395652"/>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grpSp>
        <p:nvGrpSpPr>
          <p:cNvPr id="33" name="Group 32">
            <a:extLst>
              <a:ext uri="{FF2B5EF4-FFF2-40B4-BE49-F238E27FC236}">
                <a16:creationId xmlns:a16="http://schemas.microsoft.com/office/drawing/2014/main" id="{E18BF792-FB85-4275-43BA-F30F4FC6AA18}"/>
              </a:ext>
            </a:extLst>
          </p:cNvPr>
          <p:cNvGrpSpPr/>
          <p:nvPr/>
        </p:nvGrpSpPr>
        <p:grpSpPr>
          <a:xfrm>
            <a:off x="10268762" y="3581920"/>
            <a:ext cx="187709" cy="234543"/>
            <a:chOff x="8959680" y="3891082"/>
            <a:chExt cx="362913" cy="412517"/>
          </a:xfrm>
        </p:grpSpPr>
        <p:sp>
          <p:nvSpPr>
            <p:cNvPr id="47" name="Rounded Rectangle 46">
              <a:extLst>
                <a:ext uri="{FF2B5EF4-FFF2-40B4-BE49-F238E27FC236}">
                  <a16:creationId xmlns:a16="http://schemas.microsoft.com/office/drawing/2014/main" id="{12D86B18-FA9B-EBC2-9848-C307F6004FA8}"/>
                </a:ext>
              </a:extLst>
            </p:cNvPr>
            <p:cNvSpPr/>
            <p:nvPr/>
          </p:nvSpPr>
          <p:spPr>
            <a:xfrm flipH="1">
              <a:off x="9137403" y="4164656"/>
              <a:ext cx="127692" cy="130243"/>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48" name="Rounded Rectangle 47">
              <a:extLst>
                <a:ext uri="{FF2B5EF4-FFF2-40B4-BE49-F238E27FC236}">
                  <a16:creationId xmlns:a16="http://schemas.microsoft.com/office/drawing/2014/main" id="{3363C22A-7FB3-E2AE-4B5D-DB0B63CE37A3}"/>
                </a:ext>
              </a:extLst>
            </p:cNvPr>
            <p:cNvSpPr/>
            <p:nvPr/>
          </p:nvSpPr>
          <p:spPr>
            <a:xfrm flipH="1">
              <a:off x="8959680" y="3897313"/>
              <a:ext cx="305414" cy="281430"/>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49" name="Rounded Rectangle 48">
              <a:extLst>
                <a:ext uri="{FF2B5EF4-FFF2-40B4-BE49-F238E27FC236}">
                  <a16:creationId xmlns:a16="http://schemas.microsoft.com/office/drawing/2014/main" id="{0B9D3BF2-D804-2087-28D8-F8EFD6617BB3}"/>
                </a:ext>
              </a:extLst>
            </p:cNvPr>
            <p:cNvSpPr/>
            <p:nvPr/>
          </p:nvSpPr>
          <p:spPr>
            <a:xfrm>
              <a:off x="8959683" y="3891082"/>
              <a:ext cx="362910" cy="412517"/>
            </a:xfrm>
            <a:prstGeom prst="round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grpSp>
      <p:sp>
        <p:nvSpPr>
          <p:cNvPr id="35" name="Rounded Rectangle 34">
            <a:extLst>
              <a:ext uri="{FF2B5EF4-FFF2-40B4-BE49-F238E27FC236}">
                <a16:creationId xmlns:a16="http://schemas.microsoft.com/office/drawing/2014/main" id="{4B35EC5B-1E60-2DA6-AAFE-80F1ABB6C18D}"/>
              </a:ext>
            </a:extLst>
          </p:cNvPr>
          <p:cNvSpPr/>
          <p:nvPr/>
        </p:nvSpPr>
        <p:spPr>
          <a:xfrm flipH="1">
            <a:off x="11041576" y="3635868"/>
            <a:ext cx="123172" cy="142984"/>
          </a:xfrm>
          <a:prstGeom prst="round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36" name="Rounded Rectangle 35">
            <a:extLst>
              <a:ext uri="{FF2B5EF4-FFF2-40B4-BE49-F238E27FC236}">
                <a16:creationId xmlns:a16="http://schemas.microsoft.com/office/drawing/2014/main" id="{503633ED-B102-727F-5F5D-3C8121F8C7DD}"/>
              </a:ext>
            </a:extLst>
          </p:cNvPr>
          <p:cNvSpPr/>
          <p:nvPr/>
        </p:nvSpPr>
        <p:spPr>
          <a:xfrm>
            <a:off x="11041576" y="3630900"/>
            <a:ext cx="187707" cy="234543"/>
          </a:xfrm>
          <a:prstGeom prst="round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37" name="Rounded Rectangle 36">
            <a:extLst>
              <a:ext uri="{FF2B5EF4-FFF2-40B4-BE49-F238E27FC236}">
                <a16:creationId xmlns:a16="http://schemas.microsoft.com/office/drawing/2014/main" id="{D6CF0155-9DBE-0689-8E0D-B204E708958A}"/>
              </a:ext>
            </a:extLst>
          </p:cNvPr>
          <p:cNvSpPr/>
          <p:nvPr/>
        </p:nvSpPr>
        <p:spPr>
          <a:xfrm flipH="1">
            <a:off x="11107506" y="3748171"/>
            <a:ext cx="107777" cy="108996"/>
          </a:xfrm>
          <a:prstGeom prst="round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grpSp>
        <p:nvGrpSpPr>
          <p:cNvPr id="52" name="Group 51">
            <a:extLst>
              <a:ext uri="{FF2B5EF4-FFF2-40B4-BE49-F238E27FC236}">
                <a16:creationId xmlns:a16="http://schemas.microsoft.com/office/drawing/2014/main" id="{958B3949-D710-6D34-EC42-152FDB3CE407}"/>
              </a:ext>
            </a:extLst>
          </p:cNvPr>
          <p:cNvGrpSpPr/>
          <p:nvPr/>
        </p:nvGrpSpPr>
        <p:grpSpPr>
          <a:xfrm>
            <a:off x="10220115" y="4070548"/>
            <a:ext cx="561804" cy="405820"/>
            <a:chOff x="10108437" y="4077805"/>
            <a:chExt cx="696067" cy="524353"/>
          </a:xfrm>
        </p:grpSpPr>
        <p:sp>
          <p:nvSpPr>
            <p:cNvPr id="50" name="Right Arrow 49">
              <a:extLst>
                <a:ext uri="{FF2B5EF4-FFF2-40B4-BE49-F238E27FC236}">
                  <a16:creationId xmlns:a16="http://schemas.microsoft.com/office/drawing/2014/main" id="{1755DB25-734D-A74E-3949-B8C42C88BC1C}"/>
                </a:ext>
              </a:extLst>
            </p:cNvPr>
            <p:cNvSpPr/>
            <p:nvPr/>
          </p:nvSpPr>
          <p:spPr>
            <a:xfrm rot="5400000">
              <a:off x="10194295" y="3991948"/>
              <a:ext cx="524352" cy="69606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sz="500" dirty="0">
                <a:solidFill>
                  <a:srgbClr val="000000"/>
                </a:solidFill>
                <a:latin typeface="Arial" panose="020B0604020202020204" pitchFamily="34" charset="0"/>
              </a:endParaRPr>
            </a:p>
          </p:txBody>
        </p:sp>
        <p:pic>
          <p:nvPicPr>
            <p:cNvPr id="51" name="Picture 50">
              <a:extLst>
                <a:ext uri="{FF2B5EF4-FFF2-40B4-BE49-F238E27FC236}">
                  <a16:creationId xmlns:a16="http://schemas.microsoft.com/office/drawing/2014/main" id="{8DE87602-5415-5207-D075-CBA996FABEF9}"/>
                </a:ext>
              </a:extLst>
            </p:cNvPr>
            <p:cNvPicPr>
              <a:picLocks noChangeAspect="1"/>
            </p:cNvPicPr>
            <p:nvPr/>
          </p:nvPicPr>
          <p:blipFill>
            <a:blip r:embed="rId3"/>
            <a:stretch>
              <a:fillRect/>
            </a:stretch>
          </p:blipFill>
          <p:spPr>
            <a:xfrm>
              <a:off x="10264605" y="4077805"/>
              <a:ext cx="394117" cy="394117"/>
            </a:xfrm>
            <a:prstGeom prst="rect">
              <a:avLst/>
            </a:prstGeom>
          </p:spPr>
        </p:pic>
      </p:grpSp>
      <p:pic>
        <p:nvPicPr>
          <p:cNvPr id="54" name="Picture 53">
            <a:extLst>
              <a:ext uri="{FF2B5EF4-FFF2-40B4-BE49-F238E27FC236}">
                <a16:creationId xmlns:a16="http://schemas.microsoft.com/office/drawing/2014/main" id="{726D89C4-A5EB-EDAC-C1D3-B5E136088E9B}"/>
              </a:ext>
            </a:extLst>
          </p:cNvPr>
          <p:cNvPicPr>
            <a:picLocks noChangeAspect="1"/>
          </p:cNvPicPr>
          <p:nvPr/>
        </p:nvPicPr>
        <p:blipFill>
          <a:blip r:embed="rId4">
            <a:duotone>
              <a:schemeClr val="accent1">
                <a:shade val="45000"/>
                <a:satMod val="135000"/>
              </a:schemeClr>
              <a:prstClr val="white"/>
            </a:duotone>
          </a:blip>
          <a:stretch>
            <a:fillRect/>
          </a:stretch>
        </p:blipFill>
        <p:spPr>
          <a:xfrm>
            <a:off x="9749038" y="4705186"/>
            <a:ext cx="233519" cy="226021"/>
          </a:xfrm>
          <a:prstGeom prst="rect">
            <a:avLst/>
          </a:prstGeom>
        </p:spPr>
      </p:pic>
      <p:pic>
        <p:nvPicPr>
          <p:cNvPr id="55" name="Picture 54">
            <a:extLst>
              <a:ext uri="{FF2B5EF4-FFF2-40B4-BE49-F238E27FC236}">
                <a16:creationId xmlns:a16="http://schemas.microsoft.com/office/drawing/2014/main" id="{458E38A6-9C08-0E6B-C041-6B539918D660}"/>
              </a:ext>
            </a:extLst>
          </p:cNvPr>
          <p:cNvPicPr>
            <a:picLocks noChangeAspect="1"/>
          </p:cNvPicPr>
          <p:nvPr/>
        </p:nvPicPr>
        <p:blipFill>
          <a:blip r:embed="rId4">
            <a:duotone>
              <a:schemeClr val="accent1">
                <a:shade val="45000"/>
                <a:satMod val="135000"/>
              </a:schemeClr>
              <a:prstClr val="white"/>
            </a:duotone>
          </a:blip>
          <a:stretch>
            <a:fillRect/>
          </a:stretch>
        </p:blipFill>
        <p:spPr>
          <a:xfrm>
            <a:off x="10016498" y="4705186"/>
            <a:ext cx="233519" cy="226021"/>
          </a:xfrm>
          <a:prstGeom prst="rect">
            <a:avLst/>
          </a:prstGeom>
        </p:spPr>
      </p:pic>
      <p:pic>
        <p:nvPicPr>
          <p:cNvPr id="56" name="Picture 55">
            <a:extLst>
              <a:ext uri="{FF2B5EF4-FFF2-40B4-BE49-F238E27FC236}">
                <a16:creationId xmlns:a16="http://schemas.microsoft.com/office/drawing/2014/main" id="{E85BB85F-6D44-9C23-D714-C91964F0FBFE}"/>
              </a:ext>
            </a:extLst>
          </p:cNvPr>
          <p:cNvPicPr>
            <a:picLocks noChangeAspect="1"/>
          </p:cNvPicPr>
          <p:nvPr/>
        </p:nvPicPr>
        <p:blipFill>
          <a:blip r:embed="rId4">
            <a:duotone>
              <a:schemeClr val="accent2">
                <a:shade val="45000"/>
                <a:satMod val="135000"/>
              </a:schemeClr>
              <a:prstClr val="white"/>
            </a:duotone>
          </a:blip>
          <a:stretch>
            <a:fillRect/>
          </a:stretch>
        </p:blipFill>
        <p:spPr>
          <a:xfrm>
            <a:off x="10283958" y="4705186"/>
            <a:ext cx="233519" cy="226021"/>
          </a:xfrm>
          <a:prstGeom prst="rect">
            <a:avLst/>
          </a:prstGeom>
        </p:spPr>
      </p:pic>
      <p:pic>
        <p:nvPicPr>
          <p:cNvPr id="57" name="Picture 56">
            <a:extLst>
              <a:ext uri="{FF2B5EF4-FFF2-40B4-BE49-F238E27FC236}">
                <a16:creationId xmlns:a16="http://schemas.microsoft.com/office/drawing/2014/main" id="{14CC733D-E67D-0C3A-EC03-283D3C2E4342}"/>
              </a:ext>
            </a:extLst>
          </p:cNvPr>
          <p:cNvPicPr>
            <a:picLocks noChangeAspect="1"/>
          </p:cNvPicPr>
          <p:nvPr/>
        </p:nvPicPr>
        <p:blipFill>
          <a:blip r:embed="rId4">
            <a:duotone>
              <a:schemeClr val="accent2">
                <a:shade val="45000"/>
                <a:satMod val="135000"/>
              </a:schemeClr>
              <a:prstClr val="white"/>
            </a:duotone>
          </a:blip>
          <a:stretch>
            <a:fillRect/>
          </a:stretch>
        </p:blipFill>
        <p:spPr>
          <a:xfrm>
            <a:off x="10551418" y="4705186"/>
            <a:ext cx="233519" cy="226021"/>
          </a:xfrm>
          <a:prstGeom prst="rect">
            <a:avLst/>
          </a:prstGeom>
        </p:spPr>
      </p:pic>
      <p:pic>
        <p:nvPicPr>
          <p:cNvPr id="58" name="Picture 57">
            <a:extLst>
              <a:ext uri="{FF2B5EF4-FFF2-40B4-BE49-F238E27FC236}">
                <a16:creationId xmlns:a16="http://schemas.microsoft.com/office/drawing/2014/main" id="{9C637335-D4FE-B6A5-0D0E-3B3CB122DAAF}"/>
              </a:ext>
            </a:extLst>
          </p:cNvPr>
          <p:cNvPicPr>
            <a:picLocks noChangeAspect="1"/>
          </p:cNvPicPr>
          <p:nvPr/>
        </p:nvPicPr>
        <p:blipFill>
          <a:blip r:embed="rId4">
            <a:duotone>
              <a:schemeClr val="accent1">
                <a:shade val="45000"/>
                <a:satMod val="135000"/>
              </a:schemeClr>
              <a:prstClr val="white"/>
            </a:duotone>
          </a:blip>
          <a:stretch>
            <a:fillRect/>
          </a:stretch>
        </p:blipFill>
        <p:spPr>
          <a:xfrm>
            <a:off x="9481578" y="4705186"/>
            <a:ext cx="233519" cy="226021"/>
          </a:xfrm>
          <a:prstGeom prst="rect">
            <a:avLst/>
          </a:prstGeom>
        </p:spPr>
      </p:pic>
      <p:pic>
        <p:nvPicPr>
          <p:cNvPr id="59" name="Picture 58">
            <a:extLst>
              <a:ext uri="{FF2B5EF4-FFF2-40B4-BE49-F238E27FC236}">
                <a16:creationId xmlns:a16="http://schemas.microsoft.com/office/drawing/2014/main" id="{35BE6985-7A14-AD1B-D938-D0282A20A7D9}"/>
              </a:ext>
            </a:extLst>
          </p:cNvPr>
          <p:cNvPicPr>
            <a:picLocks noChangeAspect="1"/>
          </p:cNvPicPr>
          <p:nvPr/>
        </p:nvPicPr>
        <p:blipFill>
          <a:blip r:embed="rId4">
            <a:duotone>
              <a:prstClr val="black"/>
              <a:schemeClr val="accent2">
                <a:tint val="45000"/>
                <a:satMod val="400000"/>
              </a:schemeClr>
            </a:duotone>
          </a:blip>
          <a:stretch>
            <a:fillRect/>
          </a:stretch>
        </p:blipFill>
        <p:spPr>
          <a:xfrm>
            <a:off x="10818878" y="4705186"/>
            <a:ext cx="233519" cy="226021"/>
          </a:xfrm>
          <a:prstGeom prst="rect">
            <a:avLst/>
          </a:prstGeom>
        </p:spPr>
      </p:pic>
      <p:pic>
        <p:nvPicPr>
          <p:cNvPr id="60" name="Picture 59">
            <a:extLst>
              <a:ext uri="{FF2B5EF4-FFF2-40B4-BE49-F238E27FC236}">
                <a16:creationId xmlns:a16="http://schemas.microsoft.com/office/drawing/2014/main" id="{2E6569D7-ADB3-E92D-5A58-CC135BD4661B}"/>
              </a:ext>
            </a:extLst>
          </p:cNvPr>
          <p:cNvPicPr>
            <a:picLocks noChangeAspect="1"/>
          </p:cNvPicPr>
          <p:nvPr/>
        </p:nvPicPr>
        <p:blipFill>
          <a:blip r:embed="rId4">
            <a:duotone>
              <a:schemeClr val="accent3">
                <a:shade val="45000"/>
                <a:satMod val="135000"/>
              </a:schemeClr>
              <a:prstClr val="white"/>
            </a:duotone>
          </a:blip>
          <a:stretch>
            <a:fillRect/>
          </a:stretch>
        </p:blipFill>
        <p:spPr>
          <a:xfrm>
            <a:off x="11086338" y="4705186"/>
            <a:ext cx="233519" cy="226021"/>
          </a:xfrm>
          <a:prstGeom prst="rect">
            <a:avLst/>
          </a:prstGeom>
        </p:spPr>
      </p:pic>
      <p:pic>
        <p:nvPicPr>
          <p:cNvPr id="61" name="Picture 60">
            <a:extLst>
              <a:ext uri="{FF2B5EF4-FFF2-40B4-BE49-F238E27FC236}">
                <a16:creationId xmlns:a16="http://schemas.microsoft.com/office/drawing/2014/main" id="{AF880CA8-6B2A-A501-3DEF-EEAE3ABF6E12}"/>
              </a:ext>
            </a:extLst>
          </p:cNvPr>
          <p:cNvPicPr>
            <a:picLocks noChangeAspect="1"/>
          </p:cNvPicPr>
          <p:nvPr/>
        </p:nvPicPr>
        <p:blipFill>
          <a:blip r:embed="rId4">
            <a:duotone>
              <a:schemeClr val="accent3">
                <a:shade val="45000"/>
                <a:satMod val="135000"/>
              </a:schemeClr>
              <a:prstClr val="white"/>
            </a:duotone>
          </a:blip>
          <a:stretch>
            <a:fillRect/>
          </a:stretch>
        </p:blipFill>
        <p:spPr>
          <a:xfrm>
            <a:off x="11353800" y="4705186"/>
            <a:ext cx="233519" cy="226021"/>
          </a:xfrm>
          <a:prstGeom prst="rect">
            <a:avLst/>
          </a:prstGeom>
        </p:spPr>
      </p:pic>
      <p:sp>
        <p:nvSpPr>
          <p:cNvPr id="13" name="Rounded Rectangle 12">
            <a:extLst>
              <a:ext uri="{FF2B5EF4-FFF2-40B4-BE49-F238E27FC236}">
                <a16:creationId xmlns:a16="http://schemas.microsoft.com/office/drawing/2014/main" id="{AB5CA3C6-1675-54C9-7458-6835BDEDE0D7}"/>
              </a:ext>
            </a:extLst>
          </p:cNvPr>
          <p:cNvSpPr/>
          <p:nvPr/>
        </p:nvSpPr>
        <p:spPr>
          <a:xfrm>
            <a:off x="9386585" y="4547193"/>
            <a:ext cx="2261784" cy="542006"/>
          </a:xfrm>
          <a:prstGeom prst="roundRect">
            <a:avLst>
              <a:gd name="adj" fmla="val 8471"/>
            </a:avLst>
          </a:prstGeom>
          <a:noFill/>
          <a:ln>
            <a:solidFill>
              <a:schemeClr val="tx1"/>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FR"/>
          </a:p>
        </p:txBody>
      </p:sp>
      <p:sp>
        <p:nvSpPr>
          <p:cNvPr id="15" name="TextBox 14">
            <a:extLst>
              <a:ext uri="{FF2B5EF4-FFF2-40B4-BE49-F238E27FC236}">
                <a16:creationId xmlns:a16="http://schemas.microsoft.com/office/drawing/2014/main" id="{32F88530-B6F7-AD86-DA33-C2F6A71FCD4C}"/>
              </a:ext>
            </a:extLst>
          </p:cNvPr>
          <p:cNvSpPr txBox="1"/>
          <p:nvPr/>
        </p:nvSpPr>
        <p:spPr>
          <a:xfrm flipH="1">
            <a:off x="9297154" y="4296150"/>
            <a:ext cx="985983" cy="307777"/>
          </a:xfrm>
          <a:prstGeom prst="rect">
            <a:avLst/>
          </a:prstGeom>
          <a:noFill/>
        </p:spPr>
        <p:txBody>
          <a:bodyPr wrap="square" rtlCol="0">
            <a:spAutoFit/>
          </a:bodyPr>
          <a:lstStyle/>
          <a:p>
            <a:pPr algn="ctr"/>
            <a:r>
              <a:rPr lang="en-FR" sz="1400" dirty="0">
                <a:cs typeface="Arial" panose="020B0604020202020204" pitchFamily="34" charset="0"/>
              </a:rPr>
              <a:t>Minimize</a:t>
            </a:r>
          </a:p>
        </p:txBody>
      </p:sp>
      <p:sp>
        <p:nvSpPr>
          <p:cNvPr id="16" name="TextBox 15">
            <a:extLst>
              <a:ext uri="{FF2B5EF4-FFF2-40B4-BE49-F238E27FC236}">
                <a16:creationId xmlns:a16="http://schemas.microsoft.com/office/drawing/2014/main" id="{24434DFB-820C-6F1D-6749-CB15B2599C48}"/>
              </a:ext>
            </a:extLst>
          </p:cNvPr>
          <p:cNvSpPr txBox="1"/>
          <p:nvPr/>
        </p:nvSpPr>
        <p:spPr>
          <a:xfrm flipH="1">
            <a:off x="838200" y="4659451"/>
            <a:ext cx="4798432" cy="369332"/>
          </a:xfrm>
          <a:prstGeom prst="rect">
            <a:avLst/>
          </a:prstGeom>
          <a:noFill/>
        </p:spPr>
        <p:txBody>
          <a:bodyPr wrap="square" rtlCol="0">
            <a:spAutoFit/>
          </a:bodyPr>
          <a:lstStyle/>
          <a:p>
            <a:r>
              <a:rPr lang="en-FR" b="1" dirty="0">
                <a:solidFill>
                  <a:schemeClr val="accent6">
                    <a:lumMod val="75000"/>
                  </a:schemeClr>
                </a:solidFill>
                <a:cs typeface="Arial" panose="020B0604020202020204" pitchFamily="34" charset="0"/>
                <a:sym typeface="Wingdings" pitchFamily="2" charset="2"/>
              </a:rPr>
              <a:t> Optimization Problem: Bin Packing </a:t>
            </a:r>
            <a:endParaRPr lang="en-FR" b="1" dirty="0">
              <a:solidFill>
                <a:schemeClr val="accent6">
                  <a:lumMod val="75000"/>
                </a:schemeClr>
              </a:solidFill>
              <a:cs typeface="Arial" panose="020B0604020202020204" pitchFamily="34" charset="0"/>
            </a:endParaRPr>
          </a:p>
        </p:txBody>
      </p:sp>
    </p:spTree>
    <p:extLst>
      <p:ext uri="{BB962C8B-B14F-4D97-AF65-F5344CB8AC3E}">
        <p14:creationId xmlns:p14="http://schemas.microsoft.com/office/powerpoint/2010/main" val="22911759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2AC86-CA91-4C7C-8DF7-E4DB0A6F2DCA}"/>
              </a:ext>
            </a:extLst>
          </p:cNvPr>
          <p:cNvSpPr>
            <a:spLocks noGrp="1"/>
          </p:cNvSpPr>
          <p:nvPr>
            <p:ph type="title"/>
          </p:nvPr>
        </p:nvSpPr>
        <p:spPr/>
        <p:txBody>
          <a:bodyPr/>
          <a:lstStyle/>
          <a:p>
            <a:r>
              <a:rPr lang="en-FR" dirty="0"/>
              <a:t>Bin Packing Problem: Definition</a:t>
            </a:r>
          </a:p>
        </p:txBody>
      </p:sp>
      <p:sp>
        <p:nvSpPr>
          <p:cNvPr id="3" name="Content Placeholder 2">
            <a:extLst>
              <a:ext uri="{FF2B5EF4-FFF2-40B4-BE49-F238E27FC236}">
                <a16:creationId xmlns:a16="http://schemas.microsoft.com/office/drawing/2014/main" id="{7FA55D4C-AAFD-221D-1F2A-171F765FE5F5}"/>
              </a:ext>
            </a:extLst>
          </p:cNvPr>
          <p:cNvSpPr>
            <a:spLocks noGrp="1"/>
          </p:cNvSpPr>
          <p:nvPr>
            <p:ph idx="1"/>
          </p:nvPr>
        </p:nvSpPr>
        <p:spPr>
          <a:xfrm>
            <a:off x="6553200" y="1825625"/>
            <a:ext cx="4800600" cy="2525481"/>
          </a:xfrm>
        </p:spPr>
        <p:txBody>
          <a:bodyPr>
            <a:normAutofit/>
          </a:bodyPr>
          <a:lstStyle/>
          <a:p>
            <a:pPr marL="0" indent="0">
              <a:buNone/>
            </a:pPr>
            <a:r>
              <a:rPr lang="en-GB" sz="1200" dirty="0"/>
              <a:t>A classic combinatorial optimization problem.</a:t>
            </a:r>
          </a:p>
          <a:p>
            <a:pPr marL="0" indent="0">
              <a:buNone/>
            </a:pPr>
            <a:r>
              <a:rPr lang="en-GB" sz="1200" dirty="0"/>
              <a:t>The problem is NP-complete</a:t>
            </a:r>
          </a:p>
          <a:p>
            <a:pPr marL="0" indent="0">
              <a:buNone/>
            </a:pPr>
            <a:r>
              <a:rPr lang="en-GB" sz="1200" dirty="0"/>
              <a:t>Classical heuristics are ordered-based algorithms.</a:t>
            </a:r>
          </a:p>
          <a:p>
            <a:pPr marL="0" indent="0">
              <a:buNone/>
            </a:pPr>
            <a:r>
              <a:rPr lang="en-GB" sz="1200" dirty="0"/>
              <a:t>Initially, an empty bin is created. At each step, the next item is selected and packed in a bin. A new bin may be created at each step.</a:t>
            </a:r>
          </a:p>
          <a:p>
            <a:r>
              <a:rPr lang="en-GB" sz="1200" dirty="0"/>
              <a:t>First-fit: choose the first possible bin</a:t>
            </a:r>
          </a:p>
          <a:p>
            <a:r>
              <a:rPr lang="en-GB" sz="1200" dirty="0"/>
              <a:t>Best-fit: choose largest remaining CAPACITY bin</a:t>
            </a:r>
          </a:p>
          <a:p>
            <a:r>
              <a:rPr lang="en-GB" sz="1200" dirty="0"/>
              <a:t>Worst-fit: choose smallest remaining CAPACITY bin</a:t>
            </a:r>
          </a:p>
          <a:p>
            <a:endParaRPr lang="en-FR" sz="1200" dirty="0"/>
          </a:p>
        </p:txBody>
      </p:sp>
      <p:sp>
        <p:nvSpPr>
          <p:cNvPr id="4" name="Slide Number Placeholder 3">
            <a:extLst>
              <a:ext uri="{FF2B5EF4-FFF2-40B4-BE49-F238E27FC236}">
                <a16:creationId xmlns:a16="http://schemas.microsoft.com/office/drawing/2014/main" id="{9AA45CFA-A1E1-F558-DF31-FE2ACE99C6AA}"/>
              </a:ext>
            </a:extLst>
          </p:cNvPr>
          <p:cNvSpPr>
            <a:spLocks noGrp="1"/>
          </p:cNvSpPr>
          <p:nvPr>
            <p:ph type="sldNum" sz="quarter" idx="12"/>
          </p:nvPr>
        </p:nvSpPr>
        <p:spPr/>
        <p:txBody>
          <a:bodyPr/>
          <a:lstStyle/>
          <a:p>
            <a:fld id="{8B238E09-9D24-494B-92D5-4BBC628DD305}" type="slidenum">
              <a:rPr lang="en-FR" smtClean="0"/>
              <a:t>23</a:t>
            </a:fld>
            <a:endParaRPr lang="en-FR"/>
          </a:p>
        </p:txBody>
      </p:sp>
      <p:graphicFrame>
        <p:nvGraphicFramePr>
          <p:cNvPr id="5" name="Table 4">
            <a:extLst>
              <a:ext uri="{FF2B5EF4-FFF2-40B4-BE49-F238E27FC236}">
                <a16:creationId xmlns:a16="http://schemas.microsoft.com/office/drawing/2014/main" id="{621847B8-8146-BB68-C8DB-45B8969ABA67}"/>
              </a:ext>
            </a:extLst>
          </p:cNvPr>
          <p:cNvGraphicFramePr>
            <a:graphicFrameLocks noGrp="1"/>
          </p:cNvGraphicFramePr>
          <p:nvPr>
            <p:extLst>
              <p:ext uri="{D42A27DB-BD31-4B8C-83A1-F6EECF244321}">
                <p14:modId xmlns:p14="http://schemas.microsoft.com/office/powerpoint/2010/main" val="2095007579"/>
              </p:ext>
            </p:extLst>
          </p:nvPr>
        </p:nvGraphicFramePr>
        <p:xfrm>
          <a:off x="838200" y="1907456"/>
          <a:ext cx="4789488" cy="1521544"/>
        </p:xfrm>
        <a:graphic>
          <a:graphicData uri="http://schemas.openxmlformats.org/drawingml/2006/table">
            <a:tbl>
              <a:tblPr firstRow="1" bandRow="1">
                <a:tableStyleId>{2D5ABB26-0587-4C30-8999-92F81FD0307C}</a:tableStyleId>
              </a:tblPr>
              <a:tblGrid>
                <a:gridCol w="4789488">
                  <a:extLst>
                    <a:ext uri="{9D8B030D-6E8A-4147-A177-3AD203B41FA5}">
                      <a16:colId xmlns:a16="http://schemas.microsoft.com/office/drawing/2014/main" val="381136433"/>
                    </a:ext>
                  </a:extLst>
                </a:gridCol>
              </a:tblGrid>
              <a:tr h="363304">
                <a:tc>
                  <a:txBody>
                    <a:bodyPr/>
                    <a:lstStyle/>
                    <a:p>
                      <a:r>
                        <a:rPr lang="en-FR" sz="1400" dirty="0">
                          <a:latin typeface="Arial" panose="020B0604020202020204" pitchFamily="34" charset="0"/>
                          <a:cs typeface="Arial" panose="020B0604020202020204" pitchFamily="34" charset="0"/>
                        </a:rPr>
                        <a:t>Bin Packing Problem: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40568011"/>
                  </a:ext>
                </a:extLst>
              </a:tr>
              <a:tr h="1031168">
                <a:tc>
                  <a:txBody>
                    <a:bodyPr/>
                    <a:lstStyle/>
                    <a:p>
                      <a:r>
                        <a:rPr lang="en-GB" sz="1400" dirty="0">
                          <a:latin typeface="Arial" panose="020B0604020202020204" pitchFamily="34" charset="0"/>
                          <a:cs typeface="Arial" panose="020B0604020202020204" pitchFamily="34" charset="0"/>
                        </a:rPr>
                        <a:t>Given a list of items </a:t>
                      </a:r>
                      <a:r>
                        <a:rPr lang="en-GB" sz="1400" dirty="0" err="1">
                          <a:latin typeface="Arial" panose="020B0604020202020204" pitchFamily="34" charset="0"/>
                          <a:cs typeface="Arial" panose="020B0604020202020204" pitchFamily="34" charset="0"/>
                        </a:rPr>
                        <a:t>i</a:t>
                      </a:r>
                      <a:r>
                        <a:rPr lang="en-GB" sz="1400" dirty="0">
                          <a:latin typeface="Arial" panose="020B0604020202020204" pitchFamily="34" charset="0"/>
                          <a:cs typeface="Arial" panose="020B0604020202020204" pitchFamily="34" charset="0"/>
                        </a:rPr>
                        <a:t> = 1, . . . , n, each having a size ci ∈ Z+, and an integer value CAPACITY.</a:t>
                      </a:r>
                    </a:p>
                    <a:p>
                      <a:r>
                        <a:rPr lang="en-GB" sz="1400" dirty="0">
                          <a:latin typeface="Arial" panose="020B0604020202020204" pitchFamily="34" charset="0"/>
                          <a:cs typeface="Arial" panose="020B0604020202020204" pitchFamily="34" charset="0"/>
                        </a:rPr>
                        <a:t>Find the minimum number of bin to pack all items in such a way that the sum of the item sizes in one bin is always smaller than CAPACITY.</a:t>
                      </a:r>
                      <a:endParaRPr lang="en-FR" sz="14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5221646"/>
                  </a:ext>
                </a:extLst>
              </a:tr>
            </a:tbl>
          </a:graphicData>
        </a:graphic>
      </p:graphicFrame>
      <p:sp>
        <p:nvSpPr>
          <p:cNvPr id="6" name="Snip Single Corner of Rectangle 5">
            <a:extLst>
              <a:ext uri="{FF2B5EF4-FFF2-40B4-BE49-F238E27FC236}">
                <a16:creationId xmlns:a16="http://schemas.microsoft.com/office/drawing/2014/main" id="{DE00B2B4-4AC1-12FD-F6A3-51EB2382BC80}"/>
              </a:ext>
            </a:extLst>
          </p:cNvPr>
          <p:cNvSpPr/>
          <p:nvPr/>
        </p:nvSpPr>
        <p:spPr>
          <a:xfrm>
            <a:off x="2092036" y="4218863"/>
            <a:ext cx="311727" cy="1433946"/>
          </a:xfrm>
          <a:prstGeom prst="snip1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7" name="Snip Single Corner of Rectangle 6">
            <a:extLst>
              <a:ext uri="{FF2B5EF4-FFF2-40B4-BE49-F238E27FC236}">
                <a16:creationId xmlns:a16="http://schemas.microsoft.com/office/drawing/2014/main" id="{1664D35D-EF14-55B0-6F1F-35B8E5E451B6}"/>
              </a:ext>
            </a:extLst>
          </p:cNvPr>
          <p:cNvSpPr/>
          <p:nvPr/>
        </p:nvSpPr>
        <p:spPr>
          <a:xfrm>
            <a:off x="2514600" y="4218863"/>
            <a:ext cx="311727" cy="1433946"/>
          </a:xfrm>
          <a:prstGeom prst="snip1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8" name="Snip Single Corner of Rectangle 7">
            <a:extLst>
              <a:ext uri="{FF2B5EF4-FFF2-40B4-BE49-F238E27FC236}">
                <a16:creationId xmlns:a16="http://schemas.microsoft.com/office/drawing/2014/main" id="{FA06517A-0D78-95DD-568B-1DFE2AD568D0}"/>
              </a:ext>
            </a:extLst>
          </p:cNvPr>
          <p:cNvSpPr/>
          <p:nvPr/>
        </p:nvSpPr>
        <p:spPr>
          <a:xfrm>
            <a:off x="2937164" y="4218863"/>
            <a:ext cx="311727" cy="1433946"/>
          </a:xfrm>
          <a:prstGeom prst="snip1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9" name="Snip Single Corner of Rectangle 8">
            <a:extLst>
              <a:ext uri="{FF2B5EF4-FFF2-40B4-BE49-F238E27FC236}">
                <a16:creationId xmlns:a16="http://schemas.microsoft.com/office/drawing/2014/main" id="{85330B84-EE4F-8BC6-B34D-05A7E1D3B57C}"/>
              </a:ext>
            </a:extLst>
          </p:cNvPr>
          <p:cNvSpPr/>
          <p:nvPr/>
        </p:nvSpPr>
        <p:spPr>
          <a:xfrm>
            <a:off x="3359728" y="4218863"/>
            <a:ext cx="311727" cy="1433946"/>
          </a:xfrm>
          <a:prstGeom prst="snip1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10" name="TextBox 9">
            <a:extLst>
              <a:ext uri="{FF2B5EF4-FFF2-40B4-BE49-F238E27FC236}">
                <a16:creationId xmlns:a16="http://schemas.microsoft.com/office/drawing/2014/main" id="{13FA8709-676B-303F-CEAE-67636A92D7A1}"/>
              </a:ext>
            </a:extLst>
          </p:cNvPr>
          <p:cNvSpPr txBox="1"/>
          <p:nvPr/>
        </p:nvSpPr>
        <p:spPr>
          <a:xfrm flipH="1">
            <a:off x="1558402" y="5715817"/>
            <a:ext cx="2644074" cy="307777"/>
          </a:xfrm>
          <a:prstGeom prst="rect">
            <a:avLst/>
          </a:prstGeom>
          <a:noFill/>
        </p:spPr>
        <p:txBody>
          <a:bodyPr wrap="square" rtlCol="0">
            <a:spAutoFit/>
          </a:bodyPr>
          <a:lstStyle/>
          <a:p>
            <a:pPr algn="ctr"/>
            <a:r>
              <a:rPr lang="en-FR" sz="1400" dirty="0">
                <a:cs typeface="Arial" panose="020B0604020202020204" pitchFamily="34" charset="0"/>
              </a:rPr>
              <a:t>Bins</a:t>
            </a:r>
          </a:p>
        </p:txBody>
      </p:sp>
      <p:sp>
        <p:nvSpPr>
          <p:cNvPr id="11" name="TextBox 10">
            <a:extLst>
              <a:ext uri="{FF2B5EF4-FFF2-40B4-BE49-F238E27FC236}">
                <a16:creationId xmlns:a16="http://schemas.microsoft.com/office/drawing/2014/main" id="{D8E82096-47F7-6EFB-3162-05FE63A50085}"/>
              </a:ext>
            </a:extLst>
          </p:cNvPr>
          <p:cNvSpPr txBox="1"/>
          <p:nvPr/>
        </p:nvSpPr>
        <p:spPr>
          <a:xfrm rot="16200000" flipH="1">
            <a:off x="1151862" y="4742110"/>
            <a:ext cx="1433947" cy="307777"/>
          </a:xfrm>
          <a:prstGeom prst="rect">
            <a:avLst/>
          </a:prstGeom>
          <a:noFill/>
        </p:spPr>
        <p:txBody>
          <a:bodyPr wrap="square" rtlCol="0">
            <a:spAutoFit/>
          </a:bodyPr>
          <a:lstStyle/>
          <a:p>
            <a:pPr algn="ctr"/>
            <a:r>
              <a:rPr lang="en-FR" sz="1400" dirty="0">
                <a:cs typeface="Arial" panose="020B0604020202020204" pitchFamily="34" charset="0"/>
              </a:rPr>
              <a:t>Items</a:t>
            </a:r>
          </a:p>
        </p:txBody>
      </p:sp>
      <p:sp>
        <p:nvSpPr>
          <p:cNvPr id="12" name="Rectangle 11">
            <a:extLst>
              <a:ext uri="{FF2B5EF4-FFF2-40B4-BE49-F238E27FC236}">
                <a16:creationId xmlns:a16="http://schemas.microsoft.com/office/drawing/2014/main" id="{7993FFF9-7F99-4D9F-1206-19BC09E84578}"/>
              </a:ext>
            </a:extLst>
          </p:cNvPr>
          <p:cNvSpPr/>
          <p:nvPr/>
        </p:nvSpPr>
        <p:spPr>
          <a:xfrm>
            <a:off x="2119863" y="5254396"/>
            <a:ext cx="256074" cy="36546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13" name="Rectangle 12">
            <a:extLst>
              <a:ext uri="{FF2B5EF4-FFF2-40B4-BE49-F238E27FC236}">
                <a16:creationId xmlns:a16="http://schemas.microsoft.com/office/drawing/2014/main" id="{D382A6D8-3656-2EEC-7DB7-AFA191A0841C}"/>
              </a:ext>
            </a:extLst>
          </p:cNvPr>
          <p:cNvSpPr/>
          <p:nvPr/>
        </p:nvSpPr>
        <p:spPr>
          <a:xfrm>
            <a:off x="2119863" y="4856706"/>
            <a:ext cx="256074" cy="36546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14" name="Rectangle 13">
            <a:extLst>
              <a:ext uri="{FF2B5EF4-FFF2-40B4-BE49-F238E27FC236}">
                <a16:creationId xmlns:a16="http://schemas.microsoft.com/office/drawing/2014/main" id="{13B43801-6394-1CC0-9C7B-06EC35A39FF5}"/>
              </a:ext>
            </a:extLst>
          </p:cNvPr>
          <p:cNvSpPr/>
          <p:nvPr/>
        </p:nvSpPr>
        <p:spPr>
          <a:xfrm>
            <a:off x="2119863" y="4282331"/>
            <a:ext cx="256074" cy="54214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15" name="Rectangle 14">
            <a:extLst>
              <a:ext uri="{FF2B5EF4-FFF2-40B4-BE49-F238E27FC236}">
                <a16:creationId xmlns:a16="http://schemas.microsoft.com/office/drawing/2014/main" id="{89821E1E-D5ED-C3E0-DEEF-71B18663CE94}"/>
              </a:ext>
            </a:extLst>
          </p:cNvPr>
          <p:cNvSpPr/>
          <p:nvPr/>
        </p:nvSpPr>
        <p:spPr>
          <a:xfrm>
            <a:off x="2538989" y="5254396"/>
            <a:ext cx="256074" cy="36546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16" name="Rectangle 15">
            <a:extLst>
              <a:ext uri="{FF2B5EF4-FFF2-40B4-BE49-F238E27FC236}">
                <a16:creationId xmlns:a16="http://schemas.microsoft.com/office/drawing/2014/main" id="{2D398860-C898-89C2-B669-B7358E469BE7}"/>
              </a:ext>
            </a:extLst>
          </p:cNvPr>
          <p:cNvSpPr/>
          <p:nvPr/>
        </p:nvSpPr>
        <p:spPr>
          <a:xfrm>
            <a:off x="2538989" y="4769072"/>
            <a:ext cx="256074" cy="45407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17" name="Rectangle 16">
            <a:extLst>
              <a:ext uri="{FF2B5EF4-FFF2-40B4-BE49-F238E27FC236}">
                <a16:creationId xmlns:a16="http://schemas.microsoft.com/office/drawing/2014/main" id="{FEB3C24E-9957-7793-7370-29A01911ADC6}"/>
              </a:ext>
            </a:extLst>
          </p:cNvPr>
          <p:cNvSpPr/>
          <p:nvPr/>
        </p:nvSpPr>
        <p:spPr>
          <a:xfrm>
            <a:off x="2538989" y="4329186"/>
            <a:ext cx="256074" cy="4086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18" name="Rectangle 17">
            <a:extLst>
              <a:ext uri="{FF2B5EF4-FFF2-40B4-BE49-F238E27FC236}">
                <a16:creationId xmlns:a16="http://schemas.microsoft.com/office/drawing/2014/main" id="{65D9C43B-94F5-AD40-AB4A-5F825A3AB27F}"/>
              </a:ext>
            </a:extLst>
          </p:cNvPr>
          <p:cNvSpPr/>
          <p:nvPr/>
        </p:nvSpPr>
        <p:spPr>
          <a:xfrm>
            <a:off x="2963801" y="5254396"/>
            <a:ext cx="256074" cy="36546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19" name="Rectangle 18">
            <a:extLst>
              <a:ext uri="{FF2B5EF4-FFF2-40B4-BE49-F238E27FC236}">
                <a16:creationId xmlns:a16="http://schemas.microsoft.com/office/drawing/2014/main" id="{E5876A2D-14E8-80AD-F09C-3F7A56B07B04}"/>
              </a:ext>
            </a:extLst>
          </p:cNvPr>
          <p:cNvSpPr/>
          <p:nvPr/>
        </p:nvSpPr>
        <p:spPr>
          <a:xfrm>
            <a:off x="2963801" y="4861958"/>
            <a:ext cx="256074" cy="36546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20" name="Rectangle 19">
            <a:extLst>
              <a:ext uri="{FF2B5EF4-FFF2-40B4-BE49-F238E27FC236}">
                <a16:creationId xmlns:a16="http://schemas.microsoft.com/office/drawing/2014/main" id="{9DFAC5FF-8E96-B281-5491-0FCE979FA916}"/>
              </a:ext>
            </a:extLst>
          </p:cNvPr>
          <p:cNvSpPr/>
          <p:nvPr/>
        </p:nvSpPr>
        <p:spPr>
          <a:xfrm>
            <a:off x="2963801" y="4573967"/>
            <a:ext cx="256074" cy="26101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21" name="Rectangle 20">
            <a:extLst>
              <a:ext uri="{FF2B5EF4-FFF2-40B4-BE49-F238E27FC236}">
                <a16:creationId xmlns:a16="http://schemas.microsoft.com/office/drawing/2014/main" id="{1778974D-E83C-BFA3-4B94-2B529A098E1A}"/>
              </a:ext>
            </a:extLst>
          </p:cNvPr>
          <p:cNvSpPr/>
          <p:nvPr/>
        </p:nvSpPr>
        <p:spPr>
          <a:xfrm>
            <a:off x="3386852" y="5254396"/>
            <a:ext cx="256074" cy="36546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22" name="Rectangle 21">
            <a:extLst>
              <a:ext uri="{FF2B5EF4-FFF2-40B4-BE49-F238E27FC236}">
                <a16:creationId xmlns:a16="http://schemas.microsoft.com/office/drawing/2014/main" id="{D7619DBD-E791-479D-F601-A8F4A51A27C5}"/>
              </a:ext>
            </a:extLst>
          </p:cNvPr>
          <p:cNvSpPr/>
          <p:nvPr/>
        </p:nvSpPr>
        <p:spPr>
          <a:xfrm>
            <a:off x="3386852" y="4989668"/>
            <a:ext cx="256074" cy="2332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24" name="Rectangle 23">
            <a:extLst>
              <a:ext uri="{FF2B5EF4-FFF2-40B4-BE49-F238E27FC236}">
                <a16:creationId xmlns:a16="http://schemas.microsoft.com/office/drawing/2014/main" id="{83775438-69AD-0E1D-6E72-F96720BAF1EB}"/>
              </a:ext>
            </a:extLst>
          </p:cNvPr>
          <p:cNvSpPr/>
          <p:nvPr/>
        </p:nvSpPr>
        <p:spPr>
          <a:xfrm>
            <a:off x="2963801" y="4329186"/>
            <a:ext cx="256074" cy="21780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a:p>
        </p:txBody>
      </p:sp>
      <p:pic>
        <p:nvPicPr>
          <p:cNvPr id="25" name="Picture 24">
            <a:extLst>
              <a:ext uri="{FF2B5EF4-FFF2-40B4-BE49-F238E27FC236}">
                <a16:creationId xmlns:a16="http://schemas.microsoft.com/office/drawing/2014/main" id="{27E95E57-0026-29EB-6628-0D530908C2E9}"/>
              </a:ext>
            </a:extLst>
          </p:cNvPr>
          <p:cNvPicPr>
            <a:picLocks noChangeAspect="1"/>
          </p:cNvPicPr>
          <p:nvPr/>
        </p:nvPicPr>
        <p:blipFill>
          <a:blip r:embed="rId3"/>
          <a:stretch>
            <a:fillRect/>
          </a:stretch>
        </p:blipFill>
        <p:spPr>
          <a:xfrm>
            <a:off x="9908556" y="5039437"/>
            <a:ext cx="1357914" cy="1004216"/>
          </a:xfrm>
          <a:prstGeom prst="rect">
            <a:avLst/>
          </a:prstGeom>
          <a:ln>
            <a:solidFill>
              <a:schemeClr val="tx1"/>
            </a:solidFill>
          </a:ln>
        </p:spPr>
      </p:pic>
      <p:sp>
        <p:nvSpPr>
          <p:cNvPr id="26" name="TextBox 25">
            <a:extLst>
              <a:ext uri="{FF2B5EF4-FFF2-40B4-BE49-F238E27FC236}">
                <a16:creationId xmlns:a16="http://schemas.microsoft.com/office/drawing/2014/main" id="{08915E16-5F69-B2F0-8869-694787D2B8D1}"/>
              </a:ext>
            </a:extLst>
          </p:cNvPr>
          <p:cNvSpPr txBox="1"/>
          <p:nvPr/>
        </p:nvSpPr>
        <p:spPr>
          <a:xfrm>
            <a:off x="7847239" y="5221683"/>
            <a:ext cx="2815194" cy="215444"/>
          </a:xfrm>
          <a:prstGeom prst="rect">
            <a:avLst/>
          </a:prstGeom>
          <a:solidFill>
            <a:schemeClr val="bg1"/>
          </a:solidFill>
          <a:ln>
            <a:solidFill>
              <a:schemeClr val="tx1"/>
            </a:solidFill>
          </a:ln>
        </p:spPr>
        <p:txBody>
          <a:bodyPr wrap="none" rtlCol="0">
            <a:spAutoFit/>
          </a:bodyPr>
          <a:lstStyle/>
          <a:p>
            <a:r>
              <a:rPr lang="en-US" sz="800" dirty="0"/>
              <a:t>Still a trending </a:t>
            </a:r>
            <a:r>
              <a:rPr lang="en-FR" sz="800" dirty="0"/>
              <a:t>research topics (presentation at ROADEF 2024)</a:t>
            </a:r>
          </a:p>
        </p:txBody>
      </p:sp>
    </p:spTree>
    <p:extLst>
      <p:ext uri="{BB962C8B-B14F-4D97-AF65-F5344CB8AC3E}">
        <p14:creationId xmlns:p14="http://schemas.microsoft.com/office/powerpoint/2010/main" val="14560486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11393-C77C-055D-A739-4847CCE2DE9D}"/>
              </a:ext>
            </a:extLst>
          </p:cNvPr>
          <p:cNvSpPr>
            <a:spLocks noGrp="1"/>
          </p:cNvSpPr>
          <p:nvPr>
            <p:ph type="title"/>
          </p:nvPr>
        </p:nvSpPr>
        <p:spPr/>
        <p:txBody>
          <a:bodyPr/>
          <a:lstStyle/>
          <a:p>
            <a:r>
              <a:rPr lang="en-FR" dirty="0"/>
              <a:t>The First Optimaztion Model For Balancing Batching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FB23BFB-0FB5-9D6B-8D16-A35D9CA1E842}"/>
                  </a:ext>
                </a:extLst>
              </p:cNvPr>
              <p:cNvSpPr>
                <a:spLocks noGrp="1"/>
              </p:cNvSpPr>
              <p:nvPr>
                <p:ph idx="1"/>
              </p:nvPr>
            </p:nvSpPr>
            <p:spPr>
              <a:xfrm>
                <a:off x="838200" y="1825625"/>
                <a:ext cx="10515600" cy="1603375"/>
              </a:xfrm>
            </p:spPr>
            <p:txBody>
              <a:bodyPr>
                <a:normAutofit/>
              </a:bodyPr>
              <a:lstStyle/>
              <a:p>
                <a:r>
                  <a:rPr lang="en-FR" sz="1800" dirty="0"/>
                  <a:t>Let </a:t>
                </a:r>
                <a14:m>
                  <m:oMath xmlns:m="http://schemas.openxmlformats.org/officeDocument/2006/math">
                    <m:r>
                      <a:rPr lang="en-US" sz="1800" b="0" i="1" smtClean="0">
                        <a:latin typeface="Cambria Math" panose="02040503050406030204" pitchFamily="18" charset="0"/>
                      </a:rPr>
                      <m:t>𝐺</m:t>
                    </m:r>
                    <m:r>
                      <a:rPr lang="en-US" sz="1800" b="0" i="1" smtClean="0">
                        <a:latin typeface="Cambria Math" panose="02040503050406030204" pitchFamily="18" charset="0"/>
                      </a:rPr>
                      <m:t>=</m:t>
                    </m:r>
                    <m:d>
                      <m:dPr>
                        <m:begChr m:val="{"/>
                        <m:endChr m:val="}"/>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𝑔</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𝑔</m:t>
                            </m:r>
                          </m:e>
                          <m:sub>
                            <m:r>
                              <a:rPr lang="en-US" sz="1800" b="0" i="1" smtClean="0">
                                <a:latin typeface="Cambria Math" panose="02040503050406030204" pitchFamily="18" charset="0"/>
                              </a:rPr>
                              <m:t>2</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𝑔</m:t>
                            </m:r>
                          </m:e>
                          <m:sub>
                            <m:r>
                              <a:rPr lang="en-US" sz="1800" b="0" i="1" smtClean="0">
                                <a:latin typeface="Cambria Math" panose="02040503050406030204" pitchFamily="18" charset="0"/>
                              </a:rPr>
                              <m:t>𝑛</m:t>
                            </m:r>
                          </m:sub>
                        </m:sSub>
                      </m:e>
                    </m:d>
                  </m:oMath>
                </a14:m>
                <a:r>
                  <a:rPr lang="en-FR" sz="1800" dirty="0"/>
                  <a:t> be the set of genomes.</a:t>
                </a:r>
              </a:p>
              <a:p>
                <a14:m>
                  <m:oMath xmlns:m="http://schemas.openxmlformats.org/officeDocument/2006/math">
                    <m:r>
                      <a:rPr lang="en-US" sz="1800" b="0" i="1" smtClean="0">
                        <a:latin typeface="Cambria Math" panose="02040503050406030204" pitchFamily="18" charset="0"/>
                      </a:rPr>
                      <m:t>𝐵</m:t>
                    </m:r>
                    <m:r>
                      <a:rPr lang="en-US" sz="1800" b="0" i="1" smtClean="0">
                        <a:latin typeface="Cambria Math" panose="02040503050406030204" pitchFamily="18" charset="0"/>
                      </a:rPr>
                      <m:t>=</m:t>
                    </m:r>
                    <m:d>
                      <m:dPr>
                        <m:begChr m:val="{"/>
                        <m:endChr m:val="}"/>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rPr>
                              <m:t>2</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rPr>
                              <m:t>𝑚</m:t>
                            </m:r>
                          </m:sub>
                        </m:sSub>
                      </m:e>
                    </m:d>
                  </m:oMath>
                </a14:m>
                <a:r>
                  <a:rPr lang="en-FR" sz="1800" dirty="0"/>
                  <a:t> be the set of batches, where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rPr>
                          <m:t>𝑗</m:t>
                        </m:r>
                      </m:sub>
                    </m:sSub>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𝐺</m:t>
                    </m:r>
                  </m:oMath>
                </a14:m>
                <a:r>
                  <a:rPr lang="en-FR" sz="1800" dirty="0"/>
                  <a:t>. All genomes need to be assigned, one genome in one batch.</a:t>
                </a:r>
              </a:p>
              <a:p>
                <a:pPr marL="0" indent="0">
                  <a:buNone/>
                </a:pPr>
                <a:endParaRPr lang="en-US" sz="1800" dirty="0"/>
              </a:p>
              <a:p>
                <a:endParaRPr lang="en-US" sz="1800" dirty="0"/>
              </a:p>
              <a:p>
                <a:endParaRPr lang="en-FR" sz="1800" dirty="0"/>
              </a:p>
            </p:txBody>
          </p:sp>
        </mc:Choice>
        <mc:Fallback>
          <p:sp>
            <p:nvSpPr>
              <p:cNvPr id="3" name="Content Placeholder 2">
                <a:extLst>
                  <a:ext uri="{FF2B5EF4-FFF2-40B4-BE49-F238E27FC236}">
                    <a16:creationId xmlns:a16="http://schemas.microsoft.com/office/drawing/2014/main" id="{7FB23BFB-0FB5-9D6B-8D16-A35D9CA1E842}"/>
                  </a:ext>
                </a:extLst>
              </p:cNvPr>
              <p:cNvSpPr>
                <a:spLocks noGrp="1" noRot="1" noChangeAspect="1" noMove="1" noResize="1" noEditPoints="1" noAdjustHandles="1" noChangeArrowheads="1" noChangeShapeType="1" noTextEdit="1"/>
              </p:cNvSpPr>
              <p:nvPr>
                <p:ph idx="1"/>
              </p:nvPr>
            </p:nvSpPr>
            <p:spPr>
              <a:xfrm>
                <a:off x="838200" y="1825625"/>
                <a:ext cx="10515600" cy="1603375"/>
              </a:xfrm>
              <a:blipFill>
                <a:blip r:embed="rId2"/>
                <a:stretch>
                  <a:fillRect l="-483" t="-3125" r="-603"/>
                </a:stretch>
              </a:blipFill>
            </p:spPr>
            <p:txBody>
              <a:bodyPr/>
              <a:lstStyle/>
              <a:p>
                <a:r>
                  <a:rPr lang="en-FR">
                    <a:noFill/>
                  </a:rPr>
                  <a:t> </a:t>
                </a:r>
              </a:p>
            </p:txBody>
          </p:sp>
        </mc:Fallback>
      </mc:AlternateContent>
      <p:sp>
        <p:nvSpPr>
          <p:cNvPr id="4" name="Slide Number Placeholder 3">
            <a:extLst>
              <a:ext uri="{FF2B5EF4-FFF2-40B4-BE49-F238E27FC236}">
                <a16:creationId xmlns:a16="http://schemas.microsoft.com/office/drawing/2014/main" id="{8759F9D7-9066-4985-8CD6-32FB8DB19C7B}"/>
              </a:ext>
            </a:extLst>
          </p:cNvPr>
          <p:cNvSpPr>
            <a:spLocks noGrp="1"/>
          </p:cNvSpPr>
          <p:nvPr>
            <p:ph type="sldNum" sz="quarter" idx="12"/>
          </p:nvPr>
        </p:nvSpPr>
        <p:spPr/>
        <p:txBody>
          <a:bodyPr/>
          <a:lstStyle/>
          <a:p>
            <a:fld id="{8B238E09-9D24-494B-92D5-4BBC628DD305}" type="slidenum">
              <a:rPr lang="en-FR" smtClean="0"/>
              <a:t>24</a:t>
            </a:fld>
            <a:endParaRPr lang="en-FR"/>
          </a:p>
        </p:txBody>
      </p:sp>
    </p:spTree>
    <p:extLst>
      <p:ext uri="{BB962C8B-B14F-4D97-AF65-F5344CB8AC3E}">
        <p14:creationId xmlns:p14="http://schemas.microsoft.com/office/powerpoint/2010/main" val="19864875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7D091E-FE82-22BA-6A11-A94D0FC16C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4B8D7F-F130-42C0-F4AD-22346750E772}"/>
              </a:ext>
            </a:extLst>
          </p:cNvPr>
          <p:cNvSpPr>
            <a:spLocks noGrp="1"/>
          </p:cNvSpPr>
          <p:nvPr>
            <p:ph type="title"/>
          </p:nvPr>
        </p:nvSpPr>
        <p:spPr/>
        <p:txBody>
          <a:bodyPr/>
          <a:lstStyle/>
          <a:p>
            <a:r>
              <a:rPr lang="en-FR" dirty="0"/>
              <a:t>The First Optimaztion Model For Balancing Batching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FE9ED7B-F858-D41C-3B10-6C4D92FD1EAF}"/>
                  </a:ext>
                </a:extLst>
              </p:cNvPr>
              <p:cNvSpPr>
                <a:spLocks noGrp="1"/>
              </p:cNvSpPr>
              <p:nvPr>
                <p:ph idx="1"/>
              </p:nvPr>
            </p:nvSpPr>
            <p:spPr>
              <a:xfrm>
                <a:off x="838200" y="1825625"/>
                <a:ext cx="10515600" cy="1603375"/>
              </a:xfrm>
            </p:spPr>
            <p:txBody>
              <a:bodyPr>
                <a:normAutofit/>
              </a:bodyPr>
              <a:lstStyle/>
              <a:p>
                <a:r>
                  <a:rPr lang="en-FR" sz="1800" dirty="0"/>
                  <a:t>Let </a:t>
                </a:r>
                <a14:m>
                  <m:oMath xmlns:m="http://schemas.openxmlformats.org/officeDocument/2006/math">
                    <m:r>
                      <a:rPr lang="en-US" sz="1800" b="0" i="1" smtClean="0">
                        <a:latin typeface="Cambria Math" panose="02040503050406030204" pitchFamily="18" charset="0"/>
                      </a:rPr>
                      <m:t>𝐺</m:t>
                    </m:r>
                    <m:r>
                      <a:rPr lang="en-US" sz="1800" b="0" i="1" smtClean="0">
                        <a:latin typeface="Cambria Math" panose="02040503050406030204" pitchFamily="18" charset="0"/>
                      </a:rPr>
                      <m:t>=</m:t>
                    </m:r>
                    <m:d>
                      <m:dPr>
                        <m:begChr m:val="{"/>
                        <m:endChr m:val="}"/>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𝑔</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𝑔</m:t>
                            </m:r>
                          </m:e>
                          <m:sub>
                            <m:r>
                              <a:rPr lang="en-US" sz="1800" b="0" i="1" smtClean="0">
                                <a:latin typeface="Cambria Math" panose="02040503050406030204" pitchFamily="18" charset="0"/>
                              </a:rPr>
                              <m:t>2</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𝑔</m:t>
                            </m:r>
                          </m:e>
                          <m:sub>
                            <m:r>
                              <a:rPr lang="en-US" sz="1800" b="0" i="1" smtClean="0">
                                <a:latin typeface="Cambria Math" panose="02040503050406030204" pitchFamily="18" charset="0"/>
                              </a:rPr>
                              <m:t>𝑛</m:t>
                            </m:r>
                          </m:sub>
                        </m:sSub>
                      </m:e>
                    </m:d>
                  </m:oMath>
                </a14:m>
                <a:r>
                  <a:rPr lang="en-FR" sz="1800" dirty="0"/>
                  <a:t> be the set of genomes.</a:t>
                </a:r>
              </a:p>
              <a:p>
                <a14:m>
                  <m:oMath xmlns:m="http://schemas.openxmlformats.org/officeDocument/2006/math">
                    <m:r>
                      <a:rPr lang="en-US" sz="1800" b="0" i="1" smtClean="0">
                        <a:latin typeface="Cambria Math" panose="02040503050406030204" pitchFamily="18" charset="0"/>
                      </a:rPr>
                      <m:t>𝐵</m:t>
                    </m:r>
                    <m:r>
                      <a:rPr lang="en-US" sz="1800" b="0" i="1" smtClean="0">
                        <a:latin typeface="Cambria Math" panose="02040503050406030204" pitchFamily="18" charset="0"/>
                      </a:rPr>
                      <m:t>=</m:t>
                    </m:r>
                    <m:d>
                      <m:dPr>
                        <m:begChr m:val="{"/>
                        <m:endChr m:val="}"/>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rPr>
                              <m:t>2</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rPr>
                              <m:t>𝑚</m:t>
                            </m:r>
                          </m:sub>
                        </m:sSub>
                      </m:e>
                    </m:d>
                  </m:oMath>
                </a14:m>
                <a:r>
                  <a:rPr lang="en-FR" sz="1800" dirty="0"/>
                  <a:t> be the set of batches, where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rPr>
                          <m:t>𝑗</m:t>
                        </m:r>
                      </m:sub>
                    </m:sSub>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𝐺</m:t>
                    </m:r>
                  </m:oMath>
                </a14:m>
                <a:r>
                  <a:rPr lang="en-FR" sz="1800" dirty="0"/>
                  <a:t>. All genomes need to be assigned, one genome in one batch.</a:t>
                </a:r>
              </a:p>
              <a:p>
                <a:pPr marL="0" indent="0">
                  <a:buNone/>
                </a:pPr>
                <a:endParaRPr lang="en-US" sz="1800" dirty="0"/>
              </a:p>
              <a:p>
                <a:endParaRPr lang="en-US" sz="1800" dirty="0"/>
              </a:p>
              <a:p>
                <a:endParaRPr lang="en-FR" sz="1800" dirty="0"/>
              </a:p>
            </p:txBody>
          </p:sp>
        </mc:Choice>
        <mc:Fallback>
          <p:sp>
            <p:nvSpPr>
              <p:cNvPr id="3" name="Content Placeholder 2">
                <a:extLst>
                  <a:ext uri="{FF2B5EF4-FFF2-40B4-BE49-F238E27FC236}">
                    <a16:creationId xmlns:a16="http://schemas.microsoft.com/office/drawing/2014/main" id="{8FE9ED7B-F858-D41C-3B10-6C4D92FD1EAF}"/>
                  </a:ext>
                </a:extLst>
              </p:cNvPr>
              <p:cNvSpPr>
                <a:spLocks noGrp="1" noRot="1" noChangeAspect="1" noMove="1" noResize="1" noEditPoints="1" noAdjustHandles="1" noChangeArrowheads="1" noChangeShapeType="1" noTextEdit="1"/>
              </p:cNvSpPr>
              <p:nvPr>
                <p:ph idx="1"/>
              </p:nvPr>
            </p:nvSpPr>
            <p:spPr>
              <a:xfrm>
                <a:off x="838200" y="1825625"/>
                <a:ext cx="10515600" cy="1603375"/>
              </a:xfrm>
              <a:blipFill>
                <a:blip r:embed="rId2"/>
                <a:stretch>
                  <a:fillRect l="-483" t="-3125" r="-603"/>
                </a:stretch>
              </a:blipFill>
            </p:spPr>
            <p:txBody>
              <a:bodyPr/>
              <a:lstStyle/>
              <a:p>
                <a:r>
                  <a:rPr lang="en-FR">
                    <a:noFill/>
                  </a:rPr>
                  <a:t> </a:t>
                </a:r>
              </a:p>
            </p:txBody>
          </p:sp>
        </mc:Fallback>
      </mc:AlternateContent>
      <p:sp>
        <p:nvSpPr>
          <p:cNvPr id="4" name="Slide Number Placeholder 3">
            <a:extLst>
              <a:ext uri="{FF2B5EF4-FFF2-40B4-BE49-F238E27FC236}">
                <a16:creationId xmlns:a16="http://schemas.microsoft.com/office/drawing/2014/main" id="{CB876522-2D44-3784-2969-D188BC3E3A32}"/>
              </a:ext>
            </a:extLst>
          </p:cNvPr>
          <p:cNvSpPr>
            <a:spLocks noGrp="1"/>
          </p:cNvSpPr>
          <p:nvPr>
            <p:ph type="sldNum" sz="quarter" idx="12"/>
          </p:nvPr>
        </p:nvSpPr>
        <p:spPr/>
        <p:txBody>
          <a:bodyPr/>
          <a:lstStyle/>
          <a:p>
            <a:fld id="{8B238E09-9D24-494B-92D5-4BBC628DD305}" type="slidenum">
              <a:rPr lang="en-FR" smtClean="0"/>
              <a:t>25</a:t>
            </a:fld>
            <a:endParaRPr lang="en-FR"/>
          </a:p>
        </p:txBody>
      </p:sp>
      <p:pic>
        <p:nvPicPr>
          <p:cNvPr id="7" name="Picture 6">
            <a:extLst>
              <a:ext uri="{FF2B5EF4-FFF2-40B4-BE49-F238E27FC236}">
                <a16:creationId xmlns:a16="http://schemas.microsoft.com/office/drawing/2014/main" id="{3A44CCA9-308B-9865-DF87-33CF4463D00E}"/>
              </a:ext>
            </a:extLst>
          </p:cNvPr>
          <p:cNvPicPr>
            <a:picLocks noChangeAspect="1"/>
          </p:cNvPicPr>
          <p:nvPr/>
        </p:nvPicPr>
        <p:blipFill>
          <a:blip r:embed="rId3"/>
          <a:srcRect t="47519"/>
          <a:stretch/>
        </p:blipFill>
        <p:spPr>
          <a:xfrm>
            <a:off x="6047184" y="2794429"/>
            <a:ext cx="4783931" cy="1147395"/>
          </a:xfrm>
          <a:prstGeom prst="rect">
            <a:avLst/>
          </a:prstGeom>
        </p:spPr>
      </p:pic>
      <p:pic>
        <p:nvPicPr>
          <p:cNvPr id="8" name="Picture 7">
            <a:extLst>
              <a:ext uri="{FF2B5EF4-FFF2-40B4-BE49-F238E27FC236}">
                <a16:creationId xmlns:a16="http://schemas.microsoft.com/office/drawing/2014/main" id="{E5123AB3-9518-DEEF-ABFC-70DF8E4677FB}"/>
              </a:ext>
            </a:extLst>
          </p:cNvPr>
          <p:cNvPicPr>
            <a:picLocks noChangeAspect="1"/>
          </p:cNvPicPr>
          <p:nvPr/>
        </p:nvPicPr>
        <p:blipFill>
          <a:blip r:embed="rId3"/>
          <a:srcRect l="-299" t="-2147" r="299" b="49666"/>
          <a:stretch/>
        </p:blipFill>
        <p:spPr>
          <a:xfrm>
            <a:off x="740568" y="2926133"/>
            <a:ext cx="4783931" cy="1147395"/>
          </a:xfrm>
          <a:prstGeom prst="rect">
            <a:avLst/>
          </a:prstGeom>
        </p:spPr>
      </p:pic>
    </p:spTree>
    <p:extLst>
      <p:ext uri="{BB962C8B-B14F-4D97-AF65-F5344CB8AC3E}">
        <p14:creationId xmlns:p14="http://schemas.microsoft.com/office/powerpoint/2010/main" val="29359025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B9BA4E-CBF5-4C1F-3005-8F799B4395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F5BFBD-6718-400F-7503-1780FB7916AD}"/>
              </a:ext>
            </a:extLst>
          </p:cNvPr>
          <p:cNvSpPr>
            <a:spLocks noGrp="1"/>
          </p:cNvSpPr>
          <p:nvPr>
            <p:ph type="title"/>
          </p:nvPr>
        </p:nvSpPr>
        <p:spPr/>
        <p:txBody>
          <a:bodyPr/>
          <a:lstStyle/>
          <a:p>
            <a:r>
              <a:rPr lang="en-FR" dirty="0"/>
              <a:t>The First Optimaztion Model For Balancing Batching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26BE73B-FE3B-1E7D-2317-88B40C52B74F}"/>
                  </a:ext>
                </a:extLst>
              </p:cNvPr>
              <p:cNvSpPr>
                <a:spLocks noGrp="1"/>
              </p:cNvSpPr>
              <p:nvPr>
                <p:ph idx="1"/>
              </p:nvPr>
            </p:nvSpPr>
            <p:spPr>
              <a:xfrm>
                <a:off x="838200" y="1825625"/>
                <a:ext cx="10515600" cy="1603375"/>
              </a:xfrm>
            </p:spPr>
            <p:txBody>
              <a:bodyPr>
                <a:normAutofit/>
              </a:bodyPr>
              <a:lstStyle/>
              <a:p>
                <a:r>
                  <a:rPr lang="en-FR" sz="1800" dirty="0"/>
                  <a:t>Let </a:t>
                </a:r>
                <a14:m>
                  <m:oMath xmlns:m="http://schemas.openxmlformats.org/officeDocument/2006/math">
                    <m:r>
                      <a:rPr lang="en-US" sz="1800" b="0" i="1" smtClean="0">
                        <a:latin typeface="Cambria Math" panose="02040503050406030204" pitchFamily="18" charset="0"/>
                      </a:rPr>
                      <m:t>𝐺</m:t>
                    </m:r>
                    <m:r>
                      <a:rPr lang="en-US" sz="1800" b="0" i="1" smtClean="0">
                        <a:latin typeface="Cambria Math" panose="02040503050406030204" pitchFamily="18" charset="0"/>
                      </a:rPr>
                      <m:t>=</m:t>
                    </m:r>
                    <m:d>
                      <m:dPr>
                        <m:begChr m:val="{"/>
                        <m:endChr m:val="}"/>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𝑔</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𝑔</m:t>
                            </m:r>
                          </m:e>
                          <m:sub>
                            <m:r>
                              <a:rPr lang="en-US" sz="1800" b="0" i="1" smtClean="0">
                                <a:latin typeface="Cambria Math" panose="02040503050406030204" pitchFamily="18" charset="0"/>
                              </a:rPr>
                              <m:t>2</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𝑔</m:t>
                            </m:r>
                          </m:e>
                          <m:sub>
                            <m:r>
                              <a:rPr lang="en-US" sz="1800" b="0" i="1" smtClean="0">
                                <a:latin typeface="Cambria Math" panose="02040503050406030204" pitchFamily="18" charset="0"/>
                              </a:rPr>
                              <m:t>𝑛</m:t>
                            </m:r>
                          </m:sub>
                        </m:sSub>
                      </m:e>
                    </m:d>
                  </m:oMath>
                </a14:m>
                <a:r>
                  <a:rPr lang="en-FR" sz="1800" dirty="0"/>
                  <a:t> be the set of genomes.</a:t>
                </a:r>
              </a:p>
              <a:p>
                <a14:m>
                  <m:oMath xmlns:m="http://schemas.openxmlformats.org/officeDocument/2006/math">
                    <m:r>
                      <a:rPr lang="en-US" sz="1800" b="0" i="1" smtClean="0">
                        <a:latin typeface="Cambria Math" panose="02040503050406030204" pitchFamily="18" charset="0"/>
                      </a:rPr>
                      <m:t>𝐵</m:t>
                    </m:r>
                    <m:r>
                      <a:rPr lang="en-US" sz="1800" b="0" i="1" smtClean="0">
                        <a:latin typeface="Cambria Math" panose="02040503050406030204" pitchFamily="18" charset="0"/>
                      </a:rPr>
                      <m:t>=</m:t>
                    </m:r>
                    <m:d>
                      <m:dPr>
                        <m:begChr m:val="{"/>
                        <m:endChr m:val="}"/>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rPr>
                              <m:t>2</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rPr>
                              <m:t>𝑚</m:t>
                            </m:r>
                          </m:sub>
                        </m:sSub>
                      </m:e>
                    </m:d>
                  </m:oMath>
                </a14:m>
                <a:r>
                  <a:rPr lang="en-FR" sz="1800" dirty="0"/>
                  <a:t> be the set of batches, where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rPr>
                          <m:t>𝑗</m:t>
                        </m:r>
                      </m:sub>
                    </m:sSub>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𝐺</m:t>
                    </m:r>
                  </m:oMath>
                </a14:m>
                <a:r>
                  <a:rPr lang="en-FR" sz="1800" dirty="0"/>
                  <a:t>. All genomes need to be assigned, one genome in one batch.</a:t>
                </a:r>
              </a:p>
              <a:p>
                <a:pPr marL="0" indent="0">
                  <a:buNone/>
                </a:pPr>
                <a:endParaRPr lang="en-US" sz="1800" dirty="0"/>
              </a:p>
              <a:p>
                <a:endParaRPr lang="en-US" sz="1800" dirty="0"/>
              </a:p>
              <a:p>
                <a:endParaRPr lang="en-FR" sz="1800" dirty="0"/>
              </a:p>
            </p:txBody>
          </p:sp>
        </mc:Choice>
        <mc:Fallback>
          <p:sp>
            <p:nvSpPr>
              <p:cNvPr id="3" name="Content Placeholder 2">
                <a:extLst>
                  <a:ext uri="{FF2B5EF4-FFF2-40B4-BE49-F238E27FC236}">
                    <a16:creationId xmlns:a16="http://schemas.microsoft.com/office/drawing/2014/main" id="{426BE73B-FE3B-1E7D-2317-88B40C52B74F}"/>
                  </a:ext>
                </a:extLst>
              </p:cNvPr>
              <p:cNvSpPr>
                <a:spLocks noGrp="1" noRot="1" noChangeAspect="1" noMove="1" noResize="1" noEditPoints="1" noAdjustHandles="1" noChangeArrowheads="1" noChangeShapeType="1" noTextEdit="1"/>
              </p:cNvSpPr>
              <p:nvPr>
                <p:ph idx="1"/>
              </p:nvPr>
            </p:nvSpPr>
            <p:spPr>
              <a:xfrm>
                <a:off x="838200" y="1825625"/>
                <a:ext cx="10515600" cy="1603375"/>
              </a:xfrm>
              <a:blipFill>
                <a:blip r:embed="rId2"/>
                <a:stretch>
                  <a:fillRect l="-483" t="-3125" r="-603"/>
                </a:stretch>
              </a:blipFill>
            </p:spPr>
            <p:txBody>
              <a:bodyPr/>
              <a:lstStyle/>
              <a:p>
                <a:r>
                  <a:rPr lang="en-FR">
                    <a:noFill/>
                  </a:rPr>
                  <a:t> </a:t>
                </a:r>
              </a:p>
            </p:txBody>
          </p:sp>
        </mc:Fallback>
      </mc:AlternateContent>
      <p:sp>
        <p:nvSpPr>
          <p:cNvPr id="4" name="Slide Number Placeholder 3">
            <a:extLst>
              <a:ext uri="{FF2B5EF4-FFF2-40B4-BE49-F238E27FC236}">
                <a16:creationId xmlns:a16="http://schemas.microsoft.com/office/drawing/2014/main" id="{D4EA9498-B764-83E1-63FB-97776E87198A}"/>
              </a:ext>
            </a:extLst>
          </p:cNvPr>
          <p:cNvSpPr>
            <a:spLocks noGrp="1"/>
          </p:cNvSpPr>
          <p:nvPr>
            <p:ph type="sldNum" sz="quarter" idx="12"/>
          </p:nvPr>
        </p:nvSpPr>
        <p:spPr/>
        <p:txBody>
          <a:bodyPr/>
          <a:lstStyle/>
          <a:p>
            <a:fld id="{8B238E09-9D24-494B-92D5-4BBC628DD305}" type="slidenum">
              <a:rPr lang="en-FR" smtClean="0"/>
              <a:t>26</a:t>
            </a:fld>
            <a:endParaRPr lang="en-FR"/>
          </a:p>
        </p:txBody>
      </p:sp>
      <p:pic>
        <p:nvPicPr>
          <p:cNvPr id="7" name="Picture 6">
            <a:extLst>
              <a:ext uri="{FF2B5EF4-FFF2-40B4-BE49-F238E27FC236}">
                <a16:creationId xmlns:a16="http://schemas.microsoft.com/office/drawing/2014/main" id="{F1CB0CB5-9094-986A-E03E-03A96CDCE861}"/>
              </a:ext>
            </a:extLst>
          </p:cNvPr>
          <p:cNvPicPr>
            <a:picLocks noChangeAspect="1"/>
          </p:cNvPicPr>
          <p:nvPr/>
        </p:nvPicPr>
        <p:blipFill>
          <a:blip r:embed="rId3"/>
          <a:srcRect t="47519"/>
          <a:stretch/>
        </p:blipFill>
        <p:spPr>
          <a:xfrm>
            <a:off x="6047184" y="2794429"/>
            <a:ext cx="4783931" cy="1147395"/>
          </a:xfrm>
          <a:prstGeom prst="rect">
            <a:avLst/>
          </a:prstGeom>
        </p:spPr>
      </p:pic>
      <p:pic>
        <p:nvPicPr>
          <p:cNvPr id="8" name="Picture 7">
            <a:extLst>
              <a:ext uri="{FF2B5EF4-FFF2-40B4-BE49-F238E27FC236}">
                <a16:creationId xmlns:a16="http://schemas.microsoft.com/office/drawing/2014/main" id="{637993FF-CF39-4AC5-0ADF-1855582FEA17}"/>
              </a:ext>
            </a:extLst>
          </p:cNvPr>
          <p:cNvPicPr>
            <a:picLocks noChangeAspect="1"/>
          </p:cNvPicPr>
          <p:nvPr/>
        </p:nvPicPr>
        <p:blipFill>
          <a:blip r:embed="rId3"/>
          <a:srcRect l="-299" t="-2147" r="299" b="49666"/>
          <a:stretch/>
        </p:blipFill>
        <p:spPr>
          <a:xfrm>
            <a:off x="740568" y="2926133"/>
            <a:ext cx="4783931" cy="1147395"/>
          </a:xfrm>
          <a:prstGeom prst="rect">
            <a:avLst/>
          </a:prstGeom>
        </p:spPr>
      </p:pic>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CB66D14E-B027-ABB3-010C-CC2DB5823E5F}"/>
                  </a:ext>
                </a:extLst>
              </p:cNvPr>
              <p:cNvSpPr txBox="1">
                <a:spLocks/>
              </p:cNvSpPr>
              <p:nvPr/>
            </p:nvSpPr>
            <p:spPr>
              <a:xfrm>
                <a:off x="838200" y="4169511"/>
                <a:ext cx="10515600" cy="8728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800" dirty="0">
                    <a:solidFill>
                      <a:schemeClr val="dk1"/>
                    </a:solidFill>
                  </a:rPr>
                  <a:t>The compression size of each batch must be less than or equal to A MB:</a:t>
                </a:r>
              </a:p>
              <a:p>
                <a:pPr marL="457200" lvl="1" indent="0">
                  <a:buNone/>
                </a:pP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𝑝𝑜𝑠𝑡</m:t>
                    </m:r>
                    <m:r>
                      <a:rPr lang="en-US" b="0" i="1" smtClean="0">
                        <a:latin typeface="Cambria Math" panose="02040503050406030204" pitchFamily="18" charset="0"/>
                      </a:rPr>
                      <m:t>_</m:t>
                    </m:r>
                    <m:r>
                      <a:rPr lang="en-US" b="0" i="1" smtClean="0">
                        <a:latin typeface="Cambria Math" panose="02040503050406030204" pitchFamily="18" charset="0"/>
                      </a:rPr>
                      <m:t>𝑐𝑜𝑚𝑝𝑟𝑒𝑠𝑠𝑖𝑜𝑛</m:t>
                    </m:r>
                    <m:r>
                      <a:rPr lang="en-US" b="0" i="1" smtClean="0">
                        <a:latin typeface="Cambria Math" panose="02040503050406030204" pitchFamily="18" charset="0"/>
                      </a:rPr>
                      <m:t>_</m:t>
                    </m:r>
                    <m:r>
                      <a:rPr lang="en-US" b="0" i="1" smtClean="0">
                        <a:latin typeface="Cambria Math" panose="02040503050406030204" pitchFamily="18" charset="0"/>
                      </a:rPr>
                      <m:t>𝑠𝑖𝑧𝑒</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𝑗</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oMath>
                </a14:m>
                <a:r>
                  <a:rPr lang="en-GB" dirty="0"/>
                  <a:t>, </a:t>
                </a:r>
                <a14:m>
                  <m:oMath xmlns:m="http://schemas.openxmlformats.org/officeDocument/2006/math">
                    <m:r>
                      <a:rPr lang="en-GB"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𝑚</m:t>
                    </m:r>
                    <m:r>
                      <a:rPr lang="en-US" b="0" i="1" smtClean="0">
                        <a:latin typeface="Cambria Math" panose="02040503050406030204" pitchFamily="18" charset="0"/>
                        <a:ea typeface="Cambria Math" panose="02040503050406030204" pitchFamily="18" charset="0"/>
                      </a:rPr>
                      <m:t>}</m:t>
                    </m:r>
                  </m:oMath>
                </a14:m>
                <a:endParaRPr lang="en-GB" dirty="0"/>
              </a:p>
              <a:p>
                <a:pPr marL="0" indent="0">
                  <a:buNone/>
                </a:pPr>
                <a:endParaRPr lang="en-US" sz="1800" dirty="0"/>
              </a:p>
              <a:p>
                <a:endParaRPr lang="en-FR" sz="1800" dirty="0"/>
              </a:p>
            </p:txBody>
          </p:sp>
        </mc:Choice>
        <mc:Fallback>
          <p:sp>
            <p:nvSpPr>
              <p:cNvPr id="9" name="Content Placeholder 2">
                <a:extLst>
                  <a:ext uri="{FF2B5EF4-FFF2-40B4-BE49-F238E27FC236}">
                    <a16:creationId xmlns:a16="http://schemas.microsoft.com/office/drawing/2014/main" id="{CB66D14E-B027-ABB3-010C-CC2DB5823E5F}"/>
                  </a:ext>
                </a:extLst>
              </p:cNvPr>
              <p:cNvSpPr txBox="1">
                <a:spLocks noRot="1" noChangeAspect="1" noMove="1" noResize="1" noEditPoints="1" noAdjustHandles="1" noChangeArrowheads="1" noChangeShapeType="1" noTextEdit="1"/>
              </p:cNvSpPr>
              <p:nvPr/>
            </p:nvSpPr>
            <p:spPr>
              <a:xfrm>
                <a:off x="838200" y="4169511"/>
                <a:ext cx="10515600" cy="872822"/>
              </a:xfrm>
              <a:prstGeom prst="rect">
                <a:avLst/>
              </a:prstGeom>
              <a:blipFill>
                <a:blip r:embed="rId4"/>
                <a:stretch>
                  <a:fillRect l="-483" t="-5797"/>
                </a:stretch>
              </a:blipFill>
            </p:spPr>
            <p:txBody>
              <a:bodyPr/>
              <a:lstStyle/>
              <a:p>
                <a:r>
                  <a:rPr lang="en-FR">
                    <a:noFill/>
                  </a:rPr>
                  <a:t> </a:t>
                </a:r>
              </a:p>
            </p:txBody>
          </p:sp>
        </mc:Fallback>
      </mc:AlternateContent>
      <p:sp>
        <p:nvSpPr>
          <p:cNvPr id="10" name="Content Placeholder 2">
            <a:extLst>
              <a:ext uri="{FF2B5EF4-FFF2-40B4-BE49-F238E27FC236}">
                <a16:creationId xmlns:a16="http://schemas.microsoft.com/office/drawing/2014/main" id="{691836A1-F227-C83E-9C65-3396146014B4}"/>
              </a:ext>
            </a:extLst>
          </p:cNvPr>
          <p:cNvSpPr txBox="1">
            <a:spLocks/>
          </p:cNvSpPr>
          <p:nvPr/>
        </p:nvSpPr>
        <p:spPr>
          <a:xfrm>
            <a:off x="3132533" y="5598559"/>
            <a:ext cx="1968104" cy="3685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Objective function:</a:t>
            </a:r>
          </a:p>
          <a:p>
            <a:endParaRPr lang="en-FR" sz="1800" dirty="0"/>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9BA6352A-D76F-E274-1E64-239B36FCE9C6}"/>
                  </a:ext>
                </a:extLst>
              </p:cNvPr>
              <p:cNvSpPr txBox="1"/>
              <p:nvPr/>
            </p:nvSpPr>
            <p:spPr>
              <a:xfrm>
                <a:off x="5538968" y="5389082"/>
                <a:ext cx="1016432" cy="78752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min</m:t>
                          </m:r>
                        </m:fName>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𝑚</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𝑗</m:t>
                                  </m:r>
                                </m:sub>
                              </m:sSub>
                            </m:e>
                          </m:nary>
                        </m:e>
                      </m:func>
                    </m:oMath>
                  </m:oMathPara>
                </a14:m>
                <a:endParaRPr lang="en-FR" dirty="0"/>
              </a:p>
            </p:txBody>
          </p:sp>
        </mc:Choice>
        <mc:Fallback>
          <p:sp>
            <p:nvSpPr>
              <p:cNvPr id="11" name="TextBox 10">
                <a:extLst>
                  <a:ext uri="{FF2B5EF4-FFF2-40B4-BE49-F238E27FC236}">
                    <a16:creationId xmlns:a16="http://schemas.microsoft.com/office/drawing/2014/main" id="{9BA6352A-D76F-E274-1E64-239B36FCE9C6}"/>
                  </a:ext>
                </a:extLst>
              </p:cNvPr>
              <p:cNvSpPr txBox="1">
                <a:spLocks noRot="1" noChangeAspect="1" noMove="1" noResize="1" noEditPoints="1" noAdjustHandles="1" noChangeArrowheads="1" noChangeShapeType="1" noTextEdit="1"/>
              </p:cNvSpPr>
              <p:nvPr/>
            </p:nvSpPr>
            <p:spPr>
              <a:xfrm>
                <a:off x="5538968" y="5389082"/>
                <a:ext cx="1016432" cy="787523"/>
              </a:xfrm>
              <a:prstGeom prst="rect">
                <a:avLst/>
              </a:prstGeom>
              <a:blipFill>
                <a:blip r:embed="rId5"/>
                <a:stretch>
                  <a:fillRect l="-41250" t="-112698" r="-31250" b="-166667"/>
                </a:stretch>
              </a:blipFill>
            </p:spPr>
            <p:txBody>
              <a:bodyPr/>
              <a:lstStyle/>
              <a:p>
                <a:r>
                  <a:rPr lang="en-FR">
                    <a:noFill/>
                  </a:rPr>
                  <a:t> </a:t>
                </a:r>
              </a:p>
            </p:txBody>
          </p:sp>
        </mc:Fallback>
      </mc:AlternateContent>
    </p:spTree>
    <p:extLst>
      <p:ext uri="{BB962C8B-B14F-4D97-AF65-F5344CB8AC3E}">
        <p14:creationId xmlns:p14="http://schemas.microsoft.com/office/powerpoint/2010/main" val="27571506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D74103-65F7-348D-E8FF-79A1871B50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DEA498-2637-CE9A-513D-9EA78D2471DE}"/>
              </a:ext>
            </a:extLst>
          </p:cNvPr>
          <p:cNvSpPr>
            <a:spLocks noGrp="1"/>
          </p:cNvSpPr>
          <p:nvPr>
            <p:ph type="title"/>
          </p:nvPr>
        </p:nvSpPr>
        <p:spPr/>
        <p:txBody>
          <a:bodyPr/>
          <a:lstStyle/>
          <a:p>
            <a:r>
              <a:rPr lang="en-FR" dirty="0"/>
              <a:t>The First Optimaztion Model For Balancing Batching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CCEF319-CB7D-1CC4-31BD-1683CA67D38D}"/>
                  </a:ext>
                </a:extLst>
              </p:cNvPr>
              <p:cNvSpPr>
                <a:spLocks noGrp="1"/>
              </p:cNvSpPr>
              <p:nvPr>
                <p:ph idx="1"/>
              </p:nvPr>
            </p:nvSpPr>
            <p:spPr>
              <a:xfrm>
                <a:off x="838200" y="1825625"/>
                <a:ext cx="10515600" cy="1603375"/>
              </a:xfrm>
            </p:spPr>
            <p:txBody>
              <a:bodyPr>
                <a:normAutofit/>
              </a:bodyPr>
              <a:lstStyle/>
              <a:p>
                <a:r>
                  <a:rPr lang="en-FR" sz="1800" dirty="0"/>
                  <a:t>Let </a:t>
                </a:r>
                <a14:m>
                  <m:oMath xmlns:m="http://schemas.openxmlformats.org/officeDocument/2006/math">
                    <m:r>
                      <a:rPr lang="en-US" sz="1800" b="0" i="1" smtClean="0">
                        <a:latin typeface="Cambria Math" panose="02040503050406030204" pitchFamily="18" charset="0"/>
                      </a:rPr>
                      <m:t>𝐺</m:t>
                    </m:r>
                    <m:r>
                      <a:rPr lang="en-US" sz="1800" b="0" i="1" smtClean="0">
                        <a:latin typeface="Cambria Math" panose="02040503050406030204" pitchFamily="18" charset="0"/>
                      </a:rPr>
                      <m:t>=</m:t>
                    </m:r>
                    <m:d>
                      <m:dPr>
                        <m:begChr m:val="{"/>
                        <m:endChr m:val="}"/>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𝑔</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𝑔</m:t>
                            </m:r>
                          </m:e>
                          <m:sub>
                            <m:r>
                              <a:rPr lang="en-US" sz="1800" b="0" i="1" smtClean="0">
                                <a:latin typeface="Cambria Math" panose="02040503050406030204" pitchFamily="18" charset="0"/>
                              </a:rPr>
                              <m:t>2</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𝑔</m:t>
                            </m:r>
                          </m:e>
                          <m:sub>
                            <m:r>
                              <a:rPr lang="en-US" sz="1800" b="0" i="1" smtClean="0">
                                <a:latin typeface="Cambria Math" panose="02040503050406030204" pitchFamily="18" charset="0"/>
                              </a:rPr>
                              <m:t>𝑛</m:t>
                            </m:r>
                          </m:sub>
                        </m:sSub>
                      </m:e>
                    </m:d>
                  </m:oMath>
                </a14:m>
                <a:r>
                  <a:rPr lang="en-FR" sz="1800" dirty="0"/>
                  <a:t> be the set of genomes.</a:t>
                </a:r>
              </a:p>
              <a:p>
                <a14:m>
                  <m:oMath xmlns:m="http://schemas.openxmlformats.org/officeDocument/2006/math">
                    <m:r>
                      <a:rPr lang="en-US" sz="1800" b="0" i="1" smtClean="0">
                        <a:latin typeface="Cambria Math" panose="02040503050406030204" pitchFamily="18" charset="0"/>
                      </a:rPr>
                      <m:t>𝐵</m:t>
                    </m:r>
                    <m:r>
                      <a:rPr lang="en-US" sz="1800" b="0" i="1" smtClean="0">
                        <a:latin typeface="Cambria Math" panose="02040503050406030204" pitchFamily="18" charset="0"/>
                      </a:rPr>
                      <m:t>=</m:t>
                    </m:r>
                    <m:d>
                      <m:dPr>
                        <m:begChr m:val="{"/>
                        <m:endChr m:val="}"/>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rPr>
                              <m:t>2</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rPr>
                              <m:t>𝑚</m:t>
                            </m:r>
                          </m:sub>
                        </m:sSub>
                      </m:e>
                    </m:d>
                  </m:oMath>
                </a14:m>
                <a:r>
                  <a:rPr lang="en-FR" sz="1800" dirty="0"/>
                  <a:t> be the set of batches, where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rPr>
                          <m:t>𝑗</m:t>
                        </m:r>
                      </m:sub>
                    </m:sSub>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𝐺</m:t>
                    </m:r>
                  </m:oMath>
                </a14:m>
                <a:r>
                  <a:rPr lang="en-FR" sz="1800" dirty="0"/>
                  <a:t>. All genomes need to be assigned, one genome in one batch.</a:t>
                </a:r>
              </a:p>
              <a:p>
                <a:pPr marL="0" indent="0">
                  <a:buNone/>
                </a:pPr>
                <a:endParaRPr lang="en-US" sz="1800" dirty="0"/>
              </a:p>
              <a:p>
                <a:endParaRPr lang="en-US" sz="1800" dirty="0"/>
              </a:p>
              <a:p>
                <a:endParaRPr lang="en-FR" sz="1800" dirty="0"/>
              </a:p>
            </p:txBody>
          </p:sp>
        </mc:Choice>
        <mc:Fallback>
          <p:sp>
            <p:nvSpPr>
              <p:cNvPr id="3" name="Content Placeholder 2">
                <a:extLst>
                  <a:ext uri="{FF2B5EF4-FFF2-40B4-BE49-F238E27FC236}">
                    <a16:creationId xmlns:a16="http://schemas.microsoft.com/office/drawing/2014/main" id="{8CCEF319-CB7D-1CC4-31BD-1683CA67D38D}"/>
                  </a:ext>
                </a:extLst>
              </p:cNvPr>
              <p:cNvSpPr>
                <a:spLocks noGrp="1" noRot="1" noChangeAspect="1" noMove="1" noResize="1" noEditPoints="1" noAdjustHandles="1" noChangeArrowheads="1" noChangeShapeType="1" noTextEdit="1"/>
              </p:cNvSpPr>
              <p:nvPr>
                <p:ph idx="1"/>
              </p:nvPr>
            </p:nvSpPr>
            <p:spPr>
              <a:xfrm>
                <a:off x="838200" y="1825625"/>
                <a:ext cx="10515600" cy="1603375"/>
              </a:xfrm>
              <a:blipFill>
                <a:blip r:embed="rId2"/>
                <a:stretch>
                  <a:fillRect l="-483" t="-3125" r="-603"/>
                </a:stretch>
              </a:blipFill>
            </p:spPr>
            <p:txBody>
              <a:bodyPr/>
              <a:lstStyle/>
              <a:p>
                <a:r>
                  <a:rPr lang="en-FR">
                    <a:noFill/>
                  </a:rPr>
                  <a:t> </a:t>
                </a:r>
              </a:p>
            </p:txBody>
          </p:sp>
        </mc:Fallback>
      </mc:AlternateContent>
      <p:sp>
        <p:nvSpPr>
          <p:cNvPr id="4" name="Slide Number Placeholder 3">
            <a:extLst>
              <a:ext uri="{FF2B5EF4-FFF2-40B4-BE49-F238E27FC236}">
                <a16:creationId xmlns:a16="http://schemas.microsoft.com/office/drawing/2014/main" id="{E88A1BC8-C56E-13AD-CD89-BB25F122D859}"/>
              </a:ext>
            </a:extLst>
          </p:cNvPr>
          <p:cNvSpPr>
            <a:spLocks noGrp="1"/>
          </p:cNvSpPr>
          <p:nvPr>
            <p:ph type="sldNum" sz="quarter" idx="12"/>
          </p:nvPr>
        </p:nvSpPr>
        <p:spPr/>
        <p:txBody>
          <a:bodyPr/>
          <a:lstStyle/>
          <a:p>
            <a:fld id="{8B238E09-9D24-494B-92D5-4BBC628DD305}" type="slidenum">
              <a:rPr lang="en-FR" smtClean="0"/>
              <a:t>27</a:t>
            </a:fld>
            <a:endParaRPr lang="en-FR"/>
          </a:p>
        </p:txBody>
      </p:sp>
      <p:pic>
        <p:nvPicPr>
          <p:cNvPr id="7" name="Picture 6">
            <a:extLst>
              <a:ext uri="{FF2B5EF4-FFF2-40B4-BE49-F238E27FC236}">
                <a16:creationId xmlns:a16="http://schemas.microsoft.com/office/drawing/2014/main" id="{7DA81B13-51C7-1545-46C6-EB37238806FD}"/>
              </a:ext>
            </a:extLst>
          </p:cNvPr>
          <p:cNvPicPr>
            <a:picLocks noChangeAspect="1"/>
          </p:cNvPicPr>
          <p:nvPr/>
        </p:nvPicPr>
        <p:blipFill>
          <a:blip r:embed="rId3"/>
          <a:srcRect t="47519"/>
          <a:stretch/>
        </p:blipFill>
        <p:spPr>
          <a:xfrm>
            <a:off x="6047184" y="2794429"/>
            <a:ext cx="4783931" cy="1147395"/>
          </a:xfrm>
          <a:prstGeom prst="rect">
            <a:avLst/>
          </a:prstGeom>
        </p:spPr>
      </p:pic>
      <p:pic>
        <p:nvPicPr>
          <p:cNvPr id="8" name="Picture 7">
            <a:extLst>
              <a:ext uri="{FF2B5EF4-FFF2-40B4-BE49-F238E27FC236}">
                <a16:creationId xmlns:a16="http://schemas.microsoft.com/office/drawing/2014/main" id="{505E15EA-4B7E-6C0D-6BEA-B27DEFBC8B3B}"/>
              </a:ext>
            </a:extLst>
          </p:cNvPr>
          <p:cNvPicPr>
            <a:picLocks noChangeAspect="1"/>
          </p:cNvPicPr>
          <p:nvPr/>
        </p:nvPicPr>
        <p:blipFill>
          <a:blip r:embed="rId3"/>
          <a:srcRect l="-299" t="-2147" r="299" b="49666"/>
          <a:stretch/>
        </p:blipFill>
        <p:spPr>
          <a:xfrm>
            <a:off x="740568" y="2926133"/>
            <a:ext cx="4783931" cy="1147395"/>
          </a:xfrm>
          <a:prstGeom prst="rect">
            <a:avLst/>
          </a:prstGeom>
        </p:spPr>
      </p:pic>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3F4CF3ED-D9E1-F790-A494-F38825B3122C}"/>
                  </a:ext>
                </a:extLst>
              </p:cNvPr>
              <p:cNvSpPr txBox="1">
                <a:spLocks/>
              </p:cNvSpPr>
              <p:nvPr/>
            </p:nvSpPr>
            <p:spPr>
              <a:xfrm>
                <a:off x="838200" y="4169511"/>
                <a:ext cx="10515600" cy="8728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800" dirty="0">
                    <a:solidFill>
                      <a:schemeClr val="dk1"/>
                    </a:solidFill>
                  </a:rPr>
                  <a:t>The compression size of each batch must be less than or equal to A MB:</a:t>
                </a:r>
              </a:p>
              <a:p>
                <a:pPr marL="457200" lvl="1" indent="0">
                  <a:buNone/>
                </a:pPr>
                <a14:m>
                  <m:oMath xmlns:m="http://schemas.openxmlformats.org/officeDocument/2006/math">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𝑝𝑜𝑠𝑡</m:t>
                    </m:r>
                    <m:r>
                      <a:rPr lang="en-US" b="0" i="1" smtClean="0">
                        <a:solidFill>
                          <a:srgbClr val="C00000"/>
                        </a:solidFill>
                        <a:latin typeface="Cambria Math" panose="02040503050406030204" pitchFamily="18" charset="0"/>
                      </a:rPr>
                      <m:t>_</m:t>
                    </m:r>
                    <m:r>
                      <a:rPr lang="en-US" b="0" i="1" smtClean="0">
                        <a:solidFill>
                          <a:srgbClr val="C00000"/>
                        </a:solidFill>
                        <a:latin typeface="Cambria Math" panose="02040503050406030204" pitchFamily="18" charset="0"/>
                      </a:rPr>
                      <m:t>𝑐𝑜𝑚𝑝𝑟𝑒𝑠𝑠𝑖𝑜𝑛</m:t>
                    </m:r>
                    <m:r>
                      <a:rPr lang="en-US" b="0" i="1" smtClean="0">
                        <a:solidFill>
                          <a:srgbClr val="C00000"/>
                        </a:solidFill>
                        <a:latin typeface="Cambria Math" panose="02040503050406030204" pitchFamily="18" charset="0"/>
                      </a:rPr>
                      <m:t>_</m:t>
                    </m:r>
                    <m:r>
                      <a:rPr lang="en-US" b="0" i="1" smtClean="0">
                        <a:solidFill>
                          <a:srgbClr val="C00000"/>
                        </a:solidFill>
                        <a:latin typeface="Cambria Math" panose="02040503050406030204" pitchFamily="18" charset="0"/>
                      </a:rPr>
                      <m:t>𝑠𝑖𝑧𝑒</m:t>
                    </m:r>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𝑏</m:t>
                        </m:r>
                      </m:e>
                      <m:sub>
                        <m:r>
                          <a:rPr lang="en-US" b="0" i="1" smtClean="0">
                            <a:solidFill>
                              <a:srgbClr val="C00000"/>
                            </a:solidFill>
                            <a:latin typeface="Cambria Math" panose="02040503050406030204" pitchFamily="18" charset="0"/>
                          </a:rPr>
                          <m:t>𝑗</m:t>
                        </m:r>
                      </m:sub>
                    </m:sSub>
                    <m:r>
                      <a:rPr lang="en-US" b="0" i="1" smtClean="0">
                        <a:solidFill>
                          <a:srgbClr val="C00000"/>
                        </a:solidFill>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oMath>
                </a14:m>
                <a:r>
                  <a:rPr lang="en-GB" dirty="0"/>
                  <a:t>, </a:t>
                </a:r>
                <a14:m>
                  <m:oMath xmlns:m="http://schemas.openxmlformats.org/officeDocument/2006/math">
                    <m:r>
                      <a:rPr lang="en-GB"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𝑚</m:t>
                    </m:r>
                    <m:r>
                      <a:rPr lang="en-US" b="0" i="1" smtClean="0">
                        <a:latin typeface="Cambria Math" panose="02040503050406030204" pitchFamily="18" charset="0"/>
                        <a:ea typeface="Cambria Math" panose="02040503050406030204" pitchFamily="18" charset="0"/>
                      </a:rPr>
                      <m:t>}</m:t>
                    </m:r>
                  </m:oMath>
                </a14:m>
                <a:endParaRPr lang="en-GB" dirty="0"/>
              </a:p>
              <a:p>
                <a:pPr marL="0" indent="0">
                  <a:buNone/>
                </a:pPr>
                <a:endParaRPr lang="en-US" sz="1800" dirty="0"/>
              </a:p>
              <a:p>
                <a:endParaRPr lang="en-FR" sz="1800" dirty="0"/>
              </a:p>
            </p:txBody>
          </p:sp>
        </mc:Choice>
        <mc:Fallback>
          <p:sp>
            <p:nvSpPr>
              <p:cNvPr id="9" name="Content Placeholder 2">
                <a:extLst>
                  <a:ext uri="{FF2B5EF4-FFF2-40B4-BE49-F238E27FC236}">
                    <a16:creationId xmlns:a16="http://schemas.microsoft.com/office/drawing/2014/main" id="{3F4CF3ED-D9E1-F790-A494-F38825B3122C}"/>
                  </a:ext>
                </a:extLst>
              </p:cNvPr>
              <p:cNvSpPr txBox="1">
                <a:spLocks noRot="1" noChangeAspect="1" noMove="1" noResize="1" noEditPoints="1" noAdjustHandles="1" noChangeArrowheads="1" noChangeShapeType="1" noTextEdit="1"/>
              </p:cNvSpPr>
              <p:nvPr/>
            </p:nvSpPr>
            <p:spPr>
              <a:xfrm>
                <a:off x="838200" y="4169511"/>
                <a:ext cx="10515600" cy="872822"/>
              </a:xfrm>
              <a:prstGeom prst="rect">
                <a:avLst/>
              </a:prstGeom>
              <a:blipFill>
                <a:blip r:embed="rId4"/>
                <a:stretch>
                  <a:fillRect l="-483" t="-5797"/>
                </a:stretch>
              </a:blipFill>
            </p:spPr>
            <p:txBody>
              <a:bodyPr/>
              <a:lstStyle/>
              <a:p>
                <a:r>
                  <a:rPr lang="en-FR">
                    <a:noFill/>
                  </a:rPr>
                  <a:t> </a:t>
                </a:r>
              </a:p>
            </p:txBody>
          </p:sp>
        </mc:Fallback>
      </mc:AlternateContent>
      <p:sp>
        <p:nvSpPr>
          <p:cNvPr id="10" name="Content Placeholder 2">
            <a:extLst>
              <a:ext uri="{FF2B5EF4-FFF2-40B4-BE49-F238E27FC236}">
                <a16:creationId xmlns:a16="http://schemas.microsoft.com/office/drawing/2014/main" id="{B8CC98B0-042C-89FB-F668-73F720FB4B82}"/>
              </a:ext>
            </a:extLst>
          </p:cNvPr>
          <p:cNvSpPr txBox="1">
            <a:spLocks/>
          </p:cNvSpPr>
          <p:nvPr/>
        </p:nvSpPr>
        <p:spPr>
          <a:xfrm>
            <a:off x="3132533" y="5598559"/>
            <a:ext cx="1968104" cy="3685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Objective function:</a:t>
            </a:r>
          </a:p>
          <a:p>
            <a:endParaRPr lang="en-FR" sz="1800" dirty="0"/>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719BF7B7-744C-5C13-27F0-B9BF43FC3E3E}"/>
                  </a:ext>
                </a:extLst>
              </p:cNvPr>
              <p:cNvSpPr txBox="1"/>
              <p:nvPr/>
            </p:nvSpPr>
            <p:spPr>
              <a:xfrm>
                <a:off x="5538968" y="5389082"/>
                <a:ext cx="1016432" cy="78752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min</m:t>
                          </m:r>
                        </m:fName>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𝑚</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𝑗</m:t>
                                  </m:r>
                                </m:sub>
                              </m:sSub>
                            </m:e>
                          </m:nary>
                        </m:e>
                      </m:func>
                    </m:oMath>
                  </m:oMathPara>
                </a14:m>
                <a:endParaRPr lang="en-FR" dirty="0"/>
              </a:p>
            </p:txBody>
          </p:sp>
        </mc:Choice>
        <mc:Fallback>
          <p:sp>
            <p:nvSpPr>
              <p:cNvPr id="11" name="TextBox 10">
                <a:extLst>
                  <a:ext uri="{FF2B5EF4-FFF2-40B4-BE49-F238E27FC236}">
                    <a16:creationId xmlns:a16="http://schemas.microsoft.com/office/drawing/2014/main" id="{719BF7B7-744C-5C13-27F0-B9BF43FC3E3E}"/>
                  </a:ext>
                </a:extLst>
              </p:cNvPr>
              <p:cNvSpPr txBox="1">
                <a:spLocks noRot="1" noChangeAspect="1" noMove="1" noResize="1" noEditPoints="1" noAdjustHandles="1" noChangeArrowheads="1" noChangeShapeType="1" noTextEdit="1"/>
              </p:cNvSpPr>
              <p:nvPr/>
            </p:nvSpPr>
            <p:spPr>
              <a:xfrm>
                <a:off x="5538968" y="5389082"/>
                <a:ext cx="1016432" cy="787523"/>
              </a:xfrm>
              <a:prstGeom prst="rect">
                <a:avLst/>
              </a:prstGeom>
              <a:blipFill>
                <a:blip r:embed="rId5"/>
                <a:stretch>
                  <a:fillRect l="-41250" t="-112698" r="-31250" b="-166667"/>
                </a:stretch>
              </a:blipFill>
            </p:spPr>
            <p:txBody>
              <a:bodyPr/>
              <a:lstStyle/>
              <a:p>
                <a:r>
                  <a:rPr lang="en-FR">
                    <a:noFill/>
                  </a:rPr>
                  <a:t> </a:t>
                </a:r>
              </a:p>
            </p:txBody>
          </p:sp>
        </mc:Fallback>
      </mc:AlternateContent>
      <mc:AlternateContent xmlns:mc="http://schemas.openxmlformats.org/markup-compatibility/2006">
        <mc:Choice xmlns:a14="http://schemas.microsoft.com/office/drawing/2010/main" Requires="a14">
          <p:sp>
            <p:nvSpPr>
              <p:cNvPr id="5" name="Rectangle 4">
                <a:extLst>
                  <a:ext uri="{FF2B5EF4-FFF2-40B4-BE49-F238E27FC236}">
                    <a16:creationId xmlns:a16="http://schemas.microsoft.com/office/drawing/2014/main" id="{758F96A6-4047-1DC7-A840-C268F2CF9BED}"/>
                  </a:ext>
                </a:extLst>
              </p:cNvPr>
              <p:cNvSpPr/>
              <p:nvPr/>
            </p:nvSpPr>
            <p:spPr>
              <a:xfrm>
                <a:off x="8003381" y="4397804"/>
                <a:ext cx="3512344" cy="102042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FR" sz="1400" dirty="0">
                    <a:solidFill>
                      <a:srgbClr val="C00000"/>
                    </a:solidFill>
                  </a:rPr>
                  <a:t>Getting the compression size is non-trivial</a:t>
                </a:r>
              </a:p>
              <a:p>
                <a:pPr marL="285750" indent="-285750">
                  <a:buFont typeface="Wingdings" pitchFamily="2" charset="2"/>
                  <a:buChar char="è"/>
                </a:pPr>
                <a:r>
                  <a:rPr lang="en-GB" sz="1400" dirty="0" err="1">
                    <a:solidFill>
                      <a:srgbClr val="C00000"/>
                    </a:solidFill>
                  </a:rPr>
                  <a:t>xz</a:t>
                </a:r>
                <a:r>
                  <a:rPr lang="en-GB" sz="1400" dirty="0">
                    <a:solidFill>
                      <a:srgbClr val="C00000"/>
                    </a:solidFill>
                  </a:rPr>
                  <a:t> compression speed </a:t>
                </a:r>
                <a14:m>
                  <m:oMath xmlns:m="http://schemas.openxmlformats.org/officeDocument/2006/math">
                    <m:r>
                      <a:rPr lang="en-GB" sz="1400" i="1" smtClean="0">
                        <a:solidFill>
                          <a:srgbClr val="C00000"/>
                        </a:solidFill>
                        <a:latin typeface="Cambria Math" panose="02040503050406030204" pitchFamily="18" charset="0"/>
                        <a:ea typeface="Cambria Math" panose="02040503050406030204" pitchFamily="18" charset="0"/>
                      </a:rPr>
                      <m:t>≈</m:t>
                    </m:r>
                  </m:oMath>
                </a14:m>
                <a:r>
                  <a:rPr lang="en-FR" sz="1400" dirty="0">
                    <a:solidFill>
                      <a:srgbClr val="C00000"/>
                    </a:solidFill>
                  </a:rPr>
                  <a:t> 1 genome per sec</a:t>
                </a:r>
              </a:p>
              <a:p>
                <a:pPr marL="285750" indent="-285750">
                  <a:buFont typeface="Wingdings" pitchFamily="2" charset="2"/>
                  <a:buChar char="è"/>
                </a:pPr>
                <a:r>
                  <a:rPr lang="en-FR" sz="1400" dirty="0">
                    <a:solidFill>
                      <a:srgbClr val="C00000"/>
                    </a:solidFill>
                  </a:rPr>
                  <a:t>1h20m for a batch with n = 5000</a:t>
                </a:r>
              </a:p>
              <a:p>
                <a:pPr marL="742950" lvl="1" indent="-285750">
                  <a:buFont typeface="Arial" panose="020B0604020202020204" pitchFamily="34" charset="0"/>
                  <a:buChar char="•"/>
                </a:pPr>
                <a:endParaRPr lang="en-FR" sz="1400" dirty="0">
                  <a:solidFill>
                    <a:srgbClr val="C00000"/>
                  </a:solidFill>
                </a:endParaRPr>
              </a:p>
            </p:txBody>
          </p:sp>
        </mc:Choice>
        <mc:Fallback>
          <p:sp>
            <p:nvSpPr>
              <p:cNvPr id="5" name="Rectangle 4">
                <a:extLst>
                  <a:ext uri="{FF2B5EF4-FFF2-40B4-BE49-F238E27FC236}">
                    <a16:creationId xmlns:a16="http://schemas.microsoft.com/office/drawing/2014/main" id="{758F96A6-4047-1DC7-A840-C268F2CF9BED}"/>
                  </a:ext>
                </a:extLst>
              </p:cNvPr>
              <p:cNvSpPr>
                <a:spLocks noRot="1" noChangeAspect="1" noMove="1" noResize="1" noEditPoints="1" noAdjustHandles="1" noChangeArrowheads="1" noChangeShapeType="1" noTextEdit="1"/>
              </p:cNvSpPr>
              <p:nvPr/>
            </p:nvSpPr>
            <p:spPr>
              <a:xfrm>
                <a:off x="8003381" y="4397804"/>
                <a:ext cx="3512344" cy="1020427"/>
              </a:xfrm>
              <a:prstGeom prst="rect">
                <a:avLst/>
              </a:prstGeom>
              <a:blipFill>
                <a:blip r:embed="rId6"/>
                <a:stretch>
                  <a:fillRect l="-358"/>
                </a:stretch>
              </a:blipFill>
            </p:spPr>
            <p:txBody>
              <a:bodyPr/>
              <a:lstStyle/>
              <a:p>
                <a:r>
                  <a:rPr lang="en-FR">
                    <a:noFill/>
                  </a:rPr>
                  <a:t> </a:t>
                </a:r>
              </a:p>
            </p:txBody>
          </p:sp>
        </mc:Fallback>
      </mc:AlternateContent>
      <p:cxnSp>
        <p:nvCxnSpPr>
          <p:cNvPr id="12" name="Straight Arrow Connector 11">
            <a:extLst>
              <a:ext uri="{FF2B5EF4-FFF2-40B4-BE49-F238E27FC236}">
                <a16:creationId xmlns:a16="http://schemas.microsoft.com/office/drawing/2014/main" id="{363B043C-88D4-53A7-EB54-0B718A16CBB3}"/>
              </a:ext>
            </a:extLst>
          </p:cNvPr>
          <p:cNvCxnSpPr>
            <a:cxnSpLocks/>
          </p:cNvCxnSpPr>
          <p:nvPr/>
        </p:nvCxnSpPr>
        <p:spPr>
          <a:xfrm>
            <a:off x="4214813" y="4664869"/>
            <a:ext cx="3788568" cy="221023"/>
          </a:xfrm>
          <a:prstGeom prst="straightConnector1">
            <a:avLst/>
          </a:prstGeom>
          <a:ln w="19050">
            <a:solidFill>
              <a:srgbClr val="C00000"/>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844053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F95CABE-3CC3-9E92-5982-14AB10848D85}"/>
              </a:ext>
            </a:extLst>
          </p:cNvPr>
          <p:cNvSpPr>
            <a:spLocks noGrp="1"/>
          </p:cNvSpPr>
          <p:nvPr>
            <p:ph type="title"/>
          </p:nvPr>
        </p:nvSpPr>
        <p:spPr/>
        <p:txBody>
          <a:bodyPr>
            <a:normAutofit/>
          </a:bodyPr>
          <a:lstStyle/>
          <a:p>
            <a:r>
              <a:rPr lang="en-FR" sz="3600" dirty="0"/>
              <a:t>Implementation Of The Balancing Batching Model</a:t>
            </a:r>
          </a:p>
        </p:txBody>
      </p:sp>
      <p:sp>
        <p:nvSpPr>
          <p:cNvPr id="6" name="Text Placeholder 5">
            <a:extLst>
              <a:ext uri="{FF2B5EF4-FFF2-40B4-BE49-F238E27FC236}">
                <a16:creationId xmlns:a16="http://schemas.microsoft.com/office/drawing/2014/main" id="{CECA3A36-0C21-6587-C013-C97ECECCBC22}"/>
              </a:ext>
            </a:extLst>
          </p:cNvPr>
          <p:cNvSpPr>
            <a:spLocks noGrp="1"/>
          </p:cNvSpPr>
          <p:nvPr>
            <p:ph type="body" idx="1"/>
          </p:nvPr>
        </p:nvSpPr>
        <p:spPr/>
        <p:txBody>
          <a:bodyPr>
            <a:normAutofit/>
          </a:bodyPr>
          <a:lstStyle/>
          <a:p>
            <a:endParaRPr lang="en-FR" sz="1600" dirty="0">
              <a:solidFill>
                <a:schemeClr val="tx1">
                  <a:lumMod val="65000"/>
                  <a:lumOff val="35000"/>
                </a:schemeClr>
              </a:solidFill>
            </a:endParaRPr>
          </a:p>
        </p:txBody>
      </p:sp>
      <p:sp>
        <p:nvSpPr>
          <p:cNvPr id="4" name="Slide Number Placeholder 3">
            <a:extLst>
              <a:ext uri="{FF2B5EF4-FFF2-40B4-BE49-F238E27FC236}">
                <a16:creationId xmlns:a16="http://schemas.microsoft.com/office/drawing/2014/main" id="{2338A87B-7291-37BF-614B-8C81B3377FFF}"/>
              </a:ext>
            </a:extLst>
          </p:cNvPr>
          <p:cNvSpPr>
            <a:spLocks noGrp="1"/>
          </p:cNvSpPr>
          <p:nvPr>
            <p:ph type="sldNum" sz="quarter" idx="12"/>
          </p:nvPr>
        </p:nvSpPr>
        <p:spPr/>
        <p:txBody>
          <a:bodyPr/>
          <a:lstStyle/>
          <a:p>
            <a:fld id="{8B238E09-9D24-494B-92D5-4BBC628DD305}" type="slidenum">
              <a:rPr lang="en-FR" smtClean="0"/>
              <a:t>28</a:t>
            </a:fld>
            <a:endParaRPr lang="en-FR"/>
          </a:p>
        </p:txBody>
      </p:sp>
    </p:spTree>
    <p:extLst>
      <p:ext uri="{BB962C8B-B14F-4D97-AF65-F5344CB8AC3E}">
        <p14:creationId xmlns:p14="http://schemas.microsoft.com/office/powerpoint/2010/main" val="2719625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16B2F41-B5B0-25EF-8609-FA6411F12E87}"/>
              </a:ext>
            </a:extLst>
          </p:cNvPr>
          <p:cNvSpPr>
            <a:spLocks noGrp="1"/>
          </p:cNvSpPr>
          <p:nvPr>
            <p:ph type="title"/>
          </p:nvPr>
        </p:nvSpPr>
        <p:spPr>
          <a:xfrm>
            <a:off x="838200" y="365125"/>
            <a:ext cx="10515600" cy="1325563"/>
          </a:xfrm>
        </p:spPr>
        <p:txBody>
          <a:bodyPr/>
          <a:lstStyle/>
          <a:p>
            <a:r>
              <a:rPr lang="en-FR" dirty="0"/>
              <a:t>Ingredient 1: </a:t>
            </a:r>
            <a:r>
              <a:rPr lang="en-FR" dirty="0">
                <a:solidFill>
                  <a:schemeClr val="accent1">
                    <a:lumMod val="75000"/>
                  </a:schemeClr>
                </a:solidFill>
              </a:rPr>
              <a:t>Post-compression Sizes </a:t>
            </a:r>
            <a:r>
              <a:rPr lang="en-FR" dirty="0"/>
              <a:t>Correlates With </a:t>
            </a:r>
            <a:r>
              <a:rPr lang="en-FR" dirty="0">
                <a:solidFill>
                  <a:schemeClr val="accent2">
                    <a:lumMod val="75000"/>
                  </a:schemeClr>
                </a:solidFill>
              </a:rPr>
              <a:t>Distinct Kmers Count </a:t>
            </a:r>
            <a:r>
              <a:rPr lang="en-FR" dirty="0"/>
              <a:t>In Genomes Collections</a:t>
            </a:r>
          </a:p>
        </p:txBody>
      </p:sp>
      <p:sp>
        <p:nvSpPr>
          <p:cNvPr id="4" name="Slide Number Placeholder 3">
            <a:extLst>
              <a:ext uri="{FF2B5EF4-FFF2-40B4-BE49-F238E27FC236}">
                <a16:creationId xmlns:a16="http://schemas.microsoft.com/office/drawing/2014/main" id="{016D3F75-9335-43C3-E34E-FE55DEE34BCB}"/>
              </a:ext>
            </a:extLst>
          </p:cNvPr>
          <p:cNvSpPr>
            <a:spLocks noGrp="1"/>
          </p:cNvSpPr>
          <p:nvPr>
            <p:ph type="sldNum" sz="quarter" idx="12"/>
          </p:nvPr>
        </p:nvSpPr>
        <p:spPr/>
        <p:txBody>
          <a:bodyPr/>
          <a:lstStyle/>
          <a:p>
            <a:fld id="{8B238E09-9D24-494B-92D5-4BBC628DD305}" type="slidenum">
              <a:rPr lang="en-FR" smtClean="0"/>
              <a:t>29</a:t>
            </a:fld>
            <a:endParaRPr lang="en-FR"/>
          </a:p>
        </p:txBody>
      </p:sp>
      <p:pic>
        <p:nvPicPr>
          <p:cNvPr id="10" name="Picture 9">
            <a:extLst>
              <a:ext uri="{FF2B5EF4-FFF2-40B4-BE49-F238E27FC236}">
                <a16:creationId xmlns:a16="http://schemas.microsoft.com/office/drawing/2014/main" id="{248C0FC2-5633-9224-482B-79B5370D427F}"/>
              </a:ext>
            </a:extLst>
          </p:cNvPr>
          <p:cNvPicPr>
            <a:picLocks noChangeAspect="1"/>
          </p:cNvPicPr>
          <p:nvPr/>
        </p:nvPicPr>
        <p:blipFill>
          <a:blip r:embed="rId3"/>
          <a:stretch>
            <a:fillRect/>
          </a:stretch>
        </p:blipFill>
        <p:spPr>
          <a:xfrm>
            <a:off x="2484582" y="1690688"/>
            <a:ext cx="7222836" cy="5040000"/>
          </a:xfrm>
          <a:prstGeom prst="rect">
            <a:avLst/>
          </a:prstGeom>
        </p:spPr>
      </p:pic>
    </p:spTree>
    <p:extLst>
      <p:ext uri="{BB962C8B-B14F-4D97-AF65-F5344CB8AC3E}">
        <p14:creationId xmlns:p14="http://schemas.microsoft.com/office/powerpoint/2010/main" val="3156128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A2E124-4900-2B4A-167C-6987D5D326D8}"/>
              </a:ext>
            </a:extLst>
          </p:cNvPr>
          <p:cNvSpPr>
            <a:spLocks noGrp="1"/>
          </p:cNvSpPr>
          <p:nvPr>
            <p:ph type="title"/>
          </p:nvPr>
        </p:nvSpPr>
        <p:spPr/>
        <p:txBody>
          <a:bodyPr/>
          <a:lstStyle/>
          <a:p>
            <a:r>
              <a:rPr lang="en-FR" dirty="0"/>
              <a:t>Motivation: Rapidly Growing Bacteria Genome Data</a:t>
            </a:r>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A4E66BF3-CF34-8458-02FB-2E9312565FA4}"/>
                  </a:ext>
                </a:extLst>
              </p:cNvPr>
              <p:cNvSpPr>
                <a:spLocks noGrp="1"/>
              </p:cNvSpPr>
              <p:nvPr>
                <p:ph idx="1"/>
              </p:nvPr>
            </p:nvSpPr>
            <p:spPr>
              <a:xfrm>
                <a:off x="6096000" y="2222520"/>
                <a:ext cx="5867400" cy="2747963"/>
              </a:xfrm>
            </p:spPr>
            <p:txBody>
              <a:bodyPr>
                <a:normAutofit/>
              </a:bodyPr>
              <a:lstStyle/>
              <a:p>
                <a:pPr marL="0" indent="0">
                  <a:buNone/>
                </a:pPr>
                <a:r>
                  <a:rPr lang="en-FR" sz="1600" dirty="0"/>
                  <a:t>2021 Mar	       </a:t>
                </a:r>
                <a:r>
                  <a:rPr lang="en-GB" sz="1600" dirty="0"/>
                  <a:t>661k Collection</a:t>
                </a:r>
                <a:r>
                  <a:rPr lang="en-GB" sz="1600" baseline="30000" dirty="0"/>
                  <a:t>2</a:t>
                </a:r>
                <a:r>
                  <a:rPr lang="en-GB" sz="1600" dirty="0">
                    <a:solidFill>
                      <a:srgbClr val="000000"/>
                    </a:solidFill>
                    <a:effectLst/>
                    <a:latin typeface="Times New Roman" panose="02020603050405020304" pitchFamily="18" charset="0"/>
                  </a:rPr>
                  <a:t> 		n = 661,405</a:t>
                </a:r>
                <a:endParaRPr lang="en-GB" sz="1600" baseline="30000" dirty="0"/>
              </a:p>
              <a:p>
                <a:pPr marL="0" indent="0">
                  <a:buNone/>
                </a:pPr>
                <a:r>
                  <a:rPr lang="en-FR" sz="1600" dirty="0"/>
                  <a:t>2024 Mar	       </a:t>
                </a:r>
                <a:r>
                  <a:rPr lang="en-GB" sz="1600" dirty="0"/>
                  <a:t>AllTheBacteria</a:t>
                </a:r>
                <a:r>
                  <a:rPr lang="en-GB" sz="1600" baseline="30000" dirty="0"/>
                  <a:t>3  </a:t>
                </a:r>
                <a:r>
                  <a:rPr lang="en-GB" sz="1600" dirty="0"/>
                  <a:t>v0.1	n = 1,932,812</a:t>
                </a:r>
                <a:endParaRPr lang="en-FR" sz="1600" dirty="0"/>
              </a:p>
              <a:p>
                <a:pPr marL="0" indent="0">
                  <a:buNone/>
                </a:pPr>
                <a:r>
                  <a:rPr lang="en-FR" sz="1600" dirty="0"/>
                  <a:t>2024 Nov	       </a:t>
                </a:r>
                <a:r>
                  <a:rPr lang="en-GB" sz="1600" dirty="0">
                    <a:solidFill>
                      <a:srgbClr val="000000"/>
                    </a:solidFill>
                    <a:effectLst/>
                    <a:latin typeface="Times New Roman" panose="02020603050405020304" pitchFamily="18" charset="0"/>
                  </a:rPr>
                  <a:t>AllTheBacteria</a:t>
                </a:r>
                <a:r>
                  <a:rPr lang="en-GB" sz="1600" baseline="30000" dirty="0">
                    <a:solidFill>
                      <a:srgbClr val="000000"/>
                    </a:solidFill>
                    <a:effectLst/>
                    <a:latin typeface="Times New Roman" panose="02020603050405020304" pitchFamily="18" charset="0"/>
                  </a:rPr>
                  <a:t>3  </a:t>
                </a:r>
                <a:r>
                  <a:rPr lang="en-GB" sz="1600" dirty="0">
                    <a:solidFill>
                      <a:srgbClr val="000000"/>
                    </a:solidFill>
                    <a:effectLst/>
                    <a:latin typeface="Times New Roman" panose="02020603050405020304" pitchFamily="18" charset="0"/>
                  </a:rPr>
                  <a:t>v0.2	n = 2,440,377</a:t>
                </a:r>
                <a:endParaRPr lang="en-FR" sz="1600" dirty="0"/>
              </a:p>
              <a:p>
                <a:pPr marL="0" indent="0">
                  <a:buNone/>
                </a:pPr>
                <a:r>
                  <a:rPr lang="en-FR" sz="1600" dirty="0"/>
                  <a:t>Next decade   Collections	 	</a:t>
                </a:r>
                <a14:m>
                  <m:oMath xmlns:m="http://schemas.openxmlformats.org/officeDocument/2006/math">
                    <m:sSup>
                      <m:sSupPr>
                        <m:ctrlPr>
                          <a:rPr lang="en-US" sz="1600" b="0" i="1" smtClean="0">
                            <a:latin typeface="Cambria Math" panose="02040503050406030204" pitchFamily="18" charset="0"/>
                            <a:ea typeface="Cambria Math" panose="02040503050406030204" pitchFamily="18" charset="0"/>
                          </a:rPr>
                        </m:ctrlPr>
                      </m:sSupPr>
                      <m:e>
                        <m:r>
                          <a:rPr lang="en-US" sz="1600" b="0" i="1" smtClean="0">
                            <a:latin typeface="Cambria Math" panose="02040503050406030204" pitchFamily="18" charset="0"/>
                            <a:ea typeface="Cambria Math" panose="02040503050406030204" pitchFamily="18" charset="0"/>
                          </a:rPr>
                          <m:t>10</m:t>
                        </m:r>
                      </m:e>
                      <m:sup>
                        <m:r>
                          <a:rPr lang="en-US" sz="1600" b="0" i="1" smtClean="0">
                            <a:latin typeface="Cambria Math" panose="02040503050406030204" pitchFamily="18" charset="0"/>
                            <a:ea typeface="Cambria Math" panose="02040503050406030204" pitchFamily="18" charset="0"/>
                          </a:rPr>
                          <m:t>7</m:t>
                        </m:r>
                      </m:sup>
                    </m:sSup>
                  </m:oMath>
                </a14:m>
                <a:endParaRPr lang="en-FR" sz="1600" dirty="0"/>
              </a:p>
              <a:p>
                <a:pPr marL="0" indent="0">
                  <a:buNone/>
                </a:pPr>
                <a:endParaRPr lang="en-FR" sz="1600" dirty="0"/>
              </a:p>
              <a:p>
                <a:pPr marL="0" indent="0">
                  <a:buNone/>
                </a:pPr>
                <a:r>
                  <a:rPr lang="en-FR" sz="1600" dirty="0"/>
                  <a:t>Moreover, improvements in biological and technological diversity, MAG,…</a:t>
                </a:r>
              </a:p>
              <a:p>
                <a:pPr marL="0" indent="0">
                  <a:buNone/>
                </a:pPr>
                <a:endParaRPr lang="en-FR" sz="1600" dirty="0"/>
              </a:p>
            </p:txBody>
          </p:sp>
        </mc:Choice>
        <mc:Fallback>
          <p:sp>
            <p:nvSpPr>
              <p:cNvPr id="6" name="Content Placeholder 5">
                <a:extLst>
                  <a:ext uri="{FF2B5EF4-FFF2-40B4-BE49-F238E27FC236}">
                    <a16:creationId xmlns:a16="http://schemas.microsoft.com/office/drawing/2014/main" id="{A4E66BF3-CF34-8458-02FB-2E9312565FA4}"/>
                  </a:ext>
                </a:extLst>
              </p:cNvPr>
              <p:cNvSpPr>
                <a:spLocks noGrp="1" noRot="1" noChangeAspect="1" noMove="1" noResize="1" noEditPoints="1" noAdjustHandles="1" noChangeArrowheads="1" noChangeShapeType="1" noTextEdit="1"/>
              </p:cNvSpPr>
              <p:nvPr>
                <p:ph idx="1"/>
              </p:nvPr>
            </p:nvSpPr>
            <p:spPr>
              <a:xfrm>
                <a:off x="6096000" y="2222520"/>
                <a:ext cx="5867400" cy="2747963"/>
              </a:xfrm>
              <a:blipFill>
                <a:blip r:embed="rId3"/>
                <a:stretch>
                  <a:fillRect l="-648" t="-1382"/>
                </a:stretch>
              </a:blipFill>
            </p:spPr>
            <p:txBody>
              <a:bodyPr/>
              <a:lstStyle/>
              <a:p>
                <a:r>
                  <a:rPr lang="en-FR">
                    <a:noFill/>
                  </a:rPr>
                  <a:t> </a:t>
                </a:r>
              </a:p>
            </p:txBody>
          </p:sp>
        </mc:Fallback>
      </mc:AlternateContent>
      <p:sp>
        <p:nvSpPr>
          <p:cNvPr id="4" name="Slide Number Placeholder 3">
            <a:extLst>
              <a:ext uri="{FF2B5EF4-FFF2-40B4-BE49-F238E27FC236}">
                <a16:creationId xmlns:a16="http://schemas.microsoft.com/office/drawing/2014/main" id="{AB2BD3A0-B2FC-47AA-66FC-A9BE54A4CEC1}"/>
              </a:ext>
            </a:extLst>
          </p:cNvPr>
          <p:cNvSpPr>
            <a:spLocks noGrp="1"/>
          </p:cNvSpPr>
          <p:nvPr>
            <p:ph type="sldNum" sz="quarter" idx="12"/>
          </p:nvPr>
        </p:nvSpPr>
        <p:spPr/>
        <p:txBody>
          <a:bodyPr/>
          <a:lstStyle/>
          <a:p>
            <a:fld id="{8B238E09-9D24-494B-92D5-4BBC628DD305}" type="slidenum">
              <a:rPr lang="en-FR" smtClean="0"/>
              <a:t>3</a:t>
            </a:fld>
            <a:endParaRPr lang="en-FR"/>
          </a:p>
        </p:txBody>
      </p:sp>
      <p:sp>
        <p:nvSpPr>
          <p:cNvPr id="10" name="TextBox 9">
            <a:extLst>
              <a:ext uri="{FF2B5EF4-FFF2-40B4-BE49-F238E27FC236}">
                <a16:creationId xmlns:a16="http://schemas.microsoft.com/office/drawing/2014/main" id="{86003CA2-A886-2827-A2B8-1E45D8D4F37C}"/>
              </a:ext>
            </a:extLst>
          </p:cNvPr>
          <p:cNvSpPr txBox="1"/>
          <p:nvPr/>
        </p:nvSpPr>
        <p:spPr>
          <a:xfrm>
            <a:off x="6095999" y="1648826"/>
            <a:ext cx="5867401" cy="338554"/>
          </a:xfrm>
          <a:prstGeom prst="rect">
            <a:avLst/>
          </a:prstGeom>
          <a:noFill/>
        </p:spPr>
        <p:txBody>
          <a:bodyPr wrap="square" rtlCol="0">
            <a:spAutoFit/>
          </a:bodyPr>
          <a:lstStyle/>
          <a:p>
            <a:pPr algn="ctr">
              <a:buNone/>
            </a:pPr>
            <a:r>
              <a:rPr lang="en-GB" sz="1600" b="1" dirty="0">
                <a:solidFill>
                  <a:srgbClr val="474747"/>
                </a:solidFill>
                <a:effectLst/>
                <a:latin typeface="Times New Roman" panose="02020603050405020304" pitchFamily="18" charset="0"/>
              </a:rPr>
              <a:t>Increasing Availability of Larger Bacterial Genome</a:t>
            </a:r>
            <a:r>
              <a:rPr lang="en-GB" sz="1600" dirty="0">
                <a:solidFill>
                  <a:srgbClr val="474747"/>
                </a:solidFill>
                <a:latin typeface="Times New Roman" panose="02020603050405020304" pitchFamily="18" charset="0"/>
              </a:rPr>
              <a:t> </a:t>
            </a:r>
            <a:r>
              <a:rPr lang="en-GB" sz="1600" b="1" dirty="0">
                <a:solidFill>
                  <a:srgbClr val="474747"/>
                </a:solidFill>
                <a:effectLst/>
                <a:latin typeface="Times New Roman" panose="02020603050405020304" pitchFamily="18" charset="0"/>
              </a:rPr>
              <a:t>Collections</a:t>
            </a:r>
            <a:r>
              <a:rPr lang="en-FR" sz="1600" dirty="0"/>
              <a:t> </a:t>
            </a:r>
          </a:p>
        </p:txBody>
      </p:sp>
      <p:sp>
        <p:nvSpPr>
          <p:cNvPr id="11" name="TextBox 10">
            <a:extLst>
              <a:ext uri="{FF2B5EF4-FFF2-40B4-BE49-F238E27FC236}">
                <a16:creationId xmlns:a16="http://schemas.microsoft.com/office/drawing/2014/main" id="{014E1CA9-72CC-E218-9380-F0F2F2D1FAC7}"/>
              </a:ext>
            </a:extLst>
          </p:cNvPr>
          <p:cNvSpPr txBox="1"/>
          <p:nvPr/>
        </p:nvSpPr>
        <p:spPr>
          <a:xfrm>
            <a:off x="228600" y="1648825"/>
            <a:ext cx="5410201" cy="338554"/>
          </a:xfrm>
          <a:prstGeom prst="rect">
            <a:avLst/>
          </a:prstGeom>
          <a:noFill/>
        </p:spPr>
        <p:txBody>
          <a:bodyPr wrap="square" rtlCol="0">
            <a:spAutoFit/>
          </a:bodyPr>
          <a:lstStyle/>
          <a:p>
            <a:pPr algn="ctr"/>
            <a:r>
              <a:rPr lang="en-GB" sz="1600" b="1" dirty="0">
                <a:solidFill>
                  <a:srgbClr val="474747"/>
                </a:solidFill>
                <a:effectLst/>
                <a:latin typeface="Times New Roman" panose="02020603050405020304" pitchFamily="18" charset="0"/>
              </a:rPr>
              <a:t>Fast Growth Of Bacterial Genomes Data</a:t>
            </a:r>
            <a:r>
              <a:rPr lang="en-GB" sz="1600" b="1" baseline="30000" dirty="0">
                <a:solidFill>
                  <a:srgbClr val="474747"/>
                </a:solidFill>
                <a:effectLst/>
                <a:latin typeface="Times New Roman" panose="02020603050405020304" pitchFamily="18" charset="0"/>
              </a:rPr>
              <a:t>1 </a:t>
            </a:r>
            <a:endParaRPr lang="en-GB" sz="1600" baseline="30000" dirty="0">
              <a:solidFill>
                <a:srgbClr val="474747"/>
              </a:solidFill>
              <a:effectLst/>
              <a:latin typeface="Times New Roman" panose="02020603050405020304" pitchFamily="18" charset="0"/>
            </a:endParaRPr>
          </a:p>
        </p:txBody>
      </p:sp>
      <p:sp>
        <p:nvSpPr>
          <p:cNvPr id="13" name="TextBox 12">
            <a:extLst>
              <a:ext uri="{FF2B5EF4-FFF2-40B4-BE49-F238E27FC236}">
                <a16:creationId xmlns:a16="http://schemas.microsoft.com/office/drawing/2014/main" id="{A31E46B5-357B-21B0-8A02-61063E59827F}"/>
              </a:ext>
            </a:extLst>
          </p:cNvPr>
          <p:cNvSpPr txBox="1"/>
          <p:nvPr/>
        </p:nvSpPr>
        <p:spPr>
          <a:xfrm>
            <a:off x="228601" y="6167735"/>
            <a:ext cx="9573208" cy="461665"/>
          </a:xfrm>
          <a:prstGeom prst="rect">
            <a:avLst/>
          </a:prstGeom>
          <a:noFill/>
        </p:spPr>
        <p:txBody>
          <a:bodyPr wrap="square">
            <a:spAutoFit/>
          </a:bodyPr>
          <a:lstStyle/>
          <a:p>
            <a:pPr>
              <a:buNone/>
            </a:pPr>
            <a:r>
              <a:rPr lang="en-GB" sz="800" dirty="0">
                <a:solidFill>
                  <a:srgbClr val="000000"/>
                </a:solidFill>
                <a:effectLst/>
                <a:latin typeface="Times New Roman" panose="02020603050405020304" pitchFamily="18" charset="0"/>
              </a:rPr>
              <a:t>[1] </a:t>
            </a:r>
            <a:r>
              <a:rPr lang="en-GB" sz="800" dirty="0" err="1">
                <a:solidFill>
                  <a:srgbClr val="000000"/>
                </a:solidFill>
                <a:effectLst/>
                <a:latin typeface="Times New Roman" panose="02020603050405020304" pitchFamily="18" charset="0"/>
              </a:rPr>
              <a:t>Břinda</a:t>
            </a:r>
            <a:r>
              <a:rPr lang="en-GB" sz="800" dirty="0">
                <a:solidFill>
                  <a:srgbClr val="000000"/>
                </a:solidFill>
                <a:effectLst/>
                <a:latin typeface="Times New Roman" panose="02020603050405020304" pitchFamily="18" charset="0"/>
              </a:rPr>
              <a:t> et al., Efficient and Robust Search of Microbial Genomes via Phylogenetic Compression. To appear in </a:t>
            </a:r>
            <a:r>
              <a:rPr lang="en-GB" sz="800" i="1" dirty="0">
                <a:solidFill>
                  <a:srgbClr val="000000"/>
                </a:solidFill>
                <a:effectLst/>
                <a:latin typeface="Times New Roman" panose="02020603050405020304" pitchFamily="18" charset="0"/>
              </a:rPr>
              <a:t>Nature Methods</a:t>
            </a:r>
            <a:r>
              <a:rPr lang="en-GB" sz="800" dirty="0">
                <a:solidFill>
                  <a:srgbClr val="000000"/>
                </a:solidFill>
                <a:effectLst/>
                <a:latin typeface="Times New Roman" panose="02020603050405020304" pitchFamily="18" charset="0"/>
              </a:rPr>
              <a:t>. 2025</a:t>
            </a:r>
          </a:p>
          <a:p>
            <a:pPr>
              <a:buNone/>
            </a:pPr>
            <a:r>
              <a:rPr lang="en-GB" sz="800" dirty="0">
                <a:solidFill>
                  <a:srgbClr val="000000"/>
                </a:solidFill>
                <a:effectLst/>
                <a:latin typeface="Times New Roman" panose="02020603050405020304" pitchFamily="18" charset="0"/>
              </a:rPr>
              <a:t>[2] Blackwell et al., Exploring bacterial diversity via a curated and searchable snapshot of archived DNA sequences. </a:t>
            </a:r>
            <a:r>
              <a:rPr lang="en-GB" sz="800" i="1" dirty="0">
                <a:solidFill>
                  <a:srgbClr val="000000"/>
                </a:solidFill>
                <a:effectLst/>
                <a:latin typeface="Times New Roman" panose="02020603050405020304" pitchFamily="18" charset="0"/>
              </a:rPr>
              <a:t>PLOS Biology</a:t>
            </a:r>
            <a:r>
              <a:rPr lang="en-GB" sz="800" dirty="0">
                <a:solidFill>
                  <a:srgbClr val="000000"/>
                </a:solidFill>
                <a:effectLst/>
                <a:latin typeface="Times New Roman" panose="02020603050405020304" pitchFamily="18" charset="0"/>
              </a:rPr>
              <a:t> 19, 11. 2021</a:t>
            </a:r>
          </a:p>
          <a:p>
            <a:r>
              <a:rPr lang="en-GB" sz="800" dirty="0">
                <a:solidFill>
                  <a:srgbClr val="000000"/>
                </a:solidFill>
                <a:effectLst/>
                <a:latin typeface="Times New Roman" panose="02020603050405020304" pitchFamily="18" charset="0"/>
              </a:rPr>
              <a:t>[3] Hunt et </a:t>
            </a:r>
            <a:r>
              <a:rPr lang="en-GB" sz="800" dirty="0" err="1">
                <a:solidFill>
                  <a:srgbClr val="000000"/>
                </a:solidFill>
                <a:effectLst/>
                <a:latin typeface="Times New Roman" panose="02020603050405020304" pitchFamily="18" charset="0"/>
              </a:rPr>
              <a:t>a.l</a:t>
            </a:r>
            <a:r>
              <a:rPr lang="en-GB" sz="800" dirty="0">
                <a:solidFill>
                  <a:srgbClr val="000000"/>
                </a:solidFill>
                <a:effectLst/>
                <a:latin typeface="Times New Roman" panose="02020603050405020304" pitchFamily="18" charset="0"/>
              </a:rPr>
              <a:t>,. </a:t>
            </a:r>
            <a:r>
              <a:rPr lang="en-GB" sz="800" dirty="0" err="1">
                <a:solidFill>
                  <a:srgbClr val="000000"/>
                </a:solidFill>
                <a:effectLst/>
                <a:latin typeface="Times New Roman" panose="02020603050405020304" pitchFamily="18" charset="0"/>
              </a:rPr>
              <a:t>AllTheBacteria</a:t>
            </a:r>
            <a:r>
              <a:rPr lang="en-GB" sz="800" dirty="0">
                <a:solidFill>
                  <a:srgbClr val="000000"/>
                </a:solidFill>
                <a:effectLst/>
                <a:latin typeface="Times New Roman" panose="02020603050405020304" pitchFamily="18" charset="0"/>
              </a:rPr>
              <a:t> - all bacterial genomes assembled, available and searchable. </a:t>
            </a:r>
            <a:r>
              <a:rPr lang="en-GB" sz="800" i="1" dirty="0" err="1">
                <a:solidFill>
                  <a:srgbClr val="000000"/>
                </a:solidFill>
                <a:effectLst/>
                <a:latin typeface="Times New Roman" panose="02020603050405020304" pitchFamily="18" charset="0"/>
              </a:rPr>
              <a:t>bioRxiv</a:t>
            </a:r>
            <a:r>
              <a:rPr lang="en-GB" sz="800" dirty="0">
                <a:solidFill>
                  <a:srgbClr val="000000"/>
                </a:solidFill>
                <a:effectLst/>
                <a:latin typeface="Times New Roman" panose="02020603050405020304" pitchFamily="18" charset="0"/>
              </a:rPr>
              <a:t>. 2024</a:t>
            </a:r>
          </a:p>
        </p:txBody>
      </p:sp>
      <p:pic>
        <p:nvPicPr>
          <p:cNvPr id="14" name="Picture 6">
            <a:extLst>
              <a:ext uri="{FF2B5EF4-FFF2-40B4-BE49-F238E27FC236}">
                <a16:creationId xmlns:a16="http://schemas.microsoft.com/office/drawing/2014/main" id="{C62B9C74-DD1F-107A-CB0D-9DE978BC131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3313" b="-849"/>
          <a:stretch/>
        </p:blipFill>
        <p:spPr bwMode="auto">
          <a:xfrm>
            <a:off x="228601" y="2244617"/>
            <a:ext cx="5410200" cy="3526917"/>
          </a:xfrm>
          <a:prstGeom prst="rect">
            <a:avLst/>
          </a:prstGeom>
          <a:noFill/>
          <a:ln>
            <a:noFill/>
          </a:ln>
        </p:spPr>
      </p:pic>
      <p:sp>
        <p:nvSpPr>
          <p:cNvPr id="17" name="TextBox 16">
            <a:extLst>
              <a:ext uri="{FF2B5EF4-FFF2-40B4-BE49-F238E27FC236}">
                <a16:creationId xmlns:a16="http://schemas.microsoft.com/office/drawing/2014/main" id="{1A9C1B49-9F14-98E1-71D0-AA44578A2341}"/>
              </a:ext>
            </a:extLst>
          </p:cNvPr>
          <p:cNvSpPr txBox="1"/>
          <p:nvPr/>
        </p:nvSpPr>
        <p:spPr>
          <a:xfrm>
            <a:off x="1442157" y="2605056"/>
            <a:ext cx="1628422" cy="369332"/>
          </a:xfrm>
          <a:prstGeom prst="rect">
            <a:avLst/>
          </a:prstGeom>
          <a:noFill/>
          <a:ln>
            <a:solidFill>
              <a:schemeClr val="tx1"/>
            </a:solidFill>
          </a:ln>
        </p:spPr>
        <p:txBody>
          <a:bodyPr wrap="square" rtlCol="0">
            <a:spAutoFit/>
          </a:bodyPr>
          <a:lstStyle/>
          <a:p>
            <a:pPr algn="ctr"/>
            <a:r>
              <a:rPr lang="en-GB" dirty="0">
                <a:solidFill>
                  <a:srgbClr val="474747"/>
                </a:solidFill>
                <a:latin typeface="Times New Roman" panose="02020603050405020304" pitchFamily="18" charset="0"/>
              </a:rPr>
              <a:t>NCBI Database</a:t>
            </a:r>
            <a:endParaRPr lang="en-GB" dirty="0">
              <a:solidFill>
                <a:srgbClr val="474747"/>
              </a:solidFill>
              <a:effectLst/>
              <a:latin typeface="Times New Roman" panose="02020603050405020304" pitchFamily="18" charset="0"/>
            </a:endParaRPr>
          </a:p>
        </p:txBody>
      </p:sp>
    </p:spTree>
    <p:extLst>
      <p:ext uri="{BB962C8B-B14F-4D97-AF65-F5344CB8AC3E}">
        <p14:creationId xmlns:p14="http://schemas.microsoft.com/office/powerpoint/2010/main" val="34659114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3B7CE-B481-F9E9-E5CA-32FD5B4786D9}"/>
              </a:ext>
            </a:extLst>
          </p:cNvPr>
          <p:cNvSpPr>
            <a:spLocks noGrp="1"/>
          </p:cNvSpPr>
          <p:nvPr>
            <p:ph type="title"/>
          </p:nvPr>
        </p:nvSpPr>
        <p:spPr>
          <a:xfrm>
            <a:off x="838199" y="365125"/>
            <a:ext cx="10515601" cy="1325563"/>
          </a:xfrm>
        </p:spPr>
        <p:txBody>
          <a:bodyPr/>
          <a:lstStyle/>
          <a:p>
            <a:r>
              <a:rPr lang="en-FR" dirty="0"/>
              <a:t>Ingredient 1: </a:t>
            </a:r>
            <a:r>
              <a:rPr lang="en-FR" dirty="0">
                <a:solidFill>
                  <a:schemeClr val="accent1">
                    <a:lumMod val="75000"/>
                  </a:schemeClr>
                </a:solidFill>
              </a:rPr>
              <a:t>Post-compression Sizes </a:t>
            </a:r>
            <a:r>
              <a:rPr lang="en-FR" dirty="0"/>
              <a:t>Correlates With </a:t>
            </a:r>
            <a:r>
              <a:rPr lang="en-FR" dirty="0">
                <a:solidFill>
                  <a:schemeClr val="accent2">
                    <a:lumMod val="75000"/>
                  </a:schemeClr>
                </a:solidFill>
              </a:rPr>
              <a:t>Distinct Kmers Count </a:t>
            </a:r>
            <a:r>
              <a:rPr lang="en-FR" dirty="0"/>
              <a:t>In Genomes Collections</a:t>
            </a:r>
          </a:p>
        </p:txBody>
      </p:sp>
      <p:sp>
        <p:nvSpPr>
          <p:cNvPr id="4" name="Slide Number Placeholder 3">
            <a:extLst>
              <a:ext uri="{FF2B5EF4-FFF2-40B4-BE49-F238E27FC236}">
                <a16:creationId xmlns:a16="http://schemas.microsoft.com/office/drawing/2014/main" id="{612A9EAE-DF70-FC68-D582-287C2ACC8B0C}"/>
              </a:ext>
            </a:extLst>
          </p:cNvPr>
          <p:cNvSpPr>
            <a:spLocks noGrp="1"/>
          </p:cNvSpPr>
          <p:nvPr>
            <p:ph type="sldNum" sz="quarter" idx="12"/>
          </p:nvPr>
        </p:nvSpPr>
        <p:spPr/>
        <p:txBody>
          <a:bodyPr/>
          <a:lstStyle/>
          <a:p>
            <a:fld id="{8B238E09-9D24-494B-92D5-4BBC628DD305}" type="slidenum">
              <a:rPr lang="en-FR" smtClean="0"/>
              <a:t>30</a:t>
            </a:fld>
            <a:endParaRPr lang="en-FR"/>
          </a:p>
        </p:txBody>
      </p:sp>
      <p:pic>
        <p:nvPicPr>
          <p:cNvPr id="7" name="Picture 6">
            <a:extLst>
              <a:ext uri="{FF2B5EF4-FFF2-40B4-BE49-F238E27FC236}">
                <a16:creationId xmlns:a16="http://schemas.microsoft.com/office/drawing/2014/main" id="{BDDD360C-2552-A17A-75AF-4E887BE51C3B}"/>
              </a:ext>
            </a:extLst>
          </p:cNvPr>
          <p:cNvPicPr>
            <a:picLocks noChangeAspect="1"/>
          </p:cNvPicPr>
          <p:nvPr/>
        </p:nvPicPr>
        <p:blipFill>
          <a:blip r:embed="rId2"/>
          <a:stretch>
            <a:fillRect/>
          </a:stretch>
        </p:blipFill>
        <p:spPr>
          <a:xfrm>
            <a:off x="2484582" y="1690688"/>
            <a:ext cx="7222836" cy="5040000"/>
          </a:xfrm>
          <a:prstGeom prst="rect">
            <a:avLst/>
          </a:prstGeom>
        </p:spPr>
      </p:pic>
    </p:spTree>
    <p:extLst>
      <p:ext uri="{BB962C8B-B14F-4D97-AF65-F5344CB8AC3E}">
        <p14:creationId xmlns:p14="http://schemas.microsoft.com/office/powerpoint/2010/main" val="6884326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8C273-30A0-820F-D7C4-C6AE692379A2}"/>
              </a:ext>
            </a:extLst>
          </p:cNvPr>
          <p:cNvSpPr>
            <a:spLocks noGrp="1"/>
          </p:cNvSpPr>
          <p:nvPr>
            <p:ph type="title"/>
          </p:nvPr>
        </p:nvSpPr>
        <p:spPr>
          <a:xfrm>
            <a:off x="838199" y="365125"/>
            <a:ext cx="10627519" cy="1325563"/>
          </a:xfrm>
        </p:spPr>
        <p:txBody>
          <a:bodyPr/>
          <a:lstStyle/>
          <a:p>
            <a:r>
              <a:rPr lang="en-FR" dirty="0"/>
              <a:t>Ingredient 1: </a:t>
            </a:r>
            <a:r>
              <a:rPr lang="en-FR" dirty="0">
                <a:solidFill>
                  <a:schemeClr val="accent1">
                    <a:lumMod val="75000"/>
                  </a:schemeClr>
                </a:solidFill>
              </a:rPr>
              <a:t>Post-compression Sizes </a:t>
            </a:r>
            <a:r>
              <a:rPr lang="en-FR" dirty="0"/>
              <a:t>Correlates With </a:t>
            </a:r>
            <a:r>
              <a:rPr lang="en-FR" dirty="0">
                <a:solidFill>
                  <a:schemeClr val="accent2">
                    <a:lumMod val="75000"/>
                  </a:schemeClr>
                </a:solidFill>
              </a:rPr>
              <a:t>Distinct Kmers Count </a:t>
            </a:r>
            <a:r>
              <a:rPr lang="en-FR" dirty="0"/>
              <a:t>In Genomes Collections</a:t>
            </a:r>
          </a:p>
        </p:txBody>
      </p:sp>
      <p:sp>
        <p:nvSpPr>
          <p:cNvPr id="4" name="Slide Number Placeholder 3">
            <a:extLst>
              <a:ext uri="{FF2B5EF4-FFF2-40B4-BE49-F238E27FC236}">
                <a16:creationId xmlns:a16="http://schemas.microsoft.com/office/drawing/2014/main" id="{53A291CD-4EE5-FB1D-6AEB-99EF8072B93E}"/>
              </a:ext>
            </a:extLst>
          </p:cNvPr>
          <p:cNvSpPr>
            <a:spLocks noGrp="1"/>
          </p:cNvSpPr>
          <p:nvPr>
            <p:ph type="sldNum" sz="quarter" idx="12"/>
          </p:nvPr>
        </p:nvSpPr>
        <p:spPr/>
        <p:txBody>
          <a:bodyPr/>
          <a:lstStyle/>
          <a:p>
            <a:fld id="{8B238E09-9D24-494B-92D5-4BBC628DD305}" type="slidenum">
              <a:rPr lang="en-FR" smtClean="0"/>
              <a:t>31</a:t>
            </a:fld>
            <a:endParaRPr lang="en-FR"/>
          </a:p>
        </p:txBody>
      </p:sp>
      <p:pic>
        <p:nvPicPr>
          <p:cNvPr id="5" name="Picture 4">
            <a:extLst>
              <a:ext uri="{FF2B5EF4-FFF2-40B4-BE49-F238E27FC236}">
                <a16:creationId xmlns:a16="http://schemas.microsoft.com/office/drawing/2014/main" id="{09227EE1-4BE7-5853-BD9A-167A19314F2F}"/>
              </a:ext>
            </a:extLst>
          </p:cNvPr>
          <p:cNvPicPr>
            <a:picLocks noChangeAspect="1"/>
          </p:cNvPicPr>
          <p:nvPr/>
        </p:nvPicPr>
        <p:blipFill>
          <a:blip r:embed="rId2"/>
          <a:stretch>
            <a:fillRect/>
          </a:stretch>
        </p:blipFill>
        <p:spPr>
          <a:xfrm>
            <a:off x="2484582" y="1690688"/>
            <a:ext cx="7222836" cy="5040000"/>
          </a:xfrm>
          <a:prstGeom prst="rect">
            <a:avLst/>
          </a:prstGeom>
        </p:spPr>
      </p:pic>
      <p:sp>
        <p:nvSpPr>
          <p:cNvPr id="6" name="Content Placeholder 2">
            <a:extLst>
              <a:ext uri="{FF2B5EF4-FFF2-40B4-BE49-F238E27FC236}">
                <a16:creationId xmlns:a16="http://schemas.microsoft.com/office/drawing/2014/main" id="{D5B593B0-7965-9979-32B6-B772B2136A4F}"/>
              </a:ext>
            </a:extLst>
          </p:cNvPr>
          <p:cNvSpPr txBox="1">
            <a:spLocks/>
          </p:cNvSpPr>
          <p:nvPr/>
        </p:nvSpPr>
        <p:spPr>
          <a:xfrm>
            <a:off x="8540947" y="3100387"/>
            <a:ext cx="724496" cy="2562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r = 0.98</a:t>
            </a:r>
          </a:p>
          <a:p>
            <a:endParaRPr lang="en-FR" sz="1100" dirty="0"/>
          </a:p>
        </p:txBody>
      </p:sp>
      <p:sp>
        <p:nvSpPr>
          <p:cNvPr id="7" name="Content Placeholder 2">
            <a:extLst>
              <a:ext uri="{FF2B5EF4-FFF2-40B4-BE49-F238E27FC236}">
                <a16:creationId xmlns:a16="http://schemas.microsoft.com/office/drawing/2014/main" id="{72039137-EC4C-4156-D065-BE14ED7A3150}"/>
              </a:ext>
            </a:extLst>
          </p:cNvPr>
          <p:cNvSpPr txBox="1">
            <a:spLocks/>
          </p:cNvSpPr>
          <p:nvPr/>
        </p:nvSpPr>
        <p:spPr>
          <a:xfrm>
            <a:off x="4007047" y="3767257"/>
            <a:ext cx="724496" cy="2562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r = 0.775</a:t>
            </a:r>
            <a:endParaRPr lang="en-FR" sz="1100" dirty="0"/>
          </a:p>
        </p:txBody>
      </p:sp>
      <p:sp>
        <p:nvSpPr>
          <p:cNvPr id="8" name="Content Placeholder 2">
            <a:extLst>
              <a:ext uri="{FF2B5EF4-FFF2-40B4-BE49-F238E27FC236}">
                <a16:creationId xmlns:a16="http://schemas.microsoft.com/office/drawing/2014/main" id="{A6E89D83-088D-596A-B825-14BA4884D8FD}"/>
              </a:ext>
            </a:extLst>
          </p:cNvPr>
          <p:cNvSpPr txBox="1">
            <a:spLocks/>
          </p:cNvSpPr>
          <p:nvPr/>
        </p:nvSpPr>
        <p:spPr>
          <a:xfrm>
            <a:off x="4571404" y="4911050"/>
            <a:ext cx="724496" cy="2562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r = 0.97</a:t>
            </a:r>
          </a:p>
          <a:p>
            <a:endParaRPr lang="en-FR" sz="1100" dirty="0"/>
          </a:p>
        </p:txBody>
      </p:sp>
      <p:sp>
        <p:nvSpPr>
          <p:cNvPr id="9" name="Content Placeholder 2">
            <a:extLst>
              <a:ext uri="{FF2B5EF4-FFF2-40B4-BE49-F238E27FC236}">
                <a16:creationId xmlns:a16="http://schemas.microsoft.com/office/drawing/2014/main" id="{84EE6A1B-8631-163D-B672-DC6F802ABB8A}"/>
              </a:ext>
            </a:extLst>
          </p:cNvPr>
          <p:cNvSpPr txBox="1">
            <a:spLocks/>
          </p:cNvSpPr>
          <p:nvPr/>
        </p:nvSpPr>
        <p:spPr>
          <a:xfrm>
            <a:off x="3742728" y="4782919"/>
            <a:ext cx="724496" cy="2562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r = 0.88</a:t>
            </a:r>
          </a:p>
          <a:p>
            <a:endParaRPr lang="en-FR" sz="1100" dirty="0"/>
          </a:p>
        </p:txBody>
      </p:sp>
      <p:sp>
        <p:nvSpPr>
          <p:cNvPr id="10" name="Content Placeholder 2">
            <a:extLst>
              <a:ext uri="{FF2B5EF4-FFF2-40B4-BE49-F238E27FC236}">
                <a16:creationId xmlns:a16="http://schemas.microsoft.com/office/drawing/2014/main" id="{D25DDEAE-DD58-1929-F3CA-91B092BE39FB}"/>
              </a:ext>
            </a:extLst>
          </p:cNvPr>
          <p:cNvSpPr txBox="1">
            <a:spLocks/>
          </p:cNvSpPr>
          <p:nvPr/>
        </p:nvSpPr>
        <p:spPr>
          <a:xfrm>
            <a:off x="2743450" y="5731668"/>
            <a:ext cx="724496" cy="2562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r = 0.89</a:t>
            </a:r>
          </a:p>
          <a:p>
            <a:endParaRPr lang="en-FR" sz="1100" dirty="0"/>
          </a:p>
        </p:txBody>
      </p:sp>
      <p:sp>
        <p:nvSpPr>
          <p:cNvPr id="11" name="Content Placeholder 2">
            <a:extLst>
              <a:ext uri="{FF2B5EF4-FFF2-40B4-BE49-F238E27FC236}">
                <a16:creationId xmlns:a16="http://schemas.microsoft.com/office/drawing/2014/main" id="{F270806A-D407-A521-CCEC-AC85BA879435}"/>
              </a:ext>
            </a:extLst>
          </p:cNvPr>
          <p:cNvSpPr txBox="1">
            <a:spLocks/>
          </p:cNvSpPr>
          <p:nvPr/>
        </p:nvSpPr>
        <p:spPr>
          <a:xfrm>
            <a:off x="3467946" y="5798581"/>
            <a:ext cx="724496" cy="2562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r = 0.96</a:t>
            </a:r>
          </a:p>
          <a:p>
            <a:endParaRPr lang="en-FR" sz="1100" dirty="0"/>
          </a:p>
        </p:txBody>
      </p:sp>
    </p:spTree>
    <p:extLst>
      <p:ext uri="{BB962C8B-B14F-4D97-AF65-F5344CB8AC3E}">
        <p14:creationId xmlns:p14="http://schemas.microsoft.com/office/powerpoint/2010/main" val="5961507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9A5ED-4D4D-BC06-D7DF-53984E760C05}"/>
              </a:ext>
            </a:extLst>
          </p:cNvPr>
          <p:cNvSpPr>
            <a:spLocks noGrp="1"/>
          </p:cNvSpPr>
          <p:nvPr>
            <p:ph type="title"/>
          </p:nvPr>
        </p:nvSpPr>
        <p:spPr/>
        <p:txBody>
          <a:bodyPr/>
          <a:lstStyle/>
          <a:p>
            <a:r>
              <a:rPr lang="en-FR" dirty="0"/>
              <a:t>Ingredient 2: Fast Distinct Kmers Counting via HyperLogLog </a:t>
            </a:r>
          </a:p>
        </p:txBody>
      </p:sp>
      <p:sp>
        <p:nvSpPr>
          <p:cNvPr id="4" name="Slide Number Placeholder 3">
            <a:extLst>
              <a:ext uri="{FF2B5EF4-FFF2-40B4-BE49-F238E27FC236}">
                <a16:creationId xmlns:a16="http://schemas.microsoft.com/office/drawing/2014/main" id="{6D8E8A55-3513-D50C-3106-6AD2E7ED801F}"/>
              </a:ext>
            </a:extLst>
          </p:cNvPr>
          <p:cNvSpPr>
            <a:spLocks noGrp="1"/>
          </p:cNvSpPr>
          <p:nvPr>
            <p:ph type="sldNum" sz="quarter" idx="12"/>
          </p:nvPr>
        </p:nvSpPr>
        <p:spPr/>
        <p:txBody>
          <a:bodyPr/>
          <a:lstStyle/>
          <a:p>
            <a:fld id="{8B238E09-9D24-494B-92D5-4BBC628DD305}" type="slidenum">
              <a:rPr lang="en-FR" smtClean="0"/>
              <a:t>32</a:t>
            </a:fld>
            <a:endParaRPr lang="en-FR"/>
          </a:p>
        </p:txBody>
      </p:sp>
      <p:pic>
        <p:nvPicPr>
          <p:cNvPr id="5" name="Picture 4">
            <a:extLst>
              <a:ext uri="{FF2B5EF4-FFF2-40B4-BE49-F238E27FC236}">
                <a16:creationId xmlns:a16="http://schemas.microsoft.com/office/drawing/2014/main" id="{206DF5F7-0687-4EC6-E3AC-256F6AEAD3DE}"/>
              </a:ext>
            </a:extLst>
          </p:cNvPr>
          <p:cNvPicPr>
            <a:picLocks noChangeAspect="1"/>
          </p:cNvPicPr>
          <p:nvPr/>
        </p:nvPicPr>
        <p:blipFill>
          <a:blip r:embed="rId2"/>
          <a:stretch>
            <a:fillRect/>
          </a:stretch>
        </p:blipFill>
        <p:spPr>
          <a:xfrm>
            <a:off x="838200" y="1690688"/>
            <a:ext cx="5003729" cy="3599067"/>
          </a:xfrm>
          <a:prstGeom prst="rect">
            <a:avLst/>
          </a:prstGeom>
          <a:ln>
            <a:solidFill>
              <a:schemeClr val="tx1"/>
            </a:solidFill>
          </a:ln>
        </p:spPr>
      </p:pic>
      <p:pic>
        <p:nvPicPr>
          <p:cNvPr id="6" name="Picture 5">
            <a:extLst>
              <a:ext uri="{FF2B5EF4-FFF2-40B4-BE49-F238E27FC236}">
                <a16:creationId xmlns:a16="http://schemas.microsoft.com/office/drawing/2014/main" id="{64B8A000-FC9D-BD8F-90B6-E89E0B654463}"/>
              </a:ext>
            </a:extLst>
          </p:cNvPr>
          <p:cNvPicPr>
            <a:picLocks noChangeAspect="1"/>
          </p:cNvPicPr>
          <p:nvPr/>
        </p:nvPicPr>
        <p:blipFill>
          <a:blip r:embed="rId3"/>
          <a:stretch>
            <a:fillRect/>
          </a:stretch>
        </p:blipFill>
        <p:spPr>
          <a:xfrm>
            <a:off x="7201173" y="1690689"/>
            <a:ext cx="3618065" cy="3717054"/>
          </a:xfrm>
          <a:prstGeom prst="rect">
            <a:avLst/>
          </a:prstGeom>
          <a:ln>
            <a:solidFill>
              <a:schemeClr val="tx1"/>
            </a:solidFill>
          </a:ln>
        </p:spPr>
      </p:pic>
      <p:sp>
        <p:nvSpPr>
          <p:cNvPr id="7" name="TextBox 6">
            <a:extLst>
              <a:ext uri="{FF2B5EF4-FFF2-40B4-BE49-F238E27FC236}">
                <a16:creationId xmlns:a16="http://schemas.microsoft.com/office/drawing/2014/main" id="{E90B14CF-CA04-238F-41EC-FF80A69D560B}"/>
              </a:ext>
            </a:extLst>
          </p:cNvPr>
          <p:cNvSpPr txBox="1"/>
          <p:nvPr/>
        </p:nvSpPr>
        <p:spPr>
          <a:xfrm>
            <a:off x="228601" y="6167735"/>
            <a:ext cx="9573208" cy="461665"/>
          </a:xfrm>
          <a:prstGeom prst="rect">
            <a:avLst/>
          </a:prstGeom>
          <a:noFill/>
        </p:spPr>
        <p:txBody>
          <a:bodyPr wrap="square">
            <a:spAutoFit/>
          </a:bodyPr>
          <a:lstStyle/>
          <a:p>
            <a:pPr>
              <a:buNone/>
            </a:pPr>
            <a:r>
              <a:rPr lang="en-GB" sz="800" dirty="0">
                <a:solidFill>
                  <a:srgbClr val="000000"/>
                </a:solidFill>
                <a:effectLst/>
                <a:latin typeface="Times New Roman" panose="02020603050405020304" pitchFamily="18" charset="0"/>
              </a:rPr>
              <a:t>[1]</a:t>
            </a:r>
            <a:r>
              <a:rPr lang="en-GB" sz="800" dirty="0"/>
              <a:t> Philippe </a:t>
            </a:r>
            <a:r>
              <a:rPr lang="en-GB" sz="800" dirty="0" err="1"/>
              <a:t>Flajolet</a:t>
            </a:r>
            <a:r>
              <a:rPr lang="en-GB" sz="800" dirty="0"/>
              <a:t>, Éric </a:t>
            </a:r>
            <a:r>
              <a:rPr lang="en-GB" sz="800" dirty="0" err="1"/>
              <a:t>Fusy</a:t>
            </a:r>
            <a:r>
              <a:rPr lang="en-GB" sz="800" dirty="0"/>
              <a:t>, Olivier </a:t>
            </a:r>
            <a:r>
              <a:rPr lang="en-GB" sz="800" dirty="0" err="1"/>
              <a:t>Gandouet</a:t>
            </a:r>
            <a:r>
              <a:rPr lang="en-GB" sz="800" dirty="0"/>
              <a:t>, Frédéric Meunier. </a:t>
            </a:r>
            <a:r>
              <a:rPr lang="en-GB" sz="800" dirty="0" err="1"/>
              <a:t>HyperLogLog</a:t>
            </a:r>
            <a:r>
              <a:rPr lang="en-GB" sz="800" dirty="0"/>
              <a:t>: the analysis of a near-optimal cardinality estimation algorithm. </a:t>
            </a:r>
            <a:r>
              <a:rPr lang="en-GB" sz="800" i="1" dirty="0" err="1"/>
              <a:t>AofA</a:t>
            </a:r>
            <a:r>
              <a:rPr lang="en-GB" sz="800" i="1" dirty="0"/>
              <a:t>: Analysis of Algorithms</a:t>
            </a:r>
            <a:r>
              <a:rPr lang="en-GB" sz="800" dirty="0"/>
              <a:t>, Jun 2007</a:t>
            </a:r>
          </a:p>
          <a:p>
            <a:pPr>
              <a:buNone/>
            </a:pPr>
            <a:r>
              <a:rPr lang="en-GB" sz="800" dirty="0">
                <a:solidFill>
                  <a:srgbClr val="000000"/>
                </a:solidFill>
                <a:effectLst/>
                <a:latin typeface="Times New Roman" panose="02020603050405020304" pitchFamily="18" charset="0"/>
              </a:rPr>
              <a:t>[2]</a:t>
            </a:r>
            <a:r>
              <a:rPr lang="en-GB" sz="800" dirty="0"/>
              <a:t> Baker, D.N., Langmead, B. Dashing: fast and accurate genomic distances with </a:t>
            </a:r>
            <a:r>
              <a:rPr lang="en-GB" sz="800" dirty="0" err="1"/>
              <a:t>HyperLogLog</a:t>
            </a:r>
            <a:r>
              <a:rPr lang="en-GB" sz="800" dirty="0"/>
              <a:t>. </a:t>
            </a:r>
            <a:r>
              <a:rPr lang="en-GB" sz="800" i="1" dirty="0"/>
              <a:t>Genome Biol </a:t>
            </a:r>
            <a:r>
              <a:rPr lang="en-GB" sz="800" dirty="0"/>
              <a:t>20, 265. 2019</a:t>
            </a:r>
          </a:p>
          <a:p>
            <a:pPr>
              <a:buNone/>
            </a:pPr>
            <a:r>
              <a:rPr lang="en-GB" sz="800" dirty="0">
                <a:solidFill>
                  <a:srgbClr val="000000"/>
                </a:solidFill>
                <a:effectLst/>
                <a:latin typeface="Times New Roman" panose="02020603050405020304" pitchFamily="18" charset="0"/>
              </a:rPr>
              <a:t>[3] </a:t>
            </a:r>
            <a:r>
              <a:rPr lang="en-GB" sz="800" dirty="0">
                <a:solidFill>
                  <a:srgbClr val="000000"/>
                </a:solidFill>
                <a:effectLst/>
                <a:latin typeface="Times New Roman" panose="02020603050405020304" pitchFamily="18" charset="0"/>
                <a:hlinkClick r:id="rId4"/>
              </a:rPr>
              <a:t>https://github.com/dnbaker/dashing</a:t>
            </a:r>
            <a:r>
              <a:rPr lang="en-GB" sz="800" dirty="0">
                <a:solidFill>
                  <a:srgbClr val="000000"/>
                </a:solidFill>
                <a:effectLst/>
                <a:latin typeface="Times New Roman" panose="02020603050405020304" pitchFamily="18" charset="0"/>
              </a:rPr>
              <a:t> </a:t>
            </a:r>
          </a:p>
        </p:txBody>
      </p:sp>
      <p:sp>
        <p:nvSpPr>
          <p:cNvPr id="8" name="TextBox 7">
            <a:extLst>
              <a:ext uri="{FF2B5EF4-FFF2-40B4-BE49-F238E27FC236}">
                <a16:creationId xmlns:a16="http://schemas.microsoft.com/office/drawing/2014/main" id="{4937CD82-6937-80DF-5665-FE8DC2AD5838}"/>
              </a:ext>
            </a:extLst>
          </p:cNvPr>
          <p:cNvSpPr txBox="1"/>
          <p:nvPr/>
        </p:nvSpPr>
        <p:spPr>
          <a:xfrm>
            <a:off x="1601454" y="5289755"/>
            <a:ext cx="3382657" cy="338554"/>
          </a:xfrm>
          <a:prstGeom prst="rect">
            <a:avLst/>
          </a:prstGeom>
          <a:noFill/>
        </p:spPr>
        <p:txBody>
          <a:bodyPr wrap="none" rtlCol="0">
            <a:spAutoFit/>
          </a:bodyPr>
          <a:lstStyle/>
          <a:p>
            <a:r>
              <a:rPr lang="en-FR" sz="1600" dirty="0"/>
              <a:t>HyperLogLog Cardinality Estimation</a:t>
            </a:r>
            <a:r>
              <a:rPr lang="en-FR" sz="1600" baseline="30000" dirty="0"/>
              <a:t>1</a:t>
            </a:r>
          </a:p>
        </p:txBody>
      </p:sp>
      <p:sp>
        <p:nvSpPr>
          <p:cNvPr id="9" name="TextBox 8">
            <a:extLst>
              <a:ext uri="{FF2B5EF4-FFF2-40B4-BE49-F238E27FC236}">
                <a16:creationId xmlns:a16="http://schemas.microsoft.com/office/drawing/2014/main" id="{82C7CBCB-FE34-3FAB-5803-A296E2F02E01}"/>
              </a:ext>
            </a:extLst>
          </p:cNvPr>
          <p:cNvSpPr txBox="1"/>
          <p:nvPr/>
        </p:nvSpPr>
        <p:spPr>
          <a:xfrm>
            <a:off x="7663005" y="5459032"/>
            <a:ext cx="2475358" cy="338554"/>
          </a:xfrm>
          <a:prstGeom prst="rect">
            <a:avLst/>
          </a:prstGeom>
          <a:noFill/>
        </p:spPr>
        <p:txBody>
          <a:bodyPr wrap="none" rtlCol="0">
            <a:spAutoFit/>
          </a:bodyPr>
          <a:lstStyle/>
          <a:p>
            <a:r>
              <a:rPr lang="en-FR" sz="1600" dirty="0"/>
              <a:t>Implemented in Dashing</a:t>
            </a:r>
            <a:r>
              <a:rPr lang="en-FR" sz="1600" baseline="30000" dirty="0"/>
              <a:t>2,3</a:t>
            </a:r>
          </a:p>
        </p:txBody>
      </p:sp>
    </p:spTree>
    <p:extLst>
      <p:ext uri="{BB962C8B-B14F-4D97-AF65-F5344CB8AC3E}">
        <p14:creationId xmlns:p14="http://schemas.microsoft.com/office/powerpoint/2010/main" val="37908148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BD55E-170D-5EA5-74F4-CCDCD1DB009A}"/>
              </a:ext>
            </a:extLst>
          </p:cNvPr>
          <p:cNvSpPr>
            <a:spLocks noGrp="1"/>
          </p:cNvSpPr>
          <p:nvPr>
            <p:ph type="title"/>
          </p:nvPr>
        </p:nvSpPr>
        <p:spPr/>
        <p:txBody>
          <a:bodyPr/>
          <a:lstStyle/>
          <a:p>
            <a:r>
              <a:rPr lang="en-FR" dirty="0"/>
              <a:t>Ingredient 3: Bin Packing Greedy Algorithms – 2 Variations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6B78A86-D045-DDBB-F01A-48F67FB3D922}"/>
                  </a:ext>
                </a:extLst>
              </p:cNvPr>
              <p:cNvSpPr>
                <a:spLocks noGrp="1"/>
              </p:cNvSpPr>
              <p:nvPr>
                <p:ph idx="1"/>
              </p:nvPr>
            </p:nvSpPr>
            <p:spPr>
              <a:xfrm>
                <a:off x="6551613" y="1690688"/>
                <a:ext cx="4789488" cy="1738312"/>
              </a:xfrm>
            </p:spPr>
            <p:txBody>
              <a:bodyPr>
                <a:normAutofit/>
              </a:bodyPr>
              <a:lstStyle/>
              <a:p>
                <a:pPr marL="0" indent="0">
                  <a:buNone/>
                </a:pPr>
                <a:r>
                  <a:rPr lang="en-GB" sz="1400" dirty="0"/>
                  <a:t>STRATEGY 2 : given a fixed number of batch n</a:t>
                </a:r>
              </a:p>
              <a:p>
                <a:pPr marL="0" indent="0">
                  <a:buNone/>
                </a:pPr>
                <a:endParaRPr lang="en-GB" sz="1400" dirty="0"/>
              </a:p>
              <a:p>
                <a:pPr marL="0" indent="0">
                  <a:buNone/>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𝑇</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𝑑𝑖𝑠𝑡𝑖𝑛𝑐𝑡</m:t>
                      </m:r>
                      <m:r>
                        <a:rPr lang="en-US" sz="1400" b="0" i="1" smtClean="0">
                          <a:latin typeface="Cambria Math" panose="02040503050406030204" pitchFamily="18" charset="0"/>
                          <a:ea typeface="Cambria Math" panose="02040503050406030204" pitchFamily="18" charset="0"/>
                        </a:rPr>
                        <m:t>_</m:t>
                      </m:r>
                      <m:r>
                        <a:rPr lang="en-US" sz="1400" b="0" i="1" smtClean="0">
                          <a:latin typeface="Cambria Math" panose="02040503050406030204" pitchFamily="18" charset="0"/>
                          <a:ea typeface="Cambria Math" panose="02040503050406030204" pitchFamily="18" charset="0"/>
                        </a:rPr>
                        <m:t>𝑘𝑚𝑒𝑟𝑠</m:t>
                      </m:r>
                      <m:d>
                        <m:dPr>
                          <m:ctrlPr>
                            <a:rPr lang="en-US" sz="1400" b="0" i="1" smtClean="0">
                              <a:latin typeface="Cambria Math" panose="02040503050406030204" pitchFamily="18" charset="0"/>
                              <a:ea typeface="Cambria Math" panose="02040503050406030204" pitchFamily="18" charset="0"/>
                            </a:rPr>
                          </m:ctrlPr>
                        </m:dPr>
                        <m:e>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𝑏</m:t>
                              </m:r>
                            </m:e>
                            <m:sub>
                              <m:r>
                                <a:rPr lang="en-US" sz="1400" b="0" i="1" smtClean="0">
                                  <a:latin typeface="Cambria Math" panose="02040503050406030204" pitchFamily="18" charset="0"/>
                                  <a:ea typeface="Cambria Math" panose="02040503050406030204" pitchFamily="18" charset="0"/>
                                </a:rPr>
                                <m:t>𝑗</m:t>
                              </m:r>
                            </m:sub>
                          </m:sSub>
                        </m:e>
                      </m:d>
                      <m:r>
                        <a:rPr lang="en-US" sz="1400" b="0" i="1" smtClean="0">
                          <a:latin typeface="Cambria Math" panose="02040503050406030204" pitchFamily="18" charset="0"/>
                          <a:ea typeface="Cambria Math" panose="02040503050406030204" pitchFamily="18" charset="0"/>
                        </a:rPr>
                        <m:t>, </m:t>
                      </m:r>
                      <m:r>
                        <a:rPr lang="en-US" sz="1400" b="0" i="1" smtClean="0">
                          <a:latin typeface="Cambria Math" panose="02040503050406030204" pitchFamily="18" charset="0"/>
                          <a:ea typeface="Cambria Math" panose="02040503050406030204" pitchFamily="18" charset="0"/>
                        </a:rPr>
                        <m:t>𝑓𝑜𝑟</m:t>
                      </m:r>
                      <m:r>
                        <a:rPr lang="en-US" sz="1400" b="0" i="1" smtClean="0">
                          <a:latin typeface="Cambria Math" panose="02040503050406030204" pitchFamily="18" charset="0"/>
                          <a:ea typeface="Cambria Math" panose="02040503050406030204" pitchFamily="18" charset="0"/>
                        </a:rPr>
                        <m:t> </m:t>
                      </m:r>
                      <m:r>
                        <a:rPr lang="en-US" sz="1400" b="0" i="1" smtClean="0">
                          <a:latin typeface="Cambria Math" panose="02040503050406030204" pitchFamily="18" charset="0"/>
                          <a:ea typeface="Cambria Math" panose="02040503050406030204" pitchFamily="18" charset="0"/>
                        </a:rPr>
                        <m:t>𝑗</m:t>
                      </m:r>
                      <m:r>
                        <a:rPr lang="en-US" sz="1400" b="0" i="1" smtClean="0">
                          <a:latin typeface="Cambria Math" panose="02040503050406030204" pitchFamily="18" charset="0"/>
                          <a:ea typeface="Cambria Math" panose="02040503050406030204" pitchFamily="18" charset="0"/>
                        </a:rPr>
                        <m:t>=1,…,</m:t>
                      </m:r>
                      <m:r>
                        <a:rPr lang="en-US" sz="1400" b="0" i="1" smtClean="0">
                          <a:latin typeface="Cambria Math" panose="02040503050406030204" pitchFamily="18" charset="0"/>
                          <a:ea typeface="Cambria Math" panose="02040503050406030204" pitchFamily="18" charset="0"/>
                        </a:rPr>
                        <m:t>𝑚</m:t>
                      </m:r>
                    </m:oMath>
                  </m:oMathPara>
                </a14:m>
                <a:endParaRPr lang="en-GB" sz="1400" dirty="0"/>
              </a:p>
              <a:p>
                <a:pPr marL="0" indent="0">
                  <a:buNone/>
                </a:pPr>
                <a:endParaRPr lang="en-GB" sz="1400" dirty="0"/>
              </a:p>
              <a:p>
                <a:pPr marL="0" indent="0">
                  <a:buNone/>
                </a:pPr>
                <a14:m>
                  <m:oMathPara xmlns:m="http://schemas.openxmlformats.org/officeDocument/2006/math">
                    <m:oMathParaPr>
                      <m:jc m:val="centerGroup"/>
                    </m:oMathParaPr>
                    <m:oMath xmlns:m="http://schemas.openxmlformats.org/officeDocument/2006/math">
                      <m:r>
                        <a:rPr lang="en-US" sz="1400" b="1" i="1" smtClean="0">
                          <a:latin typeface="Cambria Math" panose="02040503050406030204" pitchFamily="18" charset="0"/>
                          <a:ea typeface="Cambria Math" panose="02040503050406030204" pitchFamily="18" charset="0"/>
                        </a:rPr>
                        <m:t>𝑴𝒊𝒏𝒊𝒎𝒊𝒛𝒆</m:t>
                      </m:r>
                      <m:r>
                        <a:rPr lang="en-US" sz="1400" b="1" i="1" smtClean="0">
                          <a:latin typeface="Cambria Math" panose="02040503050406030204" pitchFamily="18" charset="0"/>
                          <a:ea typeface="Cambria Math" panose="02040503050406030204" pitchFamily="18" charset="0"/>
                        </a:rPr>
                        <m:t> </m:t>
                      </m:r>
                      <m:r>
                        <a:rPr lang="en-US" sz="1400" b="1" i="1" smtClean="0">
                          <a:latin typeface="Cambria Math" panose="02040503050406030204" pitchFamily="18" charset="0"/>
                          <a:ea typeface="Cambria Math" panose="02040503050406030204" pitchFamily="18" charset="0"/>
                        </a:rPr>
                        <m:t>𝑻</m:t>
                      </m:r>
                    </m:oMath>
                  </m:oMathPara>
                </a14:m>
                <a:endParaRPr lang="en-FR" sz="1400" dirty="0"/>
              </a:p>
            </p:txBody>
          </p:sp>
        </mc:Choice>
        <mc:Fallback>
          <p:sp>
            <p:nvSpPr>
              <p:cNvPr id="3" name="Content Placeholder 2">
                <a:extLst>
                  <a:ext uri="{FF2B5EF4-FFF2-40B4-BE49-F238E27FC236}">
                    <a16:creationId xmlns:a16="http://schemas.microsoft.com/office/drawing/2014/main" id="{F6B78A86-D045-DDBB-F01A-48F67FB3D922}"/>
                  </a:ext>
                </a:extLst>
              </p:cNvPr>
              <p:cNvSpPr>
                <a:spLocks noGrp="1" noRot="1" noChangeAspect="1" noMove="1" noResize="1" noEditPoints="1" noAdjustHandles="1" noChangeArrowheads="1" noChangeShapeType="1" noTextEdit="1"/>
              </p:cNvSpPr>
              <p:nvPr>
                <p:ph idx="1"/>
              </p:nvPr>
            </p:nvSpPr>
            <p:spPr>
              <a:xfrm>
                <a:off x="6551613" y="1690688"/>
                <a:ext cx="4789488" cy="1738312"/>
              </a:xfrm>
              <a:blipFill>
                <a:blip r:embed="rId2"/>
                <a:stretch>
                  <a:fillRect l="-531" t="-1439"/>
                </a:stretch>
              </a:blipFill>
            </p:spPr>
            <p:txBody>
              <a:bodyPr/>
              <a:lstStyle/>
              <a:p>
                <a:r>
                  <a:rPr lang="en-FR">
                    <a:noFill/>
                  </a:rPr>
                  <a:t> </a:t>
                </a:r>
              </a:p>
            </p:txBody>
          </p:sp>
        </mc:Fallback>
      </mc:AlternateContent>
      <p:sp>
        <p:nvSpPr>
          <p:cNvPr id="4" name="Slide Number Placeholder 3">
            <a:extLst>
              <a:ext uri="{FF2B5EF4-FFF2-40B4-BE49-F238E27FC236}">
                <a16:creationId xmlns:a16="http://schemas.microsoft.com/office/drawing/2014/main" id="{02124482-FC0D-0DCB-97C7-41CE3DAFC770}"/>
              </a:ext>
            </a:extLst>
          </p:cNvPr>
          <p:cNvSpPr>
            <a:spLocks noGrp="1"/>
          </p:cNvSpPr>
          <p:nvPr>
            <p:ph type="sldNum" sz="quarter" idx="12"/>
          </p:nvPr>
        </p:nvSpPr>
        <p:spPr/>
        <p:txBody>
          <a:bodyPr/>
          <a:lstStyle/>
          <a:p>
            <a:fld id="{8B238E09-9D24-494B-92D5-4BBC628DD305}" type="slidenum">
              <a:rPr lang="en-FR" smtClean="0"/>
              <a:t>33</a:t>
            </a:fld>
            <a:endParaRPr lang="en-FR"/>
          </a:p>
        </p:txBody>
      </p:sp>
      <mc:AlternateContent xmlns:mc="http://schemas.openxmlformats.org/markup-compatibility/2006">
        <mc:Choice xmlns:a14="http://schemas.microsoft.com/office/drawing/2010/main" Requires="a14">
          <p:sp>
            <p:nvSpPr>
              <p:cNvPr id="5" name="Content Placeholder 2">
                <a:extLst>
                  <a:ext uri="{FF2B5EF4-FFF2-40B4-BE49-F238E27FC236}">
                    <a16:creationId xmlns:a16="http://schemas.microsoft.com/office/drawing/2014/main" id="{B64C707A-6198-C1EF-6D58-191435132503}"/>
                  </a:ext>
                </a:extLst>
              </p:cNvPr>
              <p:cNvSpPr txBox="1">
                <a:spLocks/>
              </p:cNvSpPr>
              <p:nvPr/>
            </p:nvSpPr>
            <p:spPr>
              <a:xfrm>
                <a:off x="850900" y="1690688"/>
                <a:ext cx="4789488" cy="17383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400" dirty="0"/>
                  <a:t>STRATEGY 1 : given unlimited batches with capacity C</a:t>
                </a:r>
              </a:p>
              <a:p>
                <a:pPr marL="0" indent="0">
                  <a:buNone/>
                </a:pPr>
                <a:endParaRPr lang="en-GB" sz="1400" dirty="0"/>
              </a:p>
              <a:p>
                <a:pPr marL="0" indent="0">
                  <a:buNone/>
                </a:pPr>
                <a14:m>
                  <m:oMathPara xmlns:m="http://schemas.openxmlformats.org/officeDocument/2006/math">
                    <m:oMathParaPr>
                      <m:jc m:val="centerGroup"/>
                    </m:oMathParaPr>
                    <m:oMath xmlns:m="http://schemas.openxmlformats.org/officeDocument/2006/math">
                      <m:r>
                        <a:rPr lang="en-GB" sz="1400" b="1" i="1" dirty="0" smtClean="0"/>
                        <m:t>𝑴</m:t>
                      </m:r>
                      <m:r>
                        <a:rPr lang="en-FR" sz="1400" b="1" i="1" dirty="0"/>
                        <m:t>𝒊𝒏𝒊𝒎𝒊𝒛𝒆</m:t>
                      </m:r>
                      <m:r>
                        <a:rPr lang="en-US" sz="1400" b="1" i="1" dirty="0" smtClean="0"/>
                        <m:t> </m:t>
                      </m:r>
                      <m:r>
                        <a:rPr lang="en-US" sz="1400" b="1" i="1" dirty="0" smtClean="0"/>
                        <m:t>𝒏𝒃</m:t>
                      </m:r>
                      <m:r>
                        <a:rPr lang="en-US" sz="1400" b="1" i="1" dirty="0" smtClean="0"/>
                        <m:t> </m:t>
                      </m:r>
                      <m:r>
                        <a:rPr lang="en-US" sz="1400" b="1" i="1" dirty="0" smtClean="0"/>
                        <m:t>𝒐𝒇</m:t>
                      </m:r>
                      <m:r>
                        <a:rPr lang="en-US" sz="1400" b="1" i="1" dirty="0" smtClean="0"/>
                        <m:t> </m:t>
                      </m:r>
                      <m:r>
                        <a:rPr lang="en-US" sz="1400" b="1" i="1" dirty="0" smtClean="0"/>
                        <m:t>𝒃𝒂𝒕𝒄𝒉</m:t>
                      </m:r>
                      <m:r>
                        <a:rPr lang="en-US" sz="1400" b="1" i="1" dirty="0" smtClean="0"/>
                        <m:t> </m:t>
                      </m:r>
                      <m:r>
                        <a:rPr lang="en-US" sz="1400" b="1" i="1" dirty="0" smtClean="0"/>
                        <m:t>𝑩</m:t>
                      </m:r>
                      <m:r>
                        <a:rPr lang="en-US" sz="1400" b="1" i="1" dirty="0" smtClean="0"/>
                        <m:t> </m:t>
                      </m:r>
                    </m:oMath>
                  </m:oMathPara>
                </a14:m>
                <a:endParaRPr lang="en-GB" sz="1400" dirty="0"/>
              </a:p>
              <a:p>
                <a:pPr marL="0" indent="0">
                  <a:buNone/>
                </a:pPr>
                <a:r>
                  <a:rPr lang="en-GB" sz="1400" dirty="0" err="1"/>
                  <a:t>s.t.</a:t>
                </a:r>
                <a:r>
                  <a:rPr lang="en-GB" sz="1400" dirty="0"/>
                  <a:t>		</a:t>
                </a:r>
              </a:p>
              <a:p>
                <a:pPr marL="0" indent="0">
                  <a:buNone/>
                </a:pPr>
                <a14:m>
                  <m:oMathPara xmlns:m="http://schemas.openxmlformats.org/officeDocument/2006/math">
                    <m:oMathParaPr>
                      <m:jc m:val="centerGroup"/>
                    </m:oMathParaPr>
                    <m:oMath xmlns:m="http://schemas.openxmlformats.org/officeDocument/2006/math">
                      <m:r>
                        <a:rPr lang="en-US" sz="1400" b="0" i="1" smtClean="0">
                          <a:ea typeface="Cambria Math" panose="02040503050406030204" pitchFamily="18" charset="0"/>
                        </a:rPr>
                        <m:t>𝑑𝑖𝑠𝑡𝑖𝑛𝑐𝑡</m:t>
                      </m:r>
                      <m:r>
                        <a:rPr lang="en-US" sz="1400" b="0" i="1" smtClean="0">
                          <a:ea typeface="Cambria Math" panose="02040503050406030204" pitchFamily="18" charset="0"/>
                        </a:rPr>
                        <m:t>_</m:t>
                      </m:r>
                      <m:r>
                        <a:rPr lang="en-US" sz="1400" b="0" i="1" smtClean="0">
                          <a:ea typeface="Cambria Math" panose="02040503050406030204" pitchFamily="18" charset="0"/>
                        </a:rPr>
                        <m:t>𝑘𝑚𝑒𝑟𝑠</m:t>
                      </m:r>
                      <m:r>
                        <a:rPr lang="en-US" sz="1400" b="0" i="1" smtClean="0">
                          <a:ea typeface="Cambria Math" panose="02040503050406030204" pitchFamily="18" charset="0"/>
                        </a:rPr>
                        <m:t>(</m:t>
                      </m:r>
                      <m:r>
                        <a:rPr lang="en-US" sz="1400" b="0" i="1" smtClean="0">
                          <a:ea typeface="Cambria Math" panose="02040503050406030204" pitchFamily="18" charset="0"/>
                        </a:rPr>
                        <m:t>𝑏𝑗</m:t>
                      </m:r>
                      <m:r>
                        <a:rPr lang="en-US" sz="1400" b="0" i="1" smtClean="0">
                          <a:ea typeface="Cambria Math" panose="02040503050406030204" pitchFamily="18" charset="0"/>
                        </a:rPr>
                        <m:t>)&lt;</m:t>
                      </m:r>
                      <m:r>
                        <a:rPr lang="en-US" sz="1400" b="0" i="1" smtClean="0">
                          <a:ea typeface="Cambria Math" panose="02040503050406030204" pitchFamily="18" charset="0"/>
                        </a:rPr>
                        <m:t>𝐶</m:t>
                      </m:r>
                      <m:r>
                        <a:rPr lang="vi-VN" sz="1400" b="1" i="1" smtClean="0">
                          <a:ea typeface="Cambria Math" panose="02040503050406030204" pitchFamily="18" charset="0"/>
                        </a:rPr>
                        <m:t>,  </m:t>
                      </m:r>
                      <m:r>
                        <m:rPr>
                          <m:sty m:val="p"/>
                        </m:rPr>
                        <a:rPr lang="vi-VN" sz="1400" b="1" i="1" smtClean="0">
                          <a:ea typeface="Cambria Math" panose="02040503050406030204" pitchFamily="18" charset="0"/>
                        </a:rPr>
                        <m:t>for</m:t>
                      </m:r>
                      <m:r>
                        <a:rPr lang="vi-VN" sz="1400" b="1" i="1" smtClean="0">
                          <a:ea typeface="Cambria Math" panose="02040503050406030204" pitchFamily="18" charset="0"/>
                        </a:rPr>
                        <m:t> </m:t>
                      </m:r>
                      <m:d>
                        <m:dPr>
                          <m:ctrlPr>
                            <a:rPr lang="vi-VN" sz="1400" b="1" i="1" dirty="0"/>
                          </m:ctrlPr>
                        </m:dPr>
                        <m:e>
                          <m:r>
                            <m:rPr>
                              <m:sty m:val="p"/>
                            </m:rPr>
                            <a:rPr lang="vi-VN" sz="1400" b="1" i="1" dirty="0"/>
                            <m:t>j</m:t>
                          </m:r>
                          <m:r>
                            <a:rPr lang="vi-VN" sz="1400" b="1" i="1" dirty="0"/>
                            <m:t>=</m:t>
                          </m:r>
                          <m:r>
                            <a:rPr lang="vi-VN" sz="1400" i="1" dirty="0"/>
                            <m:t>1</m:t>
                          </m:r>
                          <m:r>
                            <a:rPr lang="vi-VN" sz="1400" b="1" i="1" dirty="0"/>
                            <m:t>,…,</m:t>
                          </m:r>
                          <m:r>
                            <a:rPr lang="en-US" sz="1400" b="1" i="1" dirty="0" smtClean="0">
                              <a:latin typeface="Cambria Math" panose="02040503050406030204" pitchFamily="18" charset="0"/>
                            </a:rPr>
                            <m:t>𝒎</m:t>
                          </m:r>
                        </m:e>
                      </m:d>
                    </m:oMath>
                  </m:oMathPara>
                </a14:m>
                <a:endParaRPr lang="en-FR" sz="1400" dirty="0"/>
              </a:p>
            </p:txBody>
          </p:sp>
        </mc:Choice>
        <mc:Fallback>
          <p:sp>
            <p:nvSpPr>
              <p:cNvPr id="5" name="Content Placeholder 2">
                <a:extLst>
                  <a:ext uri="{FF2B5EF4-FFF2-40B4-BE49-F238E27FC236}">
                    <a16:creationId xmlns:a16="http://schemas.microsoft.com/office/drawing/2014/main" id="{B64C707A-6198-C1EF-6D58-191435132503}"/>
                  </a:ext>
                </a:extLst>
              </p:cNvPr>
              <p:cNvSpPr txBox="1">
                <a:spLocks noRot="1" noChangeAspect="1" noMove="1" noResize="1" noEditPoints="1" noAdjustHandles="1" noChangeArrowheads="1" noChangeShapeType="1" noTextEdit="1"/>
              </p:cNvSpPr>
              <p:nvPr/>
            </p:nvSpPr>
            <p:spPr>
              <a:xfrm>
                <a:off x="850900" y="1690688"/>
                <a:ext cx="4789488" cy="1738312"/>
              </a:xfrm>
              <a:prstGeom prst="rect">
                <a:avLst/>
              </a:prstGeom>
              <a:blipFill>
                <a:blip r:embed="rId3"/>
                <a:stretch>
                  <a:fillRect l="-529" t="-1439"/>
                </a:stretch>
              </a:blipFill>
            </p:spPr>
            <p:txBody>
              <a:bodyPr/>
              <a:lstStyle/>
              <a:p>
                <a:r>
                  <a:rPr lang="en-FR">
                    <a:noFill/>
                  </a:rPr>
                  <a:t> </a:t>
                </a:r>
              </a:p>
            </p:txBody>
          </p:sp>
        </mc:Fallback>
      </mc:AlternateContent>
      <p:sp>
        <p:nvSpPr>
          <p:cNvPr id="6" name="Content Placeholder 2">
            <a:extLst>
              <a:ext uri="{FF2B5EF4-FFF2-40B4-BE49-F238E27FC236}">
                <a16:creationId xmlns:a16="http://schemas.microsoft.com/office/drawing/2014/main" id="{1DEFB081-72D0-B8DA-7EB3-692969DC9492}"/>
              </a:ext>
            </a:extLst>
          </p:cNvPr>
          <p:cNvSpPr txBox="1">
            <a:spLocks/>
          </p:cNvSpPr>
          <p:nvPr/>
        </p:nvSpPr>
        <p:spPr>
          <a:xfrm>
            <a:off x="838200" y="3721895"/>
            <a:ext cx="4789488" cy="173831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FR" sz="1400" dirty="0"/>
              <a:t>Sort the genomes by acession number.</a:t>
            </a:r>
          </a:p>
          <a:p>
            <a:pPr marL="0" indent="0">
              <a:buNone/>
            </a:pPr>
            <a:r>
              <a:rPr lang="en-GB" sz="1400" dirty="0"/>
              <a:t>Initially, an empty bin is created. </a:t>
            </a:r>
          </a:p>
          <a:p>
            <a:pPr marL="0" indent="0">
              <a:buNone/>
            </a:pPr>
            <a:r>
              <a:rPr lang="en-GB" sz="1400" dirty="0"/>
              <a:t>At each step, the next genomes is selected and packed in the first available bin. </a:t>
            </a:r>
          </a:p>
          <a:p>
            <a:pPr marL="0" indent="0">
              <a:buNone/>
            </a:pPr>
            <a:r>
              <a:rPr lang="en-GB" sz="1400" dirty="0"/>
              <a:t>Distinct </a:t>
            </a:r>
            <a:r>
              <a:rPr lang="en-GB" sz="1400" dirty="0" err="1"/>
              <a:t>kmers</a:t>
            </a:r>
            <a:r>
              <a:rPr lang="en-GB" sz="1400" dirty="0"/>
              <a:t> count in each step is calculated using Dashing</a:t>
            </a:r>
          </a:p>
          <a:p>
            <a:pPr marL="0" indent="0">
              <a:buNone/>
            </a:pPr>
            <a:r>
              <a:rPr lang="en-GB" sz="1400" dirty="0"/>
              <a:t>Create new bin as needed.</a:t>
            </a:r>
          </a:p>
          <a:p>
            <a:pPr marL="0" indent="0">
              <a:buNone/>
            </a:pPr>
            <a:endParaRPr lang="en-FR" sz="1400" dirty="0"/>
          </a:p>
        </p:txBody>
      </p:sp>
      <p:sp>
        <p:nvSpPr>
          <p:cNvPr id="7" name="Content Placeholder 2">
            <a:extLst>
              <a:ext uri="{FF2B5EF4-FFF2-40B4-BE49-F238E27FC236}">
                <a16:creationId xmlns:a16="http://schemas.microsoft.com/office/drawing/2014/main" id="{71EE3DED-7CDE-8DF2-AE44-C4208889F1B8}"/>
              </a:ext>
            </a:extLst>
          </p:cNvPr>
          <p:cNvSpPr txBox="1">
            <a:spLocks/>
          </p:cNvSpPr>
          <p:nvPr/>
        </p:nvSpPr>
        <p:spPr>
          <a:xfrm>
            <a:off x="6553200" y="3724276"/>
            <a:ext cx="4789488" cy="17383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FR" sz="1400" dirty="0"/>
              <a:t>Sort the genomes by acession number.</a:t>
            </a:r>
          </a:p>
          <a:p>
            <a:pPr marL="0" indent="0">
              <a:buNone/>
            </a:pPr>
            <a:r>
              <a:rPr lang="en-GB" sz="1400" dirty="0"/>
              <a:t>Create n bins.</a:t>
            </a:r>
          </a:p>
          <a:p>
            <a:pPr marL="0" indent="0">
              <a:buNone/>
            </a:pPr>
            <a:r>
              <a:rPr lang="en-GB" sz="1400" dirty="0"/>
              <a:t>At each step, the next genomes is selected and packed in the bin with the smallest CAPACITY.</a:t>
            </a:r>
          </a:p>
          <a:p>
            <a:pPr marL="0" indent="0">
              <a:buNone/>
            </a:pPr>
            <a:r>
              <a:rPr lang="en-GB" sz="1400" dirty="0"/>
              <a:t>Distinct </a:t>
            </a:r>
            <a:r>
              <a:rPr lang="en-GB" sz="1400" dirty="0" err="1"/>
              <a:t>kmers</a:t>
            </a:r>
            <a:r>
              <a:rPr lang="en-GB" sz="1400" dirty="0"/>
              <a:t> count in each step is calculated using Dashing</a:t>
            </a:r>
          </a:p>
        </p:txBody>
      </p:sp>
      <p:sp>
        <p:nvSpPr>
          <p:cNvPr id="8" name="Rectangle 7">
            <a:extLst>
              <a:ext uri="{FF2B5EF4-FFF2-40B4-BE49-F238E27FC236}">
                <a16:creationId xmlns:a16="http://schemas.microsoft.com/office/drawing/2014/main" id="{DDB33AC8-EE58-724C-2199-58ADBD9086F7}"/>
              </a:ext>
            </a:extLst>
          </p:cNvPr>
          <p:cNvSpPr/>
          <p:nvPr/>
        </p:nvSpPr>
        <p:spPr>
          <a:xfrm>
            <a:off x="766762" y="1484671"/>
            <a:ext cx="4789488" cy="423770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9" name="Rectangle 8">
            <a:extLst>
              <a:ext uri="{FF2B5EF4-FFF2-40B4-BE49-F238E27FC236}">
                <a16:creationId xmlns:a16="http://schemas.microsoft.com/office/drawing/2014/main" id="{3AA06A72-61BF-72A3-2DB8-FBC86C9CBA73}"/>
              </a:ext>
            </a:extLst>
          </p:cNvPr>
          <p:cNvSpPr/>
          <p:nvPr/>
        </p:nvSpPr>
        <p:spPr>
          <a:xfrm>
            <a:off x="6597241" y="1530914"/>
            <a:ext cx="4789488" cy="423770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a:p>
        </p:txBody>
      </p:sp>
    </p:spTree>
    <p:extLst>
      <p:ext uri="{BB962C8B-B14F-4D97-AF65-F5344CB8AC3E}">
        <p14:creationId xmlns:p14="http://schemas.microsoft.com/office/powerpoint/2010/main" val="42356771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B516BFB-F731-1049-10DC-6443EAE04723}"/>
              </a:ext>
            </a:extLst>
          </p:cNvPr>
          <p:cNvSpPr>
            <a:spLocks noGrp="1"/>
          </p:cNvSpPr>
          <p:nvPr>
            <p:ph type="title"/>
          </p:nvPr>
        </p:nvSpPr>
        <p:spPr/>
        <p:txBody>
          <a:bodyPr>
            <a:normAutofit/>
          </a:bodyPr>
          <a:lstStyle/>
          <a:p>
            <a:r>
              <a:rPr lang="en-FR" sz="3600" dirty="0"/>
              <a:t>First Results</a:t>
            </a:r>
          </a:p>
        </p:txBody>
      </p:sp>
      <p:sp>
        <p:nvSpPr>
          <p:cNvPr id="6" name="Text Placeholder 5">
            <a:extLst>
              <a:ext uri="{FF2B5EF4-FFF2-40B4-BE49-F238E27FC236}">
                <a16:creationId xmlns:a16="http://schemas.microsoft.com/office/drawing/2014/main" id="{5AEBE367-11E2-ACB0-854D-8183A8BE9FC1}"/>
              </a:ext>
            </a:extLst>
          </p:cNvPr>
          <p:cNvSpPr>
            <a:spLocks noGrp="1"/>
          </p:cNvSpPr>
          <p:nvPr>
            <p:ph type="body" idx="1"/>
          </p:nvPr>
        </p:nvSpPr>
        <p:spPr/>
        <p:txBody>
          <a:bodyPr/>
          <a:lstStyle/>
          <a:p>
            <a:endParaRPr lang="en-FR" dirty="0"/>
          </a:p>
        </p:txBody>
      </p:sp>
      <p:sp>
        <p:nvSpPr>
          <p:cNvPr id="4" name="Slide Number Placeholder 3">
            <a:extLst>
              <a:ext uri="{FF2B5EF4-FFF2-40B4-BE49-F238E27FC236}">
                <a16:creationId xmlns:a16="http://schemas.microsoft.com/office/drawing/2014/main" id="{C4430559-6B46-D662-B554-CCC6485802C5}"/>
              </a:ext>
            </a:extLst>
          </p:cNvPr>
          <p:cNvSpPr>
            <a:spLocks noGrp="1"/>
          </p:cNvSpPr>
          <p:nvPr>
            <p:ph type="sldNum" sz="quarter" idx="12"/>
          </p:nvPr>
        </p:nvSpPr>
        <p:spPr/>
        <p:txBody>
          <a:bodyPr/>
          <a:lstStyle/>
          <a:p>
            <a:fld id="{8B238E09-9D24-494B-92D5-4BBC628DD305}" type="slidenum">
              <a:rPr lang="en-FR" smtClean="0"/>
              <a:t>34</a:t>
            </a:fld>
            <a:endParaRPr lang="en-FR"/>
          </a:p>
        </p:txBody>
      </p:sp>
    </p:spTree>
    <p:extLst>
      <p:ext uri="{BB962C8B-B14F-4D97-AF65-F5344CB8AC3E}">
        <p14:creationId xmlns:p14="http://schemas.microsoft.com/office/powerpoint/2010/main" val="33348234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1F16CBE-883A-01F2-2F32-C07EF9498DF1}"/>
              </a:ext>
            </a:extLst>
          </p:cNvPr>
          <p:cNvSpPr>
            <a:spLocks noGrp="1"/>
          </p:cNvSpPr>
          <p:nvPr>
            <p:ph type="title"/>
          </p:nvPr>
        </p:nvSpPr>
        <p:spPr/>
        <p:txBody>
          <a:bodyPr/>
          <a:lstStyle/>
          <a:p>
            <a:r>
              <a:rPr lang="en-FR" dirty="0"/>
              <a:t>Dataset:</a:t>
            </a:r>
          </a:p>
        </p:txBody>
      </p:sp>
      <p:sp>
        <p:nvSpPr>
          <p:cNvPr id="6" name="Content Placeholder 5">
            <a:extLst>
              <a:ext uri="{FF2B5EF4-FFF2-40B4-BE49-F238E27FC236}">
                <a16:creationId xmlns:a16="http://schemas.microsoft.com/office/drawing/2014/main" id="{FAB7BC88-AA26-665E-1213-504770D31628}"/>
              </a:ext>
            </a:extLst>
          </p:cNvPr>
          <p:cNvSpPr>
            <a:spLocks noGrp="1"/>
          </p:cNvSpPr>
          <p:nvPr>
            <p:ph idx="1"/>
          </p:nvPr>
        </p:nvSpPr>
        <p:spPr/>
        <p:txBody>
          <a:bodyPr/>
          <a:lstStyle/>
          <a:p>
            <a:r>
              <a:rPr lang="en-GB" sz="2000" dirty="0"/>
              <a:t>Assemblies of </a:t>
            </a:r>
            <a:r>
              <a:rPr lang="en-GB" sz="2000" i="1" dirty="0"/>
              <a:t>Mycobacterium tuberculosis </a:t>
            </a:r>
            <a:r>
              <a:rPr lang="en-GB" sz="2000" dirty="0"/>
              <a:t>from 661k collection</a:t>
            </a:r>
            <a:endParaRPr lang="en-FR" dirty="0"/>
          </a:p>
          <a:p>
            <a:r>
              <a:rPr lang="en-FR" dirty="0"/>
              <a:t>Number of Genomes: around 49,000</a:t>
            </a:r>
          </a:p>
          <a:p>
            <a:r>
              <a:rPr lang="en-FR" dirty="0"/>
              <a:t>Uncompressed Size: 218 GB</a:t>
            </a:r>
          </a:p>
          <a:p>
            <a:r>
              <a:rPr lang="en-FR" dirty="0"/>
              <a:t>CAPACITY of batches: </a:t>
            </a:r>
            <a:r>
              <a:rPr lang="en-GB" sz="2000" dirty="0"/>
              <a:t>152,000,000</a:t>
            </a:r>
            <a:endParaRPr lang="en-FR" dirty="0"/>
          </a:p>
          <a:p>
            <a:endParaRPr lang="en-FR" dirty="0"/>
          </a:p>
        </p:txBody>
      </p:sp>
      <p:sp>
        <p:nvSpPr>
          <p:cNvPr id="4" name="Slide Number Placeholder 3">
            <a:extLst>
              <a:ext uri="{FF2B5EF4-FFF2-40B4-BE49-F238E27FC236}">
                <a16:creationId xmlns:a16="http://schemas.microsoft.com/office/drawing/2014/main" id="{D631C6E5-573A-1DCB-F2AB-54EA0C98B191}"/>
              </a:ext>
            </a:extLst>
          </p:cNvPr>
          <p:cNvSpPr>
            <a:spLocks noGrp="1"/>
          </p:cNvSpPr>
          <p:nvPr>
            <p:ph type="sldNum" sz="quarter" idx="12"/>
          </p:nvPr>
        </p:nvSpPr>
        <p:spPr/>
        <p:txBody>
          <a:bodyPr/>
          <a:lstStyle/>
          <a:p>
            <a:fld id="{8B238E09-9D24-494B-92D5-4BBC628DD305}" type="slidenum">
              <a:rPr lang="en-FR" smtClean="0"/>
              <a:t>35</a:t>
            </a:fld>
            <a:endParaRPr lang="en-FR"/>
          </a:p>
        </p:txBody>
      </p:sp>
    </p:spTree>
    <p:extLst>
      <p:ext uri="{BB962C8B-B14F-4D97-AF65-F5344CB8AC3E}">
        <p14:creationId xmlns:p14="http://schemas.microsoft.com/office/powerpoint/2010/main" val="33626654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8869BB-E7FE-2B64-307E-4247F7434C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71D410-E614-086B-A561-F8F71AF114CE}"/>
              </a:ext>
            </a:extLst>
          </p:cNvPr>
          <p:cNvSpPr>
            <a:spLocks noGrp="1"/>
          </p:cNvSpPr>
          <p:nvPr>
            <p:ph type="title"/>
          </p:nvPr>
        </p:nvSpPr>
        <p:spPr/>
        <p:txBody>
          <a:bodyPr/>
          <a:lstStyle/>
          <a:p>
            <a:r>
              <a:rPr lang="en-FR" dirty="0"/>
              <a:t>Batching Results Comparison: Distinct Kmers Count</a:t>
            </a:r>
          </a:p>
        </p:txBody>
      </p:sp>
      <p:sp>
        <p:nvSpPr>
          <p:cNvPr id="4" name="Slide Number Placeholder 3">
            <a:extLst>
              <a:ext uri="{FF2B5EF4-FFF2-40B4-BE49-F238E27FC236}">
                <a16:creationId xmlns:a16="http://schemas.microsoft.com/office/drawing/2014/main" id="{6B168BB5-E425-A2E7-49DC-36D5F98F4D8C}"/>
              </a:ext>
            </a:extLst>
          </p:cNvPr>
          <p:cNvSpPr>
            <a:spLocks noGrp="1"/>
          </p:cNvSpPr>
          <p:nvPr>
            <p:ph type="sldNum" sz="quarter" idx="12"/>
          </p:nvPr>
        </p:nvSpPr>
        <p:spPr/>
        <p:txBody>
          <a:bodyPr/>
          <a:lstStyle/>
          <a:p>
            <a:fld id="{8B238E09-9D24-494B-92D5-4BBC628DD305}" type="slidenum">
              <a:rPr lang="en-FR" smtClean="0"/>
              <a:t>36</a:t>
            </a:fld>
            <a:endParaRPr lang="en-FR"/>
          </a:p>
        </p:txBody>
      </p:sp>
      <p:pic>
        <p:nvPicPr>
          <p:cNvPr id="5" name="Picture 1">
            <a:extLst>
              <a:ext uri="{FF2B5EF4-FFF2-40B4-BE49-F238E27FC236}">
                <a16:creationId xmlns:a16="http://schemas.microsoft.com/office/drawing/2014/main" id="{556DDA14-8FB4-06B8-13C6-11E7C8FB8A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460" y="1690688"/>
            <a:ext cx="4900226" cy="3600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
            <a:extLst>
              <a:ext uri="{FF2B5EF4-FFF2-40B4-BE49-F238E27FC236}">
                <a16:creationId xmlns:a16="http://schemas.microsoft.com/office/drawing/2014/main" id="{936E7579-0FAE-816A-3DEB-EDC0DF5F09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4314" y="1690688"/>
            <a:ext cx="4900226" cy="36000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0FBAE381-534D-A27C-A162-C4A690883520}"/>
              </a:ext>
            </a:extLst>
          </p:cNvPr>
          <p:cNvSpPr txBox="1"/>
          <p:nvPr/>
        </p:nvSpPr>
        <p:spPr>
          <a:xfrm rot="16200000">
            <a:off x="-400761" y="3305889"/>
            <a:ext cx="1804981" cy="246221"/>
          </a:xfrm>
          <a:prstGeom prst="rect">
            <a:avLst/>
          </a:prstGeom>
          <a:noFill/>
        </p:spPr>
        <p:txBody>
          <a:bodyPr wrap="none" lIns="0" tIns="0" rIns="0" bIns="0" rtlCol="0">
            <a:spAutoFit/>
          </a:bodyPr>
          <a:lstStyle/>
          <a:p>
            <a:r>
              <a:rPr lang="en-FR" sz="1600" dirty="0"/>
              <a:t>Distinct Kmers Count</a:t>
            </a:r>
            <a:endParaRPr lang="en-FR" sz="1600" dirty="0">
              <a:solidFill>
                <a:schemeClr val="tx1"/>
              </a:solidFill>
            </a:endParaRPr>
          </a:p>
        </p:txBody>
      </p:sp>
      <p:sp>
        <p:nvSpPr>
          <p:cNvPr id="3" name="TextBox 2">
            <a:extLst>
              <a:ext uri="{FF2B5EF4-FFF2-40B4-BE49-F238E27FC236}">
                <a16:creationId xmlns:a16="http://schemas.microsoft.com/office/drawing/2014/main" id="{155832F5-E026-E332-44A5-B80A589EE8F3}"/>
              </a:ext>
            </a:extLst>
          </p:cNvPr>
          <p:cNvSpPr txBox="1"/>
          <p:nvPr/>
        </p:nvSpPr>
        <p:spPr>
          <a:xfrm>
            <a:off x="2905864" y="5269521"/>
            <a:ext cx="543418" cy="246221"/>
          </a:xfrm>
          <a:prstGeom prst="rect">
            <a:avLst/>
          </a:prstGeom>
          <a:noFill/>
        </p:spPr>
        <p:txBody>
          <a:bodyPr wrap="none" lIns="0" tIns="0" rIns="0" bIns="0" rtlCol="0">
            <a:spAutoFit/>
          </a:bodyPr>
          <a:lstStyle/>
          <a:p>
            <a:r>
              <a:rPr lang="en-FR" sz="1600" dirty="0"/>
              <a:t>Strat.1</a:t>
            </a:r>
            <a:endParaRPr lang="en-FR" sz="1600" dirty="0">
              <a:solidFill>
                <a:schemeClr val="tx1"/>
              </a:solidFill>
            </a:endParaRPr>
          </a:p>
        </p:txBody>
      </p:sp>
      <p:sp>
        <p:nvSpPr>
          <p:cNvPr id="7" name="TextBox 6">
            <a:extLst>
              <a:ext uri="{FF2B5EF4-FFF2-40B4-BE49-F238E27FC236}">
                <a16:creationId xmlns:a16="http://schemas.microsoft.com/office/drawing/2014/main" id="{CEED5DFD-3DAC-8915-C3A8-BAF29FDC86A8}"/>
              </a:ext>
            </a:extLst>
          </p:cNvPr>
          <p:cNvSpPr txBox="1"/>
          <p:nvPr/>
        </p:nvSpPr>
        <p:spPr>
          <a:xfrm>
            <a:off x="8742720" y="5269520"/>
            <a:ext cx="543418" cy="246221"/>
          </a:xfrm>
          <a:prstGeom prst="rect">
            <a:avLst/>
          </a:prstGeom>
          <a:noFill/>
        </p:spPr>
        <p:txBody>
          <a:bodyPr wrap="none" lIns="0" tIns="0" rIns="0" bIns="0" rtlCol="0">
            <a:spAutoFit/>
          </a:bodyPr>
          <a:lstStyle/>
          <a:p>
            <a:r>
              <a:rPr lang="en-FR" sz="1600" dirty="0"/>
              <a:t>Strat.2</a:t>
            </a:r>
            <a:endParaRPr lang="en-FR" sz="1600" dirty="0">
              <a:solidFill>
                <a:schemeClr val="tx1"/>
              </a:solidFill>
            </a:endParaRPr>
          </a:p>
        </p:txBody>
      </p:sp>
    </p:spTree>
    <p:extLst>
      <p:ext uri="{BB962C8B-B14F-4D97-AF65-F5344CB8AC3E}">
        <p14:creationId xmlns:p14="http://schemas.microsoft.com/office/powerpoint/2010/main" val="18965795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09A9A-26BE-A7F1-1953-A37610713B4E}"/>
              </a:ext>
            </a:extLst>
          </p:cNvPr>
          <p:cNvSpPr>
            <a:spLocks noGrp="1"/>
          </p:cNvSpPr>
          <p:nvPr>
            <p:ph type="title"/>
          </p:nvPr>
        </p:nvSpPr>
        <p:spPr/>
        <p:txBody>
          <a:bodyPr/>
          <a:lstStyle/>
          <a:p>
            <a:r>
              <a:rPr lang="en-FR" dirty="0"/>
              <a:t>Batching Results Comparison: Distinct Kmers Count</a:t>
            </a:r>
          </a:p>
        </p:txBody>
      </p:sp>
      <p:sp>
        <p:nvSpPr>
          <p:cNvPr id="4" name="Slide Number Placeholder 3">
            <a:extLst>
              <a:ext uri="{FF2B5EF4-FFF2-40B4-BE49-F238E27FC236}">
                <a16:creationId xmlns:a16="http://schemas.microsoft.com/office/drawing/2014/main" id="{1A32957D-CF43-87E9-9DAD-A5D68F90AE54}"/>
              </a:ext>
            </a:extLst>
          </p:cNvPr>
          <p:cNvSpPr>
            <a:spLocks noGrp="1"/>
          </p:cNvSpPr>
          <p:nvPr>
            <p:ph type="sldNum" sz="quarter" idx="12"/>
          </p:nvPr>
        </p:nvSpPr>
        <p:spPr/>
        <p:txBody>
          <a:bodyPr/>
          <a:lstStyle/>
          <a:p>
            <a:fld id="{8B238E09-9D24-494B-92D5-4BBC628DD305}" type="slidenum">
              <a:rPr lang="en-FR" smtClean="0"/>
              <a:t>37</a:t>
            </a:fld>
            <a:endParaRPr lang="en-FR"/>
          </a:p>
        </p:txBody>
      </p:sp>
      <p:pic>
        <p:nvPicPr>
          <p:cNvPr id="5" name="Picture 1">
            <a:extLst>
              <a:ext uri="{FF2B5EF4-FFF2-40B4-BE49-F238E27FC236}">
                <a16:creationId xmlns:a16="http://schemas.microsoft.com/office/drawing/2014/main" id="{EA1AB469-7711-D53C-7562-14B742CF38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460" y="1690688"/>
            <a:ext cx="4900226" cy="3600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
            <a:extLst>
              <a:ext uri="{FF2B5EF4-FFF2-40B4-BE49-F238E27FC236}">
                <a16:creationId xmlns:a16="http://schemas.microsoft.com/office/drawing/2014/main" id="{CECD0985-03C4-8269-FF62-565D57E2A5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4314" y="1690688"/>
            <a:ext cx="4900226" cy="36000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6F2CFEF8-A6E8-9671-6207-B51E288B284B}"/>
              </a:ext>
            </a:extLst>
          </p:cNvPr>
          <p:cNvSpPr txBox="1"/>
          <p:nvPr/>
        </p:nvSpPr>
        <p:spPr>
          <a:xfrm rot="16200000">
            <a:off x="-400761" y="3305889"/>
            <a:ext cx="1804981" cy="246221"/>
          </a:xfrm>
          <a:prstGeom prst="rect">
            <a:avLst/>
          </a:prstGeom>
          <a:noFill/>
        </p:spPr>
        <p:txBody>
          <a:bodyPr wrap="none" lIns="0" tIns="0" rIns="0" bIns="0" rtlCol="0">
            <a:spAutoFit/>
          </a:bodyPr>
          <a:lstStyle/>
          <a:p>
            <a:r>
              <a:rPr lang="en-FR" sz="1600" dirty="0"/>
              <a:t>Distinct Kmers Count</a:t>
            </a:r>
            <a:endParaRPr lang="en-FR" sz="1600" dirty="0">
              <a:solidFill>
                <a:schemeClr val="tx1"/>
              </a:solidFill>
            </a:endParaRPr>
          </a:p>
        </p:txBody>
      </p:sp>
      <p:sp>
        <p:nvSpPr>
          <p:cNvPr id="10" name="TextBox 9">
            <a:extLst>
              <a:ext uri="{FF2B5EF4-FFF2-40B4-BE49-F238E27FC236}">
                <a16:creationId xmlns:a16="http://schemas.microsoft.com/office/drawing/2014/main" id="{2498F57D-106B-BD29-C25E-8CCD956768A8}"/>
              </a:ext>
            </a:extLst>
          </p:cNvPr>
          <p:cNvSpPr txBox="1"/>
          <p:nvPr/>
        </p:nvSpPr>
        <p:spPr>
          <a:xfrm flipH="1">
            <a:off x="3696784" y="6263243"/>
            <a:ext cx="4798432" cy="369332"/>
          </a:xfrm>
          <a:prstGeom prst="rect">
            <a:avLst/>
          </a:prstGeom>
          <a:noFill/>
        </p:spPr>
        <p:txBody>
          <a:bodyPr wrap="square" rtlCol="0">
            <a:spAutoFit/>
          </a:bodyPr>
          <a:lstStyle/>
          <a:p>
            <a:pPr algn="ctr"/>
            <a:r>
              <a:rPr lang="en-FR" b="1" dirty="0">
                <a:solidFill>
                  <a:schemeClr val="accent6">
                    <a:lumMod val="75000"/>
                  </a:schemeClr>
                </a:solidFill>
                <a:cs typeface="Arial" panose="020B0604020202020204" pitchFamily="34" charset="0"/>
                <a:sym typeface="Wingdings" pitchFamily="2" charset="2"/>
              </a:rPr>
              <a:t> Distinct Kmers Counts is balanced</a:t>
            </a:r>
            <a:endParaRPr lang="en-FR" b="1" dirty="0">
              <a:solidFill>
                <a:schemeClr val="accent6">
                  <a:lumMod val="75000"/>
                </a:schemeClr>
              </a:solidFill>
              <a:cs typeface="Arial" panose="020B0604020202020204" pitchFamily="34" charset="0"/>
            </a:endParaRPr>
          </a:p>
        </p:txBody>
      </p:sp>
      <p:sp>
        <p:nvSpPr>
          <p:cNvPr id="11" name="TextBox 10">
            <a:extLst>
              <a:ext uri="{FF2B5EF4-FFF2-40B4-BE49-F238E27FC236}">
                <a16:creationId xmlns:a16="http://schemas.microsoft.com/office/drawing/2014/main" id="{FF9134C1-3423-CCB1-13D4-321F9EEFAC76}"/>
              </a:ext>
            </a:extLst>
          </p:cNvPr>
          <p:cNvSpPr txBox="1"/>
          <p:nvPr/>
        </p:nvSpPr>
        <p:spPr>
          <a:xfrm>
            <a:off x="2905864" y="5269521"/>
            <a:ext cx="543418" cy="246221"/>
          </a:xfrm>
          <a:prstGeom prst="rect">
            <a:avLst/>
          </a:prstGeom>
          <a:noFill/>
        </p:spPr>
        <p:txBody>
          <a:bodyPr wrap="none" lIns="0" tIns="0" rIns="0" bIns="0" rtlCol="0">
            <a:spAutoFit/>
          </a:bodyPr>
          <a:lstStyle/>
          <a:p>
            <a:r>
              <a:rPr lang="en-FR" sz="1600" dirty="0"/>
              <a:t>Strat.1</a:t>
            </a:r>
            <a:endParaRPr lang="en-FR" sz="1600" dirty="0">
              <a:solidFill>
                <a:schemeClr val="tx1"/>
              </a:solidFill>
            </a:endParaRPr>
          </a:p>
        </p:txBody>
      </p:sp>
      <p:sp>
        <p:nvSpPr>
          <p:cNvPr id="12" name="TextBox 11">
            <a:extLst>
              <a:ext uri="{FF2B5EF4-FFF2-40B4-BE49-F238E27FC236}">
                <a16:creationId xmlns:a16="http://schemas.microsoft.com/office/drawing/2014/main" id="{7EF87B9B-CD1A-A0DC-B694-75D3AEFF1F08}"/>
              </a:ext>
            </a:extLst>
          </p:cNvPr>
          <p:cNvSpPr txBox="1"/>
          <p:nvPr/>
        </p:nvSpPr>
        <p:spPr>
          <a:xfrm>
            <a:off x="8742720" y="5269520"/>
            <a:ext cx="543418" cy="246221"/>
          </a:xfrm>
          <a:prstGeom prst="rect">
            <a:avLst/>
          </a:prstGeom>
          <a:noFill/>
        </p:spPr>
        <p:txBody>
          <a:bodyPr wrap="none" lIns="0" tIns="0" rIns="0" bIns="0" rtlCol="0">
            <a:spAutoFit/>
          </a:bodyPr>
          <a:lstStyle/>
          <a:p>
            <a:r>
              <a:rPr lang="en-FR" sz="1600" dirty="0"/>
              <a:t>Strat.2</a:t>
            </a:r>
            <a:endParaRPr lang="en-FR" sz="1600" dirty="0">
              <a:solidFill>
                <a:schemeClr val="tx1"/>
              </a:solidFill>
            </a:endParaRPr>
          </a:p>
        </p:txBody>
      </p:sp>
      <p:sp>
        <p:nvSpPr>
          <p:cNvPr id="14" name="TextBox 13">
            <a:extLst>
              <a:ext uri="{FF2B5EF4-FFF2-40B4-BE49-F238E27FC236}">
                <a16:creationId xmlns:a16="http://schemas.microsoft.com/office/drawing/2014/main" id="{F8C89CCB-FCCE-812B-6190-3778D5634C62}"/>
              </a:ext>
            </a:extLst>
          </p:cNvPr>
          <p:cNvSpPr txBox="1"/>
          <p:nvPr/>
        </p:nvSpPr>
        <p:spPr>
          <a:xfrm>
            <a:off x="5055766" y="5269520"/>
            <a:ext cx="838691" cy="369332"/>
          </a:xfrm>
          <a:prstGeom prst="rect">
            <a:avLst/>
          </a:prstGeom>
          <a:noFill/>
        </p:spPr>
        <p:txBody>
          <a:bodyPr wrap="none" rtlCol="0">
            <a:spAutoFit/>
          </a:bodyPr>
          <a:lstStyle/>
          <a:p>
            <a:r>
              <a:rPr lang="en-GB" dirty="0"/>
              <a:t>Outlier</a:t>
            </a:r>
            <a:endParaRPr lang="en-FR" dirty="0"/>
          </a:p>
        </p:txBody>
      </p:sp>
      <p:cxnSp>
        <p:nvCxnSpPr>
          <p:cNvPr id="16" name="Straight Arrow Connector 15">
            <a:extLst>
              <a:ext uri="{FF2B5EF4-FFF2-40B4-BE49-F238E27FC236}">
                <a16:creationId xmlns:a16="http://schemas.microsoft.com/office/drawing/2014/main" id="{434F2B8F-C968-1DD0-A987-3A2DA225FE12}"/>
              </a:ext>
            </a:extLst>
          </p:cNvPr>
          <p:cNvCxnSpPr>
            <a:cxnSpLocks/>
            <a:endCxn id="14" idx="0"/>
          </p:cNvCxnSpPr>
          <p:nvPr/>
        </p:nvCxnSpPr>
        <p:spPr>
          <a:xfrm>
            <a:off x="5343105" y="4922044"/>
            <a:ext cx="132007" cy="34747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7BAB57B-AB35-5593-7331-14161BDBECAA}"/>
              </a:ext>
            </a:extLst>
          </p:cNvPr>
          <p:cNvSpPr txBox="1"/>
          <p:nvPr/>
        </p:nvSpPr>
        <p:spPr>
          <a:xfrm>
            <a:off x="927713" y="5616912"/>
            <a:ext cx="4945585" cy="646331"/>
          </a:xfrm>
          <a:prstGeom prst="rect">
            <a:avLst/>
          </a:prstGeom>
          <a:noFill/>
        </p:spPr>
        <p:txBody>
          <a:bodyPr wrap="none" rtlCol="0">
            <a:spAutoFit/>
          </a:bodyPr>
          <a:lstStyle/>
          <a:p>
            <a:r>
              <a:rPr lang="en-GB" dirty="0"/>
              <a:t>Strat.1 keep the order of accession number</a:t>
            </a:r>
          </a:p>
          <a:p>
            <a:r>
              <a:rPr lang="en-GB" dirty="0">
                <a:sym typeface="Wingdings" pitchFamily="2" charset="2"/>
              </a:rPr>
              <a:t> Lower number of distinct </a:t>
            </a:r>
            <a:r>
              <a:rPr lang="en-GB" dirty="0" err="1">
                <a:sym typeface="Wingdings" pitchFamily="2" charset="2"/>
              </a:rPr>
              <a:t>kmers</a:t>
            </a:r>
            <a:r>
              <a:rPr lang="en-GB" dirty="0">
                <a:sym typeface="Wingdings" pitchFamily="2" charset="2"/>
              </a:rPr>
              <a:t> count per batch</a:t>
            </a:r>
            <a:endParaRPr lang="en-FR" dirty="0"/>
          </a:p>
        </p:txBody>
      </p:sp>
    </p:spTree>
    <p:extLst>
      <p:ext uri="{BB962C8B-B14F-4D97-AF65-F5344CB8AC3E}">
        <p14:creationId xmlns:p14="http://schemas.microsoft.com/office/powerpoint/2010/main" val="4715472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BDDBB-D12C-1BEA-81D0-E6081C60B963}"/>
              </a:ext>
            </a:extLst>
          </p:cNvPr>
          <p:cNvSpPr>
            <a:spLocks noGrp="1"/>
          </p:cNvSpPr>
          <p:nvPr>
            <p:ph type="title"/>
          </p:nvPr>
        </p:nvSpPr>
        <p:spPr/>
        <p:txBody>
          <a:bodyPr/>
          <a:lstStyle/>
          <a:p>
            <a:r>
              <a:rPr lang="en-FR" dirty="0"/>
              <a:t>Batching Results Comparison: Number Of Genomes</a:t>
            </a:r>
          </a:p>
        </p:txBody>
      </p:sp>
      <p:sp>
        <p:nvSpPr>
          <p:cNvPr id="4" name="Slide Number Placeholder 3">
            <a:extLst>
              <a:ext uri="{FF2B5EF4-FFF2-40B4-BE49-F238E27FC236}">
                <a16:creationId xmlns:a16="http://schemas.microsoft.com/office/drawing/2014/main" id="{7BC9EB94-9833-83F1-7A41-CAB6FB2AAB67}"/>
              </a:ext>
            </a:extLst>
          </p:cNvPr>
          <p:cNvSpPr>
            <a:spLocks noGrp="1"/>
          </p:cNvSpPr>
          <p:nvPr>
            <p:ph type="sldNum" sz="quarter" idx="12"/>
          </p:nvPr>
        </p:nvSpPr>
        <p:spPr/>
        <p:txBody>
          <a:bodyPr/>
          <a:lstStyle/>
          <a:p>
            <a:fld id="{8B238E09-9D24-494B-92D5-4BBC628DD305}" type="slidenum">
              <a:rPr lang="en-FR" smtClean="0"/>
              <a:t>38</a:t>
            </a:fld>
            <a:endParaRPr lang="en-FR"/>
          </a:p>
        </p:txBody>
      </p:sp>
      <p:pic>
        <p:nvPicPr>
          <p:cNvPr id="5" name="Picture 1">
            <a:extLst>
              <a:ext uri="{FF2B5EF4-FFF2-40B4-BE49-F238E27FC236}">
                <a16:creationId xmlns:a16="http://schemas.microsoft.com/office/drawing/2014/main" id="{65803A39-1674-0EFA-82E6-2F21D3DD14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194" y="1690688"/>
            <a:ext cx="5105607" cy="3600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
            <a:extLst>
              <a:ext uri="{FF2B5EF4-FFF2-40B4-BE49-F238E27FC236}">
                <a16:creationId xmlns:a16="http://schemas.microsoft.com/office/drawing/2014/main" id="{BE82B6BC-3D63-2D45-5925-EC475D2344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3200" y="1690688"/>
            <a:ext cx="5105607" cy="36000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E601EB3-E8D6-BF8A-CDC1-0A2D638DBCD1}"/>
              </a:ext>
            </a:extLst>
          </p:cNvPr>
          <p:cNvSpPr txBox="1"/>
          <p:nvPr/>
        </p:nvSpPr>
        <p:spPr>
          <a:xfrm rot="16200000">
            <a:off x="-451530" y="3305889"/>
            <a:ext cx="1723229" cy="246221"/>
          </a:xfrm>
          <a:prstGeom prst="rect">
            <a:avLst/>
          </a:prstGeom>
          <a:noFill/>
        </p:spPr>
        <p:txBody>
          <a:bodyPr wrap="none" lIns="0" tIns="0" rIns="0" bIns="0" rtlCol="0">
            <a:spAutoFit/>
          </a:bodyPr>
          <a:lstStyle/>
          <a:p>
            <a:r>
              <a:rPr lang="en-FR" sz="1600" dirty="0"/>
              <a:t>Number of Genomes</a:t>
            </a:r>
            <a:endParaRPr lang="en-FR" sz="1600" dirty="0">
              <a:solidFill>
                <a:schemeClr val="tx1"/>
              </a:solidFill>
            </a:endParaRPr>
          </a:p>
        </p:txBody>
      </p:sp>
      <p:sp>
        <p:nvSpPr>
          <p:cNvPr id="9" name="TextBox 8">
            <a:extLst>
              <a:ext uri="{FF2B5EF4-FFF2-40B4-BE49-F238E27FC236}">
                <a16:creationId xmlns:a16="http://schemas.microsoft.com/office/drawing/2014/main" id="{C69E7ECE-8FCC-96CF-8AF9-9B534E1BB58E}"/>
              </a:ext>
            </a:extLst>
          </p:cNvPr>
          <p:cNvSpPr txBox="1"/>
          <p:nvPr/>
        </p:nvSpPr>
        <p:spPr>
          <a:xfrm>
            <a:off x="2905864" y="5269521"/>
            <a:ext cx="543418" cy="246221"/>
          </a:xfrm>
          <a:prstGeom prst="rect">
            <a:avLst/>
          </a:prstGeom>
          <a:noFill/>
        </p:spPr>
        <p:txBody>
          <a:bodyPr wrap="none" lIns="0" tIns="0" rIns="0" bIns="0" rtlCol="0">
            <a:spAutoFit/>
          </a:bodyPr>
          <a:lstStyle/>
          <a:p>
            <a:r>
              <a:rPr lang="en-FR" sz="1600" dirty="0"/>
              <a:t>Strat.1</a:t>
            </a:r>
            <a:endParaRPr lang="en-FR" sz="1600" dirty="0">
              <a:solidFill>
                <a:schemeClr val="tx1"/>
              </a:solidFill>
            </a:endParaRPr>
          </a:p>
        </p:txBody>
      </p:sp>
      <p:sp>
        <p:nvSpPr>
          <p:cNvPr id="10" name="TextBox 9">
            <a:extLst>
              <a:ext uri="{FF2B5EF4-FFF2-40B4-BE49-F238E27FC236}">
                <a16:creationId xmlns:a16="http://schemas.microsoft.com/office/drawing/2014/main" id="{E0AB5567-D7A4-6FE9-A6B6-B8916A5F6FAE}"/>
              </a:ext>
            </a:extLst>
          </p:cNvPr>
          <p:cNvSpPr txBox="1"/>
          <p:nvPr/>
        </p:nvSpPr>
        <p:spPr>
          <a:xfrm>
            <a:off x="8742720" y="5269520"/>
            <a:ext cx="543418" cy="246221"/>
          </a:xfrm>
          <a:prstGeom prst="rect">
            <a:avLst/>
          </a:prstGeom>
          <a:noFill/>
        </p:spPr>
        <p:txBody>
          <a:bodyPr wrap="none" lIns="0" tIns="0" rIns="0" bIns="0" rtlCol="0">
            <a:spAutoFit/>
          </a:bodyPr>
          <a:lstStyle/>
          <a:p>
            <a:r>
              <a:rPr lang="en-FR" sz="1600" dirty="0"/>
              <a:t>Strat.2</a:t>
            </a:r>
            <a:endParaRPr lang="en-FR" sz="1600" dirty="0">
              <a:solidFill>
                <a:schemeClr val="tx1"/>
              </a:solidFill>
            </a:endParaRPr>
          </a:p>
        </p:txBody>
      </p:sp>
      <p:sp>
        <p:nvSpPr>
          <p:cNvPr id="11" name="TextBox 10">
            <a:extLst>
              <a:ext uri="{FF2B5EF4-FFF2-40B4-BE49-F238E27FC236}">
                <a16:creationId xmlns:a16="http://schemas.microsoft.com/office/drawing/2014/main" id="{137D0BD7-CBC2-4CB0-FC45-00350B2C7107}"/>
              </a:ext>
            </a:extLst>
          </p:cNvPr>
          <p:cNvSpPr txBox="1"/>
          <p:nvPr/>
        </p:nvSpPr>
        <p:spPr>
          <a:xfrm>
            <a:off x="2220580" y="5688859"/>
            <a:ext cx="7750840" cy="369332"/>
          </a:xfrm>
          <a:prstGeom prst="rect">
            <a:avLst/>
          </a:prstGeom>
          <a:noFill/>
        </p:spPr>
        <p:txBody>
          <a:bodyPr wrap="none" rtlCol="0">
            <a:spAutoFit/>
          </a:bodyPr>
          <a:lstStyle/>
          <a:p>
            <a:r>
              <a:rPr lang="en-GB" dirty="0"/>
              <a:t>Number of genomes per batch varies, strat.2 to a lesser extent compared to strat.1</a:t>
            </a:r>
            <a:endParaRPr lang="en-FR" dirty="0"/>
          </a:p>
        </p:txBody>
      </p:sp>
    </p:spTree>
    <p:extLst>
      <p:ext uri="{BB962C8B-B14F-4D97-AF65-F5344CB8AC3E}">
        <p14:creationId xmlns:p14="http://schemas.microsoft.com/office/powerpoint/2010/main" val="34492257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9C1336-53FE-CD4E-3338-9AA0CD88A21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2D66128-76B3-3A20-938A-258B78B9925B}"/>
              </a:ext>
            </a:extLst>
          </p:cNvPr>
          <p:cNvSpPr>
            <a:spLocks noGrp="1"/>
          </p:cNvSpPr>
          <p:nvPr>
            <p:ph type="title"/>
          </p:nvPr>
        </p:nvSpPr>
        <p:spPr/>
        <p:txBody>
          <a:bodyPr/>
          <a:lstStyle/>
          <a:p>
            <a:r>
              <a:rPr lang="en-FR" dirty="0"/>
              <a:t>Batching Results Comparison: After Compression</a:t>
            </a:r>
          </a:p>
        </p:txBody>
      </p:sp>
      <p:sp>
        <p:nvSpPr>
          <p:cNvPr id="4" name="Slide Number Placeholder 3">
            <a:extLst>
              <a:ext uri="{FF2B5EF4-FFF2-40B4-BE49-F238E27FC236}">
                <a16:creationId xmlns:a16="http://schemas.microsoft.com/office/drawing/2014/main" id="{E5C8C5D3-18A8-AED4-A396-7CB93A735247}"/>
              </a:ext>
            </a:extLst>
          </p:cNvPr>
          <p:cNvSpPr>
            <a:spLocks noGrp="1"/>
          </p:cNvSpPr>
          <p:nvPr>
            <p:ph type="sldNum" sz="quarter" idx="12"/>
          </p:nvPr>
        </p:nvSpPr>
        <p:spPr/>
        <p:txBody>
          <a:bodyPr/>
          <a:lstStyle/>
          <a:p>
            <a:fld id="{8B238E09-9D24-494B-92D5-4BBC628DD305}" type="slidenum">
              <a:rPr lang="en-FR" smtClean="0"/>
              <a:t>39</a:t>
            </a:fld>
            <a:endParaRPr lang="en-FR"/>
          </a:p>
        </p:txBody>
      </p:sp>
      <p:pic>
        <p:nvPicPr>
          <p:cNvPr id="13314" name="Picture 2">
            <a:extLst>
              <a:ext uri="{FF2B5EF4-FFF2-40B4-BE49-F238E27FC236}">
                <a16:creationId xmlns:a16="http://schemas.microsoft.com/office/drawing/2014/main" id="{2C621072-366C-A464-2546-F3D22F5151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595" y="1690688"/>
            <a:ext cx="4954206" cy="3600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
            <a:extLst>
              <a:ext uri="{FF2B5EF4-FFF2-40B4-BE49-F238E27FC236}">
                <a16:creationId xmlns:a16="http://schemas.microsoft.com/office/drawing/2014/main" id="{3E451A6D-C366-45FB-59CD-EF54F5FA66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3199" y="1690688"/>
            <a:ext cx="4954206" cy="3600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EB0F1F4-9B4C-A320-DC8D-4095BC4C6FD6}"/>
              </a:ext>
            </a:extLst>
          </p:cNvPr>
          <p:cNvSpPr txBox="1"/>
          <p:nvPr/>
        </p:nvSpPr>
        <p:spPr>
          <a:xfrm rot="16200000">
            <a:off x="22624" y="3305889"/>
            <a:ext cx="811119" cy="246221"/>
          </a:xfrm>
          <a:prstGeom prst="rect">
            <a:avLst/>
          </a:prstGeom>
          <a:noFill/>
        </p:spPr>
        <p:txBody>
          <a:bodyPr wrap="none" lIns="0" tIns="0" rIns="0" bIns="0" rtlCol="0">
            <a:spAutoFit/>
          </a:bodyPr>
          <a:lstStyle/>
          <a:p>
            <a:r>
              <a:rPr lang="en-FR" sz="1600" dirty="0"/>
              <a:t>Size(MB)</a:t>
            </a:r>
            <a:endParaRPr lang="en-FR" sz="1600" dirty="0">
              <a:solidFill>
                <a:schemeClr val="tx1"/>
              </a:solidFill>
            </a:endParaRPr>
          </a:p>
        </p:txBody>
      </p:sp>
      <p:sp>
        <p:nvSpPr>
          <p:cNvPr id="8" name="TextBox 7">
            <a:extLst>
              <a:ext uri="{FF2B5EF4-FFF2-40B4-BE49-F238E27FC236}">
                <a16:creationId xmlns:a16="http://schemas.microsoft.com/office/drawing/2014/main" id="{C51D4FE7-CAE7-8BE2-D15A-C89E437F35D3}"/>
              </a:ext>
            </a:extLst>
          </p:cNvPr>
          <p:cNvSpPr txBox="1"/>
          <p:nvPr/>
        </p:nvSpPr>
        <p:spPr>
          <a:xfrm>
            <a:off x="2905864" y="5269521"/>
            <a:ext cx="543418" cy="246221"/>
          </a:xfrm>
          <a:prstGeom prst="rect">
            <a:avLst/>
          </a:prstGeom>
          <a:noFill/>
        </p:spPr>
        <p:txBody>
          <a:bodyPr wrap="none" lIns="0" tIns="0" rIns="0" bIns="0" rtlCol="0">
            <a:spAutoFit/>
          </a:bodyPr>
          <a:lstStyle/>
          <a:p>
            <a:r>
              <a:rPr lang="en-FR" sz="1600" dirty="0"/>
              <a:t>Strat.1</a:t>
            </a:r>
            <a:endParaRPr lang="en-FR" sz="1600" dirty="0">
              <a:solidFill>
                <a:schemeClr val="tx1"/>
              </a:solidFill>
            </a:endParaRPr>
          </a:p>
        </p:txBody>
      </p:sp>
      <p:sp>
        <p:nvSpPr>
          <p:cNvPr id="9" name="TextBox 8">
            <a:extLst>
              <a:ext uri="{FF2B5EF4-FFF2-40B4-BE49-F238E27FC236}">
                <a16:creationId xmlns:a16="http://schemas.microsoft.com/office/drawing/2014/main" id="{80EF892D-F033-21F0-05D8-D05CF97272AF}"/>
              </a:ext>
            </a:extLst>
          </p:cNvPr>
          <p:cNvSpPr txBox="1"/>
          <p:nvPr/>
        </p:nvSpPr>
        <p:spPr>
          <a:xfrm>
            <a:off x="8742720" y="5269520"/>
            <a:ext cx="543418" cy="246221"/>
          </a:xfrm>
          <a:prstGeom prst="rect">
            <a:avLst/>
          </a:prstGeom>
          <a:noFill/>
        </p:spPr>
        <p:txBody>
          <a:bodyPr wrap="none" lIns="0" tIns="0" rIns="0" bIns="0" rtlCol="0">
            <a:spAutoFit/>
          </a:bodyPr>
          <a:lstStyle/>
          <a:p>
            <a:r>
              <a:rPr lang="en-FR" sz="1600" dirty="0"/>
              <a:t>Strat.2</a:t>
            </a:r>
            <a:endParaRPr lang="en-FR" sz="1600" dirty="0">
              <a:solidFill>
                <a:schemeClr val="tx1"/>
              </a:solidFill>
            </a:endParaRPr>
          </a:p>
        </p:txBody>
      </p:sp>
    </p:spTree>
    <p:extLst>
      <p:ext uri="{BB962C8B-B14F-4D97-AF65-F5344CB8AC3E}">
        <p14:creationId xmlns:p14="http://schemas.microsoft.com/office/powerpoint/2010/main" val="2977512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68C4F4-D29D-E12A-9534-6C5C3E0E7F28}"/>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B88D2FFE-6D86-446E-CF38-41A660002C92}"/>
              </a:ext>
            </a:extLst>
          </p:cNvPr>
          <p:cNvSpPr>
            <a:spLocks noGrp="1"/>
          </p:cNvSpPr>
          <p:nvPr>
            <p:ph type="title"/>
          </p:nvPr>
        </p:nvSpPr>
        <p:spPr/>
        <p:txBody>
          <a:bodyPr/>
          <a:lstStyle/>
          <a:p>
            <a:r>
              <a:rPr lang="en-FR" dirty="0"/>
              <a:t>Motivation: Rapidly Growing Bacteria Genome Data</a:t>
            </a:r>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7D0C6581-4623-D43F-2F17-6663405C1D1A}"/>
                  </a:ext>
                </a:extLst>
              </p:cNvPr>
              <p:cNvSpPr>
                <a:spLocks noGrp="1"/>
              </p:cNvSpPr>
              <p:nvPr>
                <p:ph idx="1"/>
              </p:nvPr>
            </p:nvSpPr>
            <p:spPr>
              <a:xfrm>
                <a:off x="6096000" y="2222520"/>
                <a:ext cx="5867400" cy="2747963"/>
              </a:xfrm>
            </p:spPr>
            <p:txBody>
              <a:bodyPr>
                <a:normAutofit/>
              </a:bodyPr>
              <a:lstStyle/>
              <a:p>
                <a:pPr marL="0" indent="0">
                  <a:buNone/>
                </a:pPr>
                <a:r>
                  <a:rPr lang="en-FR" sz="1600" dirty="0"/>
                  <a:t>2021 Mar	       </a:t>
                </a:r>
                <a:r>
                  <a:rPr lang="en-GB" sz="1600" dirty="0"/>
                  <a:t>661k Collection</a:t>
                </a:r>
                <a:r>
                  <a:rPr lang="en-GB" sz="1600" baseline="30000" dirty="0"/>
                  <a:t>2</a:t>
                </a:r>
                <a:r>
                  <a:rPr lang="en-GB" sz="1600" dirty="0">
                    <a:solidFill>
                      <a:srgbClr val="000000"/>
                    </a:solidFill>
                    <a:effectLst/>
                    <a:latin typeface="Times New Roman" panose="02020603050405020304" pitchFamily="18" charset="0"/>
                  </a:rPr>
                  <a:t> 		n = 661,405</a:t>
                </a:r>
                <a:endParaRPr lang="en-GB" sz="1600" baseline="30000" dirty="0"/>
              </a:p>
              <a:p>
                <a:pPr marL="0" indent="0">
                  <a:buNone/>
                </a:pPr>
                <a:r>
                  <a:rPr lang="en-FR" sz="1600" dirty="0"/>
                  <a:t>2024 Mar	       </a:t>
                </a:r>
                <a:r>
                  <a:rPr lang="en-GB" sz="1600" dirty="0"/>
                  <a:t>AllTheBacteria</a:t>
                </a:r>
                <a:r>
                  <a:rPr lang="en-GB" sz="1600" baseline="30000" dirty="0"/>
                  <a:t>3  </a:t>
                </a:r>
                <a:r>
                  <a:rPr lang="en-GB" sz="1600" dirty="0"/>
                  <a:t>v0.1	n = 1,932,812</a:t>
                </a:r>
                <a:endParaRPr lang="en-FR" sz="1600" dirty="0"/>
              </a:p>
              <a:p>
                <a:pPr marL="0" indent="0">
                  <a:buNone/>
                </a:pPr>
                <a:r>
                  <a:rPr lang="en-FR" sz="1600" dirty="0"/>
                  <a:t>2024 Nov	       </a:t>
                </a:r>
                <a:r>
                  <a:rPr lang="en-GB" sz="1600" dirty="0">
                    <a:solidFill>
                      <a:srgbClr val="000000"/>
                    </a:solidFill>
                    <a:effectLst/>
                    <a:latin typeface="Times New Roman" panose="02020603050405020304" pitchFamily="18" charset="0"/>
                  </a:rPr>
                  <a:t>AllTheBacteria</a:t>
                </a:r>
                <a:r>
                  <a:rPr lang="en-GB" sz="1600" baseline="30000" dirty="0">
                    <a:solidFill>
                      <a:srgbClr val="000000"/>
                    </a:solidFill>
                    <a:effectLst/>
                    <a:latin typeface="Times New Roman" panose="02020603050405020304" pitchFamily="18" charset="0"/>
                  </a:rPr>
                  <a:t>3  </a:t>
                </a:r>
                <a:r>
                  <a:rPr lang="en-GB" sz="1600" dirty="0">
                    <a:solidFill>
                      <a:srgbClr val="000000"/>
                    </a:solidFill>
                    <a:effectLst/>
                    <a:latin typeface="Times New Roman" panose="02020603050405020304" pitchFamily="18" charset="0"/>
                  </a:rPr>
                  <a:t>v0.2	n = 2,440,377</a:t>
                </a:r>
                <a:endParaRPr lang="en-FR" sz="1600" dirty="0"/>
              </a:p>
              <a:p>
                <a:pPr marL="0" indent="0">
                  <a:buNone/>
                </a:pPr>
                <a:r>
                  <a:rPr lang="en-FR" sz="1600" dirty="0"/>
                  <a:t>Next decade   Collections	 	</a:t>
                </a:r>
                <a14:m>
                  <m:oMath xmlns:m="http://schemas.openxmlformats.org/officeDocument/2006/math">
                    <m:sSup>
                      <m:sSupPr>
                        <m:ctrlPr>
                          <a:rPr lang="en-US" sz="1600" b="0" i="1" smtClean="0">
                            <a:latin typeface="Cambria Math" panose="02040503050406030204" pitchFamily="18" charset="0"/>
                            <a:ea typeface="Cambria Math" panose="02040503050406030204" pitchFamily="18" charset="0"/>
                          </a:rPr>
                        </m:ctrlPr>
                      </m:sSupPr>
                      <m:e>
                        <m:r>
                          <a:rPr lang="en-US" sz="1600" b="0" i="1" smtClean="0">
                            <a:latin typeface="Cambria Math" panose="02040503050406030204" pitchFamily="18" charset="0"/>
                            <a:ea typeface="Cambria Math" panose="02040503050406030204" pitchFamily="18" charset="0"/>
                          </a:rPr>
                          <m:t>10</m:t>
                        </m:r>
                      </m:e>
                      <m:sup>
                        <m:r>
                          <a:rPr lang="en-US" sz="1600" b="0" i="1" smtClean="0">
                            <a:latin typeface="Cambria Math" panose="02040503050406030204" pitchFamily="18" charset="0"/>
                            <a:ea typeface="Cambria Math" panose="02040503050406030204" pitchFamily="18" charset="0"/>
                          </a:rPr>
                          <m:t>7</m:t>
                        </m:r>
                      </m:sup>
                    </m:sSup>
                  </m:oMath>
                </a14:m>
                <a:endParaRPr lang="en-FR" sz="1600" dirty="0"/>
              </a:p>
              <a:p>
                <a:pPr marL="0" indent="0">
                  <a:buNone/>
                </a:pPr>
                <a:endParaRPr lang="en-FR" sz="1600" dirty="0"/>
              </a:p>
              <a:p>
                <a:pPr marL="0" indent="0">
                  <a:buNone/>
                </a:pPr>
                <a:r>
                  <a:rPr lang="en-FR" sz="1600" dirty="0"/>
                  <a:t>Moreover, improvements in biological and technological diversity, MAG,…</a:t>
                </a:r>
              </a:p>
              <a:p>
                <a:pPr marL="0" indent="0">
                  <a:buNone/>
                </a:pPr>
                <a:endParaRPr lang="en-FR" sz="1600" dirty="0"/>
              </a:p>
            </p:txBody>
          </p:sp>
        </mc:Choice>
        <mc:Fallback>
          <p:sp>
            <p:nvSpPr>
              <p:cNvPr id="6" name="Content Placeholder 5">
                <a:extLst>
                  <a:ext uri="{FF2B5EF4-FFF2-40B4-BE49-F238E27FC236}">
                    <a16:creationId xmlns:a16="http://schemas.microsoft.com/office/drawing/2014/main" id="{7D0C6581-4623-D43F-2F17-6663405C1D1A}"/>
                  </a:ext>
                </a:extLst>
              </p:cNvPr>
              <p:cNvSpPr>
                <a:spLocks noGrp="1" noRot="1" noChangeAspect="1" noMove="1" noResize="1" noEditPoints="1" noAdjustHandles="1" noChangeArrowheads="1" noChangeShapeType="1" noTextEdit="1"/>
              </p:cNvSpPr>
              <p:nvPr>
                <p:ph idx="1"/>
              </p:nvPr>
            </p:nvSpPr>
            <p:spPr>
              <a:xfrm>
                <a:off x="6096000" y="2222520"/>
                <a:ext cx="5867400" cy="2747963"/>
              </a:xfrm>
              <a:blipFill>
                <a:blip r:embed="rId3"/>
                <a:stretch>
                  <a:fillRect l="-648" t="-1382"/>
                </a:stretch>
              </a:blipFill>
            </p:spPr>
            <p:txBody>
              <a:bodyPr/>
              <a:lstStyle/>
              <a:p>
                <a:r>
                  <a:rPr lang="en-FR">
                    <a:noFill/>
                  </a:rPr>
                  <a:t> </a:t>
                </a:r>
              </a:p>
            </p:txBody>
          </p:sp>
        </mc:Fallback>
      </mc:AlternateContent>
      <p:sp>
        <p:nvSpPr>
          <p:cNvPr id="4" name="Slide Number Placeholder 3">
            <a:extLst>
              <a:ext uri="{FF2B5EF4-FFF2-40B4-BE49-F238E27FC236}">
                <a16:creationId xmlns:a16="http://schemas.microsoft.com/office/drawing/2014/main" id="{BA588BDE-E9E1-6435-782C-A723AD80A322}"/>
              </a:ext>
            </a:extLst>
          </p:cNvPr>
          <p:cNvSpPr>
            <a:spLocks noGrp="1"/>
          </p:cNvSpPr>
          <p:nvPr>
            <p:ph type="sldNum" sz="quarter" idx="12"/>
          </p:nvPr>
        </p:nvSpPr>
        <p:spPr/>
        <p:txBody>
          <a:bodyPr/>
          <a:lstStyle/>
          <a:p>
            <a:fld id="{8B238E09-9D24-494B-92D5-4BBC628DD305}" type="slidenum">
              <a:rPr lang="en-FR" smtClean="0"/>
              <a:t>4</a:t>
            </a:fld>
            <a:endParaRPr lang="en-FR"/>
          </a:p>
        </p:txBody>
      </p:sp>
      <p:sp>
        <p:nvSpPr>
          <p:cNvPr id="10" name="TextBox 9">
            <a:extLst>
              <a:ext uri="{FF2B5EF4-FFF2-40B4-BE49-F238E27FC236}">
                <a16:creationId xmlns:a16="http://schemas.microsoft.com/office/drawing/2014/main" id="{4885BCDA-D309-2A71-2857-56E89A23C482}"/>
              </a:ext>
            </a:extLst>
          </p:cNvPr>
          <p:cNvSpPr txBox="1"/>
          <p:nvPr/>
        </p:nvSpPr>
        <p:spPr>
          <a:xfrm>
            <a:off x="6095999" y="1648826"/>
            <a:ext cx="5867401" cy="338554"/>
          </a:xfrm>
          <a:prstGeom prst="rect">
            <a:avLst/>
          </a:prstGeom>
          <a:noFill/>
        </p:spPr>
        <p:txBody>
          <a:bodyPr wrap="square" rtlCol="0">
            <a:spAutoFit/>
          </a:bodyPr>
          <a:lstStyle/>
          <a:p>
            <a:pPr algn="ctr">
              <a:buNone/>
            </a:pPr>
            <a:r>
              <a:rPr lang="en-GB" sz="1600" b="1" dirty="0">
                <a:solidFill>
                  <a:srgbClr val="474747"/>
                </a:solidFill>
                <a:effectLst/>
                <a:latin typeface="Times New Roman" panose="02020603050405020304" pitchFamily="18" charset="0"/>
              </a:rPr>
              <a:t>Increasing Availability of Larger Bacterial Genome</a:t>
            </a:r>
            <a:r>
              <a:rPr lang="en-GB" sz="1600" dirty="0">
                <a:solidFill>
                  <a:srgbClr val="474747"/>
                </a:solidFill>
                <a:latin typeface="Times New Roman" panose="02020603050405020304" pitchFamily="18" charset="0"/>
              </a:rPr>
              <a:t> </a:t>
            </a:r>
            <a:r>
              <a:rPr lang="en-GB" sz="1600" b="1" dirty="0">
                <a:solidFill>
                  <a:srgbClr val="474747"/>
                </a:solidFill>
                <a:effectLst/>
                <a:latin typeface="Times New Roman" panose="02020603050405020304" pitchFamily="18" charset="0"/>
              </a:rPr>
              <a:t>Collections</a:t>
            </a:r>
            <a:r>
              <a:rPr lang="en-FR" sz="1600" dirty="0"/>
              <a:t> </a:t>
            </a:r>
          </a:p>
        </p:txBody>
      </p:sp>
      <p:sp>
        <p:nvSpPr>
          <p:cNvPr id="11" name="TextBox 10">
            <a:extLst>
              <a:ext uri="{FF2B5EF4-FFF2-40B4-BE49-F238E27FC236}">
                <a16:creationId xmlns:a16="http://schemas.microsoft.com/office/drawing/2014/main" id="{580D09C2-BD8C-B3AE-276A-AAE49708A53C}"/>
              </a:ext>
            </a:extLst>
          </p:cNvPr>
          <p:cNvSpPr txBox="1"/>
          <p:nvPr/>
        </p:nvSpPr>
        <p:spPr>
          <a:xfrm>
            <a:off x="228600" y="1648825"/>
            <a:ext cx="5410201" cy="338554"/>
          </a:xfrm>
          <a:prstGeom prst="rect">
            <a:avLst/>
          </a:prstGeom>
          <a:noFill/>
        </p:spPr>
        <p:txBody>
          <a:bodyPr wrap="square" rtlCol="0">
            <a:spAutoFit/>
          </a:bodyPr>
          <a:lstStyle/>
          <a:p>
            <a:pPr algn="ctr"/>
            <a:r>
              <a:rPr lang="en-GB" sz="1600" b="1" dirty="0">
                <a:solidFill>
                  <a:srgbClr val="474747"/>
                </a:solidFill>
                <a:effectLst/>
                <a:latin typeface="Times New Roman" panose="02020603050405020304" pitchFamily="18" charset="0"/>
              </a:rPr>
              <a:t>Fast Growth Of Bacterial Genomes Data</a:t>
            </a:r>
            <a:r>
              <a:rPr lang="en-GB" sz="1600" b="1" baseline="30000" dirty="0">
                <a:solidFill>
                  <a:srgbClr val="474747"/>
                </a:solidFill>
                <a:effectLst/>
                <a:latin typeface="Times New Roman" panose="02020603050405020304" pitchFamily="18" charset="0"/>
              </a:rPr>
              <a:t>1 </a:t>
            </a:r>
            <a:endParaRPr lang="en-GB" sz="1600" baseline="30000" dirty="0">
              <a:solidFill>
                <a:srgbClr val="474747"/>
              </a:solidFill>
              <a:effectLst/>
              <a:latin typeface="Times New Roman" panose="02020603050405020304" pitchFamily="18" charset="0"/>
            </a:endParaRPr>
          </a:p>
        </p:txBody>
      </p:sp>
      <p:sp>
        <p:nvSpPr>
          <p:cNvPr id="13" name="TextBox 12">
            <a:extLst>
              <a:ext uri="{FF2B5EF4-FFF2-40B4-BE49-F238E27FC236}">
                <a16:creationId xmlns:a16="http://schemas.microsoft.com/office/drawing/2014/main" id="{F541F91C-1868-1BF5-7820-0B695551B87E}"/>
              </a:ext>
            </a:extLst>
          </p:cNvPr>
          <p:cNvSpPr txBox="1"/>
          <p:nvPr/>
        </p:nvSpPr>
        <p:spPr>
          <a:xfrm>
            <a:off x="228601" y="6167735"/>
            <a:ext cx="9573208" cy="461665"/>
          </a:xfrm>
          <a:prstGeom prst="rect">
            <a:avLst/>
          </a:prstGeom>
          <a:noFill/>
        </p:spPr>
        <p:txBody>
          <a:bodyPr wrap="square">
            <a:spAutoFit/>
          </a:bodyPr>
          <a:lstStyle/>
          <a:p>
            <a:pPr>
              <a:buNone/>
            </a:pPr>
            <a:r>
              <a:rPr lang="en-GB" sz="800" dirty="0">
                <a:solidFill>
                  <a:srgbClr val="000000"/>
                </a:solidFill>
                <a:effectLst/>
                <a:latin typeface="Times New Roman" panose="02020603050405020304" pitchFamily="18" charset="0"/>
              </a:rPr>
              <a:t>[1] </a:t>
            </a:r>
            <a:r>
              <a:rPr lang="en-GB" sz="800" dirty="0" err="1">
                <a:solidFill>
                  <a:srgbClr val="000000"/>
                </a:solidFill>
                <a:effectLst/>
                <a:latin typeface="Times New Roman" panose="02020603050405020304" pitchFamily="18" charset="0"/>
              </a:rPr>
              <a:t>Břinda</a:t>
            </a:r>
            <a:r>
              <a:rPr lang="en-GB" sz="800" dirty="0">
                <a:solidFill>
                  <a:srgbClr val="000000"/>
                </a:solidFill>
                <a:effectLst/>
                <a:latin typeface="Times New Roman" panose="02020603050405020304" pitchFamily="18" charset="0"/>
              </a:rPr>
              <a:t> et al., Efficient and Robust Search of Microbial Genomes via Phylogenetic Compression. To appear in </a:t>
            </a:r>
            <a:r>
              <a:rPr lang="en-GB" sz="800" i="1" dirty="0">
                <a:solidFill>
                  <a:srgbClr val="000000"/>
                </a:solidFill>
                <a:effectLst/>
                <a:latin typeface="Times New Roman" panose="02020603050405020304" pitchFamily="18" charset="0"/>
              </a:rPr>
              <a:t>Nature Methods</a:t>
            </a:r>
            <a:r>
              <a:rPr lang="en-GB" sz="800" dirty="0">
                <a:solidFill>
                  <a:srgbClr val="000000"/>
                </a:solidFill>
                <a:effectLst/>
                <a:latin typeface="Times New Roman" panose="02020603050405020304" pitchFamily="18" charset="0"/>
              </a:rPr>
              <a:t>. 2025</a:t>
            </a:r>
          </a:p>
          <a:p>
            <a:pPr>
              <a:buNone/>
            </a:pPr>
            <a:r>
              <a:rPr lang="en-GB" sz="800" dirty="0">
                <a:solidFill>
                  <a:srgbClr val="000000"/>
                </a:solidFill>
                <a:effectLst/>
                <a:latin typeface="Times New Roman" panose="02020603050405020304" pitchFamily="18" charset="0"/>
              </a:rPr>
              <a:t>[2] Blackwell et al., Exploring bacterial diversity via a curated and searchable snapshot of archived DNA sequences. </a:t>
            </a:r>
            <a:r>
              <a:rPr lang="en-GB" sz="800" i="1" dirty="0">
                <a:solidFill>
                  <a:srgbClr val="000000"/>
                </a:solidFill>
                <a:effectLst/>
                <a:latin typeface="Times New Roman" panose="02020603050405020304" pitchFamily="18" charset="0"/>
              </a:rPr>
              <a:t>PLOS Biology</a:t>
            </a:r>
            <a:r>
              <a:rPr lang="en-GB" sz="800" dirty="0">
                <a:solidFill>
                  <a:srgbClr val="000000"/>
                </a:solidFill>
                <a:effectLst/>
                <a:latin typeface="Times New Roman" panose="02020603050405020304" pitchFamily="18" charset="0"/>
              </a:rPr>
              <a:t> 19, 11. 2021</a:t>
            </a:r>
          </a:p>
          <a:p>
            <a:r>
              <a:rPr lang="en-GB" sz="800" dirty="0">
                <a:solidFill>
                  <a:srgbClr val="000000"/>
                </a:solidFill>
                <a:effectLst/>
                <a:latin typeface="Times New Roman" panose="02020603050405020304" pitchFamily="18" charset="0"/>
              </a:rPr>
              <a:t>[3] Hunt et </a:t>
            </a:r>
            <a:r>
              <a:rPr lang="en-GB" sz="800" dirty="0" err="1">
                <a:solidFill>
                  <a:srgbClr val="000000"/>
                </a:solidFill>
                <a:effectLst/>
                <a:latin typeface="Times New Roman" panose="02020603050405020304" pitchFamily="18" charset="0"/>
              </a:rPr>
              <a:t>a.l</a:t>
            </a:r>
            <a:r>
              <a:rPr lang="en-GB" sz="800" dirty="0">
                <a:solidFill>
                  <a:srgbClr val="000000"/>
                </a:solidFill>
                <a:effectLst/>
                <a:latin typeface="Times New Roman" panose="02020603050405020304" pitchFamily="18" charset="0"/>
              </a:rPr>
              <a:t>,. </a:t>
            </a:r>
            <a:r>
              <a:rPr lang="en-GB" sz="800" dirty="0" err="1">
                <a:solidFill>
                  <a:srgbClr val="000000"/>
                </a:solidFill>
                <a:effectLst/>
                <a:latin typeface="Times New Roman" panose="02020603050405020304" pitchFamily="18" charset="0"/>
              </a:rPr>
              <a:t>AllTheBacteria</a:t>
            </a:r>
            <a:r>
              <a:rPr lang="en-GB" sz="800" dirty="0">
                <a:solidFill>
                  <a:srgbClr val="000000"/>
                </a:solidFill>
                <a:effectLst/>
                <a:latin typeface="Times New Roman" panose="02020603050405020304" pitchFamily="18" charset="0"/>
              </a:rPr>
              <a:t> - all bacterial genomes assembled, available and searchable. </a:t>
            </a:r>
            <a:r>
              <a:rPr lang="en-GB" sz="800" i="1" dirty="0" err="1">
                <a:solidFill>
                  <a:srgbClr val="000000"/>
                </a:solidFill>
                <a:effectLst/>
                <a:latin typeface="Times New Roman" panose="02020603050405020304" pitchFamily="18" charset="0"/>
              </a:rPr>
              <a:t>bioRxiv</a:t>
            </a:r>
            <a:r>
              <a:rPr lang="en-GB" sz="800" dirty="0">
                <a:solidFill>
                  <a:srgbClr val="000000"/>
                </a:solidFill>
                <a:effectLst/>
                <a:latin typeface="Times New Roman" panose="02020603050405020304" pitchFamily="18" charset="0"/>
              </a:rPr>
              <a:t>. 2024</a:t>
            </a:r>
          </a:p>
        </p:txBody>
      </p:sp>
      <p:pic>
        <p:nvPicPr>
          <p:cNvPr id="14" name="Picture 6">
            <a:extLst>
              <a:ext uri="{FF2B5EF4-FFF2-40B4-BE49-F238E27FC236}">
                <a16:creationId xmlns:a16="http://schemas.microsoft.com/office/drawing/2014/main" id="{92D3B751-F038-DE35-5023-CED8BF805EC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3313" b="-361"/>
          <a:stretch/>
        </p:blipFill>
        <p:spPr bwMode="auto">
          <a:xfrm>
            <a:off x="228601" y="2244617"/>
            <a:ext cx="5410200" cy="3507253"/>
          </a:xfrm>
          <a:prstGeom prst="rect">
            <a:avLst/>
          </a:prstGeom>
          <a:noFill/>
          <a:ln>
            <a:noFill/>
          </a:ln>
        </p:spPr>
      </p:pic>
      <p:sp>
        <p:nvSpPr>
          <p:cNvPr id="15" name="TextBox 14">
            <a:extLst>
              <a:ext uri="{FF2B5EF4-FFF2-40B4-BE49-F238E27FC236}">
                <a16:creationId xmlns:a16="http://schemas.microsoft.com/office/drawing/2014/main" id="{6F87F014-CC04-6D25-DC8C-92E071D72E3C}"/>
              </a:ext>
            </a:extLst>
          </p:cNvPr>
          <p:cNvSpPr txBox="1"/>
          <p:nvPr/>
        </p:nvSpPr>
        <p:spPr>
          <a:xfrm>
            <a:off x="6095999" y="4970483"/>
            <a:ext cx="5655733" cy="338554"/>
          </a:xfrm>
          <a:prstGeom prst="rect">
            <a:avLst/>
          </a:prstGeom>
          <a:noFill/>
        </p:spPr>
        <p:txBody>
          <a:bodyPr wrap="square" rtlCol="0">
            <a:spAutoFit/>
          </a:bodyPr>
          <a:lstStyle/>
          <a:p>
            <a:pPr>
              <a:buNone/>
            </a:pPr>
            <a:r>
              <a:rPr lang="en-US" sz="1600" b="1" dirty="0">
                <a:solidFill>
                  <a:srgbClr val="C00000"/>
                </a:solidFill>
                <a:sym typeface="Wingdings" pitchFamily="2" charset="2"/>
              </a:rPr>
              <a:t>Challenging</a:t>
            </a:r>
            <a:r>
              <a:rPr lang="en-US" sz="1400" dirty="0">
                <a:solidFill>
                  <a:srgbClr val="C00000"/>
                </a:solidFill>
                <a:sym typeface="Wingdings" pitchFamily="2" charset="2"/>
              </a:rPr>
              <a:t>: efficient compression and search within those collections</a:t>
            </a:r>
            <a:endParaRPr lang="en-FR" sz="1400" dirty="0">
              <a:solidFill>
                <a:srgbClr val="C00000"/>
              </a:solidFill>
            </a:endParaRPr>
          </a:p>
        </p:txBody>
      </p:sp>
      <p:sp>
        <p:nvSpPr>
          <p:cNvPr id="17" name="TextBox 16">
            <a:extLst>
              <a:ext uri="{FF2B5EF4-FFF2-40B4-BE49-F238E27FC236}">
                <a16:creationId xmlns:a16="http://schemas.microsoft.com/office/drawing/2014/main" id="{427AC0B8-D076-17D0-952C-73BBFFA05EA0}"/>
              </a:ext>
            </a:extLst>
          </p:cNvPr>
          <p:cNvSpPr txBox="1"/>
          <p:nvPr/>
        </p:nvSpPr>
        <p:spPr>
          <a:xfrm>
            <a:off x="1442157" y="2605056"/>
            <a:ext cx="1628422" cy="369332"/>
          </a:xfrm>
          <a:prstGeom prst="rect">
            <a:avLst/>
          </a:prstGeom>
          <a:noFill/>
          <a:ln>
            <a:solidFill>
              <a:schemeClr val="tx1"/>
            </a:solidFill>
          </a:ln>
        </p:spPr>
        <p:txBody>
          <a:bodyPr wrap="square" rtlCol="0">
            <a:spAutoFit/>
          </a:bodyPr>
          <a:lstStyle/>
          <a:p>
            <a:pPr algn="ctr"/>
            <a:r>
              <a:rPr lang="en-GB" dirty="0">
                <a:solidFill>
                  <a:srgbClr val="474747"/>
                </a:solidFill>
                <a:latin typeface="Times New Roman" panose="02020603050405020304" pitchFamily="18" charset="0"/>
              </a:rPr>
              <a:t>NCBI Database</a:t>
            </a:r>
            <a:endParaRPr lang="en-GB" dirty="0">
              <a:solidFill>
                <a:srgbClr val="474747"/>
              </a:solidFill>
              <a:effectLst/>
              <a:latin typeface="Times New Roman" panose="02020603050405020304" pitchFamily="18" charset="0"/>
            </a:endParaRPr>
          </a:p>
        </p:txBody>
      </p:sp>
    </p:spTree>
    <p:extLst>
      <p:ext uri="{BB962C8B-B14F-4D97-AF65-F5344CB8AC3E}">
        <p14:creationId xmlns:p14="http://schemas.microsoft.com/office/powerpoint/2010/main" val="17358538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5CF6C-0D02-B21C-FB1B-E8C0F9BAFC1F}"/>
              </a:ext>
            </a:extLst>
          </p:cNvPr>
          <p:cNvSpPr>
            <a:spLocks noGrp="1"/>
          </p:cNvSpPr>
          <p:nvPr>
            <p:ph type="title"/>
          </p:nvPr>
        </p:nvSpPr>
        <p:spPr/>
        <p:txBody>
          <a:bodyPr/>
          <a:lstStyle/>
          <a:p>
            <a:r>
              <a:rPr lang="en-FR" dirty="0"/>
              <a:t>Batching Results Comparison: After Compression</a:t>
            </a:r>
          </a:p>
        </p:txBody>
      </p:sp>
      <p:sp>
        <p:nvSpPr>
          <p:cNvPr id="4" name="Slide Number Placeholder 3">
            <a:extLst>
              <a:ext uri="{FF2B5EF4-FFF2-40B4-BE49-F238E27FC236}">
                <a16:creationId xmlns:a16="http://schemas.microsoft.com/office/drawing/2014/main" id="{B1A67648-DA8C-030F-6CAC-25AEDDCCB6D2}"/>
              </a:ext>
            </a:extLst>
          </p:cNvPr>
          <p:cNvSpPr>
            <a:spLocks noGrp="1"/>
          </p:cNvSpPr>
          <p:nvPr>
            <p:ph type="sldNum" sz="quarter" idx="12"/>
          </p:nvPr>
        </p:nvSpPr>
        <p:spPr/>
        <p:txBody>
          <a:bodyPr/>
          <a:lstStyle/>
          <a:p>
            <a:fld id="{8B238E09-9D24-494B-92D5-4BBC628DD305}" type="slidenum">
              <a:rPr lang="en-FR" smtClean="0"/>
              <a:t>40</a:t>
            </a:fld>
            <a:endParaRPr lang="en-FR"/>
          </a:p>
        </p:txBody>
      </p:sp>
      <p:pic>
        <p:nvPicPr>
          <p:cNvPr id="13314" name="Picture 2">
            <a:extLst>
              <a:ext uri="{FF2B5EF4-FFF2-40B4-BE49-F238E27FC236}">
                <a16:creationId xmlns:a16="http://schemas.microsoft.com/office/drawing/2014/main" id="{DAF8C2CD-E9CB-234C-C471-1DBBD5F1AC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595" y="1690688"/>
            <a:ext cx="4954206" cy="3600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
            <a:extLst>
              <a:ext uri="{FF2B5EF4-FFF2-40B4-BE49-F238E27FC236}">
                <a16:creationId xmlns:a16="http://schemas.microsoft.com/office/drawing/2014/main" id="{623566B8-6453-521B-37E3-0F7A779C07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3199" y="1690688"/>
            <a:ext cx="4954206" cy="3600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0B6D92A-844E-8604-A1D4-447B7C9E296D}"/>
              </a:ext>
            </a:extLst>
          </p:cNvPr>
          <p:cNvSpPr txBox="1"/>
          <p:nvPr/>
        </p:nvSpPr>
        <p:spPr>
          <a:xfrm rot="16200000">
            <a:off x="22624" y="3305889"/>
            <a:ext cx="811119" cy="246221"/>
          </a:xfrm>
          <a:prstGeom prst="rect">
            <a:avLst/>
          </a:prstGeom>
          <a:noFill/>
        </p:spPr>
        <p:txBody>
          <a:bodyPr wrap="none" lIns="0" tIns="0" rIns="0" bIns="0" rtlCol="0">
            <a:spAutoFit/>
          </a:bodyPr>
          <a:lstStyle/>
          <a:p>
            <a:r>
              <a:rPr lang="en-FR" sz="1600" dirty="0"/>
              <a:t>Size(MB)</a:t>
            </a:r>
            <a:endParaRPr lang="en-FR" sz="1600" dirty="0">
              <a:solidFill>
                <a:schemeClr val="tx1"/>
              </a:solidFill>
            </a:endParaRPr>
          </a:p>
        </p:txBody>
      </p:sp>
      <p:sp>
        <p:nvSpPr>
          <p:cNvPr id="8" name="TextBox 7">
            <a:extLst>
              <a:ext uri="{FF2B5EF4-FFF2-40B4-BE49-F238E27FC236}">
                <a16:creationId xmlns:a16="http://schemas.microsoft.com/office/drawing/2014/main" id="{1550C449-0440-9184-06B5-82DA616A142B}"/>
              </a:ext>
            </a:extLst>
          </p:cNvPr>
          <p:cNvSpPr txBox="1"/>
          <p:nvPr/>
        </p:nvSpPr>
        <p:spPr>
          <a:xfrm>
            <a:off x="2905864" y="5269521"/>
            <a:ext cx="543418" cy="246221"/>
          </a:xfrm>
          <a:prstGeom prst="rect">
            <a:avLst/>
          </a:prstGeom>
          <a:noFill/>
        </p:spPr>
        <p:txBody>
          <a:bodyPr wrap="none" lIns="0" tIns="0" rIns="0" bIns="0" rtlCol="0">
            <a:spAutoFit/>
          </a:bodyPr>
          <a:lstStyle/>
          <a:p>
            <a:r>
              <a:rPr lang="en-FR" sz="1600" dirty="0"/>
              <a:t>Strat.1</a:t>
            </a:r>
            <a:endParaRPr lang="en-FR" sz="1600" dirty="0">
              <a:solidFill>
                <a:schemeClr val="tx1"/>
              </a:solidFill>
            </a:endParaRPr>
          </a:p>
        </p:txBody>
      </p:sp>
      <p:sp>
        <p:nvSpPr>
          <p:cNvPr id="9" name="TextBox 8">
            <a:extLst>
              <a:ext uri="{FF2B5EF4-FFF2-40B4-BE49-F238E27FC236}">
                <a16:creationId xmlns:a16="http://schemas.microsoft.com/office/drawing/2014/main" id="{9C924B76-72DC-45B2-7DED-9A08F90055CF}"/>
              </a:ext>
            </a:extLst>
          </p:cNvPr>
          <p:cNvSpPr txBox="1"/>
          <p:nvPr/>
        </p:nvSpPr>
        <p:spPr>
          <a:xfrm>
            <a:off x="8742720" y="5269520"/>
            <a:ext cx="543418" cy="246221"/>
          </a:xfrm>
          <a:prstGeom prst="rect">
            <a:avLst/>
          </a:prstGeom>
          <a:noFill/>
        </p:spPr>
        <p:txBody>
          <a:bodyPr wrap="none" lIns="0" tIns="0" rIns="0" bIns="0" rtlCol="0">
            <a:spAutoFit/>
          </a:bodyPr>
          <a:lstStyle/>
          <a:p>
            <a:r>
              <a:rPr lang="en-FR" sz="1600" dirty="0"/>
              <a:t>Strat.2</a:t>
            </a:r>
            <a:endParaRPr lang="en-FR" sz="1600" dirty="0">
              <a:solidFill>
                <a:schemeClr val="tx1"/>
              </a:solidFill>
            </a:endParaRPr>
          </a:p>
        </p:txBody>
      </p:sp>
      <p:sp>
        <p:nvSpPr>
          <p:cNvPr id="11" name="TextBox 10">
            <a:extLst>
              <a:ext uri="{FF2B5EF4-FFF2-40B4-BE49-F238E27FC236}">
                <a16:creationId xmlns:a16="http://schemas.microsoft.com/office/drawing/2014/main" id="{9A4537CE-3D51-6FF1-CB05-2D7E67AD4518}"/>
              </a:ext>
            </a:extLst>
          </p:cNvPr>
          <p:cNvSpPr txBox="1"/>
          <p:nvPr/>
        </p:nvSpPr>
        <p:spPr>
          <a:xfrm>
            <a:off x="1751696" y="5633377"/>
            <a:ext cx="2820003" cy="369332"/>
          </a:xfrm>
          <a:prstGeom prst="rect">
            <a:avLst/>
          </a:prstGeom>
          <a:noFill/>
        </p:spPr>
        <p:txBody>
          <a:bodyPr wrap="none" rtlCol="0">
            <a:spAutoFit/>
          </a:bodyPr>
          <a:lstStyle/>
          <a:p>
            <a:r>
              <a:rPr lang="en-GB" dirty="0"/>
              <a:t>P</a:t>
            </a:r>
            <a:r>
              <a:rPr lang="en-FR" dirty="0"/>
              <a:t>ost-compression size: 1,3G</a:t>
            </a:r>
          </a:p>
        </p:txBody>
      </p:sp>
      <p:sp>
        <p:nvSpPr>
          <p:cNvPr id="12" name="TextBox 11">
            <a:extLst>
              <a:ext uri="{FF2B5EF4-FFF2-40B4-BE49-F238E27FC236}">
                <a16:creationId xmlns:a16="http://schemas.microsoft.com/office/drawing/2014/main" id="{536245C5-B02E-40DA-4A1E-C1818CE56E73}"/>
              </a:ext>
            </a:extLst>
          </p:cNvPr>
          <p:cNvSpPr txBox="1"/>
          <p:nvPr/>
        </p:nvSpPr>
        <p:spPr>
          <a:xfrm>
            <a:off x="7620303" y="5633377"/>
            <a:ext cx="2820003" cy="369332"/>
          </a:xfrm>
          <a:prstGeom prst="rect">
            <a:avLst/>
          </a:prstGeom>
          <a:noFill/>
        </p:spPr>
        <p:txBody>
          <a:bodyPr wrap="none" rtlCol="0">
            <a:spAutoFit/>
          </a:bodyPr>
          <a:lstStyle/>
          <a:p>
            <a:r>
              <a:rPr lang="en-GB" dirty="0"/>
              <a:t>P</a:t>
            </a:r>
            <a:r>
              <a:rPr lang="en-FR" dirty="0"/>
              <a:t>ost-compression size: 1,6G</a:t>
            </a:r>
          </a:p>
        </p:txBody>
      </p:sp>
      <p:sp>
        <p:nvSpPr>
          <p:cNvPr id="13" name="TextBox 12">
            <a:extLst>
              <a:ext uri="{FF2B5EF4-FFF2-40B4-BE49-F238E27FC236}">
                <a16:creationId xmlns:a16="http://schemas.microsoft.com/office/drawing/2014/main" id="{58B3E80B-1BAC-C1CF-5158-E4D6256108F7}"/>
              </a:ext>
            </a:extLst>
          </p:cNvPr>
          <p:cNvSpPr txBox="1"/>
          <p:nvPr/>
        </p:nvSpPr>
        <p:spPr>
          <a:xfrm>
            <a:off x="700469" y="6002709"/>
            <a:ext cx="4954207" cy="646331"/>
          </a:xfrm>
          <a:prstGeom prst="rect">
            <a:avLst/>
          </a:prstGeom>
          <a:noFill/>
        </p:spPr>
        <p:txBody>
          <a:bodyPr wrap="square" rtlCol="0">
            <a:spAutoFit/>
          </a:bodyPr>
          <a:lstStyle/>
          <a:p>
            <a:pPr algn="ctr"/>
            <a:r>
              <a:rPr lang="en-GB" sz="1800" dirty="0"/>
              <a:t>Most of the batches are balanced (between 40-50MB, max size 81MB)</a:t>
            </a:r>
          </a:p>
        </p:txBody>
      </p:sp>
      <p:sp>
        <p:nvSpPr>
          <p:cNvPr id="15" name="TextBox 14">
            <a:extLst>
              <a:ext uri="{FF2B5EF4-FFF2-40B4-BE49-F238E27FC236}">
                <a16:creationId xmlns:a16="http://schemas.microsoft.com/office/drawing/2014/main" id="{8DC720A6-5E55-264D-F63D-8A4331DC1D6A}"/>
              </a:ext>
            </a:extLst>
          </p:cNvPr>
          <p:cNvSpPr txBox="1"/>
          <p:nvPr/>
        </p:nvSpPr>
        <p:spPr>
          <a:xfrm>
            <a:off x="7194059" y="5946279"/>
            <a:ext cx="3640740" cy="646331"/>
          </a:xfrm>
          <a:prstGeom prst="rect">
            <a:avLst/>
          </a:prstGeom>
          <a:noFill/>
        </p:spPr>
        <p:txBody>
          <a:bodyPr wrap="none" rtlCol="0">
            <a:spAutoFit/>
          </a:bodyPr>
          <a:lstStyle/>
          <a:p>
            <a:pPr algn="ctr"/>
            <a:r>
              <a:rPr lang="en-GB" sz="1800" dirty="0"/>
              <a:t>All Batches are well balanced </a:t>
            </a:r>
          </a:p>
          <a:p>
            <a:pPr algn="ctr"/>
            <a:r>
              <a:rPr lang="en-GB" sz="1800" dirty="0"/>
              <a:t>(between 59-67MB, max size 67MB)</a:t>
            </a:r>
          </a:p>
        </p:txBody>
      </p:sp>
    </p:spTree>
    <p:extLst>
      <p:ext uri="{BB962C8B-B14F-4D97-AF65-F5344CB8AC3E}">
        <p14:creationId xmlns:p14="http://schemas.microsoft.com/office/powerpoint/2010/main" val="42625071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29B3F-3E10-9D71-B48B-B073B0664C54}"/>
              </a:ext>
            </a:extLst>
          </p:cNvPr>
          <p:cNvSpPr>
            <a:spLocks noGrp="1"/>
          </p:cNvSpPr>
          <p:nvPr>
            <p:ph type="title"/>
          </p:nvPr>
        </p:nvSpPr>
        <p:spPr/>
        <p:txBody>
          <a:bodyPr/>
          <a:lstStyle/>
          <a:p>
            <a:r>
              <a:rPr lang="en-FR" dirty="0"/>
              <a:t>Batching Results Comparison: Compare With the Original Batching</a:t>
            </a:r>
          </a:p>
        </p:txBody>
      </p:sp>
      <p:sp>
        <p:nvSpPr>
          <p:cNvPr id="4" name="Slide Number Placeholder 3">
            <a:extLst>
              <a:ext uri="{FF2B5EF4-FFF2-40B4-BE49-F238E27FC236}">
                <a16:creationId xmlns:a16="http://schemas.microsoft.com/office/drawing/2014/main" id="{3F8C8CE2-FB92-AFAC-6D7C-873107CF87ED}"/>
              </a:ext>
            </a:extLst>
          </p:cNvPr>
          <p:cNvSpPr>
            <a:spLocks noGrp="1"/>
          </p:cNvSpPr>
          <p:nvPr>
            <p:ph type="sldNum" sz="quarter" idx="12"/>
          </p:nvPr>
        </p:nvSpPr>
        <p:spPr/>
        <p:txBody>
          <a:bodyPr/>
          <a:lstStyle/>
          <a:p>
            <a:fld id="{8B238E09-9D24-494B-92D5-4BBC628DD305}" type="slidenum">
              <a:rPr lang="en-FR" smtClean="0"/>
              <a:t>41</a:t>
            </a:fld>
            <a:endParaRPr lang="en-FR"/>
          </a:p>
        </p:txBody>
      </p:sp>
      <p:pic>
        <p:nvPicPr>
          <p:cNvPr id="23555" name="Picture 3">
            <a:extLst>
              <a:ext uri="{FF2B5EF4-FFF2-40B4-BE49-F238E27FC236}">
                <a16:creationId xmlns:a16="http://schemas.microsoft.com/office/drawing/2014/main" id="{19610666-2042-7C42-BF22-9972953693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31910" y="2140705"/>
            <a:ext cx="3600000" cy="2576589"/>
          </a:xfrm>
          <a:prstGeom prst="rect">
            <a:avLst/>
          </a:prstGeom>
          <a:noFill/>
          <a:extLst>
            <a:ext uri="{909E8E84-426E-40DD-AFC4-6F175D3DCCD1}">
              <a14:hiddenFill xmlns:a14="http://schemas.microsoft.com/office/drawing/2010/main">
                <a:solidFill>
                  <a:srgbClr val="FFFFFF"/>
                </a:solidFill>
              </a14:hiddenFill>
            </a:ext>
          </a:extLst>
        </p:spPr>
      </p:pic>
      <p:pic>
        <p:nvPicPr>
          <p:cNvPr id="23556" name="Picture 4">
            <a:extLst>
              <a:ext uri="{FF2B5EF4-FFF2-40B4-BE49-F238E27FC236}">
                <a16:creationId xmlns:a16="http://schemas.microsoft.com/office/drawing/2014/main" id="{12F75A3B-5DE1-EE81-FF24-DE24E54D6FB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6188"/>
          <a:stretch/>
        </p:blipFill>
        <p:spPr bwMode="auto">
          <a:xfrm>
            <a:off x="1447800" y="1529479"/>
            <a:ext cx="3600000" cy="2417148"/>
          </a:xfrm>
          <a:prstGeom prst="rect">
            <a:avLst/>
          </a:prstGeom>
          <a:noFill/>
          <a:extLst>
            <a:ext uri="{909E8E84-426E-40DD-AFC4-6F175D3DCCD1}">
              <a14:hiddenFill xmlns:a14="http://schemas.microsoft.com/office/drawing/2010/main">
                <a:solidFill>
                  <a:srgbClr val="FFFFFF"/>
                </a:solidFill>
              </a14:hiddenFill>
            </a:ext>
          </a:extLst>
        </p:spPr>
      </p:pic>
      <p:pic>
        <p:nvPicPr>
          <p:cNvPr id="23557" name="Picture 5">
            <a:extLst>
              <a:ext uri="{FF2B5EF4-FFF2-40B4-BE49-F238E27FC236}">
                <a16:creationId xmlns:a16="http://schemas.microsoft.com/office/drawing/2014/main" id="{D36DB50A-F6C3-01B0-98C7-0CFC3E4FAC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3946627"/>
            <a:ext cx="3600000" cy="257658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C1982DC-D1A2-1948-B0E7-23C9BCBFE37E}"/>
              </a:ext>
            </a:extLst>
          </p:cNvPr>
          <p:cNvSpPr txBox="1"/>
          <p:nvPr/>
        </p:nvSpPr>
        <p:spPr>
          <a:xfrm>
            <a:off x="7601890" y="4865589"/>
            <a:ext cx="2820003" cy="369332"/>
          </a:xfrm>
          <a:prstGeom prst="rect">
            <a:avLst/>
          </a:prstGeom>
          <a:noFill/>
        </p:spPr>
        <p:txBody>
          <a:bodyPr wrap="none" rtlCol="0">
            <a:spAutoFit/>
          </a:bodyPr>
          <a:lstStyle/>
          <a:p>
            <a:r>
              <a:rPr lang="en-GB" dirty="0"/>
              <a:t>P</a:t>
            </a:r>
            <a:r>
              <a:rPr lang="en-FR" dirty="0"/>
              <a:t>ost-compression size: 1,2G</a:t>
            </a:r>
          </a:p>
        </p:txBody>
      </p:sp>
      <p:sp>
        <p:nvSpPr>
          <p:cNvPr id="6" name="TextBox 5">
            <a:extLst>
              <a:ext uri="{FF2B5EF4-FFF2-40B4-BE49-F238E27FC236}">
                <a16:creationId xmlns:a16="http://schemas.microsoft.com/office/drawing/2014/main" id="{D0C401BF-92D8-5CED-51BF-E24E2AB135EE}"/>
              </a:ext>
            </a:extLst>
          </p:cNvPr>
          <p:cNvSpPr txBox="1"/>
          <p:nvPr/>
        </p:nvSpPr>
        <p:spPr>
          <a:xfrm>
            <a:off x="8095614" y="5234921"/>
            <a:ext cx="1832553" cy="369332"/>
          </a:xfrm>
          <a:prstGeom prst="rect">
            <a:avLst/>
          </a:prstGeom>
          <a:noFill/>
        </p:spPr>
        <p:txBody>
          <a:bodyPr wrap="none" rtlCol="0">
            <a:spAutoFit/>
          </a:bodyPr>
          <a:lstStyle/>
          <a:p>
            <a:r>
              <a:rPr lang="en-US" dirty="0"/>
              <a:t>Highly imbalance</a:t>
            </a:r>
            <a:endParaRPr lang="en-FR" dirty="0"/>
          </a:p>
        </p:txBody>
      </p:sp>
      <p:sp>
        <p:nvSpPr>
          <p:cNvPr id="7" name="TextBox 6">
            <a:extLst>
              <a:ext uri="{FF2B5EF4-FFF2-40B4-BE49-F238E27FC236}">
                <a16:creationId xmlns:a16="http://schemas.microsoft.com/office/drawing/2014/main" id="{573818DB-2B13-0F95-8053-8A6CAE7C51AB}"/>
              </a:ext>
            </a:extLst>
          </p:cNvPr>
          <p:cNvSpPr txBox="1"/>
          <p:nvPr/>
        </p:nvSpPr>
        <p:spPr>
          <a:xfrm rot="16200000">
            <a:off x="605030" y="3711448"/>
            <a:ext cx="811119" cy="246221"/>
          </a:xfrm>
          <a:prstGeom prst="rect">
            <a:avLst/>
          </a:prstGeom>
          <a:noFill/>
        </p:spPr>
        <p:txBody>
          <a:bodyPr wrap="none" lIns="0" tIns="0" rIns="0" bIns="0" rtlCol="0">
            <a:spAutoFit/>
          </a:bodyPr>
          <a:lstStyle/>
          <a:p>
            <a:r>
              <a:rPr lang="en-FR" sz="1600" dirty="0"/>
              <a:t>Size(MB)</a:t>
            </a:r>
            <a:endParaRPr lang="en-FR" sz="1600" dirty="0">
              <a:solidFill>
                <a:schemeClr val="tx1"/>
              </a:solidFill>
            </a:endParaRPr>
          </a:p>
        </p:txBody>
      </p:sp>
    </p:spTree>
    <p:extLst>
      <p:ext uri="{BB962C8B-B14F-4D97-AF65-F5344CB8AC3E}">
        <p14:creationId xmlns:p14="http://schemas.microsoft.com/office/powerpoint/2010/main" val="7253037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B0A07-2097-7FEF-553A-D327BEA6D618}"/>
              </a:ext>
            </a:extLst>
          </p:cNvPr>
          <p:cNvSpPr>
            <a:spLocks noGrp="1"/>
          </p:cNvSpPr>
          <p:nvPr>
            <p:ph type="title"/>
          </p:nvPr>
        </p:nvSpPr>
        <p:spPr/>
        <p:txBody>
          <a:bodyPr/>
          <a:lstStyle/>
          <a:p>
            <a:r>
              <a:rPr lang="en-FR" dirty="0"/>
              <a:t>Conclusion &amp; Perspectives</a:t>
            </a:r>
          </a:p>
        </p:txBody>
      </p:sp>
      <p:sp>
        <p:nvSpPr>
          <p:cNvPr id="3" name="Content Placeholder 2">
            <a:extLst>
              <a:ext uri="{FF2B5EF4-FFF2-40B4-BE49-F238E27FC236}">
                <a16:creationId xmlns:a16="http://schemas.microsoft.com/office/drawing/2014/main" id="{496B1814-13C0-06E8-E110-7A1B831698C5}"/>
              </a:ext>
            </a:extLst>
          </p:cNvPr>
          <p:cNvSpPr>
            <a:spLocks noGrp="1"/>
          </p:cNvSpPr>
          <p:nvPr>
            <p:ph idx="1"/>
          </p:nvPr>
        </p:nvSpPr>
        <p:spPr/>
        <p:txBody>
          <a:bodyPr>
            <a:normAutofit/>
          </a:bodyPr>
          <a:lstStyle/>
          <a:p>
            <a:pPr marL="0" indent="0">
              <a:buNone/>
            </a:pPr>
            <a:r>
              <a:rPr lang="en-GB" sz="1800" dirty="0"/>
              <a:t>Batching is a crucial step in Phylogenetic Compression.</a:t>
            </a:r>
          </a:p>
          <a:p>
            <a:pPr marL="0" indent="0">
              <a:buNone/>
            </a:pPr>
            <a:r>
              <a:rPr lang="en-GB" sz="1800" dirty="0"/>
              <a:t>Batching by estimating compression size via </a:t>
            </a:r>
            <a:r>
              <a:rPr lang="en-GB" sz="1800" dirty="0" err="1"/>
              <a:t>HyperLogLog</a:t>
            </a:r>
            <a:r>
              <a:rPr lang="en-GB" sz="1800" dirty="0"/>
              <a:t> and Distinct K-</a:t>
            </a:r>
            <a:r>
              <a:rPr lang="en-GB" sz="1800" dirty="0" err="1"/>
              <a:t>mer</a:t>
            </a:r>
            <a:r>
              <a:rPr lang="en-GB" sz="1800" dirty="0"/>
              <a:t> counts improves balancing of the final compressed sizes </a:t>
            </a:r>
            <a:r>
              <a:rPr lang="en-GB" sz="1800" i="1" dirty="0"/>
              <a:t>Mycobacterium tuberculosis.</a:t>
            </a:r>
          </a:p>
          <a:p>
            <a:pPr marL="0" indent="0">
              <a:buNone/>
            </a:pPr>
            <a:r>
              <a:rPr lang="en-FR" sz="1800" b="1" dirty="0">
                <a:solidFill>
                  <a:schemeClr val="accent6">
                    <a:lumMod val="75000"/>
                  </a:schemeClr>
                </a:solidFill>
              </a:rPr>
              <a:t>First results:</a:t>
            </a:r>
          </a:p>
          <a:p>
            <a:r>
              <a:rPr lang="en-FR" sz="1800" dirty="0"/>
              <a:t>First model for Optimization Batching as a Bin Packing Problem.</a:t>
            </a:r>
          </a:p>
          <a:p>
            <a:r>
              <a:rPr lang="en-FR" sz="1800" dirty="0"/>
              <a:t>Workflows of the bin packing batching strategies:</a:t>
            </a:r>
          </a:p>
          <a:p>
            <a:pPr lvl="1"/>
            <a:r>
              <a:rPr lang="en-GB" sz="1600" i="1" dirty="0">
                <a:solidFill>
                  <a:schemeClr val="accent1">
                    <a:lumMod val="60000"/>
                    <a:lumOff val="40000"/>
                  </a:schemeClr>
                </a:solidFill>
                <a:hlinkClick r:id="rId2">
                  <a:extLst>
                    <a:ext uri="{A12FA001-AC4F-418D-AE19-62706E023703}">
                      <ahyp:hlinkClr xmlns:ahyp="http://schemas.microsoft.com/office/drawing/2018/hyperlinkcolor" val="tx"/>
                    </a:ext>
                  </a:extLst>
                </a:hlinkClick>
              </a:rPr>
              <a:t>https://github.com/tam-km-truong/HLL-Binning</a:t>
            </a:r>
            <a:r>
              <a:rPr lang="en-GB" sz="1600" i="1" dirty="0">
                <a:solidFill>
                  <a:schemeClr val="accent1">
                    <a:lumMod val="60000"/>
                    <a:lumOff val="40000"/>
                  </a:schemeClr>
                </a:solidFill>
              </a:rPr>
              <a:t> </a:t>
            </a:r>
            <a:endParaRPr lang="en-FR" sz="1600" i="1" dirty="0">
              <a:solidFill>
                <a:schemeClr val="accent1">
                  <a:lumMod val="60000"/>
                  <a:lumOff val="40000"/>
                </a:schemeClr>
              </a:solidFill>
            </a:endParaRPr>
          </a:p>
          <a:p>
            <a:pPr lvl="1"/>
            <a:r>
              <a:rPr lang="en-GB" sz="1600" i="1" dirty="0">
                <a:solidFill>
                  <a:schemeClr val="accent1">
                    <a:lumMod val="60000"/>
                    <a:lumOff val="40000"/>
                  </a:schemeClr>
                </a:solidFill>
                <a:hlinkClick r:id="rId3">
                  <a:extLst>
                    <a:ext uri="{A12FA001-AC4F-418D-AE19-62706E023703}">
                      <ahyp:hlinkClr xmlns:ahyp="http://schemas.microsoft.com/office/drawing/2018/hyperlinkcolor" val="tx"/>
                    </a:ext>
                  </a:extLst>
                </a:hlinkClick>
              </a:rPr>
              <a:t>https://github.com/tam-km-truong/HLL-Balancing</a:t>
            </a:r>
            <a:endParaRPr lang="en-GB" sz="1600" i="1" dirty="0">
              <a:solidFill>
                <a:schemeClr val="accent1">
                  <a:lumMod val="60000"/>
                  <a:lumOff val="40000"/>
                </a:schemeClr>
              </a:solidFill>
            </a:endParaRPr>
          </a:p>
          <a:p>
            <a:pPr marL="0" indent="0">
              <a:buNone/>
            </a:pPr>
            <a:r>
              <a:rPr lang="en-GB" sz="1800" b="1" dirty="0">
                <a:solidFill>
                  <a:schemeClr val="accent5">
                    <a:lumMod val="75000"/>
                  </a:schemeClr>
                </a:solidFill>
              </a:rPr>
              <a:t>Perspectives:</a:t>
            </a:r>
          </a:p>
          <a:p>
            <a:r>
              <a:rPr lang="en-GB" sz="1800" dirty="0"/>
              <a:t>Currently scaling up the results and methods to the 661k and the </a:t>
            </a:r>
            <a:r>
              <a:rPr lang="en-GB" sz="1800" dirty="0" err="1"/>
              <a:t>AllTheBacteria</a:t>
            </a:r>
            <a:r>
              <a:rPr lang="en-GB" sz="1800" dirty="0"/>
              <a:t> Collections</a:t>
            </a:r>
          </a:p>
          <a:p>
            <a:r>
              <a:rPr lang="en-GB" sz="1800" dirty="0"/>
              <a:t>Introducing new constraints such as Max Number of genomes per batch</a:t>
            </a:r>
          </a:p>
          <a:p>
            <a:r>
              <a:rPr lang="en-GB" sz="1800" dirty="0"/>
              <a:t>Application in other data structure such as Bloom filter, on PIM and GPU</a:t>
            </a:r>
          </a:p>
          <a:p>
            <a:pPr lvl="2"/>
            <a:endParaRPr lang="en-FR" sz="1400" dirty="0"/>
          </a:p>
        </p:txBody>
      </p:sp>
      <p:sp>
        <p:nvSpPr>
          <p:cNvPr id="4" name="Slide Number Placeholder 3">
            <a:extLst>
              <a:ext uri="{FF2B5EF4-FFF2-40B4-BE49-F238E27FC236}">
                <a16:creationId xmlns:a16="http://schemas.microsoft.com/office/drawing/2014/main" id="{5FAAFE7A-132A-728B-232B-D3435008C9F4}"/>
              </a:ext>
            </a:extLst>
          </p:cNvPr>
          <p:cNvSpPr>
            <a:spLocks noGrp="1"/>
          </p:cNvSpPr>
          <p:nvPr>
            <p:ph type="sldNum" sz="quarter" idx="12"/>
          </p:nvPr>
        </p:nvSpPr>
        <p:spPr/>
        <p:txBody>
          <a:bodyPr/>
          <a:lstStyle/>
          <a:p>
            <a:fld id="{8B238E09-9D24-494B-92D5-4BBC628DD305}" type="slidenum">
              <a:rPr lang="en-FR" smtClean="0"/>
              <a:t>42</a:t>
            </a:fld>
            <a:endParaRPr lang="en-FR"/>
          </a:p>
        </p:txBody>
      </p:sp>
    </p:spTree>
    <p:extLst>
      <p:ext uri="{BB962C8B-B14F-4D97-AF65-F5344CB8AC3E}">
        <p14:creationId xmlns:p14="http://schemas.microsoft.com/office/powerpoint/2010/main" val="7047177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5A634F3-34E3-DBA0-7245-A9D470E92B2A}"/>
              </a:ext>
            </a:extLst>
          </p:cNvPr>
          <p:cNvSpPr>
            <a:spLocks noGrp="1"/>
          </p:cNvSpPr>
          <p:nvPr>
            <p:ph type="title"/>
          </p:nvPr>
        </p:nvSpPr>
        <p:spPr/>
        <p:txBody>
          <a:bodyPr/>
          <a:lstStyle/>
          <a:p>
            <a:r>
              <a:rPr lang="en-FR" dirty="0"/>
              <a:t>Thank You</a:t>
            </a:r>
          </a:p>
        </p:txBody>
      </p:sp>
      <p:sp>
        <p:nvSpPr>
          <p:cNvPr id="6" name="Text Placeholder 5">
            <a:extLst>
              <a:ext uri="{FF2B5EF4-FFF2-40B4-BE49-F238E27FC236}">
                <a16:creationId xmlns:a16="http://schemas.microsoft.com/office/drawing/2014/main" id="{311867C2-7B70-EB8F-614F-343B3CAD3D92}"/>
              </a:ext>
            </a:extLst>
          </p:cNvPr>
          <p:cNvSpPr>
            <a:spLocks noGrp="1"/>
          </p:cNvSpPr>
          <p:nvPr>
            <p:ph type="body" idx="1"/>
          </p:nvPr>
        </p:nvSpPr>
        <p:spPr/>
        <p:txBody>
          <a:bodyPr/>
          <a:lstStyle/>
          <a:p>
            <a:endParaRPr lang="en-FR"/>
          </a:p>
        </p:txBody>
      </p:sp>
      <p:sp>
        <p:nvSpPr>
          <p:cNvPr id="4" name="Slide Number Placeholder 3">
            <a:extLst>
              <a:ext uri="{FF2B5EF4-FFF2-40B4-BE49-F238E27FC236}">
                <a16:creationId xmlns:a16="http://schemas.microsoft.com/office/drawing/2014/main" id="{D1781D5F-B60E-F261-A228-990D72DD2AD2}"/>
              </a:ext>
            </a:extLst>
          </p:cNvPr>
          <p:cNvSpPr>
            <a:spLocks noGrp="1"/>
          </p:cNvSpPr>
          <p:nvPr>
            <p:ph type="sldNum" sz="quarter" idx="12"/>
          </p:nvPr>
        </p:nvSpPr>
        <p:spPr/>
        <p:txBody>
          <a:bodyPr/>
          <a:lstStyle/>
          <a:p>
            <a:fld id="{8B238E09-9D24-494B-92D5-4BBC628DD305}" type="slidenum">
              <a:rPr lang="en-FR" smtClean="0"/>
              <a:t>43</a:t>
            </a:fld>
            <a:endParaRPr lang="en-FR"/>
          </a:p>
        </p:txBody>
      </p:sp>
    </p:spTree>
    <p:extLst>
      <p:ext uri="{BB962C8B-B14F-4D97-AF65-F5344CB8AC3E}">
        <p14:creationId xmlns:p14="http://schemas.microsoft.com/office/powerpoint/2010/main" val="5036181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F1DAC708-A4B7-BFF4-F656-2654F9DBAF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47622D-C662-734A-0F1D-72D977FCB901}"/>
              </a:ext>
            </a:extLst>
          </p:cNvPr>
          <p:cNvSpPr>
            <a:spLocks noGrp="1"/>
          </p:cNvSpPr>
          <p:nvPr>
            <p:ph type="title"/>
          </p:nvPr>
        </p:nvSpPr>
        <p:spPr/>
        <p:txBody>
          <a:bodyPr/>
          <a:lstStyle/>
          <a:p>
            <a:r>
              <a:rPr lang="en-GB" dirty="0">
                <a:solidFill>
                  <a:srgbClr val="000000"/>
                </a:solidFill>
                <a:effectLst/>
              </a:rPr>
              <a:t>Current Limitation: </a:t>
            </a:r>
            <a:r>
              <a:rPr lang="en-GB" b="1" dirty="0">
                <a:solidFill>
                  <a:srgbClr val="000000"/>
                </a:solidFill>
                <a:effectLst/>
              </a:rPr>
              <a:t>Non-uniform </a:t>
            </a:r>
            <a:r>
              <a:rPr lang="en-GB" dirty="0">
                <a:solidFill>
                  <a:srgbClr val="000000"/>
                </a:solidFill>
                <a:effectLst/>
              </a:rPr>
              <a:t>post-compression sizes</a:t>
            </a:r>
            <a:endParaRPr lang="en-FR" dirty="0"/>
          </a:p>
        </p:txBody>
      </p:sp>
      <p:sp>
        <p:nvSpPr>
          <p:cNvPr id="4" name="Slide Number Placeholder 3">
            <a:extLst>
              <a:ext uri="{FF2B5EF4-FFF2-40B4-BE49-F238E27FC236}">
                <a16:creationId xmlns:a16="http://schemas.microsoft.com/office/drawing/2014/main" id="{D91F683F-9B62-D858-A358-046E4B2117B6}"/>
              </a:ext>
            </a:extLst>
          </p:cNvPr>
          <p:cNvSpPr>
            <a:spLocks noGrp="1"/>
          </p:cNvSpPr>
          <p:nvPr>
            <p:ph type="sldNum" sz="quarter" idx="12"/>
          </p:nvPr>
        </p:nvSpPr>
        <p:spPr/>
        <p:txBody>
          <a:bodyPr/>
          <a:lstStyle/>
          <a:p>
            <a:fld id="{8B238E09-9D24-494B-92D5-4BBC628DD305}" type="slidenum">
              <a:rPr lang="en-FR" smtClean="0"/>
              <a:t>44</a:t>
            </a:fld>
            <a:endParaRPr lang="en-FR"/>
          </a:p>
        </p:txBody>
      </p:sp>
      <p:pic>
        <p:nvPicPr>
          <p:cNvPr id="1025" name="Picture 1">
            <a:extLst>
              <a:ext uri="{FF2B5EF4-FFF2-40B4-BE49-F238E27FC236}">
                <a16:creationId xmlns:a16="http://schemas.microsoft.com/office/drawing/2014/main" id="{204E60F3-4E4C-CD98-847A-92A09D0CAB9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18" t="6605" b="5095"/>
          <a:stretch/>
        </p:blipFill>
        <p:spPr bwMode="auto">
          <a:xfrm>
            <a:off x="838200" y="1690688"/>
            <a:ext cx="6342769" cy="203724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DFEF943-67C8-DD4F-C82D-530ED925F592}"/>
              </a:ext>
            </a:extLst>
          </p:cNvPr>
          <p:cNvSpPr txBox="1"/>
          <p:nvPr/>
        </p:nvSpPr>
        <p:spPr>
          <a:xfrm flipH="1">
            <a:off x="2687547" y="3748319"/>
            <a:ext cx="2644074" cy="307777"/>
          </a:xfrm>
          <a:prstGeom prst="rect">
            <a:avLst/>
          </a:prstGeom>
          <a:noFill/>
        </p:spPr>
        <p:txBody>
          <a:bodyPr wrap="square" rtlCol="0">
            <a:spAutoFit/>
          </a:bodyPr>
          <a:lstStyle/>
          <a:p>
            <a:pPr algn="ctr"/>
            <a:r>
              <a:rPr lang="en-FR" sz="1400" dirty="0">
                <a:cs typeface="Arial" panose="020B0604020202020204" pitchFamily="34" charset="0"/>
              </a:rPr>
              <a:t>Batches</a:t>
            </a:r>
          </a:p>
        </p:txBody>
      </p:sp>
      <p:sp>
        <p:nvSpPr>
          <p:cNvPr id="7" name="TextBox 6">
            <a:extLst>
              <a:ext uri="{FF2B5EF4-FFF2-40B4-BE49-F238E27FC236}">
                <a16:creationId xmlns:a16="http://schemas.microsoft.com/office/drawing/2014/main" id="{17487D0B-6671-0C13-E960-F579D49E848E}"/>
              </a:ext>
            </a:extLst>
          </p:cNvPr>
          <p:cNvSpPr txBox="1"/>
          <p:nvPr/>
        </p:nvSpPr>
        <p:spPr>
          <a:xfrm rot="16200000" flipH="1">
            <a:off x="-704020" y="2490185"/>
            <a:ext cx="2644074" cy="307777"/>
          </a:xfrm>
          <a:prstGeom prst="rect">
            <a:avLst/>
          </a:prstGeom>
          <a:noFill/>
        </p:spPr>
        <p:txBody>
          <a:bodyPr wrap="square" rtlCol="0">
            <a:spAutoFit/>
          </a:bodyPr>
          <a:lstStyle/>
          <a:p>
            <a:pPr algn="ctr"/>
            <a:r>
              <a:rPr lang="en-FR" sz="1400" dirty="0">
                <a:cs typeface="Arial" panose="020B0604020202020204" pitchFamily="34" charset="0"/>
              </a:rPr>
              <a:t>Size(MB)</a:t>
            </a:r>
          </a:p>
        </p:txBody>
      </p:sp>
      <p:sp>
        <p:nvSpPr>
          <p:cNvPr id="8" name="TextBox 7">
            <a:extLst>
              <a:ext uri="{FF2B5EF4-FFF2-40B4-BE49-F238E27FC236}">
                <a16:creationId xmlns:a16="http://schemas.microsoft.com/office/drawing/2014/main" id="{FCA64A0E-3920-73F2-F4EC-1918EECCF1A2}"/>
              </a:ext>
            </a:extLst>
          </p:cNvPr>
          <p:cNvSpPr txBox="1"/>
          <p:nvPr/>
        </p:nvSpPr>
        <p:spPr>
          <a:xfrm flipH="1">
            <a:off x="2485297" y="1477125"/>
            <a:ext cx="2644074" cy="307777"/>
          </a:xfrm>
          <a:prstGeom prst="rect">
            <a:avLst/>
          </a:prstGeom>
          <a:noFill/>
        </p:spPr>
        <p:txBody>
          <a:bodyPr wrap="square" rtlCol="0">
            <a:spAutoFit/>
          </a:bodyPr>
          <a:lstStyle/>
          <a:p>
            <a:pPr algn="ctr"/>
            <a:r>
              <a:rPr lang="en-FR" sz="1400" dirty="0">
                <a:cs typeface="Arial" panose="020B0604020202020204" pitchFamily="34" charset="0"/>
              </a:rPr>
              <a:t>Uncompressed 661k Batches</a:t>
            </a:r>
          </a:p>
        </p:txBody>
      </p:sp>
      <p:sp>
        <p:nvSpPr>
          <p:cNvPr id="3" name="TextBox 2">
            <a:extLst>
              <a:ext uri="{FF2B5EF4-FFF2-40B4-BE49-F238E27FC236}">
                <a16:creationId xmlns:a16="http://schemas.microsoft.com/office/drawing/2014/main" id="{EC011C94-5D71-0A97-01C7-937DF4C5A169}"/>
              </a:ext>
            </a:extLst>
          </p:cNvPr>
          <p:cNvSpPr txBox="1"/>
          <p:nvPr/>
        </p:nvSpPr>
        <p:spPr>
          <a:xfrm flipH="1">
            <a:off x="7945347" y="2382463"/>
            <a:ext cx="2644074" cy="523220"/>
          </a:xfrm>
          <a:prstGeom prst="rect">
            <a:avLst/>
          </a:prstGeom>
          <a:noFill/>
        </p:spPr>
        <p:txBody>
          <a:bodyPr wrap="square" rtlCol="0">
            <a:spAutoFit/>
          </a:bodyPr>
          <a:lstStyle/>
          <a:p>
            <a:pPr algn="ctr"/>
            <a:r>
              <a:rPr lang="en-FR" sz="1400" dirty="0">
                <a:cs typeface="Arial" panose="020B0604020202020204" pitchFamily="34" charset="0"/>
              </a:rPr>
              <a:t>Before compression: Batches size are balanced by species</a:t>
            </a:r>
          </a:p>
        </p:txBody>
      </p:sp>
    </p:spTree>
    <p:extLst>
      <p:ext uri="{BB962C8B-B14F-4D97-AF65-F5344CB8AC3E}">
        <p14:creationId xmlns:p14="http://schemas.microsoft.com/office/powerpoint/2010/main" val="5048643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7E058-768A-57B4-45AD-C9B49E8346C9}"/>
              </a:ext>
            </a:extLst>
          </p:cNvPr>
          <p:cNvSpPr>
            <a:spLocks noGrp="1"/>
          </p:cNvSpPr>
          <p:nvPr>
            <p:ph type="title"/>
          </p:nvPr>
        </p:nvSpPr>
        <p:spPr/>
        <p:txBody>
          <a:bodyPr/>
          <a:lstStyle/>
          <a:p>
            <a:r>
              <a:rPr lang="en-FR" dirty="0"/>
              <a:t>Resulting compression</a:t>
            </a:r>
          </a:p>
        </p:txBody>
      </p:sp>
      <p:pic>
        <p:nvPicPr>
          <p:cNvPr id="4" name="Picture 3">
            <a:extLst>
              <a:ext uri="{FF2B5EF4-FFF2-40B4-BE49-F238E27FC236}">
                <a16:creationId xmlns:a16="http://schemas.microsoft.com/office/drawing/2014/main" id="{DFA2820E-D55D-9107-F1EA-C780895F1551}"/>
              </a:ext>
            </a:extLst>
          </p:cNvPr>
          <p:cNvPicPr>
            <a:picLocks noChangeAspect="1"/>
          </p:cNvPicPr>
          <p:nvPr/>
        </p:nvPicPr>
        <p:blipFill>
          <a:blip r:embed="rId2"/>
          <a:stretch>
            <a:fillRect/>
          </a:stretch>
        </p:blipFill>
        <p:spPr>
          <a:xfrm>
            <a:off x="6274594" y="1690688"/>
            <a:ext cx="4537365" cy="3946725"/>
          </a:xfrm>
          <a:prstGeom prst="rect">
            <a:avLst/>
          </a:prstGeom>
        </p:spPr>
      </p:pic>
      <p:sp>
        <p:nvSpPr>
          <p:cNvPr id="5" name="Slide Number Placeholder 4">
            <a:extLst>
              <a:ext uri="{FF2B5EF4-FFF2-40B4-BE49-F238E27FC236}">
                <a16:creationId xmlns:a16="http://schemas.microsoft.com/office/drawing/2014/main" id="{A9BB1496-892E-8583-451A-39DFA9ACA901}"/>
              </a:ext>
            </a:extLst>
          </p:cNvPr>
          <p:cNvSpPr>
            <a:spLocks noGrp="1"/>
          </p:cNvSpPr>
          <p:nvPr>
            <p:ph type="sldNum" sz="quarter" idx="12"/>
          </p:nvPr>
        </p:nvSpPr>
        <p:spPr/>
        <p:txBody>
          <a:bodyPr/>
          <a:lstStyle/>
          <a:p>
            <a:fld id="{8B238E09-9D24-494B-92D5-4BBC628DD305}" type="slidenum">
              <a:rPr lang="en-FR" smtClean="0"/>
              <a:t>45</a:t>
            </a:fld>
            <a:endParaRPr lang="en-FR"/>
          </a:p>
        </p:txBody>
      </p:sp>
      <p:sp>
        <p:nvSpPr>
          <p:cNvPr id="6" name="Content Placeholder 2">
            <a:extLst>
              <a:ext uri="{FF2B5EF4-FFF2-40B4-BE49-F238E27FC236}">
                <a16:creationId xmlns:a16="http://schemas.microsoft.com/office/drawing/2014/main" id="{2A211B57-35FE-DCB0-78EF-EDE613CD69EA}"/>
              </a:ext>
            </a:extLst>
          </p:cNvPr>
          <p:cNvSpPr>
            <a:spLocks noGrp="1"/>
          </p:cNvSpPr>
          <p:nvPr>
            <p:ph idx="1"/>
          </p:nvPr>
        </p:nvSpPr>
        <p:spPr>
          <a:xfrm>
            <a:off x="228600" y="3090521"/>
            <a:ext cx="5410200" cy="1147058"/>
          </a:xfrm>
        </p:spPr>
        <p:txBody>
          <a:bodyPr>
            <a:normAutofit/>
          </a:bodyPr>
          <a:lstStyle/>
          <a:p>
            <a:pPr marL="0" indent="0">
              <a:buNone/>
            </a:pPr>
            <a:r>
              <a:rPr lang="en-GB" sz="1400" dirty="0"/>
              <a:t>10000 Sal. enterica genomes (45G </a:t>
            </a:r>
            <a:r>
              <a:rPr lang="en-GB" sz="1400" dirty="0" err="1"/>
              <a:t>gzipped</a:t>
            </a:r>
            <a:r>
              <a:rPr lang="en-GB" sz="1400" dirty="0"/>
              <a:t>): 4x improvement</a:t>
            </a:r>
          </a:p>
          <a:p>
            <a:pPr marL="0" indent="0">
              <a:buNone/>
            </a:pPr>
            <a:r>
              <a:rPr lang="en-GB" sz="1400" dirty="0"/>
              <a:t>5000 randomly sampled genomes (20G </a:t>
            </a:r>
            <a:r>
              <a:rPr lang="en-GB" sz="1400" dirty="0" err="1"/>
              <a:t>gzipped</a:t>
            </a:r>
            <a:r>
              <a:rPr lang="en-GB" sz="1400" dirty="0"/>
              <a:t>): 1.2x improvement</a:t>
            </a:r>
          </a:p>
        </p:txBody>
      </p:sp>
    </p:spTree>
    <p:extLst>
      <p:ext uri="{BB962C8B-B14F-4D97-AF65-F5344CB8AC3E}">
        <p14:creationId xmlns:p14="http://schemas.microsoft.com/office/powerpoint/2010/main" val="1799106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F61D3-0FF5-BFDF-EA6B-ED8F6861B608}"/>
              </a:ext>
            </a:extLst>
          </p:cNvPr>
          <p:cNvSpPr>
            <a:spLocks noGrp="1"/>
          </p:cNvSpPr>
          <p:nvPr>
            <p:ph type="title"/>
          </p:nvPr>
        </p:nvSpPr>
        <p:spPr/>
        <p:txBody>
          <a:bodyPr/>
          <a:lstStyle/>
          <a:p>
            <a:r>
              <a:rPr lang="en-GB" dirty="0">
                <a:solidFill>
                  <a:srgbClr val="000000"/>
                </a:solidFill>
                <a:effectLst/>
                <a:latin typeface="Arial" panose="020B0604020202020204" pitchFamily="34" charset="0"/>
              </a:rPr>
              <a:t>Recent Innovation: Phylogenetic Compression</a:t>
            </a:r>
          </a:p>
        </p:txBody>
      </p:sp>
      <p:sp>
        <p:nvSpPr>
          <p:cNvPr id="3" name="Content Placeholder 2">
            <a:extLst>
              <a:ext uri="{FF2B5EF4-FFF2-40B4-BE49-F238E27FC236}">
                <a16:creationId xmlns:a16="http://schemas.microsoft.com/office/drawing/2014/main" id="{B4562354-F367-C428-C9E6-38BDF1A48779}"/>
              </a:ext>
            </a:extLst>
          </p:cNvPr>
          <p:cNvSpPr>
            <a:spLocks noGrp="1"/>
          </p:cNvSpPr>
          <p:nvPr>
            <p:ph idx="1"/>
          </p:nvPr>
        </p:nvSpPr>
        <p:spPr>
          <a:xfrm>
            <a:off x="6096000" y="2691710"/>
            <a:ext cx="5867398" cy="1767870"/>
          </a:xfrm>
        </p:spPr>
        <p:txBody>
          <a:bodyPr>
            <a:normAutofit/>
          </a:bodyPr>
          <a:lstStyle/>
          <a:p>
            <a:pPr marL="0" indent="0">
              <a:buNone/>
            </a:pPr>
            <a:r>
              <a:rPr lang="en-GB" sz="1600" b="1" dirty="0"/>
              <a:t>Difficulty</a:t>
            </a:r>
            <a:r>
              <a:rPr lang="en-GB" sz="1600" dirty="0"/>
              <a:t>: Compression of genomes is challenging due to the widespread redundancy in the data. </a:t>
            </a:r>
          </a:p>
          <a:p>
            <a:pPr marL="0" indent="0">
              <a:buNone/>
            </a:pPr>
            <a:r>
              <a:rPr lang="en-GB" sz="1600" dirty="0"/>
              <a:t> </a:t>
            </a:r>
          </a:p>
          <a:p>
            <a:pPr marL="0" indent="0">
              <a:buNone/>
            </a:pPr>
            <a:r>
              <a:rPr lang="en-GB" sz="1600" b="1" dirty="0"/>
              <a:t>Key Idea: </a:t>
            </a:r>
            <a:r>
              <a:rPr lang="en-GB" sz="1600" dirty="0"/>
              <a:t>Reordering genomes based on evolutionary history enhances local compressibility</a:t>
            </a:r>
            <a:r>
              <a:rPr lang="en-GB" sz="1600" baseline="30000" dirty="0"/>
              <a:t>1</a:t>
            </a:r>
          </a:p>
        </p:txBody>
      </p:sp>
      <p:sp>
        <p:nvSpPr>
          <p:cNvPr id="4" name="Slide Number Placeholder 3">
            <a:extLst>
              <a:ext uri="{FF2B5EF4-FFF2-40B4-BE49-F238E27FC236}">
                <a16:creationId xmlns:a16="http://schemas.microsoft.com/office/drawing/2014/main" id="{58528359-3003-3EE8-636B-3FCCEE599493}"/>
              </a:ext>
            </a:extLst>
          </p:cNvPr>
          <p:cNvSpPr>
            <a:spLocks noGrp="1"/>
          </p:cNvSpPr>
          <p:nvPr>
            <p:ph type="sldNum" sz="quarter" idx="12"/>
          </p:nvPr>
        </p:nvSpPr>
        <p:spPr/>
        <p:txBody>
          <a:bodyPr/>
          <a:lstStyle/>
          <a:p>
            <a:fld id="{8B238E09-9D24-494B-92D5-4BBC628DD305}" type="slidenum">
              <a:rPr lang="en-FR" smtClean="0"/>
              <a:t>5</a:t>
            </a:fld>
            <a:endParaRPr lang="en-FR"/>
          </a:p>
        </p:txBody>
      </p:sp>
      <p:grpSp>
        <p:nvGrpSpPr>
          <p:cNvPr id="22" name="Group 21">
            <a:extLst>
              <a:ext uri="{FF2B5EF4-FFF2-40B4-BE49-F238E27FC236}">
                <a16:creationId xmlns:a16="http://schemas.microsoft.com/office/drawing/2014/main" id="{F0659482-A016-AF87-9A02-679CC4EFDCFE}"/>
              </a:ext>
            </a:extLst>
          </p:cNvPr>
          <p:cNvGrpSpPr/>
          <p:nvPr/>
        </p:nvGrpSpPr>
        <p:grpSpPr>
          <a:xfrm>
            <a:off x="972033" y="1887032"/>
            <a:ext cx="4666767" cy="3370208"/>
            <a:chOff x="972033" y="1887032"/>
            <a:chExt cx="4666767" cy="3370208"/>
          </a:xfrm>
        </p:grpSpPr>
        <p:pic>
          <p:nvPicPr>
            <p:cNvPr id="5" name="Google Shape;85;p16">
              <a:extLst>
                <a:ext uri="{FF2B5EF4-FFF2-40B4-BE49-F238E27FC236}">
                  <a16:creationId xmlns:a16="http://schemas.microsoft.com/office/drawing/2014/main" id="{3D9E744A-FCFF-1D64-4151-D762D7409ED5}"/>
                </a:ext>
              </a:extLst>
            </p:cNvPr>
            <p:cNvPicPr preferRelativeResize="0"/>
            <p:nvPr/>
          </p:nvPicPr>
          <p:blipFill rotWithShape="1">
            <a:blip r:embed="rId3">
              <a:alphaModFix/>
            </a:blip>
            <a:srcRect l="-2658" b="4196"/>
            <a:stretch/>
          </p:blipFill>
          <p:spPr>
            <a:xfrm rot="5400000">
              <a:off x="1623821" y="1242261"/>
              <a:ext cx="3363191" cy="4666767"/>
            </a:xfrm>
            <a:prstGeom prst="rect">
              <a:avLst/>
            </a:prstGeom>
            <a:noFill/>
            <a:ln w="9525" cap="flat" cmpd="sng">
              <a:solidFill>
                <a:schemeClr val="lt1"/>
              </a:solidFill>
              <a:prstDash val="solid"/>
              <a:round/>
              <a:headEnd type="none" w="sm" len="sm"/>
              <a:tailEnd type="none" w="sm" len="sm"/>
            </a:ln>
          </p:spPr>
        </p:pic>
        <p:sp>
          <p:nvSpPr>
            <p:cNvPr id="6" name="Google Shape;86;p16">
              <a:extLst>
                <a:ext uri="{FF2B5EF4-FFF2-40B4-BE49-F238E27FC236}">
                  <a16:creationId xmlns:a16="http://schemas.microsoft.com/office/drawing/2014/main" id="{17CE02B7-D60E-4418-B973-19B727E77AEA}"/>
                </a:ext>
              </a:extLst>
            </p:cNvPr>
            <p:cNvSpPr txBox="1"/>
            <p:nvPr/>
          </p:nvSpPr>
          <p:spPr>
            <a:xfrm>
              <a:off x="2880559" y="2629909"/>
              <a:ext cx="623233" cy="6083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rgbClr val="595959"/>
                </a:solidFill>
              </a:endParaRPr>
            </a:p>
          </p:txBody>
        </p:sp>
        <p:sp>
          <p:nvSpPr>
            <p:cNvPr id="7" name="Google Shape;87;p16">
              <a:extLst>
                <a:ext uri="{FF2B5EF4-FFF2-40B4-BE49-F238E27FC236}">
                  <a16:creationId xmlns:a16="http://schemas.microsoft.com/office/drawing/2014/main" id="{765361C0-F15E-2BC9-7CFF-8EC8FCE4833D}"/>
                </a:ext>
              </a:extLst>
            </p:cNvPr>
            <p:cNvSpPr txBox="1"/>
            <p:nvPr/>
          </p:nvSpPr>
          <p:spPr>
            <a:xfrm>
              <a:off x="4743578" y="2855191"/>
              <a:ext cx="623233" cy="6083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rgbClr val="595959"/>
                </a:solidFill>
              </a:endParaRPr>
            </a:p>
          </p:txBody>
        </p:sp>
        <p:cxnSp>
          <p:nvCxnSpPr>
            <p:cNvPr id="8" name="Google Shape;88;p16">
              <a:extLst>
                <a:ext uri="{FF2B5EF4-FFF2-40B4-BE49-F238E27FC236}">
                  <a16:creationId xmlns:a16="http://schemas.microsoft.com/office/drawing/2014/main" id="{7BAF3959-3901-BECE-2DCA-976513AC301B}"/>
                </a:ext>
              </a:extLst>
            </p:cNvPr>
            <p:cNvCxnSpPr>
              <a:cxnSpLocks/>
            </p:cNvCxnSpPr>
            <p:nvPr/>
          </p:nvCxnSpPr>
          <p:spPr>
            <a:xfrm rot="16200000" flipH="1">
              <a:off x="3948353" y="1895652"/>
              <a:ext cx="326963" cy="1839319"/>
            </a:xfrm>
            <a:prstGeom prst="curvedConnector3">
              <a:avLst>
                <a:gd name="adj1" fmla="val -104160"/>
              </a:avLst>
            </a:prstGeom>
            <a:noFill/>
            <a:ln w="28575" cap="flat" cmpd="sng">
              <a:solidFill>
                <a:srgbClr val="000000"/>
              </a:solidFill>
              <a:prstDash val="solid"/>
              <a:round/>
              <a:headEnd type="none" w="med" len="med"/>
              <a:tailEnd type="triangle" w="med" len="med"/>
            </a:ln>
          </p:spPr>
        </p:cxnSp>
        <p:sp>
          <p:nvSpPr>
            <p:cNvPr id="13" name="Google Shape;86;p16">
              <a:extLst>
                <a:ext uri="{FF2B5EF4-FFF2-40B4-BE49-F238E27FC236}">
                  <a16:creationId xmlns:a16="http://schemas.microsoft.com/office/drawing/2014/main" id="{DFE293F3-8BF9-750A-CE80-CD7D99D12D61}"/>
                </a:ext>
              </a:extLst>
            </p:cNvPr>
            <p:cNvSpPr txBox="1"/>
            <p:nvPr/>
          </p:nvSpPr>
          <p:spPr>
            <a:xfrm>
              <a:off x="1052513" y="1887032"/>
              <a:ext cx="623233" cy="608333"/>
            </a:xfrm>
            <a:prstGeom prst="rect">
              <a:avLst/>
            </a:prstGeom>
            <a:solidFill>
              <a:schemeClr val="bg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rgbClr val="595959"/>
                </a:solidFill>
              </a:endParaRPr>
            </a:p>
          </p:txBody>
        </p:sp>
      </p:grpSp>
      <p:sp>
        <p:nvSpPr>
          <p:cNvPr id="23" name="TextBox 22">
            <a:extLst>
              <a:ext uri="{FF2B5EF4-FFF2-40B4-BE49-F238E27FC236}">
                <a16:creationId xmlns:a16="http://schemas.microsoft.com/office/drawing/2014/main" id="{A75F99A6-CB76-BDC7-6AB7-2BC839C69074}"/>
              </a:ext>
            </a:extLst>
          </p:cNvPr>
          <p:cNvSpPr txBox="1"/>
          <p:nvPr/>
        </p:nvSpPr>
        <p:spPr>
          <a:xfrm>
            <a:off x="228600" y="6417131"/>
            <a:ext cx="9573208" cy="215444"/>
          </a:xfrm>
          <a:prstGeom prst="rect">
            <a:avLst/>
          </a:prstGeom>
          <a:noFill/>
        </p:spPr>
        <p:txBody>
          <a:bodyPr wrap="square">
            <a:spAutoFit/>
          </a:bodyPr>
          <a:lstStyle/>
          <a:p>
            <a:pPr>
              <a:buNone/>
            </a:pPr>
            <a:r>
              <a:rPr lang="en-GB" sz="800" dirty="0">
                <a:solidFill>
                  <a:srgbClr val="000000"/>
                </a:solidFill>
                <a:effectLst/>
                <a:latin typeface="Times New Roman" panose="02020603050405020304" pitchFamily="18" charset="0"/>
              </a:rPr>
              <a:t>[1] </a:t>
            </a:r>
            <a:r>
              <a:rPr lang="en-GB" sz="800" dirty="0" err="1">
                <a:solidFill>
                  <a:srgbClr val="000000"/>
                </a:solidFill>
                <a:effectLst/>
                <a:latin typeface="Times New Roman" panose="02020603050405020304" pitchFamily="18" charset="0"/>
              </a:rPr>
              <a:t>Břinda</a:t>
            </a:r>
            <a:r>
              <a:rPr lang="en-GB" sz="800" dirty="0">
                <a:solidFill>
                  <a:srgbClr val="000000"/>
                </a:solidFill>
                <a:effectLst/>
                <a:latin typeface="Times New Roman" panose="02020603050405020304" pitchFamily="18" charset="0"/>
              </a:rPr>
              <a:t> et al., Efficient and Robust Search of Microbial Genomes via Phylogenetic Compression. To be appeared in </a:t>
            </a:r>
            <a:r>
              <a:rPr lang="en-GB" sz="800" i="1" dirty="0">
                <a:solidFill>
                  <a:srgbClr val="000000"/>
                </a:solidFill>
                <a:effectLst/>
                <a:latin typeface="Times New Roman" panose="02020603050405020304" pitchFamily="18" charset="0"/>
              </a:rPr>
              <a:t>Nature Methods</a:t>
            </a:r>
            <a:r>
              <a:rPr lang="en-GB" sz="800" dirty="0">
                <a:solidFill>
                  <a:srgbClr val="000000"/>
                </a:solidFill>
                <a:effectLst/>
                <a:latin typeface="Times New Roman" panose="02020603050405020304" pitchFamily="18" charset="0"/>
              </a:rPr>
              <a:t>. 2025</a:t>
            </a:r>
          </a:p>
        </p:txBody>
      </p:sp>
    </p:spTree>
    <p:extLst>
      <p:ext uri="{BB962C8B-B14F-4D97-AF65-F5344CB8AC3E}">
        <p14:creationId xmlns:p14="http://schemas.microsoft.com/office/powerpoint/2010/main" val="2316806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7472A-EC37-38AC-04A2-6D6B3788C419}"/>
              </a:ext>
            </a:extLst>
          </p:cNvPr>
          <p:cNvSpPr>
            <a:spLocks noGrp="1"/>
          </p:cNvSpPr>
          <p:nvPr>
            <p:ph type="title"/>
          </p:nvPr>
        </p:nvSpPr>
        <p:spPr/>
        <p:txBody>
          <a:bodyPr/>
          <a:lstStyle/>
          <a:p>
            <a:r>
              <a:rPr lang="en-FR" dirty="0"/>
              <a:t>Resulting Improvement Using Phylogenetic Compression (MiniPhy</a:t>
            </a:r>
            <a:r>
              <a:rPr lang="en-FR" baseline="30000" dirty="0"/>
              <a:t>1</a:t>
            </a:r>
            <a:r>
              <a:rPr lang="en-FR" dirty="0"/>
              <a:t>)</a:t>
            </a:r>
          </a:p>
        </p:txBody>
      </p:sp>
      <p:sp>
        <p:nvSpPr>
          <p:cNvPr id="4" name="Slide Number Placeholder 3">
            <a:extLst>
              <a:ext uri="{FF2B5EF4-FFF2-40B4-BE49-F238E27FC236}">
                <a16:creationId xmlns:a16="http://schemas.microsoft.com/office/drawing/2014/main" id="{52D1560D-047A-F5EC-21ED-2B7DFC137DE2}"/>
              </a:ext>
            </a:extLst>
          </p:cNvPr>
          <p:cNvSpPr>
            <a:spLocks noGrp="1"/>
          </p:cNvSpPr>
          <p:nvPr>
            <p:ph type="sldNum" sz="quarter" idx="12"/>
          </p:nvPr>
        </p:nvSpPr>
        <p:spPr/>
        <p:txBody>
          <a:bodyPr/>
          <a:lstStyle/>
          <a:p>
            <a:fld id="{8B238E09-9D24-494B-92D5-4BBC628DD305}" type="slidenum">
              <a:rPr lang="en-FR" smtClean="0"/>
              <a:t>6</a:t>
            </a:fld>
            <a:endParaRPr lang="en-FR"/>
          </a:p>
        </p:txBody>
      </p:sp>
      <p:pic>
        <p:nvPicPr>
          <p:cNvPr id="5" name="Picture 4">
            <a:extLst>
              <a:ext uri="{FF2B5EF4-FFF2-40B4-BE49-F238E27FC236}">
                <a16:creationId xmlns:a16="http://schemas.microsoft.com/office/drawing/2014/main" id="{820B82AE-AF02-F8C2-5222-328A36EF0FB7}"/>
              </a:ext>
            </a:extLst>
          </p:cNvPr>
          <p:cNvPicPr>
            <a:picLocks noChangeAspect="1"/>
          </p:cNvPicPr>
          <p:nvPr/>
        </p:nvPicPr>
        <p:blipFill>
          <a:blip r:embed="rId3"/>
          <a:srcRect r="26475"/>
          <a:stretch/>
        </p:blipFill>
        <p:spPr>
          <a:xfrm>
            <a:off x="4426657" y="1540669"/>
            <a:ext cx="3548943" cy="4198554"/>
          </a:xfrm>
          <a:prstGeom prst="rect">
            <a:avLst/>
          </a:prstGeom>
        </p:spPr>
      </p:pic>
      <p:sp>
        <p:nvSpPr>
          <p:cNvPr id="7" name="TextBox 6">
            <a:extLst>
              <a:ext uri="{FF2B5EF4-FFF2-40B4-BE49-F238E27FC236}">
                <a16:creationId xmlns:a16="http://schemas.microsoft.com/office/drawing/2014/main" id="{FC67E180-15BE-26C6-5238-4B88E6A3D208}"/>
              </a:ext>
            </a:extLst>
          </p:cNvPr>
          <p:cNvSpPr txBox="1"/>
          <p:nvPr/>
        </p:nvSpPr>
        <p:spPr>
          <a:xfrm>
            <a:off x="2103834" y="5987018"/>
            <a:ext cx="7984332" cy="369332"/>
          </a:xfrm>
          <a:prstGeom prst="rect">
            <a:avLst/>
          </a:prstGeom>
          <a:noFill/>
        </p:spPr>
        <p:txBody>
          <a:bodyPr wrap="square">
            <a:spAutoFit/>
          </a:bodyPr>
          <a:lstStyle/>
          <a:p>
            <a:pPr algn="ctr">
              <a:buNone/>
            </a:pPr>
            <a:r>
              <a:rPr lang="en-GB" dirty="0">
                <a:solidFill>
                  <a:srgbClr val="000000"/>
                </a:solidFill>
                <a:effectLst/>
                <a:latin typeface="Arial" panose="020B0604020202020204" pitchFamily="34" charset="0"/>
              </a:rPr>
              <a:t>Lossless compression of 1-3 orders of magnitude over standard protocol</a:t>
            </a:r>
          </a:p>
        </p:txBody>
      </p:sp>
      <p:sp>
        <p:nvSpPr>
          <p:cNvPr id="8" name="TextBox 7">
            <a:extLst>
              <a:ext uri="{FF2B5EF4-FFF2-40B4-BE49-F238E27FC236}">
                <a16:creationId xmlns:a16="http://schemas.microsoft.com/office/drawing/2014/main" id="{6B87AAF6-460B-0B3E-8835-2DA1149165E8}"/>
              </a:ext>
            </a:extLst>
          </p:cNvPr>
          <p:cNvSpPr txBox="1"/>
          <p:nvPr/>
        </p:nvSpPr>
        <p:spPr>
          <a:xfrm>
            <a:off x="5128833" y="3400561"/>
            <a:ext cx="498855" cy="261610"/>
          </a:xfrm>
          <a:prstGeom prst="rect">
            <a:avLst/>
          </a:prstGeom>
          <a:solidFill>
            <a:schemeClr val="bg1"/>
          </a:solidFill>
        </p:spPr>
        <p:txBody>
          <a:bodyPr wrap="none" rtlCol="0">
            <a:spAutoFit/>
          </a:bodyPr>
          <a:lstStyle/>
          <a:p>
            <a:pPr algn="ctr"/>
            <a:r>
              <a:rPr lang="en-FR" sz="1100" dirty="0"/>
              <a:t>805G</a:t>
            </a:r>
          </a:p>
        </p:txBody>
      </p:sp>
      <p:sp>
        <p:nvSpPr>
          <p:cNvPr id="9" name="TextBox 8">
            <a:extLst>
              <a:ext uri="{FF2B5EF4-FFF2-40B4-BE49-F238E27FC236}">
                <a16:creationId xmlns:a16="http://schemas.microsoft.com/office/drawing/2014/main" id="{EE749D12-7B8C-9540-21A5-2155272FF58A}"/>
              </a:ext>
            </a:extLst>
          </p:cNvPr>
          <p:cNvSpPr txBox="1"/>
          <p:nvPr/>
        </p:nvSpPr>
        <p:spPr>
          <a:xfrm>
            <a:off x="5772806" y="4967574"/>
            <a:ext cx="428322" cy="261610"/>
          </a:xfrm>
          <a:prstGeom prst="rect">
            <a:avLst/>
          </a:prstGeom>
          <a:solidFill>
            <a:schemeClr val="bg1"/>
          </a:solidFill>
        </p:spPr>
        <p:txBody>
          <a:bodyPr wrap="none" rtlCol="0">
            <a:spAutoFit/>
          </a:bodyPr>
          <a:lstStyle/>
          <a:p>
            <a:pPr algn="ctr"/>
            <a:r>
              <a:rPr lang="en-FR" sz="1100" dirty="0"/>
              <a:t>29G</a:t>
            </a:r>
          </a:p>
        </p:txBody>
      </p:sp>
      <p:sp>
        <p:nvSpPr>
          <p:cNvPr id="10" name="TextBox 9">
            <a:extLst>
              <a:ext uri="{FF2B5EF4-FFF2-40B4-BE49-F238E27FC236}">
                <a16:creationId xmlns:a16="http://schemas.microsoft.com/office/drawing/2014/main" id="{D7BA79B7-640A-0491-FC96-4AED93310835}"/>
              </a:ext>
            </a:extLst>
          </p:cNvPr>
          <p:cNvSpPr txBox="1"/>
          <p:nvPr/>
        </p:nvSpPr>
        <p:spPr>
          <a:xfrm>
            <a:off x="6477582" y="1868356"/>
            <a:ext cx="593709" cy="261610"/>
          </a:xfrm>
          <a:prstGeom prst="rect">
            <a:avLst/>
          </a:prstGeom>
          <a:noFill/>
        </p:spPr>
        <p:txBody>
          <a:bodyPr wrap="square" rtlCol="0">
            <a:spAutoFit/>
          </a:bodyPr>
          <a:lstStyle/>
          <a:p>
            <a:pPr algn="ctr"/>
            <a:r>
              <a:rPr lang="en-FR" sz="1100" b="1" dirty="0">
                <a:solidFill>
                  <a:schemeClr val="bg1"/>
                </a:solidFill>
              </a:rPr>
              <a:t>3,1T</a:t>
            </a:r>
          </a:p>
        </p:txBody>
      </p:sp>
      <p:sp>
        <p:nvSpPr>
          <p:cNvPr id="11" name="TextBox 10">
            <a:extLst>
              <a:ext uri="{FF2B5EF4-FFF2-40B4-BE49-F238E27FC236}">
                <a16:creationId xmlns:a16="http://schemas.microsoft.com/office/drawing/2014/main" id="{C545185F-8597-9799-280F-92CE13971819}"/>
              </a:ext>
            </a:extLst>
          </p:cNvPr>
          <p:cNvSpPr txBox="1"/>
          <p:nvPr/>
        </p:nvSpPr>
        <p:spPr>
          <a:xfrm>
            <a:off x="6685855" y="1527224"/>
            <a:ext cx="276758" cy="307777"/>
          </a:xfrm>
          <a:prstGeom prst="rect">
            <a:avLst/>
          </a:prstGeom>
          <a:solidFill>
            <a:schemeClr val="bg1"/>
          </a:solidFill>
        </p:spPr>
        <p:txBody>
          <a:bodyPr wrap="square" rtlCol="0">
            <a:spAutoFit/>
          </a:bodyPr>
          <a:lstStyle/>
          <a:p>
            <a:pPr algn="ctr"/>
            <a:endParaRPr lang="en-FR" sz="1400" dirty="0"/>
          </a:p>
        </p:txBody>
      </p:sp>
      <p:sp>
        <p:nvSpPr>
          <p:cNvPr id="12" name="TextBox 11">
            <a:extLst>
              <a:ext uri="{FF2B5EF4-FFF2-40B4-BE49-F238E27FC236}">
                <a16:creationId xmlns:a16="http://schemas.microsoft.com/office/drawing/2014/main" id="{11A748E7-E426-254F-C90E-D54D5900C39A}"/>
              </a:ext>
            </a:extLst>
          </p:cNvPr>
          <p:cNvSpPr txBox="1"/>
          <p:nvPr/>
        </p:nvSpPr>
        <p:spPr>
          <a:xfrm>
            <a:off x="7189561" y="4849411"/>
            <a:ext cx="428323" cy="261610"/>
          </a:xfrm>
          <a:prstGeom prst="rect">
            <a:avLst/>
          </a:prstGeom>
          <a:solidFill>
            <a:schemeClr val="bg1"/>
          </a:solidFill>
        </p:spPr>
        <p:txBody>
          <a:bodyPr wrap="none" rtlCol="0">
            <a:spAutoFit/>
          </a:bodyPr>
          <a:lstStyle/>
          <a:p>
            <a:pPr algn="ctr"/>
            <a:r>
              <a:rPr lang="en-FR" sz="1100" dirty="0"/>
              <a:t>89G</a:t>
            </a:r>
          </a:p>
        </p:txBody>
      </p:sp>
      <p:cxnSp>
        <p:nvCxnSpPr>
          <p:cNvPr id="15" name="Straight Connector 14">
            <a:extLst>
              <a:ext uri="{FF2B5EF4-FFF2-40B4-BE49-F238E27FC236}">
                <a16:creationId xmlns:a16="http://schemas.microsoft.com/office/drawing/2014/main" id="{1FBDE04D-6470-39A6-AE50-4B78E43D7D33}"/>
              </a:ext>
            </a:extLst>
          </p:cNvPr>
          <p:cNvCxnSpPr>
            <a:cxnSpLocks/>
          </p:cNvCxnSpPr>
          <p:nvPr/>
        </p:nvCxnSpPr>
        <p:spPr>
          <a:xfrm>
            <a:off x="4876800" y="1702005"/>
            <a:ext cx="0" cy="36319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D589239-7DCF-312E-AF93-E53A22BB7781}"/>
              </a:ext>
            </a:extLst>
          </p:cNvPr>
          <p:cNvSpPr txBox="1"/>
          <p:nvPr/>
        </p:nvSpPr>
        <p:spPr>
          <a:xfrm>
            <a:off x="4758267" y="2907142"/>
            <a:ext cx="3691465" cy="307777"/>
          </a:xfrm>
          <a:prstGeom prst="rect">
            <a:avLst/>
          </a:prstGeom>
          <a:solidFill>
            <a:schemeClr val="bg1"/>
          </a:solidFill>
        </p:spPr>
        <p:txBody>
          <a:bodyPr wrap="square" rtlCol="0">
            <a:spAutoFit/>
          </a:bodyPr>
          <a:lstStyle/>
          <a:p>
            <a:pPr algn="ctr"/>
            <a:endParaRPr lang="en-FR" sz="1400" dirty="0"/>
          </a:p>
        </p:txBody>
      </p:sp>
      <p:sp>
        <p:nvSpPr>
          <p:cNvPr id="17" name="TextBox 16">
            <a:extLst>
              <a:ext uri="{FF2B5EF4-FFF2-40B4-BE49-F238E27FC236}">
                <a16:creationId xmlns:a16="http://schemas.microsoft.com/office/drawing/2014/main" id="{06550FB0-05A8-1D1D-BD80-0B0066C3A275}"/>
              </a:ext>
            </a:extLst>
          </p:cNvPr>
          <p:cNvSpPr txBox="1"/>
          <p:nvPr/>
        </p:nvSpPr>
        <p:spPr>
          <a:xfrm>
            <a:off x="228600" y="6417131"/>
            <a:ext cx="9573208" cy="215444"/>
          </a:xfrm>
          <a:prstGeom prst="rect">
            <a:avLst/>
          </a:prstGeom>
          <a:noFill/>
        </p:spPr>
        <p:txBody>
          <a:bodyPr wrap="square">
            <a:spAutoFit/>
          </a:bodyPr>
          <a:lstStyle/>
          <a:p>
            <a:pPr>
              <a:buNone/>
            </a:pPr>
            <a:r>
              <a:rPr lang="en-GB" sz="800" dirty="0">
                <a:solidFill>
                  <a:srgbClr val="000000"/>
                </a:solidFill>
                <a:effectLst/>
                <a:latin typeface="Times New Roman" panose="02020603050405020304" pitchFamily="18" charset="0"/>
              </a:rPr>
              <a:t>[1] </a:t>
            </a:r>
            <a:r>
              <a:rPr lang="en-GB" sz="800" dirty="0">
                <a:solidFill>
                  <a:srgbClr val="000000"/>
                </a:solidFill>
                <a:effectLst/>
                <a:latin typeface="Times New Roman" panose="02020603050405020304" pitchFamily="18" charset="0"/>
                <a:hlinkClick r:id="rId4"/>
              </a:rPr>
              <a:t>https://github.com/karel-brinda/miniphy</a:t>
            </a:r>
            <a:r>
              <a:rPr lang="en-GB" sz="800" dirty="0">
                <a:solidFill>
                  <a:srgbClr val="000000"/>
                </a:solidFill>
                <a:effectLst/>
                <a:latin typeface="Times New Roman" panose="02020603050405020304" pitchFamily="18" charset="0"/>
              </a:rPr>
              <a:t> </a:t>
            </a:r>
          </a:p>
        </p:txBody>
      </p:sp>
      <p:sp>
        <p:nvSpPr>
          <p:cNvPr id="18" name="TextBox 17">
            <a:extLst>
              <a:ext uri="{FF2B5EF4-FFF2-40B4-BE49-F238E27FC236}">
                <a16:creationId xmlns:a16="http://schemas.microsoft.com/office/drawing/2014/main" id="{9BB5D20B-15BC-98D4-9CAF-EAB8FC8CB600}"/>
              </a:ext>
            </a:extLst>
          </p:cNvPr>
          <p:cNvSpPr txBox="1"/>
          <p:nvPr/>
        </p:nvSpPr>
        <p:spPr>
          <a:xfrm>
            <a:off x="5015203" y="5324943"/>
            <a:ext cx="1288125" cy="261610"/>
          </a:xfrm>
          <a:prstGeom prst="rect">
            <a:avLst/>
          </a:prstGeom>
          <a:solidFill>
            <a:schemeClr val="bg1"/>
          </a:solidFill>
        </p:spPr>
        <p:txBody>
          <a:bodyPr wrap="square" rtlCol="0">
            <a:spAutoFit/>
          </a:bodyPr>
          <a:lstStyle/>
          <a:p>
            <a:pPr algn="ctr"/>
            <a:r>
              <a:rPr lang="en-FR" sz="1100" dirty="0"/>
              <a:t>661k</a:t>
            </a:r>
          </a:p>
        </p:txBody>
      </p:sp>
      <p:sp>
        <p:nvSpPr>
          <p:cNvPr id="19" name="TextBox 18">
            <a:extLst>
              <a:ext uri="{FF2B5EF4-FFF2-40B4-BE49-F238E27FC236}">
                <a16:creationId xmlns:a16="http://schemas.microsoft.com/office/drawing/2014/main" id="{58602B01-ACDF-034F-DC0D-B85BA54CA6F3}"/>
              </a:ext>
            </a:extLst>
          </p:cNvPr>
          <p:cNvSpPr txBox="1"/>
          <p:nvPr/>
        </p:nvSpPr>
        <p:spPr>
          <a:xfrm>
            <a:off x="6456042" y="5324943"/>
            <a:ext cx="1288135" cy="430887"/>
          </a:xfrm>
          <a:prstGeom prst="rect">
            <a:avLst/>
          </a:prstGeom>
          <a:solidFill>
            <a:schemeClr val="bg1"/>
          </a:solidFill>
        </p:spPr>
        <p:txBody>
          <a:bodyPr wrap="square" rtlCol="0">
            <a:spAutoFit/>
          </a:bodyPr>
          <a:lstStyle/>
          <a:p>
            <a:pPr algn="ctr"/>
            <a:r>
              <a:rPr lang="en-FR" sz="1100" dirty="0"/>
              <a:t>AllTheBacteria v0.2</a:t>
            </a:r>
          </a:p>
        </p:txBody>
      </p:sp>
      <p:pic>
        <p:nvPicPr>
          <p:cNvPr id="20" name="Picture 19">
            <a:extLst>
              <a:ext uri="{FF2B5EF4-FFF2-40B4-BE49-F238E27FC236}">
                <a16:creationId xmlns:a16="http://schemas.microsoft.com/office/drawing/2014/main" id="{D1C0C0CF-39E2-BA8F-407D-B634AE715155}"/>
              </a:ext>
            </a:extLst>
          </p:cNvPr>
          <p:cNvPicPr>
            <a:picLocks noChangeAspect="1"/>
          </p:cNvPicPr>
          <p:nvPr/>
        </p:nvPicPr>
        <p:blipFill>
          <a:blip r:embed="rId3"/>
          <a:srcRect l="72449" t="35237" r="864" b="42008"/>
          <a:stretch/>
        </p:blipFill>
        <p:spPr>
          <a:xfrm>
            <a:off x="8082579" y="2060020"/>
            <a:ext cx="2313547" cy="1715912"/>
          </a:xfrm>
          <a:prstGeom prst="rect">
            <a:avLst/>
          </a:prstGeom>
        </p:spPr>
      </p:pic>
      <p:sp>
        <p:nvSpPr>
          <p:cNvPr id="21" name="TextBox 20">
            <a:extLst>
              <a:ext uri="{FF2B5EF4-FFF2-40B4-BE49-F238E27FC236}">
                <a16:creationId xmlns:a16="http://schemas.microsoft.com/office/drawing/2014/main" id="{D3F537CD-4741-8341-F806-4C0EB87CC8DA}"/>
              </a:ext>
            </a:extLst>
          </p:cNvPr>
          <p:cNvSpPr txBox="1"/>
          <p:nvPr/>
        </p:nvSpPr>
        <p:spPr>
          <a:xfrm>
            <a:off x="8478267" y="3007857"/>
            <a:ext cx="1917859" cy="430887"/>
          </a:xfrm>
          <a:prstGeom prst="rect">
            <a:avLst/>
          </a:prstGeom>
          <a:solidFill>
            <a:schemeClr val="bg1"/>
          </a:solidFill>
        </p:spPr>
        <p:txBody>
          <a:bodyPr wrap="square" rtlCol="0">
            <a:spAutoFit/>
          </a:bodyPr>
          <a:lstStyle/>
          <a:p>
            <a:r>
              <a:rPr lang="en-FR" sz="1100" dirty="0"/>
              <a:t>Standard Protocol</a:t>
            </a:r>
          </a:p>
          <a:p>
            <a:r>
              <a:rPr lang="en-FR" sz="1100" dirty="0"/>
              <a:t>MiniPhy-xz</a:t>
            </a:r>
          </a:p>
        </p:txBody>
      </p:sp>
    </p:spTree>
    <p:extLst>
      <p:ext uri="{BB962C8B-B14F-4D97-AF65-F5344CB8AC3E}">
        <p14:creationId xmlns:p14="http://schemas.microsoft.com/office/powerpoint/2010/main" val="4220598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95D5E-D3F1-89EE-37C9-65527B4C8218}"/>
              </a:ext>
            </a:extLst>
          </p:cNvPr>
          <p:cNvSpPr>
            <a:spLocks noGrp="1"/>
          </p:cNvSpPr>
          <p:nvPr>
            <p:ph type="title"/>
          </p:nvPr>
        </p:nvSpPr>
        <p:spPr/>
        <p:txBody>
          <a:bodyPr/>
          <a:lstStyle/>
          <a:p>
            <a:r>
              <a:rPr lang="en-GB" b="1" dirty="0"/>
              <a:t>In Practice: </a:t>
            </a:r>
            <a:r>
              <a:rPr lang="en-GB" dirty="0"/>
              <a:t>Phylogenetic compression involves two steps:</a:t>
            </a:r>
            <a:endParaRPr lang="en-FR" dirty="0"/>
          </a:p>
        </p:txBody>
      </p:sp>
      <p:sp>
        <p:nvSpPr>
          <p:cNvPr id="4" name="Slide Number Placeholder 3">
            <a:extLst>
              <a:ext uri="{FF2B5EF4-FFF2-40B4-BE49-F238E27FC236}">
                <a16:creationId xmlns:a16="http://schemas.microsoft.com/office/drawing/2014/main" id="{11B39864-3F8D-AA5D-063F-18ECA303D0BC}"/>
              </a:ext>
            </a:extLst>
          </p:cNvPr>
          <p:cNvSpPr>
            <a:spLocks noGrp="1"/>
          </p:cNvSpPr>
          <p:nvPr>
            <p:ph type="sldNum" sz="quarter" idx="12"/>
          </p:nvPr>
        </p:nvSpPr>
        <p:spPr/>
        <p:txBody>
          <a:bodyPr/>
          <a:lstStyle/>
          <a:p>
            <a:fld id="{8B238E09-9D24-494B-92D5-4BBC628DD305}" type="slidenum">
              <a:rPr lang="en-FR" smtClean="0"/>
              <a:t>7</a:t>
            </a:fld>
            <a:endParaRPr lang="en-FR"/>
          </a:p>
        </p:txBody>
      </p:sp>
      <p:grpSp>
        <p:nvGrpSpPr>
          <p:cNvPr id="5" name="Group 4">
            <a:extLst>
              <a:ext uri="{FF2B5EF4-FFF2-40B4-BE49-F238E27FC236}">
                <a16:creationId xmlns:a16="http://schemas.microsoft.com/office/drawing/2014/main" id="{AAFF1FE8-422F-1852-9274-71476C2AA9EB}"/>
              </a:ext>
            </a:extLst>
          </p:cNvPr>
          <p:cNvGrpSpPr/>
          <p:nvPr/>
        </p:nvGrpSpPr>
        <p:grpSpPr>
          <a:xfrm>
            <a:off x="7277192" y="2455634"/>
            <a:ext cx="2686753" cy="1728877"/>
            <a:chOff x="2880555" y="1894048"/>
            <a:chExt cx="2758240" cy="1569476"/>
          </a:xfrm>
        </p:grpSpPr>
        <p:pic>
          <p:nvPicPr>
            <p:cNvPr id="6" name="Google Shape;85;p16">
              <a:extLst>
                <a:ext uri="{FF2B5EF4-FFF2-40B4-BE49-F238E27FC236}">
                  <a16:creationId xmlns:a16="http://schemas.microsoft.com/office/drawing/2014/main" id="{6DFDA277-425E-0BF5-1BB1-5A36CD214E3C}"/>
                </a:ext>
              </a:extLst>
            </p:cNvPr>
            <p:cNvPicPr preferRelativeResize="0"/>
            <p:nvPr/>
          </p:nvPicPr>
          <p:blipFill rotWithShape="1">
            <a:blip r:embed="rId3">
              <a:alphaModFix/>
            </a:blip>
            <a:srcRect l="-2659" r="54752" b="43376"/>
            <a:stretch/>
          </p:blipFill>
          <p:spPr>
            <a:xfrm rot="5400000">
              <a:off x="3474937" y="1299666"/>
              <a:ext cx="1569476" cy="2758240"/>
            </a:xfrm>
            <a:prstGeom prst="rect">
              <a:avLst/>
            </a:prstGeom>
            <a:noFill/>
            <a:ln w="9525" cap="flat" cmpd="sng">
              <a:solidFill>
                <a:schemeClr val="tx1"/>
              </a:solidFill>
              <a:prstDash val="solid"/>
              <a:round/>
              <a:headEnd type="none" w="sm" len="sm"/>
              <a:tailEnd type="none" w="sm" len="sm"/>
            </a:ln>
          </p:spPr>
        </p:pic>
        <p:sp>
          <p:nvSpPr>
            <p:cNvPr id="7" name="Google Shape;86;p16">
              <a:extLst>
                <a:ext uri="{FF2B5EF4-FFF2-40B4-BE49-F238E27FC236}">
                  <a16:creationId xmlns:a16="http://schemas.microsoft.com/office/drawing/2014/main" id="{F9E245A6-BB4F-A969-330A-44F019FEF4CC}"/>
                </a:ext>
              </a:extLst>
            </p:cNvPr>
            <p:cNvSpPr txBox="1"/>
            <p:nvPr/>
          </p:nvSpPr>
          <p:spPr>
            <a:xfrm>
              <a:off x="2880559" y="2629909"/>
              <a:ext cx="623233" cy="6083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dirty="0">
                <a:solidFill>
                  <a:srgbClr val="595959"/>
                </a:solidFill>
              </a:endParaRPr>
            </a:p>
          </p:txBody>
        </p:sp>
        <p:sp>
          <p:nvSpPr>
            <p:cNvPr id="8" name="Google Shape;87;p16">
              <a:extLst>
                <a:ext uri="{FF2B5EF4-FFF2-40B4-BE49-F238E27FC236}">
                  <a16:creationId xmlns:a16="http://schemas.microsoft.com/office/drawing/2014/main" id="{C63B82C7-5369-A127-D9B0-47DEE36F4D86}"/>
                </a:ext>
              </a:extLst>
            </p:cNvPr>
            <p:cNvSpPr txBox="1"/>
            <p:nvPr/>
          </p:nvSpPr>
          <p:spPr>
            <a:xfrm>
              <a:off x="4743578" y="2855191"/>
              <a:ext cx="623233" cy="6083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rgbClr val="595959"/>
                </a:solidFill>
              </a:endParaRPr>
            </a:p>
          </p:txBody>
        </p:sp>
        <p:cxnSp>
          <p:nvCxnSpPr>
            <p:cNvPr id="9" name="Google Shape;88;p16">
              <a:extLst>
                <a:ext uri="{FF2B5EF4-FFF2-40B4-BE49-F238E27FC236}">
                  <a16:creationId xmlns:a16="http://schemas.microsoft.com/office/drawing/2014/main" id="{1792A155-29C6-3D52-5DD4-6DBB4F69E8A7}"/>
                </a:ext>
              </a:extLst>
            </p:cNvPr>
            <p:cNvCxnSpPr>
              <a:cxnSpLocks/>
            </p:cNvCxnSpPr>
            <p:nvPr/>
          </p:nvCxnSpPr>
          <p:spPr>
            <a:xfrm rot="16200000" flipH="1">
              <a:off x="3948353" y="1895652"/>
              <a:ext cx="326963" cy="1839319"/>
            </a:xfrm>
            <a:prstGeom prst="curvedConnector3">
              <a:avLst>
                <a:gd name="adj1" fmla="val -104160"/>
              </a:avLst>
            </a:prstGeom>
            <a:noFill/>
            <a:ln w="28575" cap="flat" cmpd="sng">
              <a:solidFill>
                <a:srgbClr val="000000"/>
              </a:solidFill>
              <a:prstDash val="solid"/>
              <a:round/>
              <a:headEnd type="none" w="med" len="med"/>
              <a:tailEnd type="triangle" w="med" len="med"/>
            </a:ln>
          </p:spPr>
        </p:cxnSp>
      </p:grpSp>
      <p:grpSp>
        <p:nvGrpSpPr>
          <p:cNvPr id="36" name="Group 35">
            <a:extLst>
              <a:ext uri="{FF2B5EF4-FFF2-40B4-BE49-F238E27FC236}">
                <a16:creationId xmlns:a16="http://schemas.microsoft.com/office/drawing/2014/main" id="{87FA9151-DE52-FC12-188A-68F15E20AC7C}"/>
              </a:ext>
            </a:extLst>
          </p:cNvPr>
          <p:cNvGrpSpPr/>
          <p:nvPr/>
        </p:nvGrpSpPr>
        <p:grpSpPr>
          <a:xfrm>
            <a:off x="1563511" y="2336800"/>
            <a:ext cx="4233334" cy="2065867"/>
            <a:chOff x="474133" y="2302933"/>
            <a:chExt cx="4233334" cy="2065867"/>
          </a:xfrm>
        </p:grpSpPr>
        <p:grpSp>
          <p:nvGrpSpPr>
            <p:cNvPr id="32" name="Group 31">
              <a:extLst>
                <a:ext uri="{FF2B5EF4-FFF2-40B4-BE49-F238E27FC236}">
                  <a16:creationId xmlns:a16="http://schemas.microsoft.com/office/drawing/2014/main" id="{612367E8-7B3F-5D5A-4162-D84E529B2259}"/>
                </a:ext>
              </a:extLst>
            </p:cNvPr>
            <p:cNvGrpSpPr/>
            <p:nvPr/>
          </p:nvGrpSpPr>
          <p:grpSpPr>
            <a:xfrm>
              <a:off x="3143124" y="2734614"/>
              <a:ext cx="1214388" cy="1354245"/>
              <a:chOff x="4500034" y="2986654"/>
              <a:chExt cx="907785" cy="1007997"/>
            </a:xfrm>
          </p:grpSpPr>
          <p:sp>
            <p:nvSpPr>
              <p:cNvPr id="19" name="Rounded Rectangle 18">
                <a:extLst>
                  <a:ext uri="{FF2B5EF4-FFF2-40B4-BE49-F238E27FC236}">
                    <a16:creationId xmlns:a16="http://schemas.microsoft.com/office/drawing/2014/main" id="{F0852A07-BE9E-4D5D-4A7F-4976C17AD2E2}"/>
                  </a:ext>
                </a:extLst>
              </p:cNvPr>
              <p:cNvSpPr/>
              <p:nvPr/>
            </p:nvSpPr>
            <p:spPr>
              <a:xfrm>
                <a:off x="4500034" y="2986654"/>
                <a:ext cx="280845" cy="311814"/>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20" name="Rounded Rectangle 19">
                <a:extLst>
                  <a:ext uri="{FF2B5EF4-FFF2-40B4-BE49-F238E27FC236}">
                    <a16:creationId xmlns:a16="http://schemas.microsoft.com/office/drawing/2014/main" id="{00D06434-03AC-03FF-593A-B4D51FBF81E0}"/>
                  </a:ext>
                </a:extLst>
              </p:cNvPr>
              <p:cNvSpPr/>
              <p:nvPr/>
            </p:nvSpPr>
            <p:spPr>
              <a:xfrm>
                <a:off x="4500034" y="3344750"/>
                <a:ext cx="280845" cy="311814"/>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21" name="Rounded Rectangle 20">
                <a:extLst>
                  <a:ext uri="{FF2B5EF4-FFF2-40B4-BE49-F238E27FC236}">
                    <a16:creationId xmlns:a16="http://schemas.microsoft.com/office/drawing/2014/main" id="{D135C8B2-3E8F-197F-7B6A-15D524847186}"/>
                  </a:ext>
                </a:extLst>
              </p:cNvPr>
              <p:cNvSpPr/>
              <p:nvPr/>
            </p:nvSpPr>
            <p:spPr>
              <a:xfrm>
                <a:off x="4808500" y="2991643"/>
                <a:ext cx="280845" cy="311814"/>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22" name="Rounded Rectangle 21">
                <a:extLst>
                  <a:ext uri="{FF2B5EF4-FFF2-40B4-BE49-F238E27FC236}">
                    <a16:creationId xmlns:a16="http://schemas.microsoft.com/office/drawing/2014/main" id="{2F40AD9B-88CA-8D75-C1DC-A4184712667B}"/>
                  </a:ext>
                </a:extLst>
              </p:cNvPr>
              <p:cNvSpPr/>
              <p:nvPr/>
            </p:nvSpPr>
            <p:spPr>
              <a:xfrm>
                <a:off x="5126974" y="2991643"/>
                <a:ext cx="280845" cy="311814"/>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23" name="Rounded Rectangle 22">
                <a:extLst>
                  <a:ext uri="{FF2B5EF4-FFF2-40B4-BE49-F238E27FC236}">
                    <a16:creationId xmlns:a16="http://schemas.microsoft.com/office/drawing/2014/main" id="{746D1BCC-9F6A-C7ED-C667-672E15EC0FD7}"/>
                  </a:ext>
                </a:extLst>
              </p:cNvPr>
              <p:cNvSpPr/>
              <p:nvPr/>
            </p:nvSpPr>
            <p:spPr>
              <a:xfrm>
                <a:off x="4813210" y="3344750"/>
                <a:ext cx="280845" cy="311814"/>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24" name="Rounded Rectangle 23">
                <a:extLst>
                  <a:ext uri="{FF2B5EF4-FFF2-40B4-BE49-F238E27FC236}">
                    <a16:creationId xmlns:a16="http://schemas.microsoft.com/office/drawing/2014/main" id="{2DE4EFF7-E5A7-0777-2CC2-81569374E985}"/>
                  </a:ext>
                </a:extLst>
              </p:cNvPr>
              <p:cNvSpPr/>
              <p:nvPr/>
            </p:nvSpPr>
            <p:spPr>
              <a:xfrm>
                <a:off x="5126386" y="3355282"/>
                <a:ext cx="280845" cy="311814"/>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grpSp>
            <p:nvGrpSpPr>
              <p:cNvPr id="25" name="Group 24">
                <a:extLst>
                  <a:ext uri="{FF2B5EF4-FFF2-40B4-BE49-F238E27FC236}">
                    <a16:creationId xmlns:a16="http://schemas.microsoft.com/office/drawing/2014/main" id="{DAEACFA9-02A3-C8EF-9781-9447E0040A45}"/>
                  </a:ext>
                </a:extLst>
              </p:cNvPr>
              <p:cNvGrpSpPr/>
              <p:nvPr/>
            </p:nvGrpSpPr>
            <p:grpSpPr>
              <a:xfrm>
                <a:off x="4546601" y="3754585"/>
                <a:ext cx="187709" cy="234543"/>
                <a:chOff x="8959680" y="3891082"/>
                <a:chExt cx="362913" cy="412517"/>
              </a:xfrm>
            </p:grpSpPr>
            <p:sp>
              <p:nvSpPr>
                <p:cNvPr id="26" name="Rounded Rectangle 25">
                  <a:extLst>
                    <a:ext uri="{FF2B5EF4-FFF2-40B4-BE49-F238E27FC236}">
                      <a16:creationId xmlns:a16="http://schemas.microsoft.com/office/drawing/2014/main" id="{0C022223-0654-4809-2F02-CAC8B5D409C1}"/>
                    </a:ext>
                  </a:extLst>
                </p:cNvPr>
                <p:cNvSpPr/>
                <p:nvPr/>
              </p:nvSpPr>
              <p:spPr>
                <a:xfrm flipH="1">
                  <a:off x="9137403" y="4164656"/>
                  <a:ext cx="127692" cy="130243"/>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27" name="Rounded Rectangle 26">
                  <a:extLst>
                    <a:ext uri="{FF2B5EF4-FFF2-40B4-BE49-F238E27FC236}">
                      <a16:creationId xmlns:a16="http://schemas.microsoft.com/office/drawing/2014/main" id="{3DD1628F-05C0-3967-4C6D-F3F933AE8810}"/>
                    </a:ext>
                  </a:extLst>
                </p:cNvPr>
                <p:cNvSpPr/>
                <p:nvPr/>
              </p:nvSpPr>
              <p:spPr>
                <a:xfrm flipH="1">
                  <a:off x="8959680" y="3897313"/>
                  <a:ext cx="305414" cy="281430"/>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28" name="Rounded Rectangle 27">
                  <a:extLst>
                    <a:ext uri="{FF2B5EF4-FFF2-40B4-BE49-F238E27FC236}">
                      <a16:creationId xmlns:a16="http://schemas.microsoft.com/office/drawing/2014/main" id="{69FDF4EB-6587-1147-A51A-5D9232636FD2}"/>
                    </a:ext>
                  </a:extLst>
                </p:cNvPr>
                <p:cNvSpPr/>
                <p:nvPr/>
              </p:nvSpPr>
              <p:spPr>
                <a:xfrm>
                  <a:off x="8959683" y="3891082"/>
                  <a:ext cx="362910" cy="412517"/>
                </a:xfrm>
                <a:prstGeom prst="round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grpSp>
          <p:sp>
            <p:nvSpPr>
              <p:cNvPr id="29" name="Rounded Rectangle 28">
                <a:extLst>
                  <a:ext uri="{FF2B5EF4-FFF2-40B4-BE49-F238E27FC236}">
                    <a16:creationId xmlns:a16="http://schemas.microsoft.com/office/drawing/2014/main" id="{A8046AC0-A04B-C263-1FF2-2D97EF2E919D}"/>
                  </a:ext>
                </a:extLst>
              </p:cNvPr>
              <p:cNvSpPr/>
              <p:nvPr/>
            </p:nvSpPr>
            <p:spPr>
              <a:xfrm flipH="1">
                <a:off x="4859779" y="3765076"/>
                <a:ext cx="123172" cy="142984"/>
              </a:xfrm>
              <a:prstGeom prst="round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30" name="Rounded Rectangle 29">
                <a:extLst>
                  <a:ext uri="{FF2B5EF4-FFF2-40B4-BE49-F238E27FC236}">
                    <a16:creationId xmlns:a16="http://schemas.microsoft.com/office/drawing/2014/main" id="{F89D4DEB-70AB-23B6-FF61-EFD542139294}"/>
                  </a:ext>
                </a:extLst>
              </p:cNvPr>
              <p:cNvSpPr/>
              <p:nvPr/>
            </p:nvSpPr>
            <p:spPr>
              <a:xfrm>
                <a:off x="4859779" y="3760108"/>
                <a:ext cx="187707" cy="234543"/>
              </a:xfrm>
              <a:prstGeom prst="round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31" name="Rounded Rectangle 30">
                <a:extLst>
                  <a:ext uri="{FF2B5EF4-FFF2-40B4-BE49-F238E27FC236}">
                    <a16:creationId xmlns:a16="http://schemas.microsoft.com/office/drawing/2014/main" id="{B6F5378D-E5D9-5A25-40E0-8964D83F3586}"/>
                  </a:ext>
                </a:extLst>
              </p:cNvPr>
              <p:cNvSpPr/>
              <p:nvPr/>
            </p:nvSpPr>
            <p:spPr>
              <a:xfrm flipH="1">
                <a:off x="4925709" y="3877379"/>
                <a:ext cx="107777" cy="108996"/>
              </a:xfrm>
              <a:prstGeom prst="round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grpSp>
        <p:sp>
          <p:nvSpPr>
            <p:cNvPr id="33" name="Rounded Rectangle 32">
              <a:extLst>
                <a:ext uri="{FF2B5EF4-FFF2-40B4-BE49-F238E27FC236}">
                  <a16:creationId xmlns:a16="http://schemas.microsoft.com/office/drawing/2014/main" id="{028CE91D-E2E0-3012-9AA7-366D278C8C19}"/>
                </a:ext>
              </a:extLst>
            </p:cNvPr>
            <p:cNvSpPr/>
            <p:nvPr/>
          </p:nvSpPr>
          <p:spPr>
            <a:xfrm>
              <a:off x="892445" y="2653463"/>
              <a:ext cx="1164151" cy="1250240"/>
            </a:xfrm>
            <a:prstGeom prst="roundRect">
              <a:avLst>
                <a:gd name="adj" fmla="val 7223"/>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400" dirty="0">
                  <a:ln>
                    <a:solidFill>
                      <a:schemeClr val="bg1"/>
                    </a:solidFill>
                  </a:ln>
                  <a:solidFill>
                    <a:schemeClr val="bg1"/>
                  </a:solidFill>
                </a:rPr>
                <a:t>Collection of genomes</a:t>
              </a:r>
            </a:p>
          </p:txBody>
        </p:sp>
        <p:sp>
          <p:nvSpPr>
            <p:cNvPr id="34" name="Right Arrow 33">
              <a:extLst>
                <a:ext uri="{FF2B5EF4-FFF2-40B4-BE49-F238E27FC236}">
                  <a16:creationId xmlns:a16="http://schemas.microsoft.com/office/drawing/2014/main" id="{F8262EC7-47F5-F155-75DC-417B7A7D5B09}"/>
                </a:ext>
              </a:extLst>
            </p:cNvPr>
            <p:cNvSpPr/>
            <p:nvPr/>
          </p:nvSpPr>
          <p:spPr>
            <a:xfrm>
              <a:off x="2297889" y="2939618"/>
              <a:ext cx="653154" cy="69317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sz="1000" dirty="0">
                <a:solidFill>
                  <a:srgbClr val="000000"/>
                </a:solidFill>
                <a:latin typeface="Arial" panose="020B0604020202020204" pitchFamily="34" charset="0"/>
              </a:endParaRPr>
            </a:p>
          </p:txBody>
        </p:sp>
        <p:sp>
          <p:nvSpPr>
            <p:cNvPr id="35" name="Rectangle 34">
              <a:extLst>
                <a:ext uri="{FF2B5EF4-FFF2-40B4-BE49-F238E27FC236}">
                  <a16:creationId xmlns:a16="http://schemas.microsoft.com/office/drawing/2014/main" id="{A0C00D7C-D408-A610-056D-8F88A00D4421}"/>
                </a:ext>
              </a:extLst>
            </p:cNvPr>
            <p:cNvSpPr/>
            <p:nvPr/>
          </p:nvSpPr>
          <p:spPr>
            <a:xfrm>
              <a:off x="474133" y="2302933"/>
              <a:ext cx="4233334" cy="2065867"/>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a:p>
          </p:txBody>
        </p:sp>
      </p:grpSp>
      <p:sp>
        <p:nvSpPr>
          <p:cNvPr id="37" name="TextBox 36">
            <a:extLst>
              <a:ext uri="{FF2B5EF4-FFF2-40B4-BE49-F238E27FC236}">
                <a16:creationId xmlns:a16="http://schemas.microsoft.com/office/drawing/2014/main" id="{3FBBC5C9-4C05-46B4-3E3A-154A626CE62C}"/>
              </a:ext>
            </a:extLst>
          </p:cNvPr>
          <p:cNvSpPr txBox="1"/>
          <p:nvPr/>
        </p:nvSpPr>
        <p:spPr>
          <a:xfrm>
            <a:off x="535968" y="4779344"/>
            <a:ext cx="6355751" cy="338554"/>
          </a:xfrm>
          <a:prstGeom prst="rect">
            <a:avLst/>
          </a:prstGeom>
          <a:solidFill>
            <a:schemeClr val="bg1"/>
          </a:solidFill>
          <a:ln>
            <a:noFill/>
          </a:ln>
        </p:spPr>
        <p:txBody>
          <a:bodyPr wrap="square">
            <a:spAutoFit/>
          </a:bodyPr>
          <a:lstStyle/>
          <a:p>
            <a:pPr algn="ctr"/>
            <a:r>
              <a:rPr lang="en-GB" sz="1600" dirty="0"/>
              <a:t>Step 1 : Phylogenetic Batching</a:t>
            </a:r>
          </a:p>
        </p:txBody>
      </p:sp>
      <p:sp>
        <p:nvSpPr>
          <p:cNvPr id="38" name="TextBox 37">
            <a:extLst>
              <a:ext uri="{FF2B5EF4-FFF2-40B4-BE49-F238E27FC236}">
                <a16:creationId xmlns:a16="http://schemas.microsoft.com/office/drawing/2014/main" id="{8DBDC690-45ED-46FF-0647-C788FBA5DD17}"/>
              </a:ext>
            </a:extLst>
          </p:cNvPr>
          <p:cNvSpPr txBox="1"/>
          <p:nvPr/>
        </p:nvSpPr>
        <p:spPr>
          <a:xfrm>
            <a:off x="5205131" y="4790204"/>
            <a:ext cx="6355751" cy="338554"/>
          </a:xfrm>
          <a:prstGeom prst="rect">
            <a:avLst/>
          </a:prstGeom>
          <a:solidFill>
            <a:schemeClr val="bg1"/>
          </a:solidFill>
          <a:ln>
            <a:noFill/>
          </a:ln>
        </p:spPr>
        <p:txBody>
          <a:bodyPr wrap="square">
            <a:spAutoFit/>
          </a:bodyPr>
          <a:lstStyle/>
          <a:p>
            <a:pPr algn="ctr"/>
            <a:r>
              <a:rPr lang="en-GB" sz="1600" dirty="0"/>
              <a:t>Step 2 : Phylogenetic Reordering</a:t>
            </a:r>
          </a:p>
        </p:txBody>
      </p:sp>
      <p:sp>
        <p:nvSpPr>
          <p:cNvPr id="39" name="Right Arrow 38">
            <a:extLst>
              <a:ext uri="{FF2B5EF4-FFF2-40B4-BE49-F238E27FC236}">
                <a16:creationId xmlns:a16="http://schemas.microsoft.com/office/drawing/2014/main" id="{5996378B-9E81-BF89-A43F-0B91939ADC8A}"/>
              </a:ext>
            </a:extLst>
          </p:cNvPr>
          <p:cNvSpPr/>
          <p:nvPr/>
        </p:nvSpPr>
        <p:spPr>
          <a:xfrm rot="5400000">
            <a:off x="3353600" y="5170565"/>
            <a:ext cx="653154" cy="69317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sz="1000" dirty="0">
              <a:solidFill>
                <a:srgbClr val="000000"/>
              </a:solidFill>
              <a:latin typeface="Arial" panose="020B0604020202020204" pitchFamily="34" charset="0"/>
            </a:endParaRPr>
          </a:p>
        </p:txBody>
      </p:sp>
      <p:sp>
        <p:nvSpPr>
          <p:cNvPr id="40" name="TextBox 39">
            <a:extLst>
              <a:ext uri="{FF2B5EF4-FFF2-40B4-BE49-F238E27FC236}">
                <a16:creationId xmlns:a16="http://schemas.microsoft.com/office/drawing/2014/main" id="{17349865-8BB5-B12C-072F-5108BA598A0F}"/>
              </a:ext>
            </a:extLst>
          </p:cNvPr>
          <p:cNvSpPr txBox="1"/>
          <p:nvPr/>
        </p:nvSpPr>
        <p:spPr>
          <a:xfrm>
            <a:off x="502301" y="5944208"/>
            <a:ext cx="6355751" cy="338554"/>
          </a:xfrm>
          <a:prstGeom prst="rect">
            <a:avLst/>
          </a:prstGeom>
          <a:solidFill>
            <a:schemeClr val="bg1"/>
          </a:solidFill>
          <a:ln>
            <a:noFill/>
          </a:ln>
        </p:spPr>
        <p:txBody>
          <a:bodyPr wrap="square">
            <a:spAutoFit/>
          </a:bodyPr>
          <a:lstStyle/>
          <a:p>
            <a:pPr algn="ctr"/>
            <a:r>
              <a:rPr lang="en-GB" sz="1600" dirty="0"/>
              <a:t>Starting point of my PhD</a:t>
            </a:r>
          </a:p>
        </p:txBody>
      </p:sp>
    </p:spTree>
    <p:extLst>
      <p:ext uri="{BB962C8B-B14F-4D97-AF65-F5344CB8AC3E}">
        <p14:creationId xmlns:p14="http://schemas.microsoft.com/office/powerpoint/2010/main" val="400733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CE2F00-34E1-7B35-0191-C7FC8AEC18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251F2E-B936-B45C-8A0F-891387CB87CD}"/>
              </a:ext>
            </a:extLst>
          </p:cNvPr>
          <p:cNvSpPr>
            <a:spLocks noGrp="1"/>
          </p:cNvSpPr>
          <p:nvPr>
            <p:ph type="title"/>
          </p:nvPr>
        </p:nvSpPr>
        <p:spPr/>
        <p:txBody>
          <a:bodyPr/>
          <a:lstStyle/>
          <a:p>
            <a:r>
              <a:rPr lang="en-FR" dirty="0"/>
              <a:t>Key Step In Phylogenetic Compression: Genomes Batching</a:t>
            </a:r>
          </a:p>
        </p:txBody>
      </p:sp>
      <p:sp>
        <p:nvSpPr>
          <p:cNvPr id="4" name="Slide Number Placeholder 3">
            <a:extLst>
              <a:ext uri="{FF2B5EF4-FFF2-40B4-BE49-F238E27FC236}">
                <a16:creationId xmlns:a16="http://schemas.microsoft.com/office/drawing/2014/main" id="{F50B9283-462B-B8E5-6F29-1EC6127CA568}"/>
              </a:ext>
            </a:extLst>
          </p:cNvPr>
          <p:cNvSpPr>
            <a:spLocks noGrp="1"/>
          </p:cNvSpPr>
          <p:nvPr>
            <p:ph type="sldNum" sz="quarter" idx="12"/>
          </p:nvPr>
        </p:nvSpPr>
        <p:spPr/>
        <p:txBody>
          <a:bodyPr/>
          <a:lstStyle/>
          <a:p>
            <a:fld id="{8B238E09-9D24-494B-92D5-4BBC628DD305}" type="slidenum">
              <a:rPr lang="en-FR" smtClean="0"/>
              <a:t>8</a:t>
            </a:fld>
            <a:endParaRPr lang="en-FR"/>
          </a:p>
        </p:txBody>
      </p:sp>
      <p:sp>
        <p:nvSpPr>
          <p:cNvPr id="3" name="Rounded Rectangle 2">
            <a:extLst>
              <a:ext uri="{FF2B5EF4-FFF2-40B4-BE49-F238E27FC236}">
                <a16:creationId xmlns:a16="http://schemas.microsoft.com/office/drawing/2014/main" id="{52B9F752-A0FC-C0B2-D130-10515BBB6F50}"/>
              </a:ext>
            </a:extLst>
          </p:cNvPr>
          <p:cNvSpPr/>
          <p:nvPr/>
        </p:nvSpPr>
        <p:spPr>
          <a:xfrm>
            <a:off x="1350170" y="2520540"/>
            <a:ext cx="1815506" cy="1816919"/>
          </a:xfrm>
          <a:prstGeom prst="roundRect">
            <a:avLst>
              <a:gd name="adj" fmla="val 7223"/>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400" dirty="0">
                <a:ln>
                  <a:solidFill>
                    <a:schemeClr val="bg1"/>
                  </a:solidFill>
                </a:ln>
                <a:solidFill>
                  <a:schemeClr val="bg1"/>
                </a:solidFill>
              </a:rPr>
              <a:t>INPUT:</a:t>
            </a:r>
          </a:p>
          <a:p>
            <a:pPr algn="ctr"/>
            <a:r>
              <a:rPr lang="en-FR" sz="1400" dirty="0">
                <a:ln>
                  <a:solidFill>
                    <a:schemeClr val="bg1"/>
                  </a:solidFill>
                </a:ln>
                <a:solidFill>
                  <a:schemeClr val="bg1"/>
                </a:solidFill>
              </a:rPr>
              <a:t>Collection of genomes</a:t>
            </a:r>
          </a:p>
        </p:txBody>
      </p:sp>
    </p:spTree>
    <p:extLst>
      <p:ext uri="{BB962C8B-B14F-4D97-AF65-F5344CB8AC3E}">
        <p14:creationId xmlns:p14="http://schemas.microsoft.com/office/powerpoint/2010/main" val="4197759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EEE111-A245-C3BD-629F-1141B9D097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D571BA-363C-D939-EA06-995EBB36C6FE}"/>
              </a:ext>
            </a:extLst>
          </p:cNvPr>
          <p:cNvSpPr>
            <a:spLocks noGrp="1"/>
          </p:cNvSpPr>
          <p:nvPr>
            <p:ph type="title"/>
          </p:nvPr>
        </p:nvSpPr>
        <p:spPr/>
        <p:txBody>
          <a:bodyPr/>
          <a:lstStyle/>
          <a:p>
            <a:r>
              <a:rPr lang="en-FR" dirty="0"/>
              <a:t>Key Step In Phylogenetic Compression: Genomes Batching</a:t>
            </a:r>
          </a:p>
        </p:txBody>
      </p:sp>
      <p:sp>
        <p:nvSpPr>
          <p:cNvPr id="4" name="Slide Number Placeholder 3">
            <a:extLst>
              <a:ext uri="{FF2B5EF4-FFF2-40B4-BE49-F238E27FC236}">
                <a16:creationId xmlns:a16="http://schemas.microsoft.com/office/drawing/2014/main" id="{89266CC8-52E7-390F-1E8A-DB4E97D2A0B8}"/>
              </a:ext>
            </a:extLst>
          </p:cNvPr>
          <p:cNvSpPr>
            <a:spLocks noGrp="1"/>
          </p:cNvSpPr>
          <p:nvPr>
            <p:ph type="sldNum" sz="quarter" idx="12"/>
          </p:nvPr>
        </p:nvSpPr>
        <p:spPr/>
        <p:txBody>
          <a:bodyPr/>
          <a:lstStyle/>
          <a:p>
            <a:fld id="{8B238E09-9D24-494B-92D5-4BBC628DD305}" type="slidenum">
              <a:rPr lang="en-FR" smtClean="0"/>
              <a:t>9</a:t>
            </a:fld>
            <a:endParaRPr lang="en-FR"/>
          </a:p>
        </p:txBody>
      </p:sp>
      <p:sp>
        <p:nvSpPr>
          <p:cNvPr id="3" name="Rounded Rectangle 2">
            <a:extLst>
              <a:ext uri="{FF2B5EF4-FFF2-40B4-BE49-F238E27FC236}">
                <a16:creationId xmlns:a16="http://schemas.microsoft.com/office/drawing/2014/main" id="{A0AE7CD5-14BA-56E0-2603-B660EC5EC6B3}"/>
              </a:ext>
            </a:extLst>
          </p:cNvPr>
          <p:cNvSpPr/>
          <p:nvPr/>
        </p:nvSpPr>
        <p:spPr>
          <a:xfrm>
            <a:off x="1350170" y="2520540"/>
            <a:ext cx="1815506" cy="1816919"/>
          </a:xfrm>
          <a:prstGeom prst="roundRect">
            <a:avLst>
              <a:gd name="adj" fmla="val 7223"/>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400" dirty="0">
                <a:ln>
                  <a:solidFill>
                    <a:schemeClr val="bg1"/>
                  </a:solidFill>
                </a:ln>
                <a:solidFill>
                  <a:schemeClr val="bg1"/>
                </a:solidFill>
              </a:rPr>
              <a:t>INPUT:</a:t>
            </a:r>
          </a:p>
          <a:p>
            <a:pPr algn="ctr"/>
            <a:r>
              <a:rPr lang="en-FR" sz="1400" dirty="0">
                <a:ln>
                  <a:solidFill>
                    <a:schemeClr val="bg1"/>
                  </a:solidFill>
                </a:ln>
                <a:solidFill>
                  <a:schemeClr val="bg1"/>
                </a:solidFill>
              </a:rPr>
              <a:t>Collection of genomes</a:t>
            </a:r>
          </a:p>
        </p:txBody>
      </p:sp>
      <p:sp>
        <p:nvSpPr>
          <p:cNvPr id="11" name="Up Arrow Callout 10">
            <a:extLst>
              <a:ext uri="{FF2B5EF4-FFF2-40B4-BE49-F238E27FC236}">
                <a16:creationId xmlns:a16="http://schemas.microsoft.com/office/drawing/2014/main" id="{DCCAD091-5566-A6D7-48F6-D760583203DC}"/>
              </a:ext>
            </a:extLst>
          </p:cNvPr>
          <p:cNvSpPr/>
          <p:nvPr/>
        </p:nvSpPr>
        <p:spPr>
          <a:xfrm>
            <a:off x="1022303" y="3957636"/>
            <a:ext cx="2471240" cy="1635920"/>
          </a:xfrm>
          <a:prstGeom prst="upArrow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FR" dirty="0"/>
              <a:t>Species form clusters in public databases</a:t>
            </a:r>
          </a:p>
        </p:txBody>
      </p:sp>
    </p:spTree>
    <p:extLst>
      <p:ext uri="{BB962C8B-B14F-4D97-AF65-F5344CB8AC3E}">
        <p14:creationId xmlns:p14="http://schemas.microsoft.com/office/powerpoint/2010/main" val="40637238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Times New Roman">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1669</TotalTime>
  <Words>3498</Words>
  <Application>Microsoft Macintosh PowerPoint</Application>
  <PresentationFormat>Widescreen</PresentationFormat>
  <Paragraphs>404</Paragraphs>
  <Slides>45</Slides>
  <Notes>15</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Calibri</vt:lpstr>
      <vt:lpstr>Cambria Math</vt:lpstr>
      <vt:lpstr>Times New Roman</vt:lpstr>
      <vt:lpstr>Wingdings</vt:lpstr>
      <vt:lpstr>Office Theme</vt:lpstr>
      <vt:lpstr>Bin Packing for Efficient Compression of Large Bacterial Genomes Collection</vt:lpstr>
      <vt:lpstr>Introduction &amp; State Of The Art</vt:lpstr>
      <vt:lpstr>Motivation: Rapidly Growing Bacteria Genome Data</vt:lpstr>
      <vt:lpstr>Motivation: Rapidly Growing Bacteria Genome Data</vt:lpstr>
      <vt:lpstr>Recent Innovation: Phylogenetic Compression</vt:lpstr>
      <vt:lpstr>Resulting Improvement Using Phylogenetic Compression (MiniPhy1)</vt:lpstr>
      <vt:lpstr>In Practice: Phylogenetic compression involves two steps:</vt:lpstr>
      <vt:lpstr>Key Step In Phylogenetic Compression: Genomes Batching</vt:lpstr>
      <vt:lpstr>Key Step In Phylogenetic Compression: Genomes Batching</vt:lpstr>
      <vt:lpstr>Key Step In Phylogenetic Compression: Genomes Batching</vt:lpstr>
      <vt:lpstr>Key Step In Phylogenetic Compression: Genomes Batching</vt:lpstr>
      <vt:lpstr>Key Step In Phylogenetic Compression: Genomes Batching</vt:lpstr>
      <vt:lpstr>Key Step In Phylogenetic Compression: Genomes Batching</vt:lpstr>
      <vt:lpstr>Key Step In Phylogenetic Compression: Genomes Batching</vt:lpstr>
      <vt:lpstr>Current Limitation: Non-uniform post-compression sizes</vt:lpstr>
      <vt:lpstr>Current Limitation: Non-uniform post-compression sizes</vt:lpstr>
      <vt:lpstr>Our Goal: Design A Balancing Batching Strategy</vt:lpstr>
      <vt:lpstr>Toward The First Optimization Problem</vt:lpstr>
      <vt:lpstr>Quick Recap: What We Have So Far &amp; Our Next Goal</vt:lpstr>
      <vt:lpstr>Quick Recap: What We Have So Far &amp; Our Next Goal</vt:lpstr>
      <vt:lpstr>Quick Recap: What We Have So Far &amp; Our Next Goal</vt:lpstr>
      <vt:lpstr>Quick Recap: What We Have So Far &amp; Our Next Goal</vt:lpstr>
      <vt:lpstr>Bin Packing Problem: Definition</vt:lpstr>
      <vt:lpstr>The First Optimaztion Model For Balancing Batching</vt:lpstr>
      <vt:lpstr>The First Optimaztion Model For Balancing Batching</vt:lpstr>
      <vt:lpstr>The First Optimaztion Model For Balancing Batching</vt:lpstr>
      <vt:lpstr>The First Optimaztion Model For Balancing Batching</vt:lpstr>
      <vt:lpstr>Implementation Of The Balancing Batching Model</vt:lpstr>
      <vt:lpstr>Ingredient 1: Post-compression Sizes Correlates With Distinct Kmers Count In Genomes Collections</vt:lpstr>
      <vt:lpstr>Ingredient 1: Post-compression Sizes Correlates With Distinct Kmers Count In Genomes Collections</vt:lpstr>
      <vt:lpstr>Ingredient 1: Post-compression Sizes Correlates With Distinct Kmers Count In Genomes Collections</vt:lpstr>
      <vt:lpstr>Ingredient 2: Fast Distinct Kmers Counting via HyperLogLog </vt:lpstr>
      <vt:lpstr>Ingredient 3: Bin Packing Greedy Algorithms – 2 Variations</vt:lpstr>
      <vt:lpstr>First Results</vt:lpstr>
      <vt:lpstr>Dataset:</vt:lpstr>
      <vt:lpstr>Batching Results Comparison: Distinct Kmers Count</vt:lpstr>
      <vt:lpstr>Batching Results Comparison: Distinct Kmers Count</vt:lpstr>
      <vt:lpstr>Batching Results Comparison: Number Of Genomes</vt:lpstr>
      <vt:lpstr>Batching Results Comparison: After Compression</vt:lpstr>
      <vt:lpstr>Batching Results Comparison: After Compression</vt:lpstr>
      <vt:lpstr>Batching Results Comparison: Compare With the Original Batching</vt:lpstr>
      <vt:lpstr>Conclusion &amp; Perspectives</vt:lpstr>
      <vt:lpstr>Thank You</vt:lpstr>
      <vt:lpstr>Current Limitation: Non-uniform post-compression sizes</vt:lpstr>
      <vt:lpstr>Resulting compression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Khac Minh Tam Truong</dc:creator>
  <cp:lastModifiedBy>Khac Minh Tam Truong</cp:lastModifiedBy>
  <cp:revision>7</cp:revision>
  <dcterms:created xsi:type="dcterms:W3CDTF">2025-03-16T11:44:19Z</dcterms:created>
  <dcterms:modified xsi:type="dcterms:W3CDTF">2025-03-17T15:33:31Z</dcterms:modified>
</cp:coreProperties>
</file>