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1" r:id="rId2"/>
    <p:sldId id="264" r:id="rId3"/>
    <p:sldId id="258" r:id="rId4"/>
    <p:sldId id="259" r:id="rId5"/>
    <p:sldId id="260" r:id="rId6"/>
    <p:sldId id="265" r:id="rId7"/>
    <p:sldId id="266" r:id="rId8"/>
    <p:sldId id="262" r:id="rId9"/>
    <p:sldId id="278" r:id="rId10"/>
    <p:sldId id="268" r:id="rId11"/>
    <p:sldId id="263" r:id="rId12"/>
    <p:sldId id="269" r:id="rId13"/>
    <p:sldId id="271" r:id="rId14"/>
    <p:sldId id="270" r:id="rId15"/>
    <p:sldId id="277" r:id="rId16"/>
    <p:sldId id="276" r:id="rId17"/>
    <p:sldId id="272" r:id="rId18"/>
    <p:sldId id="274" r:id="rId19"/>
    <p:sldId id="273" r:id="rId20"/>
    <p:sldId id="275" r:id="rId21"/>
    <p:sldId id="256" r:id="rId2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7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75"/>
    <p:restoredTop sz="94694"/>
  </p:normalViewPr>
  <p:slideViewPr>
    <p:cSldViewPr>
      <p:cViewPr varScale="1">
        <p:scale>
          <a:sx n="57" d="100"/>
          <a:sy n="57" d="100"/>
        </p:scale>
        <p:origin x="176" y="1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A16BD-88F2-624F-93DD-9D5258DE7987}" type="datetimeFigureOut">
              <a:rPr lang="en-FR" smtClean="0"/>
              <a:t>16/03/2025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E6D85-DD2C-3049-A32F-B73CC9373C0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498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6D85-DD2C-3049-A32F-B73CC9373C06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431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E6D85-DD2C-3049-A32F-B73CC9373C06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992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985B-7D38-01ED-DAC2-B5D91706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B802C-36D7-A3C7-439A-05CF2230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EF50-E32F-50BE-9B58-45F1393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D54D-CCB8-954A-8C0D-20D74C8A2D14}" type="datetime1">
              <a:rPr lang="fr-FR" smtClean="0"/>
              <a:t>16/03/2025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16C2-02B4-629D-EAEB-CF5BC5A3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555C-5601-C385-F83B-31A9C495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1689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2833-2AF8-3DCA-7289-CAD4D6F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DE935-24E6-7347-E9D1-57B2B4B29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B94A-E326-A5E3-7C98-D12D0A46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412B-1257-8A47-8E62-84425AC9E48E}" type="datetime1">
              <a:rPr lang="fr-FR" smtClean="0"/>
              <a:t>16/03/2025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1058-BD45-31C0-6C6E-AF7F6158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368E-FAC9-3CFE-4337-6C1979A1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9043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94885-98DD-05A9-E106-74AF7D5E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7C0D2-F928-50A1-3D24-5BAFAF543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3B055-F496-0015-11C6-991B2739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C490-977B-F74D-B793-D46CBCA12BC2}" type="datetime1">
              <a:rPr lang="fr-FR" smtClean="0"/>
              <a:t>16/03/2025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1A8E-D828-EE14-FE3B-F7FEFFE4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15314-3B80-F8B9-0172-CC358462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603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E41A-861D-4F05-23B1-96782C89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76E8-5160-AB96-AC1D-0B3AD017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F9B9C-8DFB-A384-ADFC-279A26B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FA7B-8E2F-374D-A2B2-37ABFACA194A}" type="datetime1">
              <a:rPr lang="fr-FR" smtClean="0"/>
              <a:t>16/03/2025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A84A-3B83-F743-FC67-5E7253FC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DE25-2646-F7CA-B140-DCA918DF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847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1A3E-6535-94ED-BAFF-C72EB648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6A309-2F06-133C-AC69-6F7A2D2B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1668-C920-82BD-E7F2-05DDD8ED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54BD-8FF7-2C45-AEA7-816EEB3FD44A}" type="datetime1">
              <a:rPr lang="fr-FR" smtClean="0"/>
              <a:t>16/03/2025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6CBD-E9F7-EE1C-351C-83135AC4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A842-A327-1B65-E5A4-4A2CB9B4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3649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ACF0-3BEF-4A93-8AA8-CE6E67D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A6EF-D644-3B24-55C4-881B1E1A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9C4-2B8E-19D7-A950-E5882983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A49B2-445B-0ECB-400D-0E93C6C9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026E-86DF-4742-BD08-EFD12A000DF9}" type="datetime1">
              <a:rPr lang="fr-FR" smtClean="0"/>
              <a:t>16/03/2025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9B658-89C7-E2AE-48C2-BA3CF74B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D588-CDE3-0C82-F531-44B17209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719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5F57-E8C9-4A74-1771-0ADF457F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3549D-2DFF-4E4B-0BFE-9632377E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1E1B6-3A4B-972E-037D-76C74F40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204C0-E31A-18F3-F1E1-99F2D2FC8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458B4-293A-5655-D723-3CD4DBBC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2EE20-1C5B-1270-B9B8-2BBB7258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B7E1-39FF-3742-B95C-52DB7BD4C30C}" type="datetime1">
              <a:rPr lang="fr-FR" smtClean="0"/>
              <a:t>16/03/2025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3136C-5B90-8856-AEE0-262952A5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64AC0-724B-6DDC-B72D-4A89A3DB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473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FD3B-8A17-94CC-6771-4D64AF79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824A4-06CB-F911-18DB-D34313F9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41A2-07BB-7642-8AF9-9836CEE67221}" type="datetime1">
              <a:rPr lang="fr-FR" smtClean="0"/>
              <a:t>16/03/2025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979EF-5AA2-B127-8DB7-09C6DCCD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A0B99-2699-C0C5-6A7D-EEE20E49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354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21D5D-038E-2A80-B31D-5183C4B8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98D1-F26F-F84E-8182-2D6BA9F54E4B}" type="datetime1">
              <a:rPr lang="fr-FR" smtClean="0"/>
              <a:t>16/03/2025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A1AD6-1466-CD4C-DC46-E8A9007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4C9CE-5738-7D7B-52AA-388285D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967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1120-E65C-7604-4742-042C1499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DFA3-7D0A-4428-F1C6-D3AFF5E1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D14B2-17B6-BFBA-D919-26B1BC4B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6430-810A-48E8-7904-1D8AEA11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0152-C8BB-224E-A23F-DD448B57ACC6}" type="datetime1">
              <a:rPr lang="fr-FR" smtClean="0"/>
              <a:t>16/03/2025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80760-EBE1-64AE-F3BD-3CAC89A6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6EA0A-31A2-C65C-EFF9-2436E51A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9637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38E-4DFB-B389-14EE-4D957555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67CB-125C-61C1-6BB2-790A8899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7E0A7-00A2-26AE-5F85-8851A2DB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62FC3-02FB-DD9E-A265-FCDBEA4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65E6-D271-9D45-9CF8-A4E24A997AA1}" type="datetime1">
              <a:rPr lang="fr-FR" smtClean="0"/>
              <a:t>16/03/2025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78E3-5506-4717-9D83-D25176D5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B6D15-442D-1408-69FE-95BAC925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616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0DC1F-A8EC-598F-9F5E-4E47E0F0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29401-B2F6-185F-8685-EF3D50C3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5E1C-0B41-26A4-EC51-C015463C9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710E60-C3B3-7745-8C2D-6CCC10B10A00}" type="datetime1">
              <a:rPr lang="fr-FR" smtClean="0"/>
              <a:pPr/>
              <a:t>16/03/2025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52CD-1E1D-CAD4-F2FA-A58A4DECD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2813-33D3-D0D0-55AD-423D63289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6901CF-40BB-4047-86E7-71867E30AB4F}" type="slidenum">
              <a:rPr lang="en-FR" smtClean="0"/>
              <a:pPr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4992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E270EC-36A0-6834-D707-E3F27D2D9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FR" sz="4800" dirty="0"/>
              <a:t>Optimizations For Efficient Compression Of Large Bacterial Genome Collections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723791-772E-C919-DB37-56B073580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9984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D8D4B-0C0F-551C-F10A-9D599504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0282-326C-997F-55C7-140E4F04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10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E98EF-3DFB-F0EC-77A5-806E252CBDC3}"/>
              </a:ext>
            </a:extLst>
          </p:cNvPr>
          <p:cNvSpPr txBox="1"/>
          <p:nvPr/>
        </p:nvSpPr>
        <p:spPr>
          <a:xfrm>
            <a:off x="1833693" y="254719"/>
            <a:ext cx="854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An Optimized Batching Strategy For Various Use Cases</a:t>
            </a:r>
            <a:endParaRPr lang="en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C0E3FB1D-F43B-143F-717B-7ABE56168074}"/>
              </a:ext>
            </a:extLst>
          </p:cNvPr>
          <p:cNvSpPr>
            <a:spLocks noChangeAspect="1"/>
          </p:cNvSpPr>
          <p:nvPr/>
        </p:nvSpPr>
        <p:spPr>
          <a:xfrm>
            <a:off x="6086107" y="1058679"/>
            <a:ext cx="5706987" cy="1650241"/>
          </a:xfrm>
          <a:prstGeom prst="round1Rect">
            <a:avLst>
              <a:gd name="adj" fmla="val 11782"/>
            </a:avLst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Batching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200" b="0" i="0" u="none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kumimoji="0" lang="en-FR" sz="1200" b="0" i="0" u="sng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set of genomes</a:t>
            </a:r>
            <a:r>
              <a:rPr kumimoji="0" lang="en-FR" sz="1200" b="0" i="0" u="none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FR" sz="1600" b="1" dirty="0">
              <a:ln>
                <a:solidFill>
                  <a:schemeClr val="accent5">
                    <a:lumMod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FR" sz="12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Partition it into </a:t>
            </a:r>
            <a:r>
              <a:rPr lang="en-FR" sz="12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a set of batches</a:t>
            </a:r>
            <a:r>
              <a:rPr lang="en-FR" sz="12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FR" sz="12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User-input parameters for each batch i.e. number of genomes N, uncompressed size U, post-compression size C.</a:t>
            </a:r>
          </a:p>
          <a:p>
            <a:r>
              <a:rPr lang="en-FR" sz="12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Maximize</a:t>
            </a:r>
            <a:r>
              <a:rPr lang="en-FR" sz="12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the compression ratio of the set and in such a way that some </a:t>
            </a:r>
            <a:r>
              <a:rPr lang="en-FR" sz="12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FR" sz="12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are satisfied.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4B81A3-2DDD-7421-DF15-32EBDF6BF297}"/>
              </a:ext>
            </a:extLst>
          </p:cNvPr>
          <p:cNvGrpSpPr/>
          <p:nvPr/>
        </p:nvGrpSpPr>
        <p:grpSpPr>
          <a:xfrm>
            <a:off x="2899352" y="1340768"/>
            <a:ext cx="852175" cy="930344"/>
            <a:chOff x="3410558" y="583622"/>
            <a:chExt cx="1354514" cy="161951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3DB848A-3CB8-117C-93B8-11C9C5CC8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AD67A5F-0845-1573-08A6-1D2A21376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C0EE845-008C-00F8-C2E0-56C3CD752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823D244C-6897-055E-B83D-D6157BE0C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F9C48DE-2034-862F-0B78-8C05E11C99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1EDBB2E-3765-4043-144E-5BD09ED5E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052" y="1037945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DC5637F-DD92-613C-1DDC-06358326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558" y="1130677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E66BD5B-61FC-11B9-F7A1-021F0A90A4CA}"/>
              </a:ext>
            </a:extLst>
          </p:cNvPr>
          <p:cNvGrpSpPr/>
          <p:nvPr/>
        </p:nvGrpSpPr>
        <p:grpSpPr>
          <a:xfrm>
            <a:off x="1257428" y="2845304"/>
            <a:ext cx="748376" cy="823805"/>
            <a:chOff x="3575545" y="583622"/>
            <a:chExt cx="1189527" cy="1434055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FDC7E016-6ED5-DF74-8B7A-AB69749E5A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F391FB5F-ED7E-73C6-6234-E5E5EED52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65B9296F-5FD2-B96C-3F87-B26192174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B4928FD2-A9DF-53C6-8684-48B6F3D59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752BC208-7CFB-965E-940D-1D117DF5F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2F832E-9F74-5647-640D-8B6C747D50E5}"/>
              </a:ext>
            </a:extLst>
          </p:cNvPr>
          <p:cNvGrpSpPr/>
          <p:nvPr/>
        </p:nvGrpSpPr>
        <p:grpSpPr>
          <a:xfrm>
            <a:off x="2279576" y="2847981"/>
            <a:ext cx="852175" cy="930344"/>
            <a:chOff x="3410558" y="583622"/>
            <a:chExt cx="1354514" cy="1619515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14EBA298-451E-1FEA-364F-600B0C4E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0A22F026-D704-03A8-6EFD-B708B6F7B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B4D2BE50-F5A6-C261-EB54-0CDA64648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B66220D1-3897-BEFE-4BE2-1E3B3173D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78804D64-5EA9-0454-6371-77A255F2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B54D79B4-4749-5717-033C-84A21D88C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052" y="1037945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77ACB9C3-1AE3-7507-FA70-4FBB9E2271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558" y="1130677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6954D98-4B0A-59B6-AA01-D1FC3C8C2E6B}"/>
              </a:ext>
            </a:extLst>
          </p:cNvPr>
          <p:cNvGrpSpPr/>
          <p:nvPr/>
        </p:nvGrpSpPr>
        <p:grpSpPr>
          <a:xfrm>
            <a:off x="4511824" y="2845304"/>
            <a:ext cx="644578" cy="717268"/>
            <a:chOff x="3740530" y="583622"/>
            <a:chExt cx="1024542" cy="1248598"/>
          </a:xfrm>
        </p:grpSpPr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7A14812A-92C9-A4C2-6743-2022E88EA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B8F71EC3-5045-D85D-B97E-1C3B4AFB7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392DBBFD-E5D5-8AEF-B1C6-ADF1E690B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9C43324-A838-85CC-C5F9-2CB2586321D6}"/>
              </a:ext>
            </a:extLst>
          </p:cNvPr>
          <p:cNvGrpSpPr/>
          <p:nvPr/>
        </p:nvGrpSpPr>
        <p:grpSpPr>
          <a:xfrm>
            <a:off x="3431704" y="2842627"/>
            <a:ext cx="748376" cy="823805"/>
            <a:chOff x="3575545" y="583622"/>
            <a:chExt cx="1189527" cy="143405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1DF300BF-41AB-A8DD-BD76-4C79D998A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E00B8B5A-F463-0179-423B-3C39921EBE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68753884-4165-5971-979D-02E6CFB32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5E89F90-31AB-D39E-2F59-F435BE381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0F4BAAE5-2F3A-5DC8-5A8E-C0BA2DB1DC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95240AD-29B6-862B-AB47-289E8E4F37B4}"/>
              </a:ext>
            </a:extLst>
          </p:cNvPr>
          <p:cNvGrpSpPr/>
          <p:nvPr/>
        </p:nvGrpSpPr>
        <p:grpSpPr>
          <a:xfrm>
            <a:off x="2691526" y="4077072"/>
            <a:ext cx="927906" cy="852566"/>
            <a:chOff x="7426400" y="3770408"/>
            <a:chExt cx="927906" cy="852566"/>
          </a:xfrm>
        </p:grpSpPr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58B6E782-7171-59CD-F1E1-625F02B1F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1767" y="3770408"/>
              <a:ext cx="494940" cy="457711"/>
            </a:xfrm>
            <a:prstGeom prst="rect">
              <a:avLst/>
            </a:prstGeom>
          </p:spPr>
        </p:pic>
        <p:sp>
          <p:nvSpPr>
            <p:cNvPr id="119" name="Down Arrow 118">
              <a:extLst>
                <a:ext uri="{FF2B5EF4-FFF2-40B4-BE49-F238E27FC236}">
                  <a16:creationId xmlns:a16="http://schemas.microsoft.com/office/drawing/2014/main" id="{C95AB081-36DD-5610-7A50-FC14D2F53FBE}"/>
                </a:ext>
              </a:extLst>
            </p:cNvPr>
            <p:cNvSpPr/>
            <p:nvPr/>
          </p:nvSpPr>
          <p:spPr>
            <a:xfrm>
              <a:off x="7426400" y="3770408"/>
              <a:ext cx="927906" cy="852566"/>
            </a:xfrm>
            <a:prstGeom prst="downArrow">
              <a:avLst>
                <a:gd name="adj1" fmla="val 50000"/>
                <a:gd name="adj2" fmla="val 4686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279B42-6028-660A-6CA8-C93A97AF25A5}"/>
              </a:ext>
            </a:extLst>
          </p:cNvPr>
          <p:cNvGrpSpPr/>
          <p:nvPr/>
        </p:nvGrpSpPr>
        <p:grpSpPr>
          <a:xfrm>
            <a:off x="2190207" y="5304057"/>
            <a:ext cx="1933281" cy="514365"/>
            <a:chOff x="7585521" y="4682638"/>
            <a:chExt cx="2868415" cy="723162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1D90D5D-4927-585F-CE9B-46B76D24A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85521" y="4682638"/>
              <a:ext cx="720307" cy="720307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9FA8F211-BAAB-8167-04A2-10049C8E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02011" y="4682638"/>
              <a:ext cx="720307" cy="720307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7BB6D93-6930-E20E-0FD6-F692B8E75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17139" y="4685493"/>
              <a:ext cx="720307" cy="720307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F918BC54-2524-96C7-5071-8A9CEEC87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33629" y="4685493"/>
              <a:ext cx="720307" cy="720307"/>
            </a:xfrm>
            <a:prstGeom prst="rect">
              <a:avLst/>
            </a:prstGeom>
          </p:spPr>
        </p:pic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728B19-5D3D-0260-2B29-99A086CC8A12}"/>
              </a:ext>
            </a:extLst>
          </p:cNvPr>
          <p:cNvGrpSpPr/>
          <p:nvPr/>
        </p:nvGrpSpPr>
        <p:grpSpPr>
          <a:xfrm>
            <a:off x="6124475" y="2852936"/>
            <a:ext cx="5040560" cy="1390091"/>
            <a:chOff x="6450188" y="5392831"/>
            <a:chExt cx="5040560" cy="1390091"/>
          </a:xfrm>
        </p:grpSpPr>
        <p:sp>
          <p:nvSpPr>
            <p:cNvPr id="152" name="Round Single Corner of Rectangle 151">
              <a:extLst>
                <a:ext uri="{FF2B5EF4-FFF2-40B4-BE49-F238E27FC236}">
                  <a16:creationId xmlns:a16="http://schemas.microsoft.com/office/drawing/2014/main" id="{7C450C26-4899-A2CC-AEA1-C1279EB85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188" y="5392831"/>
              <a:ext cx="5040560" cy="1390091"/>
            </a:xfrm>
            <a:prstGeom prst="round1Rect">
              <a:avLst>
                <a:gd name="adj" fmla="val 1178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FR" sz="14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7F7F149-1752-33E6-74D0-16B6B5DB434A}"/>
                    </a:ext>
                  </a:extLst>
                </p:cNvPr>
                <p:cNvSpPr txBox="1"/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nary>
                          <m:naryPr>
                            <m:chr m:val="∑"/>
                            <m:ctrlPr>
                              <a:rPr lang="vi-V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𝐵𝑎𝑡𝑐h𝑒𝑠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PostCompressionSize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F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7F7F149-1752-33E6-74D0-16B6B5DB4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blipFill>
                  <a:blip r:embed="rId4"/>
                  <a:stretch>
                    <a:fillRect l="-4887" t="-108772" r="-1504" b="-17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ound Single Corner of Rectangle 154">
                <a:extLst>
                  <a:ext uri="{FF2B5EF4-FFF2-40B4-BE49-F238E27FC236}">
                    <a16:creationId xmlns:a16="http://schemas.microsoft.com/office/drawing/2014/main" id="{62CBCAB9-D99A-6510-E65B-1EA90E1F6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26695" y="4422765"/>
                <a:ext cx="5040560" cy="1526515"/>
              </a:xfrm>
              <a:prstGeom prst="round1Rect">
                <a:avLst>
                  <a:gd name="adj" fmla="val 11782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Subjects to:</a:t>
                </a:r>
                <a:endParaRPr lang="en-FR" sz="12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or for all batches: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Cardinality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UncompressedSi</m:t>
                      </m:r>
                      <m:r>
                        <m:rPr>
                          <m:sty m:val="p"/>
                        </m:rPr>
                        <a:rPr lang="en-FR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d>
                        <m:d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 dirty="0" smtClean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Round Single Corner of Rectangle 154">
                <a:extLst>
                  <a:ext uri="{FF2B5EF4-FFF2-40B4-BE49-F238E27FC236}">
                    <a16:creationId xmlns:a16="http://schemas.microsoft.com/office/drawing/2014/main" id="{62CBCAB9-D99A-6510-E65B-1EA90E1F6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5" y="4422765"/>
                <a:ext cx="5040560" cy="1526515"/>
              </a:xfrm>
              <a:prstGeom prst="round1Rect">
                <a:avLst>
                  <a:gd name="adj" fmla="val 11782"/>
                </a:avLst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9CB3AB88-1684-5482-1CEA-932C7C6100E5}"/>
              </a:ext>
            </a:extLst>
          </p:cNvPr>
          <p:cNvSpPr/>
          <p:nvPr/>
        </p:nvSpPr>
        <p:spPr>
          <a:xfrm>
            <a:off x="1902004" y="5183202"/>
            <a:ext cx="2221484" cy="894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92BC4D4E-D8BC-E09E-8219-CBF27A1C92B4}"/>
              </a:ext>
            </a:extLst>
          </p:cNvPr>
          <p:cNvSpPr/>
          <p:nvPr/>
        </p:nvSpPr>
        <p:spPr>
          <a:xfrm>
            <a:off x="2170876" y="5263075"/>
            <a:ext cx="501319" cy="5942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A21A7663-5301-B1D3-D89F-87264338E8B3}"/>
              </a:ext>
            </a:extLst>
          </p:cNvPr>
          <p:cNvSpPr/>
          <p:nvPr/>
        </p:nvSpPr>
        <p:spPr>
          <a:xfrm>
            <a:off x="1103604" y="2699930"/>
            <a:ext cx="1024297" cy="1161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9FB6D14-45B4-B367-4886-2278C22A2B41}"/>
              </a:ext>
            </a:extLst>
          </p:cNvPr>
          <p:cNvSpPr txBox="1"/>
          <p:nvPr/>
        </p:nvSpPr>
        <p:spPr>
          <a:xfrm>
            <a:off x="858488" y="4941168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>
                <a:latin typeface="Arial" panose="020B0604020202020204" pitchFamily="34" charset="0"/>
                <a:cs typeface="Arial" panose="020B0604020202020204" pitchFamily="34" charset="0"/>
              </a:rPr>
              <a:t>Constraint on balanced batches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7EBCBE-1AF9-E1D2-E0D6-D244D72F0C5D}"/>
              </a:ext>
            </a:extLst>
          </p:cNvPr>
          <p:cNvSpPr txBox="1"/>
          <p:nvPr/>
        </p:nvSpPr>
        <p:spPr>
          <a:xfrm>
            <a:off x="1850104" y="5789859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>
                <a:latin typeface="Arial" panose="020B0604020202020204" pitchFamily="34" charset="0"/>
                <a:cs typeface="Arial" panose="020B0604020202020204" pitchFamily="34" charset="0"/>
              </a:rPr>
              <a:t>Constraint post-compression size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3FC8F68-A9B8-256B-321F-A0AE39032175}"/>
              </a:ext>
            </a:extLst>
          </p:cNvPr>
          <p:cNvSpPr txBox="1"/>
          <p:nvPr/>
        </p:nvSpPr>
        <p:spPr>
          <a:xfrm>
            <a:off x="430736" y="3847291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>
                <a:latin typeface="Arial" panose="020B0604020202020204" pitchFamily="34" charset="0"/>
                <a:cs typeface="Arial" panose="020B0604020202020204" pitchFamily="34" charset="0"/>
              </a:rPr>
              <a:t>Constraint on uncompressed batch</a:t>
            </a:r>
          </a:p>
        </p:txBody>
      </p:sp>
    </p:spTree>
    <p:extLst>
      <p:ext uri="{BB962C8B-B14F-4D97-AF65-F5344CB8AC3E}">
        <p14:creationId xmlns:p14="http://schemas.microsoft.com/office/powerpoint/2010/main" val="248055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EF18A-3370-BB59-4162-1DA86363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11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080F8-EDEC-8638-4C58-2B5FC833AF53}"/>
              </a:ext>
            </a:extLst>
          </p:cNvPr>
          <p:cNvSpPr txBox="1"/>
          <p:nvPr/>
        </p:nvSpPr>
        <p:spPr>
          <a:xfrm>
            <a:off x="3284986" y="260648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approach: without considering compression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9D52B-F278-308A-3B53-CE02B31F4445}"/>
              </a:ext>
            </a:extLst>
          </p:cNvPr>
          <p:cNvSpPr txBox="1"/>
          <p:nvPr/>
        </p:nvSpPr>
        <p:spPr>
          <a:xfrm>
            <a:off x="983432" y="908720"/>
            <a:ext cx="5310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Assumption: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For simplicity, we stop considering genome compression</a:t>
            </a:r>
            <a:endParaRPr lang="en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C75F9-FC8B-FD5F-F637-8E36169BF9EB}"/>
              </a:ext>
            </a:extLst>
          </p:cNvPr>
          <p:cNvGrpSpPr/>
          <p:nvPr/>
        </p:nvGrpSpPr>
        <p:grpSpPr>
          <a:xfrm>
            <a:off x="1055440" y="1844824"/>
            <a:ext cx="5040560" cy="1390091"/>
            <a:chOff x="6450188" y="5392831"/>
            <a:chExt cx="5040560" cy="1390091"/>
          </a:xfrm>
        </p:grpSpPr>
        <p:sp>
          <p:nvSpPr>
            <p:cNvPr id="8" name="Round Single Corner of Rectangle 7">
              <a:extLst>
                <a:ext uri="{FF2B5EF4-FFF2-40B4-BE49-F238E27FC236}">
                  <a16:creationId xmlns:a16="http://schemas.microsoft.com/office/drawing/2014/main" id="{60D8A1E4-2F11-5C09-5EC0-8302F112C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188" y="5392831"/>
              <a:ext cx="5040560" cy="1390091"/>
            </a:xfrm>
            <a:prstGeom prst="round1Rect">
              <a:avLst>
                <a:gd name="adj" fmla="val 1178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FR" sz="14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D794AC2-4895-6C2B-9319-D420B580DAC6}"/>
                    </a:ext>
                  </a:extLst>
                </p:cNvPr>
                <p:cNvSpPr txBox="1"/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nary>
                          <m:naryPr>
                            <m:chr m:val="∑"/>
                            <m:ctrlPr>
                              <a:rPr lang="vi-V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𝐵𝑎𝑡𝑐h𝑒𝑠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PostCompressionSize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F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D794AC2-4895-6C2B-9319-D420B580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blipFill>
                  <a:blip r:embed="rId3"/>
                  <a:stretch>
                    <a:fillRect l="-4494" t="-112500" r="-1873" b="-1767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6E95BA-4348-95FE-D4A2-98A15E10402A}"/>
              </a:ext>
            </a:extLst>
          </p:cNvPr>
          <p:cNvGrpSpPr/>
          <p:nvPr/>
        </p:nvGrpSpPr>
        <p:grpSpPr>
          <a:xfrm>
            <a:off x="7176120" y="1844824"/>
            <a:ext cx="2370584" cy="1390091"/>
            <a:chOff x="6450188" y="5392831"/>
            <a:chExt cx="2370584" cy="1390091"/>
          </a:xfrm>
        </p:grpSpPr>
        <p:sp>
          <p:nvSpPr>
            <p:cNvPr id="11" name="Round Single Corner of Rectangle 10">
              <a:extLst>
                <a:ext uri="{FF2B5EF4-FFF2-40B4-BE49-F238E27FC236}">
                  <a16:creationId xmlns:a16="http://schemas.microsoft.com/office/drawing/2014/main" id="{376CF044-8585-D695-D730-3E85DD774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188" y="5392831"/>
              <a:ext cx="2370584" cy="1390091"/>
            </a:xfrm>
            <a:prstGeom prst="round1Rect">
              <a:avLst>
                <a:gd name="adj" fmla="val 1178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FR" sz="14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3278D6-5974-B5EC-C878-D8239051A01F}"/>
                    </a:ext>
                  </a:extLst>
                </p:cNvPr>
                <p:cNvSpPr txBox="1"/>
                <p:nvPr/>
              </p:nvSpPr>
              <p:spPr>
                <a:xfrm>
                  <a:off x="6952729" y="5919660"/>
                  <a:ext cx="1365502" cy="697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nary>
                          <m:naryPr>
                            <m:chr m:val="∑"/>
                            <m:ctrlPr>
                              <a:rPr lang="vi-V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𝐵𝑎𝑡𝑐h𝑒𝑠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nary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F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3278D6-5974-B5EC-C878-D8239051A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729" y="5919660"/>
                  <a:ext cx="1365502" cy="697307"/>
                </a:xfrm>
                <a:prstGeom prst="rect">
                  <a:avLst/>
                </a:prstGeom>
                <a:blipFill>
                  <a:blip r:embed="rId4"/>
                  <a:stretch>
                    <a:fillRect l="-10092" t="-112500" r="-5505" b="-17678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 Single Corner of Rectangle 12">
                <a:extLst>
                  <a:ext uri="{FF2B5EF4-FFF2-40B4-BE49-F238E27FC236}">
                    <a16:creationId xmlns:a16="http://schemas.microsoft.com/office/drawing/2014/main" id="{64D8D350-AD0E-CB92-E24D-7230D6EFA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5440" y="3427299"/>
                <a:ext cx="5040560" cy="1526515"/>
              </a:xfrm>
              <a:prstGeom prst="round1Rect">
                <a:avLst>
                  <a:gd name="adj" fmla="val 11782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Subjects to:</a:t>
                </a:r>
                <a:endParaRPr lang="en-FR" sz="12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or for all batches: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Cardinality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UncompressedSi</m:t>
                      </m:r>
                      <m:r>
                        <m:rPr>
                          <m:sty m:val="p"/>
                        </m:rPr>
                        <a:rPr lang="en-FR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d>
                        <m:d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 dirty="0" smtClean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ound Single Corner of Rectangle 12">
                <a:extLst>
                  <a:ext uri="{FF2B5EF4-FFF2-40B4-BE49-F238E27FC236}">
                    <a16:creationId xmlns:a16="http://schemas.microsoft.com/office/drawing/2014/main" id="{64D8D350-AD0E-CB92-E24D-7230D6EFA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3427299"/>
                <a:ext cx="5040560" cy="1526515"/>
              </a:xfrm>
              <a:prstGeom prst="round1Rect">
                <a:avLst>
                  <a:gd name="adj" fmla="val 11782"/>
                </a:avLst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 Single Corner of Rectangle 13">
                <a:extLst>
                  <a:ext uri="{FF2B5EF4-FFF2-40B4-BE49-F238E27FC236}">
                    <a16:creationId xmlns:a16="http://schemas.microsoft.com/office/drawing/2014/main" id="{A6B284BA-349C-BE51-6076-FF7658AFF6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76120" y="3716181"/>
                <a:ext cx="4248472" cy="948749"/>
              </a:xfrm>
              <a:prstGeom prst="round1Rect">
                <a:avLst>
                  <a:gd name="adj" fmla="val 11782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Subjects to:</a:t>
                </a:r>
                <a:endParaRPr lang="en-FR" sz="12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or for all batches: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Cardinality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UncompressedSi</m:t>
                      </m:r>
                      <m:r>
                        <m:rPr>
                          <m:sty m:val="p"/>
                        </m:rPr>
                        <a:rPr lang="en-FR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ound Single Corner of Rectangle 13">
                <a:extLst>
                  <a:ext uri="{FF2B5EF4-FFF2-40B4-BE49-F238E27FC236}">
                    <a16:creationId xmlns:a16="http://schemas.microsoft.com/office/drawing/2014/main" id="{A6B284BA-349C-BE51-6076-FF7658AFF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3716181"/>
                <a:ext cx="4248472" cy="948749"/>
              </a:xfrm>
              <a:prstGeom prst="round1Rect">
                <a:avLst>
                  <a:gd name="adj" fmla="val 11782"/>
                </a:avLst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EA378AC-8B57-491C-7A18-D0AF3D9D59C0}"/>
              </a:ext>
            </a:extLst>
          </p:cNvPr>
          <p:cNvSpPr txBox="1"/>
          <p:nvPr/>
        </p:nvSpPr>
        <p:spPr>
          <a:xfrm>
            <a:off x="2509922" y="5472465"/>
            <a:ext cx="717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This becomes an instance of the classical optimization problem: Bin Packing</a:t>
            </a:r>
            <a:endParaRPr lang="en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2FEC7360-A6F4-ED6F-3238-3C74642C02B5}"/>
              </a:ext>
            </a:extLst>
          </p:cNvPr>
          <p:cNvSpPr/>
          <p:nvPr/>
        </p:nvSpPr>
        <p:spPr>
          <a:xfrm>
            <a:off x="6384032" y="3186684"/>
            <a:ext cx="432048" cy="4846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027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3A3CE-6E1C-D322-DD45-C59DC4DF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12</a:t>
            </a:fld>
            <a:endParaRPr lang="en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DA2A7-0828-0A73-7964-4BDCAFAB8B65}"/>
              </a:ext>
            </a:extLst>
          </p:cNvPr>
          <p:cNvSpPr txBox="1"/>
          <p:nvPr/>
        </p:nvSpPr>
        <p:spPr>
          <a:xfrm>
            <a:off x="1536597" y="260648"/>
            <a:ext cx="911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Packing Problem </a:t>
            </a:r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One Of The First Studied Combinatorial Optimization Problem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CE3653-C053-6F66-D70E-11950649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32473"/>
              </p:ext>
            </p:extLst>
          </p:nvPr>
        </p:nvGraphicFramePr>
        <p:xfrm>
          <a:off x="2711624" y="1268760"/>
          <a:ext cx="6768752" cy="136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333328">
                <a:tc>
                  <a:txBody>
                    <a:bodyPr/>
                    <a:lstStyle/>
                    <a:p>
                      <a:r>
                        <a:rPr lang="en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 Packing Problem: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03116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a list of items </a:t>
                      </a:r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1, . . . , n, each having a size ci ∈ Z+, and an integer value CAPACITY, find the minimum number of bin to pack all items in such a way that the sum of the item sizes in one bin is always smaller than CAPACITY.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FD2E35-10C8-7D0E-837D-07ACDCCE4AE9}"/>
              </a:ext>
            </a:extLst>
          </p:cNvPr>
          <p:cNvSpPr/>
          <p:nvPr/>
        </p:nvSpPr>
        <p:spPr>
          <a:xfrm>
            <a:off x="2040902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CC259B5-9417-E730-3175-162A282D0722}"/>
              </a:ext>
            </a:extLst>
          </p:cNvPr>
          <p:cNvSpPr/>
          <p:nvPr/>
        </p:nvSpPr>
        <p:spPr>
          <a:xfrm>
            <a:off x="2076902" y="5287336"/>
            <a:ext cx="288000" cy="28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E05A992-6958-1E38-5F8C-290A2B45B73A}"/>
              </a:ext>
            </a:extLst>
          </p:cNvPr>
          <p:cNvSpPr/>
          <p:nvPr/>
        </p:nvSpPr>
        <p:spPr>
          <a:xfrm>
            <a:off x="2076902" y="4611716"/>
            <a:ext cx="288000" cy="67561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E22A7F-F293-79C8-7D90-72DA2A1A5335}"/>
              </a:ext>
            </a:extLst>
          </p:cNvPr>
          <p:cNvSpPr/>
          <p:nvPr/>
        </p:nvSpPr>
        <p:spPr>
          <a:xfrm>
            <a:off x="2620451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B846D98-7906-9D78-0D42-032FF9FA1F42}"/>
              </a:ext>
            </a:extLst>
          </p:cNvPr>
          <p:cNvSpPr/>
          <p:nvPr/>
        </p:nvSpPr>
        <p:spPr>
          <a:xfrm>
            <a:off x="2656451" y="5016048"/>
            <a:ext cx="288000" cy="55928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E351172-F31D-339F-D87A-F1FC6BD29E36}"/>
              </a:ext>
            </a:extLst>
          </p:cNvPr>
          <p:cNvSpPr/>
          <p:nvPr/>
        </p:nvSpPr>
        <p:spPr>
          <a:xfrm>
            <a:off x="2656451" y="4611716"/>
            <a:ext cx="288000" cy="40433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0EEFD-8B40-7E14-CC48-74D3AAE43B6A}"/>
              </a:ext>
            </a:extLst>
          </p:cNvPr>
          <p:cNvSpPr/>
          <p:nvPr/>
        </p:nvSpPr>
        <p:spPr>
          <a:xfrm>
            <a:off x="3226906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260481-06F8-7029-C4D5-C23C2DBF4D5F}"/>
              </a:ext>
            </a:extLst>
          </p:cNvPr>
          <p:cNvSpPr/>
          <p:nvPr/>
        </p:nvSpPr>
        <p:spPr>
          <a:xfrm>
            <a:off x="3266900" y="4619650"/>
            <a:ext cx="288000" cy="9636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DE41226-2E06-47B8-F61B-DC2E53510B46}"/>
              </a:ext>
            </a:extLst>
          </p:cNvPr>
          <p:cNvSpPr/>
          <p:nvPr/>
        </p:nvSpPr>
        <p:spPr>
          <a:xfrm>
            <a:off x="3269869" y="3882825"/>
            <a:ext cx="288000" cy="73682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9A8196-3627-64F1-C712-37B0007A2941}"/>
              </a:ext>
            </a:extLst>
          </p:cNvPr>
          <p:cNvSpPr/>
          <p:nvPr/>
        </p:nvSpPr>
        <p:spPr>
          <a:xfrm>
            <a:off x="3827752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AD9ABC9-2E66-107C-0164-EC4AC6F35415}"/>
              </a:ext>
            </a:extLst>
          </p:cNvPr>
          <p:cNvSpPr/>
          <p:nvPr/>
        </p:nvSpPr>
        <p:spPr>
          <a:xfrm>
            <a:off x="3863752" y="5287336"/>
            <a:ext cx="288000" cy="28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928A275-3FFE-A7CF-9E05-537CDB67A743}"/>
              </a:ext>
            </a:extLst>
          </p:cNvPr>
          <p:cNvSpPr/>
          <p:nvPr/>
        </p:nvSpPr>
        <p:spPr>
          <a:xfrm>
            <a:off x="3863752" y="4450954"/>
            <a:ext cx="288000" cy="8363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6B1C4-49FD-4514-FDCA-01F4FDD7194F}"/>
              </a:ext>
            </a:extLst>
          </p:cNvPr>
          <p:cNvSpPr/>
          <p:nvPr/>
        </p:nvSpPr>
        <p:spPr>
          <a:xfrm>
            <a:off x="2656451" y="3874891"/>
            <a:ext cx="288000" cy="73682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CEAFD46-9C4E-A672-395A-B2E6680B9EFD}"/>
              </a:ext>
            </a:extLst>
          </p:cNvPr>
          <p:cNvSpPr/>
          <p:nvPr/>
        </p:nvSpPr>
        <p:spPr>
          <a:xfrm>
            <a:off x="2076902" y="4162953"/>
            <a:ext cx="288000" cy="4487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2D7710-9D0B-D1A1-7A72-E991B4509FEF}"/>
              </a:ext>
            </a:extLst>
          </p:cNvPr>
          <p:cNvSpPr/>
          <p:nvPr/>
        </p:nvSpPr>
        <p:spPr>
          <a:xfrm>
            <a:off x="2076236" y="3775335"/>
            <a:ext cx="288000" cy="38761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AC385E-5742-D40D-97D8-08660E76645D}"/>
              </a:ext>
            </a:extLst>
          </p:cNvPr>
          <p:cNvSpPr txBox="1"/>
          <p:nvPr/>
        </p:nvSpPr>
        <p:spPr>
          <a:xfrm>
            <a:off x="6101118" y="2996952"/>
            <a:ext cx="284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The problem is NP-complete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852639-709F-B463-9578-53B4511E9C4A}"/>
              </a:ext>
            </a:extLst>
          </p:cNvPr>
          <p:cNvSpPr txBox="1"/>
          <p:nvPr/>
        </p:nvSpPr>
        <p:spPr>
          <a:xfrm>
            <a:off x="6096000" y="3445216"/>
            <a:ext cx="56616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Classical heuristics are ordered-based algorithms</a:t>
            </a:r>
          </a:p>
          <a:p>
            <a:r>
              <a:rPr lang="en-FR" dirty="0"/>
              <a:t>Initially, an empty bin is created.</a:t>
            </a:r>
          </a:p>
          <a:p>
            <a:r>
              <a:rPr lang="en-FR" dirty="0"/>
              <a:t>At each step, the next item is selected and packed in a bin.</a:t>
            </a:r>
          </a:p>
          <a:p>
            <a:r>
              <a:rPr lang="en-FR" dirty="0"/>
              <a:t>A new bin may be created at each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Next-fit: choose the current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First-fit: choose the first possible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Best-fit: choose largest remaining CAPACITY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Worst-fit: choose smallest remaining CAPACITY bin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E86B5D-C0ED-B222-516E-1CE2304C44E1}"/>
              </a:ext>
            </a:extLst>
          </p:cNvPr>
          <p:cNvSpPr txBox="1"/>
          <p:nvPr/>
        </p:nvSpPr>
        <p:spPr>
          <a:xfrm>
            <a:off x="2800451" y="586036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Bins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25DA1-9B0F-EE79-4032-ED6A57227D0F}"/>
              </a:ext>
            </a:extLst>
          </p:cNvPr>
          <p:cNvSpPr txBox="1"/>
          <p:nvPr/>
        </p:nvSpPr>
        <p:spPr>
          <a:xfrm rot="16200000">
            <a:off x="1281632" y="4494585"/>
            <a:ext cx="7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Items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27D842-DF73-A075-B2F0-C02940F6D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73" y="1457796"/>
            <a:ext cx="2893739" cy="21400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67D684A-F613-56AA-4675-5F2F3DA45CE7}"/>
              </a:ext>
            </a:extLst>
          </p:cNvPr>
          <p:cNvSpPr txBox="1"/>
          <p:nvPr/>
        </p:nvSpPr>
        <p:spPr>
          <a:xfrm>
            <a:off x="3430245" y="6320095"/>
            <a:ext cx="7118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FR" dirty="0"/>
              <a:t>ontinue to be a really hot research topics (presentation at ROADEF 2024)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E62908-D488-5A30-95DA-258A3EAD0837}"/>
              </a:ext>
            </a:extLst>
          </p:cNvPr>
          <p:cNvSpPr txBox="1"/>
          <p:nvPr/>
        </p:nvSpPr>
        <p:spPr>
          <a:xfrm>
            <a:off x="5831705" y="5860362"/>
            <a:ext cx="451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Studied in Combinatorial Optimization at ISTIC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9105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ED02F-2375-580E-F4B3-25DA68D2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AB08-0764-3336-5C82-03F00771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13</a:t>
            </a:fld>
            <a:endParaRPr lang="en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67CC-0DA5-4CFC-F642-62B53A0000BF}"/>
              </a:ext>
            </a:extLst>
          </p:cNvPr>
          <p:cNvSpPr txBox="1"/>
          <p:nvPr/>
        </p:nvSpPr>
        <p:spPr>
          <a:xfrm>
            <a:off x="1536597" y="260648"/>
            <a:ext cx="911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Packing Problem </a:t>
            </a:r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One Of The First Studied Combinatorial Optimization Problem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6DB54A-69EC-C9ED-7532-AF10B5F402C1}"/>
              </a:ext>
            </a:extLst>
          </p:cNvPr>
          <p:cNvGraphicFramePr>
            <a:graphicFrameLocks noGrp="1"/>
          </p:cNvGraphicFramePr>
          <p:nvPr/>
        </p:nvGraphicFramePr>
        <p:xfrm>
          <a:off x="2711624" y="1268760"/>
          <a:ext cx="6768752" cy="1364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333328">
                <a:tc>
                  <a:txBody>
                    <a:bodyPr/>
                    <a:lstStyle/>
                    <a:p>
                      <a:r>
                        <a:rPr lang="en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 Packing Problem: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03116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a list of item </a:t>
                      </a:r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1, . . . , n, each having a size ci ∈ R+, and an integer value CAPACITY, find the minimum number of bin to pack all items in such a way that the sum of the item sizes in one bin is always smaller than CAPACITY.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8B0A65-A158-C371-8E48-77D87824ACF0}"/>
              </a:ext>
            </a:extLst>
          </p:cNvPr>
          <p:cNvSpPr/>
          <p:nvPr/>
        </p:nvSpPr>
        <p:spPr>
          <a:xfrm>
            <a:off x="2040902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FB80F37-3F32-83AC-967A-515177526BC3}"/>
              </a:ext>
            </a:extLst>
          </p:cNvPr>
          <p:cNvSpPr/>
          <p:nvPr/>
        </p:nvSpPr>
        <p:spPr>
          <a:xfrm>
            <a:off x="2076902" y="5287336"/>
            <a:ext cx="288000" cy="28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F397C0-89EE-0331-DDBC-2615FC0B7256}"/>
              </a:ext>
            </a:extLst>
          </p:cNvPr>
          <p:cNvSpPr/>
          <p:nvPr/>
        </p:nvSpPr>
        <p:spPr>
          <a:xfrm>
            <a:off x="2076902" y="4611716"/>
            <a:ext cx="288000" cy="67561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B8A04-C26A-4710-2ED9-8ED15155284A}"/>
              </a:ext>
            </a:extLst>
          </p:cNvPr>
          <p:cNvSpPr/>
          <p:nvPr/>
        </p:nvSpPr>
        <p:spPr>
          <a:xfrm>
            <a:off x="2620451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0EE37C-9088-39FA-AA30-22B15C3FCDCD}"/>
              </a:ext>
            </a:extLst>
          </p:cNvPr>
          <p:cNvSpPr/>
          <p:nvPr/>
        </p:nvSpPr>
        <p:spPr>
          <a:xfrm>
            <a:off x="2656451" y="5016048"/>
            <a:ext cx="288000" cy="55928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2C0A0E6-70B3-2328-B889-DC32EC118C62}"/>
              </a:ext>
            </a:extLst>
          </p:cNvPr>
          <p:cNvSpPr/>
          <p:nvPr/>
        </p:nvSpPr>
        <p:spPr>
          <a:xfrm>
            <a:off x="2656451" y="4611716"/>
            <a:ext cx="288000" cy="40433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0BB735-FA4A-D07F-10A2-6B021852C345}"/>
              </a:ext>
            </a:extLst>
          </p:cNvPr>
          <p:cNvSpPr/>
          <p:nvPr/>
        </p:nvSpPr>
        <p:spPr>
          <a:xfrm>
            <a:off x="3226906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226916B-7A93-9750-F4A8-C1E3FF3BCCF3}"/>
              </a:ext>
            </a:extLst>
          </p:cNvPr>
          <p:cNvSpPr/>
          <p:nvPr/>
        </p:nvSpPr>
        <p:spPr>
          <a:xfrm>
            <a:off x="3266900" y="4619650"/>
            <a:ext cx="288000" cy="96362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ACDF4EB-5256-DDDA-566F-8C0887F33055}"/>
              </a:ext>
            </a:extLst>
          </p:cNvPr>
          <p:cNvSpPr/>
          <p:nvPr/>
        </p:nvSpPr>
        <p:spPr>
          <a:xfrm>
            <a:off x="3269869" y="3882825"/>
            <a:ext cx="288000" cy="73682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AA7D1D-AEB8-25E6-27B2-9B4D220F234C}"/>
              </a:ext>
            </a:extLst>
          </p:cNvPr>
          <p:cNvSpPr/>
          <p:nvPr/>
        </p:nvSpPr>
        <p:spPr>
          <a:xfrm>
            <a:off x="3827752" y="3775336"/>
            <a:ext cx="360000" cy="180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431D83F-4F79-C128-EBCA-29AF007E0E74}"/>
              </a:ext>
            </a:extLst>
          </p:cNvPr>
          <p:cNvSpPr/>
          <p:nvPr/>
        </p:nvSpPr>
        <p:spPr>
          <a:xfrm>
            <a:off x="3863752" y="5287336"/>
            <a:ext cx="288000" cy="288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78D2B56-40CF-C7B1-067B-1C90D198E456}"/>
              </a:ext>
            </a:extLst>
          </p:cNvPr>
          <p:cNvSpPr/>
          <p:nvPr/>
        </p:nvSpPr>
        <p:spPr>
          <a:xfrm>
            <a:off x="3863752" y="4450954"/>
            <a:ext cx="288000" cy="836381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24999F1-3B3A-2AE7-5438-320284AF9816}"/>
              </a:ext>
            </a:extLst>
          </p:cNvPr>
          <p:cNvSpPr/>
          <p:nvPr/>
        </p:nvSpPr>
        <p:spPr>
          <a:xfrm>
            <a:off x="2656451" y="3874891"/>
            <a:ext cx="288000" cy="73682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0EA5E15-16EC-4978-F387-618E80FF748A}"/>
              </a:ext>
            </a:extLst>
          </p:cNvPr>
          <p:cNvSpPr/>
          <p:nvPr/>
        </p:nvSpPr>
        <p:spPr>
          <a:xfrm>
            <a:off x="2076902" y="4162953"/>
            <a:ext cx="288000" cy="44876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8FA634A-39F7-C615-6DEF-3867E85BF1C0}"/>
              </a:ext>
            </a:extLst>
          </p:cNvPr>
          <p:cNvSpPr/>
          <p:nvPr/>
        </p:nvSpPr>
        <p:spPr>
          <a:xfrm>
            <a:off x="2076236" y="3775335"/>
            <a:ext cx="288000" cy="387618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73549A-72E6-6E7D-904E-ED72F1183EAF}"/>
              </a:ext>
            </a:extLst>
          </p:cNvPr>
          <p:cNvSpPr txBox="1"/>
          <p:nvPr/>
        </p:nvSpPr>
        <p:spPr>
          <a:xfrm>
            <a:off x="6101118" y="2996952"/>
            <a:ext cx="2783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The problem is NP-complete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32E03D-7D51-0D91-6476-8725CD719566}"/>
              </a:ext>
            </a:extLst>
          </p:cNvPr>
          <p:cNvSpPr txBox="1"/>
          <p:nvPr/>
        </p:nvSpPr>
        <p:spPr>
          <a:xfrm>
            <a:off x="6096000" y="3445216"/>
            <a:ext cx="575689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Classical heuristics are ordered-based algorithms</a:t>
            </a:r>
          </a:p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Initially, an empty bin is created.</a:t>
            </a:r>
          </a:p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At each step, the next item is selected and packed in a bin.</a:t>
            </a:r>
          </a:p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A new bin may be created at each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Next-fit: choose the current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First-fit: choose the first possible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Best-fit: choose largest remaining CAPACITY 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Worst-fit: choose smallest remaining CAPACITY bin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2BF6-347C-0AE6-7AE2-52BFFEA2E006}"/>
              </a:ext>
            </a:extLst>
          </p:cNvPr>
          <p:cNvSpPr txBox="1"/>
          <p:nvPr/>
        </p:nvSpPr>
        <p:spPr>
          <a:xfrm>
            <a:off x="1728957" y="6024160"/>
            <a:ext cx="892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that we have a strategy to dynamically pack bins based on different parameters, </a:t>
            </a:r>
          </a:p>
          <a:p>
            <a:r>
              <a:rPr lang="en-GB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estimate the post-compression size without actually compressing the data?</a:t>
            </a:r>
            <a:endParaRPr lang="en-FR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8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D0FBE-B733-EB7D-1AC5-4D6604E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14</a:t>
            </a:fld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A7118-1B51-7445-F130-0976AB6053FC}"/>
              </a:ext>
            </a:extLst>
          </p:cNvPr>
          <p:cNvSpPr txBox="1"/>
          <p:nvPr/>
        </p:nvSpPr>
        <p:spPr>
          <a:xfrm>
            <a:off x="1074913" y="260648"/>
            <a:ext cx="1004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800" b="1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en-GB" sz="18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800" b="0" i="0" u="none" strike="noStrike" dirty="0" err="1">
                <a:solidFill>
                  <a:srgbClr val="0737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xz</a:t>
            </a:r>
            <a:r>
              <a:rPr lang="en-GB" sz="18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Post-compression 661k Batch Sizes Correlate With Their Distinct </a:t>
            </a:r>
            <a:r>
              <a:rPr lang="en-GB" sz="1800" b="0" i="0" u="none" strike="noStrike" dirty="0" err="1">
                <a:solidFill>
                  <a:srgbClr val="0737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r>
              <a:rPr lang="en-GB" sz="1800" b="0" i="0" u="none" strike="noStrike" dirty="0">
                <a:solidFill>
                  <a:srgbClr val="0737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4DEA815-A1F1-172B-6959-08A629B3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79" y="1210444"/>
            <a:ext cx="5446761" cy="44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7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5B77-1BEE-478D-DBAC-42EFE550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15</a:t>
            </a:fld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61FEC-3357-DD36-4CBC-5C3501FE47AD}"/>
              </a:ext>
            </a:extLst>
          </p:cNvPr>
          <p:cNvSpPr txBox="1"/>
          <p:nvPr/>
        </p:nvSpPr>
        <p:spPr>
          <a:xfrm>
            <a:off x="3631249" y="260648"/>
            <a:ext cx="49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without compression to compression</a:t>
            </a:r>
            <a:endParaRPr lang="en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99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E9E85-9534-80B7-3172-7CEA8AFB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16</a:t>
            </a:fld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56E46-B0ED-DD6E-FB06-D82D3BB5A5CE}"/>
              </a:ext>
            </a:extLst>
          </p:cNvPr>
          <p:cNvSpPr txBox="1"/>
          <p:nvPr/>
        </p:nvSpPr>
        <p:spPr>
          <a:xfrm>
            <a:off x="1740878" y="2365568"/>
            <a:ext cx="8710244" cy="2126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/>
              <a:t>Ingredient 2: Cardinality estimation using </a:t>
            </a:r>
            <a:r>
              <a:rPr lang="en-GB" b="1" dirty="0" err="1"/>
              <a:t>HyperLogLog</a:t>
            </a:r>
            <a:r>
              <a:rPr lang="en-GB" b="1" dirty="0"/>
              <a:t> sketching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Sketches : approximate data structures.</a:t>
            </a:r>
          </a:p>
          <a:p>
            <a:pPr algn="ctr">
              <a:lnSpc>
                <a:spcPct val="150000"/>
              </a:lnSpc>
            </a:pPr>
            <a:r>
              <a:rPr lang="en-GB" dirty="0" err="1"/>
              <a:t>HyperLogLog</a:t>
            </a:r>
            <a:r>
              <a:rPr lang="en-GB" dirty="0"/>
              <a:t> sketches for cardinality est.: bit patterns, 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i.e. </a:t>
            </a:r>
            <a:r>
              <a:rPr lang="en-GB" i="1" dirty="0"/>
              <a:t>hash(ATGCG) </a:t>
            </a:r>
            <a:r>
              <a:rPr lang="en-GB" dirty="0">
                <a:sym typeface="Wingdings" pitchFamily="2" charset="2"/>
              </a:rPr>
              <a:t> </a:t>
            </a:r>
            <a:r>
              <a:rPr lang="en-FR" dirty="0"/>
              <a:t>00010100, </a:t>
            </a:r>
            <a:r>
              <a:rPr lang="en-FR" i="1" dirty="0"/>
              <a:t>hash(</a:t>
            </a:r>
            <a:r>
              <a:rPr lang="en-GB" i="1" dirty="0"/>
              <a:t>CGTAC</a:t>
            </a:r>
            <a:r>
              <a:rPr lang="en-FR" i="1" dirty="0"/>
              <a:t>)</a:t>
            </a:r>
            <a:r>
              <a:rPr lang="en-FR" dirty="0"/>
              <a:t> </a:t>
            </a:r>
            <a:r>
              <a:rPr lang="en-FR" dirty="0">
                <a:sym typeface="Wingdings" pitchFamily="2" charset="2"/>
              </a:rPr>
              <a:t> </a:t>
            </a:r>
            <a:r>
              <a:rPr lang="en-FR" dirty="0"/>
              <a:t>00000010.</a:t>
            </a:r>
          </a:p>
          <a:p>
            <a:pPr algn="ctr">
              <a:lnSpc>
                <a:spcPct val="150000"/>
              </a:lnSpc>
            </a:pPr>
            <a:r>
              <a:rPr lang="en-GB" dirty="0"/>
              <a:t>Fast and efficient UNION operation for sketches.</a:t>
            </a:r>
          </a:p>
        </p:txBody>
      </p:sp>
    </p:spTree>
    <p:extLst>
      <p:ext uri="{BB962C8B-B14F-4D97-AF65-F5344CB8AC3E}">
        <p14:creationId xmlns:p14="http://schemas.microsoft.com/office/powerpoint/2010/main" val="88335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28554-7FA5-77B6-AF59-218689FA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17</a:t>
            </a:fld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752F8-5061-41A1-D0F0-8C820089D12E}"/>
              </a:ext>
            </a:extLst>
          </p:cNvPr>
          <p:cNvSpPr txBox="1"/>
          <p:nvPr/>
        </p:nvSpPr>
        <p:spPr>
          <a:xfrm>
            <a:off x="1703512" y="260648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dirty="0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 Packing with distinct </a:t>
            </a:r>
            <a:r>
              <a:rPr lang="en-GB" dirty="0" err="1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r>
              <a:rPr lang="en-GB" dirty="0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Strategy For Genomes Batching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6C6BAE36-3208-F67D-6EFE-9CA5890FEB84}"/>
              </a:ext>
            </a:extLst>
          </p:cNvPr>
          <p:cNvSpPr/>
          <p:nvPr/>
        </p:nvSpPr>
        <p:spPr>
          <a:xfrm>
            <a:off x="3647728" y="1700808"/>
            <a:ext cx="4392488" cy="2952328"/>
          </a:xfrm>
          <a:prstGeom prst="round1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dirty="0">
                <a:solidFill>
                  <a:schemeClr val="tx1"/>
                </a:solidFill>
              </a:rPr>
              <a:t>Pseudocode of Strategy 1</a:t>
            </a:r>
          </a:p>
        </p:txBody>
      </p:sp>
    </p:spTree>
    <p:extLst>
      <p:ext uri="{BB962C8B-B14F-4D97-AF65-F5344CB8AC3E}">
        <p14:creationId xmlns:p14="http://schemas.microsoft.com/office/powerpoint/2010/main" val="377218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11D-23EE-E591-EF98-16C1CAAB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977F8-3D66-E4F2-1F45-66C9B976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18</a:t>
            </a:fld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75574-5524-73F2-A1A8-43B6D5CD09ED}"/>
              </a:ext>
            </a:extLst>
          </p:cNvPr>
          <p:cNvSpPr txBox="1"/>
          <p:nvPr/>
        </p:nvSpPr>
        <p:spPr>
          <a:xfrm>
            <a:off x="2063552" y="332656"/>
            <a:ext cx="898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dirty="0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approach Load Balancing with distinct </a:t>
            </a:r>
            <a:r>
              <a:rPr lang="en-GB" dirty="0" err="1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kmers</a:t>
            </a:r>
            <a:r>
              <a:rPr lang="en-GB" dirty="0">
                <a:solidFill>
                  <a:srgbClr val="0737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Strategy For Genomes Batching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4FD39-A5E1-29A4-82F4-B95F491F9E2F}"/>
              </a:ext>
            </a:extLst>
          </p:cNvPr>
          <p:cNvSpPr txBox="1"/>
          <p:nvPr/>
        </p:nvSpPr>
        <p:spPr>
          <a:xfrm>
            <a:off x="4223792" y="1124744"/>
            <a:ext cx="3973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have a fixed number of bin B</a:t>
            </a:r>
          </a:p>
          <a:p>
            <a:r>
              <a:rPr lang="en-GB" dirty="0"/>
              <a:t>T</a:t>
            </a:r>
            <a:r>
              <a:rPr lang="en-FR" dirty="0"/>
              <a:t> &gt;= #_unique_kmers(bi) for each bi in B</a:t>
            </a:r>
          </a:p>
          <a:p>
            <a:r>
              <a:rPr lang="en-FR" dirty="0"/>
              <a:t>Objective function:</a:t>
            </a:r>
          </a:p>
          <a:p>
            <a:r>
              <a:rPr lang="en-GB" dirty="0"/>
              <a:t>M</a:t>
            </a:r>
            <a:r>
              <a:rPr lang="en-FR" dirty="0"/>
              <a:t>in T</a:t>
            </a:r>
          </a:p>
        </p:txBody>
      </p:sp>
    </p:spTree>
    <p:extLst>
      <p:ext uri="{BB962C8B-B14F-4D97-AF65-F5344CB8AC3E}">
        <p14:creationId xmlns:p14="http://schemas.microsoft.com/office/powerpoint/2010/main" val="3000633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7DEB7-595E-656A-7B1A-BCADD7AA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19</a:t>
            </a:fld>
            <a:endParaRPr lang="en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34CFD-0312-A999-0754-F9AF246D9B45}"/>
              </a:ext>
            </a:extLst>
          </p:cNvPr>
          <p:cNvSpPr txBox="1"/>
          <p:nvPr/>
        </p:nvSpPr>
        <p:spPr>
          <a:xfrm>
            <a:off x="3985967" y="260648"/>
            <a:ext cx="422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of the Three Batching Strategies</a:t>
            </a:r>
            <a:endParaRPr lang="en-GB" dirty="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2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C107-0937-8800-C40C-8016B79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2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73815-4D91-0047-E2DA-031AD947C075}"/>
              </a:ext>
            </a:extLst>
          </p:cNvPr>
          <p:cNvSpPr txBox="1"/>
          <p:nvPr/>
        </p:nvSpPr>
        <p:spPr>
          <a:xfrm>
            <a:off x="1669060" y="254719"/>
            <a:ext cx="887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FR" u="sng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And Higher </a:t>
            </a:r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Diversity Genome Collections Are Growing Rapidly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58350-A244-342E-B379-9D3EC37B8817}"/>
              </a:ext>
            </a:extLst>
          </p:cNvPr>
          <p:cNvSpPr txBox="1"/>
          <p:nvPr/>
        </p:nvSpPr>
        <p:spPr>
          <a:xfrm>
            <a:off x="7016821" y="3198802"/>
            <a:ext cx="4767811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rtl="0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Large Bacterial Genome Collections: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661kcollection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(2021)	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nb_of_genomes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= 661,405</a:t>
            </a:r>
          </a:p>
          <a:p>
            <a:pPr algn="just" rtl="0"/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AllTheBacteria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(2024)	n = 2,440,377</a:t>
            </a:r>
          </a:p>
          <a:p>
            <a:pPr algn="just" rtl="0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Future			n &gt; 10</a:t>
            </a:r>
            <a:r>
              <a:rPr lang="en-GB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9B5D23-E4A1-0A13-A93A-01BFA95DA3DD}"/>
              </a:ext>
            </a:extLst>
          </p:cNvPr>
          <p:cNvSpPr txBox="1"/>
          <p:nvPr/>
        </p:nvSpPr>
        <p:spPr>
          <a:xfrm>
            <a:off x="1100260" y="7468009"/>
            <a:ext cx="6148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400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FR" sz="1400" dirty="0">
                <a:latin typeface="Arial" panose="020B0604020202020204" pitchFamily="34" charset="0"/>
                <a:cs typeface="Arial" panose="020B0604020202020204" pitchFamily="34" charset="0"/>
              </a:rPr>
              <a:t>efficient compression and search within those collections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925603-2593-CF7B-82D2-A3B82D98365D}"/>
              </a:ext>
            </a:extLst>
          </p:cNvPr>
          <p:cNvGrpSpPr/>
          <p:nvPr/>
        </p:nvGrpSpPr>
        <p:grpSpPr>
          <a:xfrm>
            <a:off x="696213" y="1124744"/>
            <a:ext cx="6320608" cy="4130669"/>
            <a:chOff x="3142812" y="15928799"/>
            <a:chExt cx="21796325" cy="12587755"/>
          </a:xfrm>
        </p:grpSpPr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849301A2-D378-1552-7739-8F0788310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13" b="3224"/>
            <a:stretch/>
          </p:blipFill>
          <p:spPr bwMode="auto">
            <a:xfrm>
              <a:off x="3142812" y="15928799"/>
              <a:ext cx="21796325" cy="125877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3563E9-9AD4-C695-4858-D4515F85D574}"/>
                </a:ext>
              </a:extLst>
            </p:cNvPr>
            <p:cNvSpPr txBox="1"/>
            <p:nvPr/>
          </p:nvSpPr>
          <p:spPr>
            <a:xfrm>
              <a:off x="4536149" y="16290414"/>
              <a:ext cx="14925719" cy="93791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Fast Growth of Bacteria Genome Collection</a:t>
              </a:r>
              <a:r>
                <a:rPr lang="en-FR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[1]</a:t>
              </a:r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36EF69-E33F-8724-A538-B4484AA8C56D}"/>
              </a:ext>
            </a:extLst>
          </p:cNvPr>
          <p:cNvSpPr txBox="1"/>
          <p:nvPr/>
        </p:nvSpPr>
        <p:spPr>
          <a:xfrm>
            <a:off x="2279576" y="5996173"/>
            <a:ext cx="797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FR" dirty="0"/>
              <a:t>ake big line here about bacterial genomes collection, then make the graph bigger</a:t>
            </a:r>
          </a:p>
        </p:txBody>
      </p:sp>
    </p:spTree>
    <p:extLst>
      <p:ext uri="{BB962C8B-B14F-4D97-AF65-F5344CB8AC3E}">
        <p14:creationId xmlns:p14="http://schemas.microsoft.com/office/powerpoint/2010/main" val="322649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DF406-9B4E-584C-0E55-6CFA3EA3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mtClean="0"/>
              <a:t>20</a:t>
            </a:fld>
            <a:endParaRPr lang="en-F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F3DD98-BFBB-A2EE-F9D3-E825B681D5CF}"/>
              </a:ext>
            </a:extLst>
          </p:cNvPr>
          <p:cNvGrpSpPr>
            <a:grpSpLocks noChangeAspect="1"/>
          </p:cNvGrpSpPr>
          <p:nvPr/>
        </p:nvGrpSpPr>
        <p:grpSpPr>
          <a:xfrm>
            <a:off x="381141" y="1196750"/>
            <a:ext cx="11429718" cy="3214354"/>
            <a:chOff x="734508" y="28751342"/>
            <a:chExt cx="28856885" cy="811535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5C9689-B166-22AD-3693-2AB5B36FE9AE}"/>
                </a:ext>
              </a:extLst>
            </p:cNvPr>
            <p:cNvCxnSpPr>
              <a:cxnSpLocks/>
            </p:cNvCxnSpPr>
            <p:nvPr/>
          </p:nvCxnSpPr>
          <p:spPr>
            <a:xfrm>
              <a:off x="15167217" y="29809151"/>
              <a:ext cx="0" cy="7057547"/>
            </a:xfrm>
            <a:prstGeom prst="line">
              <a:avLst/>
            </a:prstGeom>
            <a:ln w="31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981B50-2F22-E4AD-5C22-D92C554DE18D}"/>
                </a:ext>
              </a:extLst>
            </p:cNvPr>
            <p:cNvSpPr txBox="1"/>
            <p:nvPr/>
          </p:nvSpPr>
          <p:spPr>
            <a:xfrm>
              <a:off x="734508" y="28756111"/>
              <a:ext cx="6163816" cy="50508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FR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STRATEGY 1: HLL-Binning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100671-05DB-D350-AE99-509BADD35658}"/>
                </a:ext>
              </a:extLst>
            </p:cNvPr>
            <p:cNvSpPr txBox="1"/>
            <p:nvPr/>
          </p:nvSpPr>
          <p:spPr>
            <a:xfrm>
              <a:off x="23427577" y="28751342"/>
              <a:ext cx="6163816" cy="50508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FR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STRATEGY 2: HLL-Balancing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4249F9-1F1C-EC08-8E64-6BD5FF2445F3}"/>
                </a:ext>
              </a:extLst>
            </p:cNvPr>
            <p:cNvSpPr txBox="1"/>
            <p:nvPr/>
          </p:nvSpPr>
          <p:spPr>
            <a:xfrm>
              <a:off x="5252618" y="32010710"/>
              <a:ext cx="3170316" cy="13209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Batch capacity :</a:t>
              </a:r>
            </a:p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C = 152,000,000</a:t>
              </a:r>
            </a:p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(C obtained by linear regression)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5092F0-6F76-1ACB-04F2-74168AECABF2}"/>
                </a:ext>
              </a:extLst>
            </p:cNvPr>
            <p:cNvSpPr txBox="1"/>
            <p:nvPr/>
          </p:nvSpPr>
          <p:spPr>
            <a:xfrm>
              <a:off x="5244897" y="34320570"/>
              <a:ext cx="3170316" cy="7770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Number of genome per batch varies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81CBE5-50CF-74BE-C5D7-F7C8400A292D}"/>
                </a:ext>
              </a:extLst>
            </p:cNvPr>
            <p:cNvSpPr txBox="1"/>
            <p:nvPr/>
          </p:nvSpPr>
          <p:spPr>
            <a:xfrm>
              <a:off x="10176151" y="34023516"/>
              <a:ext cx="4679995" cy="7770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Most of the batches are balanced (between 40-50MB, max size 81MB)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AD1963-259E-7658-BB8C-49D45EA19DEF}"/>
                </a:ext>
              </a:extLst>
            </p:cNvPr>
            <p:cNvSpPr txBox="1"/>
            <p:nvPr/>
          </p:nvSpPr>
          <p:spPr>
            <a:xfrm>
              <a:off x="9038808" y="35186239"/>
              <a:ext cx="5899139" cy="10490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Evaluation </a:t>
              </a:r>
              <a:r>
                <a:rPr lang="en-GB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strat</a:t>
              </a:r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. 1:</a:t>
              </a:r>
            </a:p>
            <a:p>
              <a:pPr algn="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Allowing a capacity on distinct </a:t>
              </a:r>
              <a:r>
                <a:rPr lang="en-GB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kmers</a:t>
              </a:r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The result remains somewhat imbalanced.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026E5E-FB3E-DAE9-B26F-49494115A3A9}"/>
                </a:ext>
              </a:extLst>
            </p:cNvPr>
            <p:cNvSpPr txBox="1"/>
            <p:nvPr/>
          </p:nvSpPr>
          <p:spPr>
            <a:xfrm>
              <a:off x="22027398" y="32453857"/>
              <a:ext cx="3103871" cy="13209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Nb of genomes per batch varies but to a lesser extent compared to Strat.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F42E74-DE39-837A-0979-B6B101530284}"/>
                </a:ext>
              </a:extLst>
            </p:cNvPr>
            <p:cNvSpPr txBox="1"/>
            <p:nvPr/>
          </p:nvSpPr>
          <p:spPr>
            <a:xfrm>
              <a:off x="8979742" y="29285932"/>
              <a:ext cx="12315721" cy="5050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DATA : Genomes of </a:t>
              </a:r>
              <a:r>
                <a:rPr lang="en-GB" sz="700" i="1" dirty="0">
                  <a:latin typeface="Arial" panose="020B0604020202020204" pitchFamily="34" charset="0"/>
                  <a:cs typeface="Arial" panose="020B0604020202020204" pitchFamily="34" charset="0"/>
                </a:rPr>
                <a:t>Mycobacterium tuberculosis </a:t>
              </a:r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from the 661k Collection</a:t>
              </a:r>
              <a:r>
                <a:rPr lang="en-GB" sz="7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[2] </a:t>
              </a:r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, B = 24 </a:t>
              </a:r>
              <a:endParaRPr lang="en-GB" sz="7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350A0F-F415-503C-5AC3-9E3B816DDBA6}"/>
                </a:ext>
              </a:extLst>
            </p:cNvPr>
            <p:cNvSpPr txBox="1"/>
            <p:nvPr/>
          </p:nvSpPr>
          <p:spPr>
            <a:xfrm>
              <a:off x="15450014" y="34041166"/>
              <a:ext cx="4746141" cy="7770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All Batches are well balanced </a:t>
              </a:r>
            </a:p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(between 59-67MB, max size 67MB)</a:t>
              </a:r>
            </a:p>
          </p:txBody>
        </p:sp>
        <p:pic>
          <p:nvPicPr>
            <p:cNvPr id="15" name="Picture 27">
              <a:extLst>
                <a:ext uri="{FF2B5EF4-FFF2-40B4-BE49-F238E27FC236}">
                  <a16:creationId xmlns:a16="http://schemas.microsoft.com/office/drawing/2014/main" id="{61B62B6C-C45A-A79C-F60C-1282F4549A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9"/>
            <a:stretch/>
          </p:blipFill>
          <p:spPr bwMode="auto">
            <a:xfrm>
              <a:off x="1211346" y="30451141"/>
              <a:ext cx="3784612" cy="31428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8">
              <a:extLst>
                <a:ext uri="{FF2B5EF4-FFF2-40B4-BE49-F238E27FC236}">
                  <a16:creationId xmlns:a16="http://schemas.microsoft.com/office/drawing/2014/main" id="{7C765B0E-A8E1-D2DD-6B86-322A6B4CBB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29"/>
            <a:stretch/>
          </p:blipFill>
          <p:spPr bwMode="auto">
            <a:xfrm>
              <a:off x="1211345" y="33655853"/>
              <a:ext cx="3784613" cy="287946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34B164-9AAB-777E-5089-950CC4FED16C}"/>
                </a:ext>
              </a:extLst>
            </p:cNvPr>
            <p:cNvSpPr/>
            <p:nvPr/>
          </p:nvSpPr>
          <p:spPr>
            <a:xfrm>
              <a:off x="917468" y="29611057"/>
              <a:ext cx="7778113" cy="699403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C3A768-D714-1247-3029-086F0650000D}"/>
                </a:ext>
              </a:extLst>
            </p:cNvPr>
            <p:cNvSpPr txBox="1"/>
            <p:nvPr/>
          </p:nvSpPr>
          <p:spPr>
            <a:xfrm>
              <a:off x="1069254" y="29767591"/>
              <a:ext cx="4090977" cy="5050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Batches Obtained From Strat. 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BD29C7-B786-0A4C-87B8-F0E295E85AB4}"/>
                </a:ext>
              </a:extLst>
            </p:cNvPr>
            <p:cNvSpPr/>
            <p:nvPr/>
          </p:nvSpPr>
          <p:spPr>
            <a:xfrm>
              <a:off x="21638855" y="29611057"/>
              <a:ext cx="7925926" cy="699403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7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0CE49B-221F-E167-BC8A-317376E40561}"/>
                </a:ext>
              </a:extLst>
            </p:cNvPr>
            <p:cNvSpPr txBox="1"/>
            <p:nvPr/>
          </p:nvSpPr>
          <p:spPr>
            <a:xfrm>
              <a:off x="25283959" y="29751461"/>
              <a:ext cx="4090977" cy="5050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Batches Obtained From Strat. 2</a:t>
              </a:r>
            </a:p>
          </p:txBody>
        </p:sp>
        <p:pic>
          <p:nvPicPr>
            <p:cNvPr id="21" name="Picture 29">
              <a:extLst>
                <a:ext uri="{FF2B5EF4-FFF2-40B4-BE49-F238E27FC236}">
                  <a16:creationId xmlns:a16="http://schemas.microsoft.com/office/drawing/2014/main" id="{967366F5-C1C5-3DB9-69E0-E15060C308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"/>
            <a:stretch/>
          </p:blipFill>
          <p:spPr bwMode="auto">
            <a:xfrm>
              <a:off x="25343052" y="33423797"/>
              <a:ext cx="3820706" cy="301507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0">
              <a:extLst>
                <a:ext uri="{FF2B5EF4-FFF2-40B4-BE49-F238E27FC236}">
                  <a16:creationId xmlns:a16="http://schemas.microsoft.com/office/drawing/2014/main" id="{301EEA18-7EA8-3924-3CAB-EB8B916A15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8"/>
            <a:stretch/>
          </p:blipFill>
          <p:spPr bwMode="auto">
            <a:xfrm>
              <a:off x="25360830" y="30299000"/>
              <a:ext cx="3820706" cy="303892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8B6328-D4DF-4947-400E-9289FC3B579F}"/>
                </a:ext>
              </a:extLst>
            </p:cNvPr>
            <p:cNvSpPr txBox="1"/>
            <p:nvPr/>
          </p:nvSpPr>
          <p:spPr>
            <a:xfrm>
              <a:off x="15447585" y="35008352"/>
              <a:ext cx="6012206" cy="13209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Evaluation </a:t>
              </a:r>
              <a:r>
                <a:rPr lang="en-GB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strat</a:t>
              </a:r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. 2: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Producing more balanced batches.</a:t>
              </a:r>
            </a:p>
            <a:p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No control over the maximum distinct k-</a:t>
              </a:r>
              <a:r>
                <a:rPr lang="en-GB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mer</a:t>
              </a:r>
              <a:r>
                <a:rPr lang="en-GB" sz="700" dirty="0">
                  <a:latin typeface="Arial" panose="020B0604020202020204" pitchFamily="34" charset="0"/>
                  <a:cs typeface="Arial" panose="020B0604020202020204" pitchFamily="34" charset="0"/>
                </a:rPr>
                <a:t> count per batch.</a:t>
              </a:r>
            </a:p>
          </p:txBody>
        </p:sp>
        <p:pic>
          <p:nvPicPr>
            <p:cNvPr id="24" name="Picture 31">
              <a:extLst>
                <a:ext uri="{FF2B5EF4-FFF2-40B4-BE49-F238E27FC236}">
                  <a16:creationId xmlns:a16="http://schemas.microsoft.com/office/drawing/2014/main" id="{78D7B948-252D-9B50-E315-13E6B8EEB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7585" y="30133495"/>
              <a:ext cx="4680000" cy="36668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2">
              <a:extLst>
                <a:ext uri="{FF2B5EF4-FFF2-40B4-BE49-F238E27FC236}">
                  <a16:creationId xmlns:a16="http://schemas.microsoft.com/office/drawing/2014/main" id="{693325D8-E126-AB54-3BD7-4C015F335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346" y="30091717"/>
              <a:ext cx="4680000" cy="36668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5D2B9056-2822-F207-836C-B3713BC4E461}"/>
                </a:ext>
              </a:extLst>
            </p:cNvPr>
            <p:cNvSpPr/>
            <p:nvPr/>
          </p:nvSpPr>
          <p:spPr>
            <a:xfrm>
              <a:off x="5252618" y="30061851"/>
              <a:ext cx="5196577" cy="939866"/>
            </a:xfrm>
            <a:prstGeom prst="rightArrow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700" dirty="0">
                  <a:latin typeface="Arial" panose="020B0604020202020204" pitchFamily="34" charset="0"/>
                  <a:cs typeface="Arial" panose="020B0604020202020204" pitchFamily="34" charset="0"/>
                </a:rPr>
                <a:t>PHYLOGENETIC COMPRESSION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8B44CD12-C830-E92D-E81B-2C7149207601}"/>
                </a:ext>
              </a:extLst>
            </p:cNvPr>
            <p:cNvSpPr/>
            <p:nvPr/>
          </p:nvSpPr>
          <p:spPr>
            <a:xfrm flipH="1">
              <a:off x="19756730" y="30065319"/>
              <a:ext cx="5184000" cy="93986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7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PHYLOGENETIC COMPRESSION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25FA8B-9835-6B19-9D61-A689CCC78312}"/>
              </a:ext>
            </a:extLst>
          </p:cNvPr>
          <p:cNvSpPr txBox="1"/>
          <p:nvPr/>
        </p:nvSpPr>
        <p:spPr>
          <a:xfrm>
            <a:off x="4054415" y="26064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Comparisons of the batching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strategíe</a:t>
            </a:r>
            <a:endParaRPr lang="en-GB" dirty="0"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3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7E076ED5-FFEF-1DBB-D58D-D869DBFEFE06}"/>
              </a:ext>
            </a:extLst>
          </p:cNvPr>
          <p:cNvGrpSpPr/>
          <p:nvPr/>
        </p:nvGrpSpPr>
        <p:grpSpPr>
          <a:xfrm>
            <a:off x="640788" y="770743"/>
            <a:ext cx="1568516" cy="1738644"/>
            <a:chOff x="627349" y="501608"/>
            <a:chExt cx="1970787" cy="233448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520C5CF-DCE1-F22F-C430-037C9C18D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8136" y="501608"/>
              <a:ext cx="1080000" cy="1440000"/>
            </a:xfrm>
            <a:prstGeom prst="roundRect">
              <a:avLst>
                <a:gd name="adj" fmla="val 2556"/>
              </a:avLst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FR" sz="4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51DCC83B-8990-DF4D-229D-A8A43C9A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2339" y="546381"/>
              <a:ext cx="1080000" cy="1440000"/>
            </a:xfrm>
            <a:prstGeom prst="roundRect">
              <a:avLst>
                <a:gd name="adj" fmla="val 2556"/>
              </a:avLst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F9D3EB9-7EC4-BFC6-2B1B-D56600104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2706" y="599389"/>
              <a:ext cx="1080001" cy="1440001"/>
            </a:xfrm>
            <a:prstGeom prst="roundRect">
              <a:avLst>
                <a:gd name="adj" fmla="val 2556"/>
              </a:avLst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D5C2029-3C53-89EC-ED89-D34C4C4F0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3070" y="674279"/>
              <a:ext cx="1080000" cy="1440000"/>
            </a:xfrm>
            <a:prstGeom prst="roundRect">
              <a:avLst>
                <a:gd name="adj" fmla="val 2556"/>
              </a:avLst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FR" sz="400" dirty="0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206E0AB-6404-2847-C353-1811630F6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7274" y="719051"/>
              <a:ext cx="1080000" cy="1440000"/>
            </a:xfrm>
            <a:prstGeom prst="roundRect">
              <a:avLst>
                <a:gd name="adj" fmla="val 2556"/>
              </a:avLst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EE52D83-781C-D67A-0C88-B347A5220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39" y="772060"/>
              <a:ext cx="1080000" cy="1440000"/>
            </a:xfrm>
            <a:prstGeom prst="roundRect">
              <a:avLst>
                <a:gd name="adj" fmla="val 2556"/>
              </a:avLst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A1B3ECE-DA40-8AF9-E535-FF717D093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1085" y="852871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DA8033-6579-5668-2911-24DE011756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4530" y="917659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BE4EB34-096D-E1B2-B117-0C57D3164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895" y="973171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75666E6-25A3-1F0C-A942-5C41E4EFD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1975" y="1042745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3AAC09-6BEE-E384-A744-FA4C62A94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340" y="1095754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FB026C6-3354-4D43-4BF0-72D611A77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990" y="1164683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6388CF8-A81C-FEAD-1F29-481C08531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070" y="1208958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645BDCA-BAD1-1C48-AE35-ACEB01EAE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435" y="1261967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6131FF18-8704-5515-8C41-AA7A22A67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800" y="1331541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100" dirty="0">
                <a:noFill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438FE2C-6697-83D3-EBDB-A85BF9C61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7349" y="1396097"/>
              <a:ext cx="1080000" cy="144000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GB" sz="800" dirty="0">
                  <a:solidFill>
                    <a:schemeClr val="tx1"/>
                  </a:solidFill>
                </a:rPr>
                <a:t>AGCTTTTCATTCTGACTGCAACGGGCAATATGTCTCTGTGTGGAT…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75617CD-9EB2-2DE3-DBEB-037C266C8C32}"/>
              </a:ext>
            </a:extLst>
          </p:cNvPr>
          <p:cNvGrpSpPr/>
          <p:nvPr/>
        </p:nvGrpSpPr>
        <p:grpSpPr>
          <a:xfrm>
            <a:off x="2905108" y="534198"/>
            <a:ext cx="3261888" cy="2351590"/>
            <a:chOff x="2824225" y="829679"/>
            <a:chExt cx="3271775" cy="233141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40C9729-6868-A837-1E31-698FE2F446EE}"/>
                </a:ext>
              </a:extLst>
            </p:cNvPr>
            <p:cNvGrpSpPr/>
            <p:nvPr/>
          </p:nvGrpSpPr>
          <p:grpSpPr>
            <a:xfrm>
              <a:off x="3131339" y="2046465"/>
              <a:ext cx="912623" cy="1114632"/>
              <a:chOff x="5698048" y="3991428"/>
              <a:chExt cx="1143215" cy="1509574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BB9D4DCE-E6F6-CFBC-9456-24B277710E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1263" y="3991428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4E32FED9-B178-9B5F-A1D6-BAA7EB7ED5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8048" y="4061002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41795B6-937D-3728-F40A-6642F055C9DA}"/>
                </a:ext>
              </a:extLst>
            </p:cNvPr>
            <p:cNvGrpSpPr/>
            <p:nvPr/>
          </p:nvGrpSpPr>
          <p:grpSpPr>
            <a:xfrm>
              <a:off x="4135889" y="2024183"/>
              <a:ext cx="912623" cy="1114632"/>
              <a:chOff x="7183143" y="3359426"/>
              <a:chExt cx="1143215" cy="1509574"/>
            </a:xfrm>
          </p:grpSpPr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EDE163BD-EB84-5FC7-B605-0A6C83A22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6358" y="3359426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EB52B100-91D2-E4E3-C604-75746A7D5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143" y="3429000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rgbClr val="FF736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D9DFA40-EB46-E6A3-174B-5453586F20CA}"/>
                </a:ext>
              </a:extLst>
            </p:cNvPr>
            <p:cNvGrpSpPr/>
            <p:nvPr/>
          </p:nvGrpSpPr>
          <p:grpSpPr>
            <a:xfrm>
              <a:off x="5161002" y="2032321"/>
              <a:ext cx="912623" cy="1114632"/>
              <a:chOff x="8578242" y="3359426"/>
              <a:chExt cx="1143215" cy="150957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ABAB2BD-FC7B-2D11-A705-63D023F1EB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41457" y="3359426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C5CAE5E1-187B-F8FF-FE8B-1AFCBE1687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8242" y="3429000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75BA1A9-1F96-3B98-57E4-5EB7E4620D32}"/>
                </a:ext>
              </a:extLst>
            </p:cNvPr>
            <p:cNvGrpSpPr/>
            <p:nvPr/>
          </p:nvGrpSpPr>
          <p:grpSpPr>
            <a:xfrm>
              <a:off x="2824225" y="843249"/>
              <a:ext cx="1198026" cy="1381322"/>
              <a:chOff x="391403" y="3641967"/>
              <a:chExt cx="1500730" cy="187075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AE73472-C547-C5A1-49C1-75711B5677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133" y="3641967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067BBBEE-9529-B6A7-CCF0-DFE97E26D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2498" y="3711541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95295EB-C4D1-1F4A-A3E8-9E0C8AB50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703" y="3769550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9CB11DC-EAE6-8929-5017-EFA117EA77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0068" y="3822559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17CF3AF-6528-D43C-210D-B4DE38E595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0433" y="3892133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C6F62E7B-8549-21A3-1E64-87470980CB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798" y="3961707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72798B63-1D75-37BE-E67A-FE46F1C41C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038" y="4019716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D5C1B3DA-C7F5-B116-08F7-3443FB7A7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03" y="4072725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5A4956-7EB6-44DE-2F2B-1FDD91EA64A0}"/>
                </a:ext>
              </a:extLst>
            </p:cNvPr>
            <p:cNvGrpSpPr/>
            <p:nvPr/>
          </p:nvGrpSpPr>
          <p:grpSpPr>
            <a:xfrm>
              <a:off x="3914082" y="839919"/>
              <a:ext cx="1109198" cy="1299349"/>
              <a:chOff x="4463908" y="1289970"/>
              <a:chExt cx="1389459" cy="1759740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4A09D01-57BF-861D-B636-DACC4F59A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367" y="1289970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2D8CA9F-C975-705A-87B6-B6E11972EA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3732" y="1359544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0DF6AAAF-EFF8-C9A6-85E6-E77D3F10E4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0937" y="1417553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CC5B9E66-7717-D1DD-419A-F6A35A6CC1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1302" y="1470562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172A74EE-AD67-270C-4E29-B252417D0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1667" y="1540136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343AB036-4EC9-CA8F-ADFB-7EE4457E62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3908" y="1609710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2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0BD6E0D-0951-2EBC-912B-232558073774}"/>
                </a:ext>
              </a:extLst>
            </p:cNvPr>
            <p:cNvGrpSpPr/>
            <p:nvPr/>
          </p:nvGrpSpPr>
          <p:grpSpPr>
            <a:xfrm>
              <a:off x="5040893" y="829679"/>
              <a:ext cx="1055107" cy="1247977"/>
              <a:chOff x="6922554" y="968171"/>
              <a:chExt cx="1321700" cy="1690166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DE5DBCE-FEB5-8354-DD66-374293C34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64254" y="968171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E58C92DD-307C-812C-4531-A7E424A2EB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04619" y="1037745"/>
                <a:ext cx="1080000" cy="1440000"/>
              </a:xfrm>
              <a:prstGeom prst="roundRect">
                <a:avLst>
                  <a:gd name="adj" fmla="val 2556"/>
                </a:avLst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A017C4E7-7A64-B97B-3C28-4E134FEAC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41824" y="1095754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152ABC60-B223-873E-0D5F-64E19D1CA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2189" y="1148763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2217A42A-8828-E7DF-471D-7392357149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22554" y="1218337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3</a:t>
                </a:r>
              </a:p>
            </p:txBody>
          </p:sp>
        </p:grp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29D23CA-4B06-8571-1311-CE98B219C5C9}"/>
              </a:ext>
            </a:extLst>
          </p:cNvPr>
          <p:cNvGrpSpPr/>
          <p:nvPr/>
        </p:nvGrpSpPr>
        <p:grpSpPr>
          <a:xfrm>
            <a:off x="7128215" y="232358"/>
            <a:ext cx="3300212" cy="3825244"/>
            <a:chOff x="721840" y="2951393"/>
            <a:chExt cx="3300212" cy="382524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8B6C891-5FD0-BD10-08CC-8A85427E69E3}"/>
                </a:ext>
              </a:extLst>
            </p:cNvPr>
            <p:cNvGrpSpPr/>
            <p:nvPr/>
          </p:nvGrpSpPr>
          <p:grpSpPr>
            <a:xfrm>
              <a:off x="1898210" y="2957515"/>
              <a:ext cx="1007086" cy="1253181"/>
              <a:chOff x="1244985" y="3403031"/>
              <a:chExt cx="1265369" cy="1682655"/>
            </a:xfrm>
          </p:grpSpPr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389365A3-63A6-C041-18D2-27BC63DC50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30354" y="3403031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BBA22F27-41AF-67AE-9B30-3A9907BF93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7669" y="3522568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3F61E29A-EFAC-F77D-6442-A25329783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4985" y="3645686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1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2E965CF8-07CE-6EB8-BC12-5E2ADFFB6F70}"/>
                </a:ext>
              </a:extLst>
            </p:cNvPr>
            <p:cNvGrpSpPr/>
            <p:nvPr/>
          </p:nvGrpSpPr>
          <p:grpSpPr>
            <a:xfrm>
              <a:off x="721840" y="4318667"/>
              <a:ext cx="1016426" cy="1203292"/>
              <a:chOff x="2652641" y="5178184"/>
              <a:chExt cx="1277105" cy="1615668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A9B88246-DF63-5A40-D77E-204EB187FC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9747" y="5178184"/>
                <a:ext cx="1079999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806DD738-5954-EF1C-19E9-56D10BF6F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5250" y="5257214"/>
                <a:ext cx="1079999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442B6359-8471-2C80-F533-7405AB3A93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52641" y="5353851"/>
                <a:ext cx="1080000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2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EB125E2-7CE4-BA11-E8A1-6C851A652B00}"/>
                </a:ext>
              </a:extLst>
            </p:cNvPr>
            <p:cNvGrpSpPr/>
            <p:nvPr/>
          </p:nvGrpSpPr>
          <p:grpSpPr>
            <a:xfrm>
              <a:off x="2921659" y="4283911"/>
              <a:ext cx="970874" cy="1205851"/>
              <a:chOff x="4278842" y="4559390"/>
              <a:chExt cx="1219870" cy="1619103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1F624892-3ED5-E8C7-283E-8F67B6F95B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8713" y="4559390"/>
                <a:ext cx="1079999" cy="1439999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0EDFEADB-83C2-2971-49BC-7FDE0BDBDA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46274" y="4648942"/>
                <a:ext cx="1080001" cy="1439999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EA45557F-261F-5595-1367-6DD27145DD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8842" y="4738492"/>
                <a:ext cx="1079999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3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9E0D16D-034F-0ACA-5EAC-B5B1A91E8A64}"/>
                </a:ext>
              </a:extLst>
            </p:cNvPr>
            <p:cNvGrpSpPr/>
            <p:nvPr/>
          </p:nvGrpSpPr>
          <p:grpSpPr>
            <a:xfrm>
              <a:off x="2966296" y="2951393"/>
              <a:ext cx="1055756" cy="1259420"/>
              <a:chOff x="2474351" y="3230352"/>
              <a:chExt cx="1326522" cy="1691032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AF8BB8A4-048B-3822-9041-BD77EA2DE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0873" y="3230352"/>
                <a:ext cx="1080000" cy="1439999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B2DE3B63-959E-E7EC-18B1-BB9CE79DD3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7732" y="3359916"/>
                <a:ext cx="1080001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4C15E06B-0F1B-9552-95B0-069DD6D8D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74351" y="3481383"/>
                <a:ext cx="1080001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1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22C5C3C-3284-5A56-75A7-8D533DCFAEF1}"/>
                </a:ext>
              </a:extLst>
            </p:cNvPr>
            <p:cNvGrpSpPr/>
            <p:nvPr/>
          </p:nvGrpSpPr>
          <p:grpSpPr>
            <a:xfrm>
              <a:off x="766486" y="2975551"/>
              <a:ext cx="1078158" cy="1238280"/>
              <a:chOff x="-225534" y="3169987"/>
              <a:chExt cx="1354669" cy="1662646"/>
            </a:xfrm>
          </p:grpSpPr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6BE98A7-5294-41DE-E5EF-8F7E565E41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35" y="3169987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785E0018-95F5-B09F-2713-B5232B252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68957" y="3263066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EE913A7E-5902-BDF2-C7F8-9CEDD336CE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25534" y="3392633"/>
                <a:ext cx="1080001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1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4AB7E9E-1BC7-CB0A-68FD-E7EEF2F20608}"/>
                </a:ext>
              </a:extLst>
            </p:cNvPr>
            <p:cNvGrpSpPr/>
            <p:nvPr/>
          </p:nvGrpSpPr>
          <p:grpSpPr>
            <a:xfrm>
              <a:off x="1812805" y="4283911"/>
              <a:ext cx="1007448" cy="1237170"/>
              <a:chOff x="4369553" y="5130723"/>
              <a:chExt cx="1265825" cy="1661157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CBF47BFF-A971-AA4D-43FF-E75F0021D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5378" y="5130723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noFill/>
                </a:endParaRP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E4A7368D-424F-998C-FAB3-8ADCC3501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60482" y="5219946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67D7FFCF-43B7-CAEC-D2D2-EFB3D25AE1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69553" y="5351879"/>
                <a:ext cx="1080000" cy="1440001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050" dirty="0">
                    <a:solidFill>
                      <a:schemeClr val="tx1"/>
                    </a:solidFill>
                  </a:rPr>
                  <a:t>Species 2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6020E99-89BA-E109-5DB6-336910385CB3}"/>
                </a:ext>
              </a:extLst>
            </p:cNvPr>
            <p:cNvGrpSpPr/>
            <p:nvPr/>
          </p:nvGrpSpPr>
          <p:grpSpPr>
            <a:xfrm>
              <a:off x="721840" y="5593931"/>
              <a:ext cx="975272" cy="1182706"/>
              <a:chOff x="5325919" y="4707821"/>
              <a:chExt cx="1225396" cy="1588028"/>
            </a:xfrm>
          </p:grpSpPr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DD988DB-C593-1B5D-621D-44A8AFD3A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1315" y="4707821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1665BDC3-1DE5-728E-2650-0A90C2A0E4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3793" y="4789830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0D1B5D4-5395-392A-2555-2B657CABA4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25919" y="4855849"/>
                <a:ext cx="1080000" cy="1440000"/>
              </a:xfrm>
              <a:prstGeom prst="roundRect">
                <a:avLst>
                  <a:gd name="adj" fmla="val 2556"/>
                </a:avLst>
              </a:prstGeom>
              <a:solidFill>
                <a:srgbClr val="FF736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05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BEBB2B8-7A68-9546-9E9A-9C844D7BD98D}"/>
              </a:ext>
            </a:extLst>
          </p:cNvPr>
          <p:cNvGrpSpPr/>
          <p:nvPr/>
        </p:nvGrpSpPr>
        <p:grpSpPr>
          <a:xfrm>
            <a:off x="8045895" y="4555063"/>
            <a:ext cx="1335807" cy="1817820"/>
            <a:chOff x="8205102" y="3796816"/>
            <a:chExt cx="1335807" cy="1817820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277D228E-CC08-E002-56A8-C12E074D6E4D}"/>
                </a:ext>
              </a:extLst>
            </p:cNvPr>
            <p:cNvGrpSpPr/>
            <p:nvPr/>
          </p:nvGrpSpPr>
          <p:grpSpPr>
            <a:xfrm>
              <a:off x="8205102" y="4285195"/>
              <a:ext cx="639311" cy="783218"/>
              <a:chOff x="7005315" y="2987176"/>
              <a:chExt cx="1104659" cy="1499077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87E0487-3749-36E3-35F1-8F38B247B9DA}"/>
                  </a:ext>
                </a:extLst>
              </p:cNvPr>
              <p:cNvGrpSpPr/>
              <p:nvPr/>
            </p:nvGrpSpPr>
            <p:grpSpPr>
              <a:xfrm>
                <a:off x="7005315" y="2987176"/>
                <a:ext cx="1104659" cy="1280980"/>
                <a:chOff x="7357007" y="3015928"/>
                <a:chExt cx="1104659" cy="1280980"/>
              </a:xfrm>
            </p:grpSpPr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A103D977-E71A-3CF2-E6D9-A5E42251E2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1666" y="3015928"/>
                  <a:ext cx="1080000" cy="97971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EEB2662E-ACE3-295B-BFF2-4E3AFC4640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57007" y="3932337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9D90F0A8-A37B-6BB3-A740-21499EFAD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54879" y="3932337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312323D1-6C3C-EEA2-36B6-CCC0BB0A23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1666" y="3936908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E48EE8F2-C808-AC22-C899-AC6AADACF2D5}"/>
                  </a:ext>
                </a:extLst>
              </p:cNvPr>
              <p:cNvSpPr/>
              <p:nvPr/>
            </p:nvSpPr>
            <p:spPr>
              <a:xfrm rot="8207214">
                <a:off x="7071037" y="3921235"/>
                <a:ext cx="421950" cy="565018"/>
              </a:xfrm>
              <a:prstGeom prst="arc">
                <a:avLst>
                  <a:gd name="adj1" fmla="val 14664180"/>
                  <a:gd name="adj2" fmla="val 736142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54B6B464-5BE7-DB12-516F-F1C64F93D971}"/>
                  </a:ext>
                </a:extLst>
              </p:cNvPr>
              <p:cNvSpPr/>
              <p:nvPr/>
            </p:nvSpPr>
            <p:spPr>
              <a:xfrm rot="8207214">
                <a:off x="7546108" y="3921235"/>
                <a:ext cx="421950" cy="565018"/>
              </a:xfrm>
              <a:prstGeom prst="arc">
                <a:avLst>
                  <a:gd name="adj1" fmla="val 14664180"/>
                  <a:gd name="adj2" fmla="val 736142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F247F9E-8F55-52D1-C00A-69B16455F535}"/>
                </a:ext>
              </a:extLst>
            </p:cNvPr>
            <p:cNvGrpSpPr/>
            <p:nvPr/>
          </p:nvGrpSpPr>
          <p:grpSpPr>
            <a:xfrm>
              <a:off x="8757571" y="4831418"/>
              <a:ext cx="639311" cy="783218"/>
              <a:chOff x="7005315" y="2987176"/>
              <a:chExt cx="1104659" cy="1499077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EA8AB0D-7373-3E03-F0BC-7699231F71D7}"/>
                  </a:ext>
                </a:extLst>
              </p:cNvPr>
              <p:cNvGrpSpPr/>
              <p:nvPr/>
            </p:nvGrpSpPr>
            <p:grpSpPr>
              <a:xfrm>
                <a:off x="7005315" y="2987176"/>
                <a:ext cx="1104659" cy="1280980"/>
                <a:chOff x="7357007" y="3015928"/>
                <a:chExt cx="1104659" cy="1280980"/>
              </a:xfrm>
            </p:grpSpPr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56BAB4D6-2A29-1506-549B-8975F4E8AE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1666" y="3015928"/>
                  <a:ext cx="1080000" cy="97971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68814DE7-6248-AC19-62BC-9D399440ED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57007" y="3932337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ounded Rectangle 183">
                  <a:extLst>
                    <a:ext uri="{FF2B5EF4-FFF2-40B4-BE49-F238E27FC236}">
                      <a16:creationId xmlns:a16="http://schemas.microsoft.com/office/drawing/2014/main" id="{8C6E70A4-43D8-D00A-E71A-8183280A97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54879" y="3932337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9AB3971B-00C5-8DC6-AE90-B8F78FB3FD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1666" y="3936908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21725ED4-C1F7-FD81-C977-F21BEC8A5778}"/>
                  </a:ext>
                </a:extLst>
              </p:cNvPr>
              <p:cNvSpPr/>
              <p:nvPr/>
            </p:nvSpPr>
            <p:spPr>
              <a:xfrm rot="8207214">
                <a:off x="7071037" y="3921235"/>
                <a:ext cx="421950" cy="565018"/>
              </a:xfrm>
              <a:prstGeom prst="arc">
                <a:avLst>
                  <a:gd name="adj1" fmla="val 14664180"/>
                  <a:gd name="adj2" fmla="val 736142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D67257FD-57DB-7F00-CF74-EFD89C1671A3}"/>
                  </a:ext>
                </a:extLst>
              </p:cNvPr>
              <p:cNvSpPr/>
              <p:nvPr/>
            </p:nvSpPr>
            <p:spPr>
              <a:xfrm rot="8207214">
                <a:off x="7546108" y="3921235"/>
                <a:ext cx="421950" cy="565018"/>
              </a:xfrm>
              <a:prstGeom prst="arc">
                <a:avLst>
                  <a:gd name="adj1" fmla="val 14664180"/>
                  <a:gd name="adj2" fmla="val 736142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366339F-F24D-DEEE-F8DE-B2F23934AB98}"/>
                </a:ext>
              </a:extLst>
            </p:cNvPr>
            <p:cNvGrpSpPr/>
            <p:nvPr/>
          </p:nvGrpSpPr>
          <p:grpSpPr>
            <a:xfrm>
              <a:off x="8692851" y="3796816"/>
              <a:ext cx="639311" cy="783218"/>
              <a:chOff x="7005315" y="2987176"/>
              <a:chExt cx="1104659" cy="1499077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28745FC-791D-71B9-716C-5EE51EEA1050}"/>
                  </a:ext>
                </a:extLst>
              </p:cNvPr>
              <p:cNvGrpSpPr/>
              <p:nvPr/>
            </p:nvGrpSpPr>
            <p:grpSpPr>
              <a:xfrm>
                <a:off x="7005315" y="2987176"/>
                <a:ext cx="1104659" cy="1280980"/>
                <a:chOff x="7357007" y="3015928"/>
                <a:chExt cx="1104659" cy="1280980"/>
              </a:xfrm>
            </p:grpSpPr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4451E420-43B0-3B41-C946-D17A8E1363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381666" y="3015928"/>
                  <a:ext cx="1080000" cy="979714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668FAB1B-F099-F6CA-635D-DFF2C9FFD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57007" y="3932337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ounded Rectangle 191">
                  <a:extLst>
                    <a:ext uri="{FF2B5EF4-FFF2-40B4-BE49-F238E27FC236}">
                      <a16:creationId xmlns:a16="http://schemas.microsoft.com/office/drawing/2014/main" id="{89676106-D8F9-167E-1B6B-D24237995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54879" y="3932337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ounded Rectangle 192">
                  <a:extLst>
                    <a:ext uri="{FF2B5EF4-FFF2-40B4-BE49-F238E27FC236}">
                      <a16:creationId xmlns:a16="http://schemas.microsoft.com/office/drawing/2014/main" id="{EA3B62AA-A486-5CA6-9B4E-C7B89B333F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1666" y="3936908"/>
                  <a:ext cx="270000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698D9008-AD9E-14F5-214C-69E7BBBBF69B}"/>
                  </a:ext>
                </a:extLst>
              </p:cNvPr>
              <p:cNvSpPr/>
              <p:nvPr/>
            </p:nvSpPr>
            <p:spPr>
              <a:xfrm rot="8207214">
                <a:off x="7071037" y="3921235"/>
                <a:ext cx="421950" cy="565018"/>
              </a:xfrm>
              <a:prstGeom prst="arc">
                <a:avLst>
                  <a:gd name="adj1" fmla="val 14664180"/>
                  <a:gd name="adj2" fmla="val 736142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C9016668-55D6-213D-B2D0-C4B72AEDC136}"/>
                  </a:ext>
                </a:extLst>
              </p:cNvPr>
              <p:cNvSpPr/>
              <p:nvPr/>
            </p:nvSpPr>
            <p:spPr>
              <a:xfrm rot="8207214">
                <a:off x="7546108" y="3921235"/>
                <a:ext cx="421950" cy="565018"/>
              </a:xfrm>
              <a:prstGeom prst="arc">
                <a:avLst>
                  <a:gd name="adj1" fmla="val 14664180"/>
                  <a:gd name="adj2" fmla="val 736142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B7F96E6-FC3F-5543-BE5C-EF057B2E6E3B}"/>
                </a:ext>
              </a:extLst>
            </p:cNvPr>
            <p:cNvGrpSpPr/>
            <p:nvPr/>
          </p:nvGrpSpPr>
          <p:grpSpPr>
            <a:xfrm>
              <a:off x="9382703" y="4814543"/>
              <a:ext cx="158206" cy="45719"/>
              <a:chOff x="10393680" y="5547896"/>
              <a:chExt cx="372189" cy="96138"/>
            </a:xfrm>
          </p:grpSpPr>
          <p:sp>
            <p:nvSpPr>
              <p:cNvPr id="195" name="Rounded Rectangle 194">
                <a:extLst>
                  <a:ext uri="{FF2B5EF4-FFF2-40B4-BE49-F238E27FC236}">
                    <a16:creationId xmlns:a16="http://schemas.microsoft.com/office/drawing/2014/main" id="{3FB726C0-07CC-4797-C663-33A29DE856C7}"/>
                  </a:ext>
                </a:extLst>
              </p:cNvPr>
              <p:cNvSpPr/>
              <p:nvPr/>
            </p:nvSpPr>
            <p:spPr>
              <a:xfrm>
                <a:off x="10393680" y="5547896"/>
                <a:ext cx="91440" cy="96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02B6B13F-2B4A-9213-E377-282D7BB293BB}"/>
                  </a:ext>
                </a:extLst>
              </p:cNvPr>
              <p:cNvSpPr/>
              <p:nvPr/>
            </p:nvSpPr>
            <p:spPr>
              <a:xfrm>
                <a:off x="10534054" y="5547896"/>
                <a:ext cx="91440" cy="96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97" name="Rounded Rectangle 196">
                <a:extLst>
                  <a:ext uri="{FF2B5EF4-FFF2-40B4-BE49-F238E27FC236}">
                    <a16:creationId xmlns:a16="http://schemas.microsoft.com/office/drawing/2014/main" id="{9956AA2D-FF42-EF8A-6241-601DD845AED9}"/>
                  </a:ext>
                </a:extLst>
              </p:cNvPr>
              <p:cNvSpPr/>
              <p:nvPr/>
            </p:nvSpPr>
            <p:spPr>
              <a:xfrm>
                <a:off x="10674429" y="5547896"/>
                <a:ext cx="91440" cy="96138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1CB1200-15F0-FB66-C958-CE92D38BE426}"/>
              </a:ext>
            </a:extLst>
          </p:cNvPr>
          <p:cNvGrpSpPr/>
          <p:nvPr/>
        </p:nvGrpSpPr>
        <p:grpSpPr>
          <a:xfrm>
            <a:off x="3342565" y="4748933"/>
            <a:ext cx="1610051" cy="1875188"/>
            <a:chOff x="6747786" y="3931540"/>
            <a:chExt cx="2075526" cy="2482703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B3AF1886-F11E-AAC6-B0FF-40E80AF8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47786" y="3931540"/>
              <a:ext cx="768346" cy="768346"/>
            </a:xfrm>
            <a:prstGeom prst="rect">
              <a:avLst/>
            </a:prstGeom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B09C5188-7EE2-27C6-A557-C3F4848F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043914" y="3931540"/>
              <a:ext cx="768346" cy="768346"/>
            </a:xfrm>
            <a:prstGeom prst="rect">
              <a:avLst/>
            </a:prstGeom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56C955FF-D23B-EB8D-AD99-8926082B6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95850" y="3934661"/>
              <a:ext cx="768346" cy="768346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2242C510-9824-0EF3-C610-7819B5E36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47786" y="4801490"/>
              <a:ext cx="768346" cy="768346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6A8F4BA3-0D67-99C2-FF09-966C485E9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398859" y="4790279"/>
              <a:ext cx="768346" cy="768346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387605B8-7DC9-94E0-D145-2C9A32EB4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054966" y="4801490"/>
              <a:ext cx="768346" cy="768346"/>
            </a:xfrm>
            <a:prstGeom prst="rect">
              <a:avLst/>
            </a:prstGeom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B91289A-F680-F4E7-CEE0-528FC803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747786" y="5645897"/>
              <a:ext cx="768346" cy="768346"/>
            </a:xfrm>
            <a:prstGeom prst="rect">
              <a:avLst/>
            </a:prstGeom>
          </p:spPr>
        </p:pic>
      </p:grpSp>
      <p:sp>
        <p:nvSpPr>
          <p:cNvPr id="221" name="Right Arrow 220">
            <a:extLst>
              <a:ext uri="{FF2B5EF4-FFF2-40B4-BE49-F238E27FC236}">
                <a16:creationId xmlns:a16="http://schemas.microsoft.com/office/drawing/2014/main" id="{5AB311C7-8F02-7E57-87AB-4068980338A1}"/>
              </a:ext>
            </a:extLst>
          </p:cNvPr>
          <p:cNvSpPr/>
          <p:nvPr/>
        </p:nvSpPr>
        <p:spPr>
          <a:xfrm>
            <a:off x="1410842" y="2185071"/>
            <a:ext cx="1868310" cy="3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</a:t>
            </a:r>
            <a:r>
              <a:rPr lang="en-FR" dirty="0">
                <a:solidFill>
                  <a:schemeClr val="tx1"/>
                </a:solidFill>
              </a:rPr>
              <a:t>pecies clusterting</a:t>
            </a:r>
          </a:p>
        </p:txBody>
      </p:sp>
      <p:sp>
        <p:nvSpPr>
          <p:cNvPr id="222" name="Right Arrow 221">
            <a:extLst>
              <a:ext uri="{FF2B5EF4-FFF2-40B4-BE49-F238E27FC236}">
                <a16:creationId xmlns:a16="http://schemas.microsoft.com/office/drawing/2014/main" id="{A52C163A-DEB2-71F9-B7D1-BA6E190713DC}"/>
              </a:ext>
            </a:extLst>
          </p:cNvPr>
          <p:cNvSpPr/>
          <p:nvPr/>
        </p:nvSpPr>
        <p:spPr>
          <a:xfrm>
            <a:off x="5511609" y="2116799"/>
            <a:ext cx="1868310" cy="3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  <a:r>
              <a:rPr lang="en-FR" dirty="0">
                <a:solidFill>
                  <a:schemeClr val="tx1"/>
                </a:solidFill>
              </a:rPr>
              <a:t>atching into equal group</a:t>
            </a:r>
          </a:p>
        </p:txBody>
      </p:sp>
      <p:sp>
        <p:nvSpPr>
          <p:cNvPr id="223" name="Right Arrow 222">
            <a:extLst>
              <a:ext uri="{FF2B5EF4-FFF2-40B4-BE49-F238E27FC236}">
                <a16:creationId xmlns:a16="http://schemas.microsoft.com/office/drawing/2014/main" id="{0F101D71-0DE7-F1AD-6326-F0EB0C107F1B}"/>
              </a:ext>
            </a:extLst>
          </p:cNvPr>
          <p:cNvSpPr/>
          <p:nvPr/>
        </p:nvSpPr>
        <p:spPr>
          <a:xfrm rot="5400000">
            <a:off x="7793557" y="3464232"/>
            <a:ext cx="1868310" cy="3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stimating evolutionary tree</a:t>
            </a:r>
          </a:p>
        </p:txBody>
      </p:sp>
      <p:sp>
        <p:nvSpPr>
          <p:cNvPr id="224" name="Right Arrow 223">
            <a:extLst>
              <a:ext uri="{FF2B5EF4-FFF2-40B4-BE49-F238E27FC236}">
                <a16:creationId xmlns:a16="http://schemas.microsoft.com/office/drawing/2014/main" id="{90D6E919-3180-67C4-3045-967F9049FE39}"/>
              </a:ext>
            </a:extLst>
          </p:cNvPr>
          <p:cNvSpPr/>
          <p:nvPr/>
        </p:nvSpPr>
        <p:spPr>
          <a:xfrm flipH="1">
            <a:off x="5256371" y="5212597"/>
            <a:ext cx="2123548" cy="369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compress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BF7FB3-7427-7500-DC64-E304AC8E324E}"/>
              </a:ext>
            </a:extLst>
          </p:cNvPr>
          <p:cNvGrpSpPr/>
          <p:nvPr/>
        </p:nvGrpSpPr>
        <p:grpSpPr>
          <a:xfrm>
            <a:off x="5358279" y="3760929"/>
            <a:ext cx="829509" cy="610390"/>
            <a:chOff x="5671378" y="1898291"/>
            <a:chExt cx="2522575" cy="15645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B545EC-80DF-EECA-FB5D-1604938989D1}"/>
                </a:ext>
              </a:extLst>
            </p:cNvPr>
            <p:cNvGrpSpPr/>
            <p:nvPr/>
          </p:nvGrpSpPr>
          <p:grpSpPr>
            <a:xfrm>
              <a:off x="5825659" y="1898291"/>
              <a:ext cx="2189072" cy="1085982"/>
              <a:chOff x="7875136" y="3874240"/>
              <a:chExt cx="2189072" cy="1085982"/>
            </a:xfrm>
            <a:solidFill>
              <a:schemeClr val="tx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6094798-A019-A257-74CC-92BCC32435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9355" y="3874240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7E8E71-EB57-B7F3-8352-1A24B4F9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6764" y="4234240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8A13920-6DD2-9A40-8FA2-761BEAA14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40950" y="4597230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40105B7-C196-95D3-719B-BEE9CF231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5136" y="4960221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CFDFE42-1EFA-091C-3DE7-736466913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6764" y="4960221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B09686-6D3A-EF40-DCEF-AD35746A2F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32578" y="4234240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B2A1A9C-01E5-8BBA-580D-3164C018CC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66764" y="4597230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D614AB8-505D-CD6A-A742-74358D1E70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98392" y="4597230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A80EC6A-4E11-EEB7-44BB-5E9AE68AB2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32578" y="4960221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9559A1-DF55-B8DA-4789-7723E9F30C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64206" y="4960221"/>
                <a:ext cx="0" cy="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7CABA91-3701-E003-3200-26CE16532205}"/>
                  </a:ext>
                </a:extLst>
              </p:cNvPr>
              <p:cNvCxnSpPr>
                <a:stCxn id="13" idx="3"/>
                <a:endCxn id="16" idx="7"/>
              </p:cNvCxnSpPr>
              <p:nvPr/>
            </p:nvCxnSpPr>
            <p:spPr>
              <a:xfrm flipH="1">
                <a:off x="8606765" y="3874241"/>
                <a:ext cx="362590" cy="35999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8A32630-501D-8FB6-9A8D-2BEF9161F74E}"/>
                  </a:ext>
                </a:extLst>
              </p:cNvPr>
              <p:cNvCxnSpPr>
                <a:stCxn id="16" idx="3"/>
                <a:endCxn id="17" idx="7"/>
              </p:cNvCxnSpPr>
              <p:nvPr/>
            </p:nvCxnSpPr>
            <p:spPr>
              <a:xfrm flipH="1">
                <a:off x="8240952" y="4234242"/>
                <a:ext cx="365810" cy="36298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37BE75D-965A-E00B-5182-487429B66964}"/>
                  </a:ext>
                </a:extLst>
              </p:cNvPr>
              <p:cNvCxnSpPr>
                <a:stCxn id="17" idx="3"/>
                <a:endCxn id="19" idx="7"/>
              </p:cNvCxnSpPr>
              <p:nvPr/>
            </p:nvCxnSpPr>
            <p:spPr>
              <a:xfrm flipH="1">
                <a:off x="7875139" y="4597232"/>
                <a:ext cx="365810" cy="36299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8E3ACD9-0C5F-1C73-C063-E7F353B5E414}"/>
                  </a:ext>
                </a:extLst>
              </p:cNvPr>
              <p:cNvCxnSpPr>
                <a:stCxn id="17" idx="5"/>
                <a:endCxn id="20" idx="1"/>
              </p:cNvCxnSpPr>
              <p:nvPr/>
            </p:nvCxnSpPr>
            <p:spPr>
              <a:xfrm>
                <a:off x="8240951" y="4597231"/>
                <a:ext cx="365813" cy="36299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204A2E-15EB-95B6-7D54-8A39D9214C26}"/>
                  </a:ext>
                </a:extLst>
              </p:cNvPr>
              <p:cNvCxnSpPr>
                <a:cxnSpLocks/>
                <a:stCxn id="16" idx="5"/>
                <a:endCxn id="34" idx="1"/>
              </p:cNvCxnSpPr>
              <p:nvPr/>
            </p:nvCxnSpPr>
            <p:spPr>
              <a:xfrm>
                <a:off x="8606765" y="4234241"/>
                <a:ext cx="359999" cy="36298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717180-22BF-2FE7-2FD8-003B0E781647}"/>
                  </a:ext>
                </a:extLst>
              </p:cNvPr>
              <p:cNvCxnSpPr>
                <a:cxnSpLocks/>
                <a:stCxn id="34" idx="5"/>
                <a:endCxn id="36" idx="1"/>
              </p:cNvCxnSpPr>
              <p:nvPr/>
            </p:nvCxnSpPr>
            <p:spPr>
              <a:xfrm>
                <a:off x="8966765" y="4597231"/>
                <a:ext cx="365814" cy="36299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562A70F-C17E-9308-28B1-98B97725ABA3}"/>
                  </a:ext>
                </a:extLst>
              </p:cNvPr>
              <p:cNvCxnSpPr>
                <a:cxnSpLocks/>
                <a:stCxn id="34" idx="3"/>
                <a:endCxn id="20" idx="7"/>
              </p:cNvCxnSpPr>
              <p:nvPr/>
            </p:nvCxnSpPr>
            <p:spPr>
              <a:xfrm flipH="1">
                <a:off x="8606765" y="4597231"/>
                <a:ext cx="359999" cy="36299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DF79FF6-0ACD-FDFC-644D-D8DC16E449A5}"/>
                  </a:ext>
                </a:extLst>
              </p:cNvPr>
              <p:cNvCxnSpPr>
                <a:cxnSpLocks/>
                <a:stCxn id="29" idx="3"/>
                <a:endCxn id="34" idx="7"/>
              </p:cNvCxnSpPr>
              <p:nvPr/>
            </p:nvCxnSpPr>
            <p:spPr>
              <a:xfrm flipH="1">
                <a:off x="8966765" y="4234241"/>
                <a:ext cx="365813" cy="36298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8E4F66-3944-7126-B4FC-F042B4ECC5BB}"/>
                  </a:ext>
                </a:extLst>
              </p:cNvPr>
              <p:cNvCxnSpPr>
                <a:stCxn id="29" idx="5"/>
                <a:endCxn id="35" idx="1"/>
              </p:cNvCxnSpPr>
              <p:nvPr/>
            </p:nvCxnSpPr>
            <p:spPr>
              <a:xfrm>
                <a:off x="9332581" y="4234242"/>
                <a:ext cx="365810" cy="36298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4BB96C9-5BCC-D275-1653-B45621871C4C}"/>
                  </a:ext>
                </a:extLst>
              </p:cNvPr>
              <p:cNvCxnSpPr>
                <a:stCxn id="13" idx="5"/>
                <a:endCxn id="29" idx="1"/>
              </p:cNvCxnSpPr>
              <p:nvPr/>
            </p:nvCxnSpPr>
            <p:spPr>
              <a:xfrm>
                <a:off x="8969359" y="3874243"/>
                <a:ext cx="363219" cy="359996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8354722-3EA4-C772-B513-6BADE892FFD5}"/>
                  </a:ext>
                </a:extLst>
              </p:cNvPr>
              <p:cNvCxnSpPr>
                <a:cxnSpLocks/>
                <a:stCxn id="35" idx="5"/>
                <a:endCxn id="37" idx="1"/>
              </p:cNvCxnSpPr>
              <p:nvPr/>
            </p:nvCxnSpPr>
            <p:spPr>
              <a:xfrm>
                <a:off x="9698394" y="4597231"/>
                <a:ext cx="365814" cy="362989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DE44C54-27BB-0DF4-6C51-9BED102F01C0}"/>
                  </a:ext>
                </a:extLst>
              </p:cNvPr>
              <p:cNvCxnSpPr>
                <a:cxnSpLocks/>
                <a:stCxn id="35" idx="3"/>
                <a:endCxn id="36" idx="7"/>
              </p:cNvCxnSpPr>
              <p:nvPr/>
            </p:nvCxnSpPr>
            <p:spPr>
              <a:xfrm flipH="1">
                <a:off x="9332579" y="4597231"/>
                <a:ext cx="365813" cy="36299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777E6D-9F1C-4AEE-E329-7A04B6726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1378" y="3102866"/>
              <a:ext cx="315994" cy="36000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413C250-4965-6B80-05E1-D3B716427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6905" y="3102866"/>
              <a:ext cx="315994" cy="36000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0D8BEFB-06B7-42D5-0D61-B095142CC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2432" y="3102866"/>
              <a:ext cx="315994" cy="36000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191AF92-EA2A-03DC-8D06-F2B49310D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7959" y="3102866"/>
              <a:ext cx="315994" cy="360000"/>
            </a:xfrm>
            <a:prstGeom prst="roundRect">
              <a:avLst>
                <a:gd name="adj" fmla="val 2556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15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2670-4157-B008-5585-0F8AC923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448">
            <a:extLst>
              <a:ext uri="{FF2B5EF4-FFF2-40B4-BE49-F238E27FC236}">
                <a16:creationId xmlns:a16="http://schemas.microsoft.com/office/drawing/2014/main" id="{CC5BA8D0-7A47-721C-EB55-499B2E6B9857}"/>
              </a:ext>
            </a:extLst>
          </p:cNvPr>
          <p:cNvGrpSpPr/>
          <p:nvPr/>
        </p:nvGrpSpPr>
        <p:grpSpPr>
          <a:xfrm>
            <a:off x="417598" y="871529"/>
            <a:ext cx="4011149" cy="5731753"/>
            <a:chOff x="409111" y="815364"/>
            <a:chExt cx="4011149" cy="5731753"/>
          </a:xfrm>
        </p:grpSpPr>
        <p:sp>
          <p:nvSpPr>
            <p:cNvPr id="419" name="Rounded Rectangle 418">
              <a:extLst>
                <a:ext uri="{FF2B5EF4-FFF2-40B4-BE49-F238E27FC236}">
                  <a16:creationId xmlns:a16="http://schemas.microsoft.com/office/drawing/2014/main" id="{7EAC7045-F1C0-7F91-CF89-74C31AD59B26}"/>
                </a:ext>
              </a:extLst>
            </p:cNvPr>
            <p:cNvSpPr/>
            <p:nvPr/>
          </p:nvSpPr>
          <p:spPr>
            <a:xfrm>
              <a:off x="588849" y="815364"/>
              <a:ext cx="3831411" cy="293207"/>
            </a:xfrm>
            <a:prstGeom prst="roundRect">
              <a:avLst>
                <a:gd name="adj" fmla="val 2259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1</a:t>
              </a:r>
              <a:r>
                <a:rPr lang="en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Phylogenetic clustering &amp; batching</a:t>
              </a:r>
            </a:p>
          </p:txBody>
        </p:sp>
        <p:sp>
          <p:nvSpPr>
            <p:cNvPr id="410" name="Down Arrow 409">
              <a:extLst>
                <a:ext uri="{FF2B5EF4-FFF2-40B4-BE49-F238E27FC236}">
                  <a16:creationId xmlns:a16="http://schemas.microsoft.com/office/drawing/2014/main" id="{CD593F15-C4BC-454C-CB39-FE3C9D4F48CD}"/>
                </a:ext>
              </a:extLst>
            </p:cNvPr>
            <p:cNvSpPr/>
            <p:nvPr/>
          </p:nvSpPr>
          <p:spPr>
            <a:xfrm>
              <a:off x="1227096" y="2152597"/>
              <a:ext cx="358795" cy="432815"/>
            </a:xfrm>
            <a:prstGeom prst="downArrow">
              <a:avLst>
                <a:gd name="adj1" fmla="val 37539"/>
                <a:gd name="adj2" fmla="val 5954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Down Arrow 411">
              <a:extLst>
                <a:ext uri="{FF2B5EF4-FFF2-40B4-BE49-F238E27FC236}">
                  <a16:creationId xmlns:a16="http://schemas.microsoft.com/office/drawing/2014/main" id="{6DC9E388-7EF2-0B01-4AB4-0AA64A15A656}"/>
                </a:ext>
              </a:extLst>
            </p:cNvPr>
            <p:cNvSpPr/>
            <p:nvPr/>
          </p:nvSpPr>
          <p:spPr>
            <a:xfrm>
              <a:off x="1227096" y="4321114"/>
              <a:ext cx="358795" cy="403728"/>
            </a:xfrm>
            <a:prstGeom prst="downArrow">
              <a:avLst>
                <a:gd name="adj1" fmla="val 37539"/>
                <a:gd name="adj2" fmla="val 59543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7A07B9DE-6E3D-F06D-6560-F98FEE0591E0}"/>
                </a:ext>
              </a:extLst>
            </p:cNvPr>
            <p:cNvGrpSpPr/>
            <p:nvPr/>
          </p:nvGrpSpPr>
          <p:grpSpPr>
            <a:xfrm>
              <a:off x="770485" y="1473972"/>
              <a:ext cx="3545688" cy="5073145"/>
              <a:chOff x="697913" y="1473972"/>
              <a:chExt cx="3545688" cy="5073145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63E6682C-DEF0-16CB-5C9C-25ACEF815882}"/>
                  </a:ext>
                </a:extLst>
              </p:cNvPr>
              <p:cNvGrpSpPr/>
              <p:nvPr/>
            </p:nvGrpSpPr>
            <p:grpSpPr>
              <a:xfrm>
                <a:off x="2936324" y="1473972"/>
                <a:ext cx="1268685" cy="1405922"/>
                <a:chOff x="3718893" y="470793"/>
                <a:chExt cx="1343214" cy="1488513"/>
              </a:xfrm>
            </p:grpSpPr>
            <p:sp>
              <p:nvSpPr>
                <p:cNvPr id="349" name="Rounded Rectangle 348">
                  <a:extLst>
                    <a:ext uri="{FF2B5EF4-FFF2-40B4-BE49-F238E27FC236}">
                      <a16:creationId xmlns:a16="http://schemas.microsoft.com/office/drawing/2014/main" id="{47296F37-3656-28A3-2BE1-07E140C2E4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9561" y="470793"/>
                  <a:ext cx="572546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0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236C8A24-0738-A317-84D6-A9612AB848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9499" y="546814"/>
                  <a:ext cx="572546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0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67270B5A-1840-FF5C-7897-333B08F8A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49437" y="622835"/>
                  <a:ext cx="572546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0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ounded Rectangle 122">
                  <a:extLst>
                    <a:ext uri="{FF2B5EF4-FFF2-40B4-BE49-F238E27FC236}">
                      <a16:creationId xmlns:a16="http://schemas.microsoft.com/office/drawing/2014/main" id="{B142A6F6-334C-37FD-4E74-150EFAB7ED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79376" y="698856"/>
                  <a:ext cx="572545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E986CEA-0EF1-5EA1-D19E-933A1173A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09315" y="774877"/>
                  <a:ext cx="572545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rgbClr val="FF7369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Rounded Rectangle 110">
                  <a:extLst>
                    <a:ext uri="{FF2B5EF4-FFF2-40B4-BE49-F238E27FC236}">
                      <a16:creationId xmlns:a16="http://schemas.microsoft.com/office/drawing/2014/main" id="{27A832D5-F668-2925-01AD-8ECAF340ED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39255" y="850898"/>
                  <a:ext cx="572544" cy="652277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ounded Rectangle 130">
                  <a:extLst>
                    <a:ext uri="{FF2B5EF4-FFF2-40B4-BE49-F238E27FC236}">
                      <a16:creationId xmlns:a16="http://schemas.microsoft.com/office/drawing/2014/main" id="{1072A51F-2F49-0929-5BA3-B78FB613AB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69195" y="926920"/>
                  <a:ext cx="572544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Rounded Rectangle 123">
                  <a:extLst>
                    <a:ext uri="{FF2B5EF4-FFF2-40B4-BE49-F238E27FC236}">
                      <a16:creationId xmlns:a16="http://schemas.microsoft.com/office/drawing/2014/main" id="{63DD85CA-E631-55EF-F903-9A755A6CA1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99134" y="1002941"/>
                  <a:ext cx="572545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22146AB1-4237-16AC-65F4-EB07555AB0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29074" y="1078962"/>
                  <a:ext cx="572544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Rounded Rectangle 108">
                  <a:extLst>
                    <a:ext uri="{FF2B5EF4-FFF2-40B4-BE49-F238E27FC236}">
                      <a16:creationId xmlns:a16="http://schemas.microsoft.com/office/drawing/2014/main" id="{400A55D5-DC88-D8FC-B2A5-AFF5C09CD2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59014" y="1154983"/>
                  <a:ext cx="572544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noFill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9611CF45-0920-E5BE-7420-828A2A1500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88954" y="1231004"/>
                  <a:ext cx="572544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9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FBECB3E8-7CF9-BE15-1B10-EA4AA902A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18893" y="1307030"/>
                  <a:ext cx="572545" cy="652276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GB" sz="9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AGCTTTTCAGAT</a:t>
                  </a:r>
                  <a:r>
                    <a:rPr lang="en-GB" sz="7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3C45D451-3336-BBE8-3D67-2833BE4C2B47}"/>
                  </a:ext>
                </a:extLst>
              </p:cNvPr>
              <p:cNvGrpSpPr/>
              <p:nvPr/>
            </p:nvGrpSpPr>
            <p:grpSpPr>
              <a:xfrm>
                <a:off x="2263913" y="4223686"/>
                <a:ext cx="1946401" cy="2323431"/>
                <a:chOff x="1351082" y="3827886"/>
                <a:chExt cx="2060743" cy="2459921"/>
              </a:xfrm>
            </p:grpSpPr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453083BB-185A-C961-5436-6E51581D3409}"/>
                    </a:ext>
                  </a:extLst>
                </p:cNvPr>
                <p:cNvGrpSpPr/>
                <p:nvPr/>
              </p:nvGrpSpPr>
              <p:grpSpPr>
                <a:xfrm>
                  <a:off x="1355200" y="3827886"/>
                  <a:ext cx="2056625" cy="765075"/>
                  <a:chOff x="2397509" y="2707306"/>
                  <a:chExt cx="3087582" cy="1257923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CFD29430-8673-3E3F-20D4-B8E3508BE3D4}"/>
                      </a:ext>
                    </a:extLst>
                  </p:cNvPr>
                  <p:cNvGrpSpPr/>
                  <p:nvPr/>
                </p:nvGrpSpPr>
                <p:grpSpPr>
                  <a:xfrm>
                    <a:off x="2397509" y="2707306"/>
                    <a:ext cx="1029194" cy="1257923"/>
                    <a:chOff x="2333552" y="2707307"/>
                    <a:chExt cx="1029194" cy="1257923"/>
                  </a:xfrm>
                </p:grpSpPr>
                <p:sp>
                  <p:nvSpPr>
                    <p:cNvPr id="233" name="Rounded Rectangle 232">
                      <a:extLst>
                        <a:ext uri="{FF2B5EF4-FFF2-40B4-BE49-F238E27FC236}">
                          <a16:creationId xmlns:a16="http://schemas.microsoft.com/office/drawing/2014/main" id="{F1699FD2-3525-86BD-1271-405FC72F3C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03191" y="2707307"/>
                      <a:ext cx="859555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2" name="Rounded Rectangle 161">
                      <a:extLst>
                        <a:ext uri="{FF2B5EF4-FFF2-40B4-BE49-F238E27FC236}">
                          <a16:creationId xmlns:a16="http://schemas.microsoft.com/office/drawing/2014/main" id="{1105451B-BE29-1DF5-FD4A-9245CE45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18371" y="2800038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1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Rounded Rectangle 162">
                      <a:extLst>
                        <a:ext uri="{FF2B5EF4-FFF2-40B4-BE49-F238E27FC236}">
                          <a16:creationId xmlns:a16="http://schemas.microsoft.com/office/drawing/2014/main" id="{BFF82232-B371-911B-527B-202F8BB232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33552" y="2892769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1 SPECIES1</a:t>
                      </a:r>
                    </a:p>
                  </p:txBody>
                </p: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9EDE64EC-2C27-5A3E-8845-525DFE11B5C8}"/>
                      </a:ext>
                    </a:extLst>
                  </p:cNvPr>
                  <p:cNvGrpSpPr/>
                  <p:nvPr/>
                </p:nvGrpSpPr>
                <p:grpSpPr>
                  <a:xfrm>
                    <a:off x="3426705" y="2707306"/>
                    <a:ext cx="1029194" cy="1257923"/>
                    <a:chOff x="2333552" y="2707307"/>
                    <a:chExt cx="1029194" cy="1257923"/>
                  </a:xfrm>
                </p:grpSpPr>
                <p:sp>
                  <p:nvSpPr>
                    <p:cNvPr id="236" name="Rounded Rectangle 235">
                      <a:extLst>
                        <a:ext uri="{FF2B5EF4-FFF2-40B4-BE49-F238E27FC236}">
                          <a16:creationId xmlns:a16="http://schemas.microsoft.com/office/drawing/2014/main" id="{272EFBE7-EE32-F1D4-2DA1-ACE243562E0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03191" y="2707307"/>
                      <a:ext cx="859555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7" name="Rounded Rectangle 236">
                      <a:extLst>
                        <a:ext uri="{FF2B5EF4-FFF2-40B4-BE49-F238E27FC236}">
                          <a16:creationId xmlns:a16="http://schemas.microsoft.com/office/drawing/2014/main" id="{B96BFEB7-32BA-28DD-54C8-6C581CB478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18371" y="2800038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8" name="Rounded Rectangle 237">
                      <a:extLst>
                        <a:ext uri="{FF2B5EF4-FFF2-40B4-BE49-F238E27FC236}">
                          <a16:creationId xmlns:a16="http://schemas.microsoft.com/office/drawing/2014/main" id="{B1AB83A6-884A-3B81-D31B-76AC70E070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33552" y="2892769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2</a:t>
                      </a:r>
                    </a:p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SPECIES1</a:t>
                      </a:r>
                    </a:p>
                  </p:txBody>
                </p:sp>
              </p:grpSp>
              <p:grpSp>
                <p:nvGrpSpPr>
                  <p:cNvPr id="239" name="Group 238">
                    <a:extLst>
                      <a:ext uri="{FF2B5EF4-FFF2-40B4-BE49-F238E27FC236}">
                        <a16:creationId xmlns:a16="http://schemas.microsoft.com/office/drawing/2014/main" id="{971AA777-F742-549F-6B59-B22E461D6312}"/>
                      </a:ext>
                    </a:extLst>
                  </p:cNvPr>
                  <p:cNvGrpSpPr/>
                  <p:nvPr/>
                </p:nvGrpSpPr>
                <p:grpSpPr>
                  <a:xfrm>
                    <a:off x="4455897" y="2707306"/>
                    <a:ext cx="1029194" cy="1257923"/>
                    <a:chOff x="2333552" y="2707307"/>
                    <a:chExt cx="1029194" cy="1257923"/>
                  </a:xfrm>
                </p:grpSpPr>
                <p:sp>
                  <p:nvSpPr>
                    <p:cNvPr id="240" name="Rounded Rectangle 239">
                      <a:extLst>
                        <a:ext uri="{FF2B5EF4-FFF2-40B4-BE49-F238E27FC236}">
                          <a16:creationId xmlns:a16="http://schemas.microsoft.com/office/drawing/2014/main" id="{C7B466EF-C63A-9ABC-46C2-C7BA0EB0D9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03191" y="2707307"/>
                      <a:ext cx="859555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1" name="Rounded Rectangle 240">
                      <a:extLst>
                        <a:ext uri="{FF2B5EF4-FFF2-40B4-BE49-F238E27FC236}">
                          <a16:creationId xmlns:a16="http://schemas.microsoft.com/office/drawing/2014/main" id="{B4842FA6-7341-4CC1-4085-D0BFF7A142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18371" y="2800038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2" name="Rounded Rectangle 241">
                      <a:extLst>
                        <a:ext uri="{FF2B5EF4-FFF2-40B4-BE49-F238E27FC236}">
                          <a16:creationId xmlns:a16="http://schemas.microsoft.com/office/drawing/2014/main" id="{E72BC180-B263-A2CC-5EE0-76445B839F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33552" y="2892769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3</a:t>
                      </a:r>
                    </a:p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SPECIES1</a:t>
                      </a:r>
                    </a:p>
                  </p:txBody>
                </p:sp>
              </p:grp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4E5A376B-14E7-D05C-3929-B85171E4BFE7}"/>
                    </a:ext>
                  </a:extLst>
                </p:cNvPr>
                <p:cNvGrpSpPr/>
                <p:nvPr/>
              </p:nvGrpSpPr>
              <p:grpSpPr>
                <a:xfrm>
                  <a:off x="1351082" y="4677079"/>
                  <a:ext cx="2056914" cy="759471"/>
                  <a:chOff x="2391326" y="4376058"/>
                  <a:chExt cx="3088016" cy="1248708"/>
                </a:xfrm>
              </p:grpSpPr>
              <p:grpSp>
                <p:nvGrpSpPr>
                  <p:cNvPr id="244" name="Group 243">
                    <a:extLst>
                      <a:ext uri="{FF2B5EF4-FFF2-40B4-BE49-F238E27FC236}">
                        <a16:creationId xmlns:a16="http://schemas.microsoft.com/office/drawing/2014/main" id="{43EB0178-02A9-C0B1-5DA7-8D96F28E6F06}"/>
                      </a:ext>
                    </a:extLst>
                  </p:cNvPr>
                  <p:cNvGrpSpPr/>
                  <p:nvPr/>
                </p:nvGrpSpPr>
                <p:grpSpPr>
                  <a:xfrm>
                    <a:off x="2391326" y="4376058"/>
                    <a:ext cx="1021476" cy="1248708"/>
                    <a:chOff x="1798564" y="4814950"/>
                    <a:chExt cx="1021476" cy="1248708"/>
                  </a:xfrm>
                </p:grpSpPr>
                <p:sp>
                  <p:nvSpPr>
                    <p:cNvPr id="243" name="Rounded Rectangle 242">
                      <a:extLst>
                        <a:ext uri="{FF2B5EF4-FFF2-40B4-BE49-F238E27FC236}">
                          <a16:creationId xmlns:a16="http://schemas.microsoft.com/office/drawing/2014/main" id="{F32BD46D-BB44-8B64-39AE-9095106E5F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60485" y="4814950"/>
                      <a:ext cx="859555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" name="Rounded Rectangle 199">
                      <a:extLst>
                        <a:ext uri="{FF2B5EF4-FFF2-40B4-BE49-F238E27FC236}">
                          <a16:creationId xmlns:a16="http://schemas.microsoft.com/office/drawing/2014/main" id="{771AC862-CA62-6AFB-A9E1-BFFAAC03BE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879524" y="4903074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" name="Rounded Rectangle 200">
                      <a:extLst>
                        <a:ext uri="{FF2B5EF4-FFF2-40B4-BE49-F238E27FC236}">
                          <a16:creationId xmlns:a16="http://schemas.microsoft.com/office/drawing/2014/main" id="{23509D2D-7F63-00C0-2506-9564CC0AF7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98564" y="4991197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6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1</a:t>
                      </a:r>
                    </a:p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SPECIES2</a:t>
                      </a:r>
                    </a:p>
                  </p:txBody>
                </p: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2CB67DFA-376D-55AA-F438-F295DCD59F8F}"/>
                      </a:ext>
                    </a:extLst>
                  </p:cNvPr>
                  <p:cNvGrpSpPr/>
                  <p:nvPr/>
                </p:nvGrpSpPr>
                <p:grpSpPr>
                  <a:xfrm>
                    <a:off x="4451577" y="4376058"/>
                    <a:ext cx="1027765" cy="1248708"/>
                    <a:chOff x="4451577" y="4376058"/>
                    <a:chExt cx="1027765" cy="1248708"/>
                  </a:xfrm>
                </p:grpSpPr>
                <p:sp>
                  <p:nvSpPr>
                    <p:cNvPr id="249" name="Rounded Rectangle 248">
                      <a:extLst>
                        <a:ext uri="{FF2B5EF4-FFF2-40B4-BE49-F238E27FC236}">
                          <a16:creationId xmlns:a16="http://schemas.microsoft.com/office/drawing/2014/main" id="{EF7FBE74-AA34-B045-78A0-A6D1F5B670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619787" y="4376058"/>
                      <a:ext cx="859555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3" name="Rounded Rectangle 212">
                      <a:extLst>
                        <a:ext uri="{FF2B5EF4-FFF2-40B4-BE49-F238E27FC236}">
                          <a16:creationId xmlns:a16="http://schemas.microsoft.com/office/drawing/2014/main" id="{9BE6F213-8F24-5CC3-DBB1-1808CF9E13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540716" y="4464181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14" name="Rounded Rectangle 213">
                      <a:extLst>
                        <a:ext uri="{FF2B5EF4-FFF2-40B4-BE49-F238E27FC236}">
                          <a16:creationId xmlns:a16="http://schemas.microsoft.com/office/drawing/2014/main" id="{807623D1-C47E-5402-8E51-FA87A4EA1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451577" y="4552305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1</a:t>
                      </a:r>
                    </a:p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SPECIES3</a:t>
                      </a:r>
                    </a:p>
                  </p:txBody>
                </p:sp>
              </p:grpSp>
              <p:grpSp>
                <p:nvGrpSpPr>
                  <p:cNvPr id="245" name="Group 244">
                    <a:extLst>
                      <a:ext uri="{FF2B5EF4-FFF2-40B4-BE49-F238E27FC236}">
                        <a16:creationId xmlns:a16="http://schemas.microsoft.com/office/drawing/2014/main" id="{7E2A5594-7ED9-4C3A-B2C9-8E23C0F91FE2}"/>
                      </a:ext>
                    </a:extLst>
                  </p:cNvPr>
                  <p:cNvGrpSpPr/>
                  <p:nvPr/>
                </p:nvGrpSpPr>
                <p:grpSpPr>
                  <a:xfrm>
                    <a:off x="3420588" y="4376058"/>
                    <a:ext cx="1021476" cy="1248708"/>
                    <a:chOff x="1798564" y="4814950"/>
                    <a:chExt cx="1021476" cy="1248708"/>
                  </a:xfrm>
                </p:grpSpPr>
                <p:sp>
                  <p:nvSpPr>
                    <p:cNvPr id="246" name="Rounded Rectangle 245">
                      <a:extLst>
                        <a:ext uri="{FF2B5EF4-FFF2-40B4-BE49-F238E27FC236}">
                          <a16:creationId xmlns:a16="http://schemas.microsoft.com/office/drawing/2014/main" id="{E4349667-53F3-206D-4EA5-009E4BD73C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60485" y="4814950"/>
                      <a:ext cx="859555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7" name="Rounded Rectangle 246">
                      <a:extLst>
                        <a:ext uri="{FF2B5EF4-FFF2-40B4-BE49-F238E27FC236}">
                          <a16:creationId xmlns:a16="http://schemas.microsoft.com/office/drawing/2014/main" id="{EF34A190-44D0-0913-6281-0EA3B45DDF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879524" y="4903074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sz="700" dirty="0">
                        <a:noFill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48" name="Rounded Rectangle 247">
                      <a:extLst>
                        <a:ext uri="{FF2B5EF4-FFF2-40B4-BE49-F238E27FC236}">
                          <a16:creationId xmlns:a16="http://schemas.microsoft.com/office/drawing/2014/main" id="{9D824622-C381-7A60-B602-F60F822A7E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798564" y="4991197"/>
                      <a:ext cx="859554" cy="1072461"/>
                    </a:xfrm>
                    <a:prstGeom prst="roundRect">
                      <a:avLst>
                        <a:gd name="adj" fmla="val 2556"/>
                      </a:avLst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2</a:t>
                      </a:r>
                    </a:p>
                    <a:p>
                      <a:pPr algn="ctr"/>
                      <a:r>
                        <a:rPr lang="en-FR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SPECIES2</a:t>
                      </a:r>
                    </a:p>
                  </p:txBody>
                </p:sp>
              </p:grp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510ED0BA-529C-4551-CFB6-DD5212A30445}"/>
                    </a:ext>
                  </a:extLst>
                </p:cNvPr>
                <p:cNvGrpSpPr/>
                <p:nvPr/>
              </p:nvGrpSpPr>
              <p:grpSpPr>
                <a:xfrm>
                  <a:off x="1356121" y="5520669"/>
                  <a:ext cx="711505" cy="767138"/>
                  <a:chOff x="5635144" y="5606214"/>
                  <a:chExt cx="1068172" cy="1261315"/>
                </a:xfrm>
              </p:grpSpPr>
              <p:sp>
                <p:nvSpPr>
                  <p:cNvPr id="253" name="Rounded Rectangle 252">
                    <a:extLst>
                      <a:ext uri="{FF2B5EF4-FFF2-40B4-BE49-F238E27FC236}">
                        <a16:creationId xmlns:a16="http://schemas.microsoft.com/office/drawing/2014/main" id="{A955A929-F363-0B27-F3D4-6BBFD005DA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843761" y="5606214"/>
                    <a:ext cx="859555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4" name="Rounded Rectangle 253">
                    <a:extLst>
                      <a:ext uri="{FF2B5EF4-FFF2-40B4-BE49-F238E27FC236}">
                        <a16:creationId xmlns:a16="http://schemas.microsoft.com/office/drawing/2014/main" id="{3ACB9E0E-2D07-3494-6D31-6B4225C531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39452" y="5700642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rgbClr val="FF7369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5" name="Rounded Rectangle 254">
                    <a:extLst>
                      <a:ext uri="{FF2B5EF4-FFF2-40B4-BE49-F238E27FC236}">
                        <a16:creationId xmlns:a16="http://schemas.microsoft.com/office/drawing/2014/main" id="{C35B314A-9C10-4AC2-51AB-3F638107B4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635144" y="5795069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FR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DUST-BIN</a:t>
                    </a:r>
                  </a:p>
                </p:txBody>
              </p:sp>
            </p:grp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6DC440EC-C6F8-2D76-10D8-68AFDBAE92E6}"/>
                  </a:ext>
                </a:extLst>
              </p:cNvPr>
              <p:cNvGrpSpPr/>
              <p:nvPr/>
            </p:nvGrpSpPr>
            <p:grpSpPr>
              <a:xfrm>
                <a:off x="752883" y="3081550"/>
                <a:ext cx="3452126" cy="940480"/>
                <a:chOff x="1351082" y="2382588"/>
                <a:chExt cx="3654922" cy="995728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51A4286D-29D3-2D9E-F59D-407929F34DDD}"/>
                    </a:ext>
                  </a:extLst>
                </p:cNvPr>
                <p:cNvGrpSpPr/>
                <p:nvPr/>
              </p:nvGrpSpPr>
              <p:grpSpPr>
                <a:xfrm>
                  <a:off x="1351082" y="2393319"/>
                  <a:ext cx="902236" cy="984997"/>
                  <a:chOff x="3410558" y="583622"/>
                  <a:chExt cx="1354514" cy="1619515"/>
                </a:xfrm>
              </p:grpSpPr>
              <p:sp>
                <p:nvSpPr>
                  <p:cNvPr id="216" name="Rounded Rectangle 215">
                    <a:extLst>
                      <a:ext uri="{FF2B5EF4-FFF2-40B4-BE49-F238E27FC236}">
                        <a16:creationId xmlns:a16="http://schemas.microsoft.com/office/drawing/2014/main" id="{60C4B913-A659-FCA0-BFAC-1576CE8ACA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05517" y="583622"/>
                    <a:ext cx="859555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Rounded Rectangle 58">
                    <a:extLst>
                      <a:ext uri="{FF2B5EF4-FFF2-40B4-BE49-F238E27FC236}">
                        <a16:creationId xmlns:a16="http://schemas.microsoft.com/office/drawing/2014/main" id="{D18B8360-220E-4355-899F-2A51090D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823023" y="667032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Rounded Rectangle 59">
                    <a:extLst>
                      <a:ext uri="{FF2B5EF4-FFF2-40B4-BE49-F238E27FC236}">
                        <a16:creationId xmlns:a16="http://schemas.microsoft.com/office/drawing/2014/main" id="{A05BB5DB-E92E-D473-62C7-C29828A7A3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0530" y="759760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E813017F-20C3-51C7-18F2-73A6E45A19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58038" y="852488"/>
                    <a:ext cx="859553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ounded Rectangle 37">
                    <a:extLst>
                      <a:ext uri="{FF2B5EF4-FFF2-40B4-BE49-F238E27FC236}">
                        <a16:creationId xmlns:a16="http://schemas.microsoft.com/office/drawing/2014/main" id="{4AE622F2-1C57-A327-3ACD-5790B65686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75545" y="945216"/>
                    <a:ext cx="859554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7454503D-B729-948B-8BDB-4C52482393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93052" y="1037945"/>
                    <a:ext cx="859554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0C5FDEEC-58F1-D39B-6ED5-947854EA04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410558" y="1130677"/>
                    <a:ext cx="859553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FR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SPECIES 1</a:t>
                    </a:r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89664CCA-4AA0-254D-98D0-3FD34800D55A}"/>
                    </a:ext>
                  </a:extLst>
                </p:cNvPr>
                <p:cNvGrpSpPr/>
                <p:nvPr/>
              </p:nvGrpSpPr>
              <p:grpSpPr>
                <a:xfrm>
                  <a:off x="2166549" y="2382588"/>
                  <a:ext cx="802687" cy="884065"/>
                  <a:chOff x="8171212" y="2765940"/>
                  <a:chExt cx="1205063" cy="1453564"/>
                </a:xfrm>
              </p:grpSpPr>
              <p:sp>
                <p:nvSpPr>
                  <p:cNvPr id="217" name="Rounded Rectangle 216">
                    <a:extLst>
                      <a:ext uri="{FF2B5EF4-FFF2-40B4-BE49-F238E27FC236}">
                        <a16:creationId xmlns:a16="http://schemas.microsoft.com/office/drawing/2014/main" id="{FC1C4307-B029-FE66-1414-B4D389E02A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516720" y="2765940"/>
                    <a:ext cx="859555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Rounded Rectangle 75">
                    <a:extLst>
                      <a:ext uri="{FF2B5EF4-FFF2-40B4-BE49-F238E27FC236}">
                        <a16:creationId xmlns:a16="http://schemas.microsoft.com/office/drawing/2014/main" id="{150D4AB3-1134-42D3-3017-5E7A67FF51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29824" y="2862064"/>
                    <a:ext cx="859553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Rounded Rectangle 76">
                    <a:extLst>
                      <a:ext uri="{FF2B5EF4-FFF2-40B4-BE49-F238E27FC236}">
                        <a16:creationId xmlns:a16="http://schemas.microsoft.com/office/drawing/2014/main" id="{EDCA27E7-B8D2-74EF-FE37-761CF46272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42928" y="2958187"/>
                    <a:ext cx="859554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6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Rounded Rectangle 82">
                    <a:extLst>
                      <a:ext uri="{FF2B5EF4-FFF2-40B4-BE49-F238E27FC236}">
                        <a16:creationId xmlns:a16="http://schemas.microsoft.com/office/drawing/2014/main" id="{60BD15A4-5F56-1FE9-2684-3F00F8FD56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56032" y="3054312"/>
                    <a:ext cx="859554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6835FF42-D86D-E8F1-48C1-B01CB82491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1212" y="3147043"/>
                    <a:ext cx="859554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FR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SPECIES 2</a:t>
                    </a:r>
                  </a:p>
                </p:txBody>
              </p: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4CF196D3-F1B4-615A-046D-98EFDEB406B5}"/>
                    </a:ext>
                  </a:extLst>
                </p:cNvPr>
                <p:cNvGrpSpPr/>
                <p:nvPr/>
              </p:nvGrpSpPr>
              <p:grpSpPr>
                <a:xfrm>
                  <a:off x="2957945" y="2392109"/>
                  <a:ext cx="681766" cy="758833"/>
                  <a:chOff x="6095997" y="1725272"/>
                  <a:chExt cx="1023526" cy="1247659"/>
                </a:xfrm>
              </p:grpSpPr>
              <p:sp>
                <p:nvSpPr>
                  <p:cNvPr id="218" name="Rounded Rectangle 217">
                    <a:extLst>
                      <a:ext uri="{FF2B5EF4-FFF2-40B4-BE49-F238E27FC236}">
                        <a16:creationId xmlns:a16="http://schemas.microsoft.com/office/drawing/2014/main" id="{A99DA97C-9152-692D-8F84-A9AA96290C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59968" y="1725272"/>
                    <a:ext cx="859555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Rounded Rectangle 95">
                    <a:extLst>
                      <a:ext uri="{FF2B5EF4-FFF2-40B4-BE49-F238E27FC236}">
                        <a16:creationId xmlns:a16="http://schemas.microsoft.com/office/drawing/2014/main" id="{AF851C4C-D1A7-4AB2-D372-7A646340DC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77984" y="1812872"/>
                    <a:ext cx="859554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Rounded Rectangle 96">
                    <a:extLst>
                      <a:ext uri="{FF2B5EF4-FFF2-40B4-BE49-F238E27FC236}">
                        <a16:creationId xmlns:a16="http://schemas.microsoft.com/office/drawing/2014/main" id="{9CD776AF-0DD7-246E-0B5E-6134F535C2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95997" y="1900471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FR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SPECIES 3</a:t>
                    </a:r>
                  </a:p>
                </p:txBody>
              </p: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D9CE1A2A-EDF5-163E-4C35-389BC0B3E15B}"/>
                    </a:ext>
                  </a:extLst>
                </p:cNvPr>
                <p:cNvGrpSpPr/>
                <p:nvPr/>
              </p:nvGrpSpPr>
              <p:grpSpPr>
                <a:xfrm>
                  <a:off x="3679882" y="2382588"/>
                  <a:ext cx="642025" cy="708676"/>
                  <a:chOff x="8054522" y="3428999"/>
                  <a:chExt cx="963863" cy="1165192"/>
                </a:xfrm>
              </p:grpSpPr>
              <p:sp>
                <p:nvSpPr>
                  <p:cNvPr id="219" name="Rounded Rectangle 218">
                    <a:extLst>
                      <a:ext uri="{FF2B5EF4-FFF2-40B4-BE49-F238E27FC236}">
                        <a16:creationId xmlns:a16="http://schemas.microsoft.com/office/drawing/2014/main" id="{3A818A97-46E8-4165-704B-3A6B80D8C2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58830" y="3428999"/>
                    <a:ext cx="859555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Rounded Rectangle 33">
                    <a:extLst>
                      <a:ext uri="{FF2B5EF4-FFF2-40B4-BE49-F238E27FC236}">
                        <a16:creationId xmlns:a16="http://schemas.microsoft.com/office/drawing/2014/main" id="{D7588274-181C-120E-577A-E72E8980BD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54522" y="3521731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rgbClr val="FF7369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A57A13B0-20C2-9DC0-F183-A72BE64F400B}"/>
                    </a:ext>
                  </a:extLst>
                </p:cNvPr>
                <p:cNvGrpSpPr/>
                <p:nvPr/>
              </p:nvGrpSpPr>
              <p:grpSpPr>
                <a:xfrm>
                  <a:off x="4362077" y="2390979"/>
                  <a:ext cx="643927" cy="700285"/>
                  <a:chOff x="9100552" y="1571002"/>
                  <a:chExt cx="966719" cy="1151396"/>
                </a:xfrm>
              </p:grpSpPr>
              <p:sp>
                <p:nvSpPr>
                  <p:cNvPr id="220" name="Rounded Rectangle 219">
                    <a:extLst>
                      <a:ext uri="{FF2B5EF4-FFF2-40B4-BE49-F238E27FC236}">
                        <a16:creationId xmlns:a16="http://schemas.microsoft.com/office/drawing/2014/main" id="{579719EA-E217-EEAE-8FE8-A7EB98018B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207716" y="1571002"/>
                    <a:ext cx="859555" cy="1072461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noFill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ounded Rectangle 28">
                    <a:extLst>
                      <a:ext uri="{FF2B5EF4-FFF2-40B4-BE49-F238E27FC236}">
                        <a16:creationId xmlns:a16="http://schemas.microsoft.com/office/drawing/2014/main" id="{72273572-1279-38FB-D462-182428948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100552" y="1649938"/>
                    <a:ext cx="859554" cy="1072460"/>
                  </a:xfrm>
                  <a:prstGeom prst="roundRect">
                    <a:avLst>
                      <a:gd name="adj" fmla="val 255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7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87A2B147-E565-6B70-2A69-D0203CEE6C29}"/>
                  </a:ext>
                </a:extLst>
              </p:cNvPr>
              <p:cNvCxnSpPr/>
              <p:nvPr/>
            </p:nvCxnSpPr>
            <p:spPr>
              <a:xfrm>
                <a:off x="736505" y="2980722"/>
                <a:ext cx="3507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7CEEF125-D095-9346-6E11-FF991EDF69AC}"/>
                  </a:ext>
                </a:extLst>
              </p:cNvPr>
              <p:cNvCxnSpPr/>
              <p:nvPr/>
            </p:nvCxnSpPr>
            <p:spPr>
              <a:xfrm>
                <a:off x="697913" y="4122858"/>
                <a:ext cx="3507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FD68A1A4-1A98-DE33-48C4-560FB6FB85EA}"/>
                </a:ext>
              </a:extLst>
            </p:cNvPr>
            <p:cNvSpPr txBox="1"/>
            <p:nvPr/>
          </p:nvSpPr>
          <p:spPr>
            <a:xfrm>
              <a:off x="575813" y="2600318"/>
              <a:ext cx="16385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42FFA403-1C03-D1A2-DC6D-BA3BAA617999}"/>
                </a:ext>
              </a:extLst>
            </p:cNvPr>
            <p:cNvSpPr txBox="1"/>
            <p:nvPr/>
          </p:nvSpPr>
          <p:spPr>
            <a:xfrm>
              <a:off x="531039" y="4885003"/>
              <a:ext cx="1754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Split highly sampled clusters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DCCE35B9-3877-CF12-CB72-A3A7191A4A60}"/>
                </a:ext>
              </a:extLst>
            </p:cNvPr>
            <p:cNvSpPr txBox="1"/>
            <p:nvPr/>
          </p:nvSpPr>
          <p:spPr>
            <a:xfrm>
              <a:off x="433136" y="1302592"/>
              <a:ext cx="20387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INPUT: </a:t>
              </a:r>
            </a:p>
            <a:p>
              <a:pPr algn="ctr"/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Collection of genomes</a:t>
              </a:r>
            </a:p>
            <a:p>
              <a:pPr algn="ctr"/>
              <a:r>
                <a:rPr lang="en-FR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Size: 100GB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B685260F-79CA-6101-E173-89A0037A0A37}"/>
                </a:ext>
              </a:extLst>
            </p:cNvPr>
            <p:cNvSpPr txBox="1"/>
            <p:nvPr/>
          </p:nvSpPr>
          <p:spPr>
            <a:xfrm>
              <a:off x="409111" y="5939610"/>
              <a:ext cx="1994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Merge sparsly sampled clusters</a:t>
              </a: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C1E7766-2A99-52CA-CE22-8862B81D072A}"/>
              </a:ext>
            </a:extLst>
          </p:cNvPr>
          <p:cNvGrpSpPr/>
          <p:nvPr/>
        </p:nvGrpSpPr>
        <p:grpSpPr>
          <a:xfrm>
            <a:off x="5156575" y="871529"/>
            <a:ext cx="2927714" cy="5217027"/>
            <a:chOff x="5057628" y="871529"/>
            <a:chExt cx="2927714" cy="5217027"/>
          </a:xfrm>
        </p:grpSpPr>
        <p:sp>
          <p:nvSpPr>
            <p:cNvPr id="403" name="Rounded Rectangle 402">
              <a:extLst>
                <a:ext uri="{FF2B5EF4-FFF2-40B4-BE49-F238E27FC236}">
                  <a16:creationId xmlns:a16="http://schemas.microsoft.com/office/drawing/2014/main" id="{29227614-22F4-306A-4B7E-1203C3FBADA8}"/>
                </a:ext>
              </a:extLst>
            </p:cNvPr>
            <p:cNvSpPr/>
            <p:nvPr/>
          </p:nvSpPr>
          <p:spPr>
            <a:xfrm>
              <a:off x="5057628" y="871529"/>
              <a:ext cx="2927714" cy="293207"/>
            </a:xfrm>
            <a:prstGeom prst="roundRect">
              <a:avLst>
                <a:gd name="adj" fmla="val 2259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  <a:r>
                <a:rPr lang="en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Phylogenetic reordering</a:t>
              </a: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FAF0B456-F25B-077F-262E-15950636CE2F}"/>
                </a:ext>
              </a:extLst>
            </p:cNvPr>
            <p:cNvGrpSpPr/>
            <p:nvPr/>
          </p:nvGrpSpPr>
          <p:grpSpPr>
            <a:xfrm>
              <a:off x="5503430" y="1702427"/>
              <a:ext cx="2036111" cy="3540660"/>
              <a:chOff x="5561122" y="2847924"/>
              <a:chExt cx="2036111" cy="3540660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50CA28E5-817D-5389-2601-9EB633BE6054}"/>
                  </a:ext>
                </a:extLst>
              </p:cNvPr>
              <p:cNvGrpSpPr/>
              <p:nvPr/>
            </p:nvGrpSpPr>
            <p:grpSpPr>
              <a:xfrm>
                <a:off x="5561122" y="2847924"/>
                <a:ext cx="910713" cy="770605"/>
                <a:chOff x="5671378" y="1898291"/>
                <a:chExt cx="2522575" cy="1564575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8DFACBB4-13BD-71D0-0238-9119B7005DCC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0A97AF07-2419-26DD-20A8-EEC6E94167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6B9DC8FC-627A-725E-16E9-DB9E4A910A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059C7DB7-70CC-FB2F-42DD-2F72E66966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98B65D06-2849-AA3D-9C25-8FB869E72F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DC5CD732-54B8-36FD-4A42-999452495A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6CCD6128-A8D8-0EC5-93FB-8E7582BD96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6B0D1841-C126-F643-E703-7BFEFE2C2E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B61B0219-D8D3-C236-6C8F-CB7119F11E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66BDC226-5ED1-396F-DDCC-A89458E5F7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1B025EED-C991-AF4A-EA00-2A58D73510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3B6590D5-D7F5-EB2A-06D3-EFB9A1B7CC08}"/>
                      </a:ext>
                    </a:extLst>
                  </p:cNvPr>
                  <p:cNvCxnSpPr>
                    <a:stCxn id="141" idx="3"/>
                    <a:endCxn id="142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72825668-C713-DE52-4829-AC7D5D7287F6}"/>
                      </a:ext>
                    </a:extLst>
                  </p:cNvPr>
                  <p:cNvCxnSpPr>
                    <a:stCxn id="142" idx="3"/>
                    <a:endCxn id="143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7D10C335-30BE-14D0-10ED-77632F522FA4}"/>
                      </a:ext>
                    </a:extLst>
                  </p:cNvPr>
                  <p:cNvCxnSpPr>
                    <a:stCxn id="143" idx="3"/>
                    <a:endCxn id="144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E86125F8-A1C8-88F6-88AA-4FC5864DB8BB}"/>
                      </a:ext>
                    </a:extLst>
                  </p:cNvPr>
                  <p:cNvCxnSpPr>
                    <a:cxnSpLocks/>
                    <a:stCxn id="142" idx="5"/>
                    <a:endCxn id="147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53D7FF71-B9C8-D192-4BEC-F8A021AB3E71}"/>
                      </a:ext>
                    </a:extLst>
                  </p:cNvPr>
                  <p:cNvCxnSpPr>
                    <a:cxnSpLocks/>
                    <a:stCxn id="147" idx="5"/>
                    <a:endCxn id="149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2B7C7802-6496-E586-7FD7-A96BD9139F13}"/>
                      </a:ext>
                    </a:extLst>
                  </p:cNvPr>
                  <p:cNvCxnSpPr>
                    <a:cxnSpLocks/>
                    <a:stCxn id="147" idx="3"/>
                    <a:endCxn id="145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4A4B76B4-8ACF-630B-6284-5DEEB473C540}"/>
                      </a:ext>
                    </a:extLst>
                  </p:cNvPr>
                  <p:cNvCxnSpPr>
                    <a:stCxn id="146" idx="5"/>
                    <a:endCxn id="148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1CA0909C-6A63-FE73-CF6E-FA22E8CF8F23}"/>
                      </a:ext>
                    </a:extLst>
                  </p:cNvPr>
                  <p:cNvCxnSpPr>
                    <a:stCxn id="141" idx="5"/>
                    <a:endCxn id="146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7B393C6F-6CE7-2338-E79E-1593D150C0D5}"/>
                      </a:ext>
                    </a:extLst>
                  </p:cNvPr>
                  <p:cNvCxnSpPr>
                    <a:cxnSpLocks/>
                    <a:stCxn id="148" idx="5"/>
                    <a:endCxn id="150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1" name="Rounded Rectangle 220">
                  <a:extLst>
                    <a:ext uri="{FF2B5EF4-FFF2-40B4-BE49-F238E27FC236}">
                      <a16:creationId xmlns:a16="http://schemas.microsoft.com/office/drawing/2014/main" id="{F7C111A1-6C0F-24DF-5AD3-CCBAD99B1E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" name="Rounded Rectangle 221">
                  <a:extLst>
                    <a:ext uri="{FF2B5EF4-FFF2-40B4-BE49-F238E27FC236}">
                      <a16:creationId xmlns:a16="http://schemas.microsoft.com/office/drawing/2014/main" id="{93967BE6-CD6A-7F41-45A6-078F0A139D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Rounded Rectangle 222">
                  <a:extLst>
                    <a:ext uri="{FF2B5EF4-FFF2-40B4-BE49-F238E27FC236}">
                      <a16:creationId xmlns:a16="http://schemas.microsoft.com/office/drawing/2014/main" id="{D97B79AD-1EDD-F0D2-63F2-C5188B09BD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Rounded Rectangle 223">
                  <a:extLst>
                    <a:ext uri="{FF2B5EF4-FFF2-40B4-BE49-F238E27FC236}">
                      <a16:creationId xmlns:a16="http://schemas.microsoft.com/office/drawing/2014/main" id="{B3FBCAA9-3D56-AE33-8028-22020C2A6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2F649E9-EDE7-6CA6-1420-DE5F18304F51}"/>
                  </a:ext>
                </a:extLst>
              </p:cNvPr>
              <p:cNvGrpSpPr/>
              <p:nvPr/>
            </p:nvGrpSpPr>
            <p:grpSpPr>
              <a:xfrm>
                <a:off x="6686520" y="2847924"/>
                <a:ext cx="910713" cy="770605"/>
                <a:chOff x="5671378" y="1898291"/>
                <a:chExt cx="2522575" cy="1564575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65B8C3A5-6BFD-6D0A-04B4-AEB81CFF1307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1"/>
                  <a:chOff x="7875136" y="3874240"/>
                  <a:chExt cx="2189072" cy="1085981"/>
                </a:xfrm>
                <a:solidFill>
                  <a:schemeClr val="tx1"/>
                </a:solidFill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40730C8F-1F1D-1EF0-F452-EB9A8AB82D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1FABFF78-0AEA-7DFD-0345-CA197D9A77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E9E2CAE-C462-372E-E0F2-D029D71DDF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EA928211-1AAC-D006-00F4-80AE5C19F7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06F248DF-6E57-D21E-5FAA-F439D35933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72FAD8A-67E5-E97C-F7CF-8601E80F6C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874ABAD6-5C95-1F1C-7028-E49B8D4082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7EA86BD-1C04-FE45-B53B-2A8934E269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ED3AE4B7-9DF3-66C8-8B33-4E142B2CCC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283FD89D-7D0C-E32D-96F9-C2F8A044F7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DB768F8-70B9-93AA-06BC-4F545D474FC6}"/>
                      </a:ext>
                    </a:extLst>
                  </p:cNvPr>
                  <p:cNvCxnSpPr>
                    <a:stCxn id="110" idx="3"/>
                    <a:endCxn id="112" idx="7"/>
                  </p:cNvCxnSpPr>
                  <p:nvPr/>
                </p:nvCxnSpPr>
                <p:spPr>
                  <a:xfrm flipH="1">
                    <a:off x="8606767" y="3874242"/>
                    <a:ext cx="362590" cy="3599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BECEC8F8-12F4-7B85-FED8-87EB910643E5}"/>
                      </a:ext>
                    </a:extLst>
                  </p:cNvPr>
                  <p:cNvCxnSpPr>
                    <a:stCxn id="112" idx="3"/>
                    <a:endCxn id="113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DA83207E-7EFF-21BA-CEA5-4FBC818DD29F}"/>
                      </a:ext>
                    </a:extLst>
                  </p:cNvPr>
                  <p:cNvCxnSpPr>
                    <a:stCxn id="113" idx="3"/>
                    <a:endCxn id="114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73B03BFA-5793-0AF4-2F6F-C0E4EF362436}"/>
                      </a:ext>
                    </a:extLst>
                  </p:cNvPr>
                  <p:cNvCxnSpPr>
                    <a:cxnSpLocks/>
                    <a:stCxn id="118" idx="3"/>
                    <a:endCxn id="116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77566D21-061A-237E-E522-E1A7C6D692BC}"/>
                      </a:ext>
                    </a:extLst>
                  </p:cNvPr>
                  <p:cNvCxnSpPr>
                    <a:cxnSpLocks/>
                    <a:stCxn id="117" idx="3"/>
                    <a:endCxn id="118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BAC598E9-CFAC-6D83-0C8E-B86F345F4243}"/>
                      </a:ext>
                    </a:extLst>
                  </p:cNvPr>
                  <p:cNvCxnSpPr>
                    <a:stCxn id="117" idx="5"/>
                    <a:endCxn id="119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BADAB54D-0048-71B7-110C-D67934E9FAC5}"/>
                      </a:ext>
                    </a:extLst>
                  </p:cNvPr>
                  <p:cNvCxnSpPr>
                    <a:stCxn id="110" idx="5"/>
                    <a:endCxn id="117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29F97CF-F93F-90B5-4850-12A30BC35856}"/>
                      </a:ext>
                    </a:extLst>
                  </p:cNvPr>
                  <p:cNvCxnSpPr>
                    <a:cxnSpLocks/>
                    <a:stCxn id="119" idx="5"/>
                    <a:endCxn id="121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677D24E1-2E8A-7792-DAEE-0242F88D198B}"/>
                      </a:ext>
                    </a:extLst>
                  </p:cNvPr>
                  <p:cNvCxnSpPr>
                    <a:cxnSpLocks/>
                    <a:stCxn id="119" idx="3"/>
                    <a:endCxn id="120" idx="7"/>
                  </p:cNvCxnSpPr>
                  <p:nvPr/>
                </p:nvCxnSpPr>
                <p:spPr>
                  <a:xfrm flipH="1">
                    <a:off x="9332579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6AD1A233-2581-BC24-A3C0-052E90CA86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Rounded Rectangle 105">
                  <a:extLst>
                    <a:ext uri="{FF2B5EF4-FFF2-40B4-BE49-F238E27FC236}">
                      <a16:creationId xmlns:a16="http://schemas.microsoft.com/office/drawing/2014/main" id="{ED49742C-8A0B-B33E-6EBE-F752510A62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Rounded Rectangle 106">
                  <a:extLst>
                    <a:ext uri="{FF2B5EF4-FFF2-40B4-BE49-F238E27FC236}">
                      <a16:creationId xmlns:a16="http://schemas.microsoft.com/office/drawing/2014/main" id="{BC31061E-D401-522A-F9FB-26BFD05BCA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Rounded Rectangle 107">
                  <a:extLst>
                    <a:ext uri="{FF2B5EF4-FFF2-40B4-BE49-F238E27FC236}">
                      <a16:creationId xmlns:a16="http://schemas.microsoft.com/office/drawing/2014/main" id="{D989CFD6-B90B-52D7-F547-099A79E39C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7183394-45C9-53BE-7424-DE10253ED0E5}"/>
                  </a:ext>
                </a:extLst>
              </p:cNvPr>
              <p:cNvGrpSpPr/>
              <p:nvPr/>
            </p:nvGrpSpPr>
            <p:grpSpPr>
              <a:xfrm>
                <a:off x="5561122" y="3771276"/>
                <a:ext cx="910713" cy="770605"/>
                <a:chOff x="5671378" y="1898291"/>
                <a:chExt cx="2522575" cy="1564575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96341D43-C79A-9AC0-D14D-1DD11C5F9F53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70683831-8B25-CA0C-5E7E-C0A936D9FE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13B60B9D-BB61-3093-F6AF-AC723EBD00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7F0B625D-F73D-C639-E5CC-42EEC9D741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07B5D683-D592-FFDE-A30C-0C0C39CB9B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305DBB2A-0E2B-DD85-0833-DF207B0CF0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22320750-5686-5845-A660-7D7E0529B3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E94967F7-D350-21CA-D45D-42BF2BF8D6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B118A56B-04A1-1F2F-A1EA-6C4EA547E6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5D4910D7-F607-940A-4933-3F419A2321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7AB3FBDD-8389-7965-B940-E477AFF3AC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7B80643D-D012-FAF6-72C9-1A08E16D10C3}"/>
                      </a:ext>
                    </a:extLst>
                  </p:cNvPr>
                  <p:cNvCxnSpPr>
                    <a:stCxn id="170" idx="3"/>
                    <a:endCxn id="171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29474E2-DA1E-44B5-9914-CBFE0C162EF7}"/>
                      </a:ext>
                    </a:extLst>
                  </p:cNvPr>
                  <p:cNvCxnSpPr>
                    <a:stCxn id="171" idx="3"/>
                    <a:endCxn id="172" idx="7"/>
                  </p:cNvCxnSpPr>
                  <p:nvPr/>
                </p:nvCxnSpPr>
                <p:spPr>
                  <a:xfrm flipH="1">
                    <a:off x="8240953" y="4234242"/>
                    <a:ext cx="365811" cy="36298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33092A9D-6DCC-E4D6-4D0F-800F516C380F}"/>
                      </a:ext>
                    </a:extLst>
                  </p:cNvPr>
                  <p:cNvCxnSpPr>
                    <a:stCxn id="172" idx="3"/>
                    <a:endCxn id="173" idx="7"/>
                  </p:cNvCxnSpPr>
                  <p:nvPr/>
                </p:nvCxnSpPr>
                <p:spPr>
                  <a:xfrm flipH="1">
                    <a:off x="7875139" y="4597231"/>
                    <a:ext cx="365811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8794B995-CD31-E9CD-942E-969F9B839BD7}"/>
                      </a:ext>
                    </a:extLst>
                  </p:cNvPr>
                  <p:cNvCxnSpPr>
                    <a:stCxn id="172" idx="5"/>
                    <a:endCxn id="174" idx="1"/>
                  </p:cNvCxnSpPr>
                  <p:nvPr/>
                </p:nvCxnSpPr>
                <p:spPr>
                  <a:xfrm>
                    <a:off x="8240951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3C1393E4-EF3B-F089-FF3D-6E341AF58CFF}"/>
                      </a:ext>
                    </a:extLst>
                  </p:cNvPr>
                  <p:cNvCxnSpPr>
                    <a:cxnSpLocks/>
                    <a:stCxn id="171" idx="5"/>
                    <a:endCxn id="176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55688E0-FDCB-E7EE-A40F-B64C36AF0555}"/>
                      </a:ext>
                    </a:extLst>
                  </p:cNvPr>
                  <p:cNvCxnSpPr>
                    <a:cxnSpLocks/>
                    <a:stCxn id="176" idx="5"/>
                    <a:endCxn id="178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54A951A6-8730-BC38-2E20-DDC14CA77930}"/>
                      </a:ext>
                    </a:extLst>
                  </p:cNvPr>
                  <p:cNvCxnSpPr>
                    <a:stCxn id="175" idx="5"/>
                    <a:endCxn id="177" idx="1"/>
                  </p:cNvCxnSpPr>
                  <p:nvPr/>
                </p:nvCxnSpPr>
                <p:spPr>
                  <a:xfrm>
                    <a:off x="9332580" y="4234242"/>
                    <a:ext cx="365811" cy="36298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F2E5A90D-E71A-2053-3537-751453E5672E}"/>
                      </a:ext>
                    </a:extLst>
                  </p:cNvPr>
                  <p:cNvCxnSpPr>
                    <a:stCxn id="170" idx="5"/>
                    <a:endCxn id="175" idx="1"/>
                  </p:cNvCxnSpPr>
                  <p:nvPr/>
                </p:nvCxnSpPr>
                <p:spPr>
                  <a:xfrm>
                    <a:off x="8969359" y="3874242"/>
                    <a:ext cx="363218" cy="3599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FD911F0D-75DF-FD2C-43EC-13D20780C36A}"/>
                      </a:ext>
                    </a:extLst>
                  </p:cNvPr>
                  <p:cNvCxnSpPr>
                    <a:cxnSpLocks/>
                    <a:stCxn id="177" idx="5"/>
                    <a:endCxn id="179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6" name="Rounded Rectangle 165">
                  <a:extLst>
                    <a:ext uri="{FF2B5EF4-FFF2-40B4-BE49-F238E27FC236}">
                      <a16:creationId xmlns:a16="http://schemas.microsoft.com/office/drawing/2014/main" id="{AC948168-DFCD-527B-1F4E-90F0528DC0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Rounded Rectangle 166">
                  <a:extLst>
                    <a:ext uri="{FF2B5EF4-FFF2-40B4-BE49-F238E27FC236}">
                      <a16:creationId xmlns:a16="http://schemas.microsoft.com/office/drawing/2014/main" id="{095358CD-45DF-A9FA-1320-31F8BC41A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EB343737-3F9C-D58A-BD02-36B166C318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Rounded Rectangle 168">
                  <a:extLst>
                    <a:ext uri="{FF2B5EF4-FFF2-40B4-BE49-F238E27FC236}">
                      <a16:creationId xmlns:a16="http://schemas.microsoft.com/office/drawing/2014/main" id="{73CDF38D-2F15-7AA2-4C41-C3CB897E5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245F6CDC-4394-170C-49A6-E17BB331A447}"/>
                  </a:ext>
                </a:extLst>
              </p:cNvPr>
              <p:cNvGrpSpPr/>
              <p:nvPr/>
            </p:nvGrpSpPr>
            <p:grpSpPr>
              <a:xfrm>
                <a:off x="6680204" y="3771276"/>
                <a:ext cx="910715" cy="770605"/>
                <a:chOff x="5671374" y="1898292"/>
                <a:chExt cx="2522579" cy="1564574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16676D5-BF4E-55AC-5B43-179201509D55}"/>
                    </a:ext>
                  </a:extLst>
                </p:cNvPr>
                <p:cNvGrpSpPr/>
                <p:nvPr/>
              </p:nvGrpSpPr>
              <p:grpSpPr>
                <a:xfrm>
                  <a:off x="5825655" y="1898292"/>
                  <a:ext cx="2189071" cy="1085981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583439C2-6E2B-DA5A-9DC6-242A2EA41F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1" name="Oval 210">
                    <a:extLst>
                      <a:ext uri="{FF2B5EF4-FFF2-40B4-BE49-F238E27FC236}">
                        <a16:creationId xmlns:a16="http://schemas.microsoft.com/office/drawing/2014/main" id="{2C7D9C6A-640E-3D76-02D2-489CF98FD6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767A5C27-F97E-449E-8805-6016CB34E3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5567DC4E-E658-262D-DD93-16F9E5C4DD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30389DF3-ACE5-D1DA-7603-7DA4354ADD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D315DDF8-848C-E20C-7123-ED69E0A1FB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Oval 231">
                    <a:extLst>
                      <a:ext uri="{FF2B5EF4-FFF2-40B4-BE49-F238E27FC236}">
                        <a16:creationId xmlns:a16="http://schemas.microsoft.com/office/drawing/2014/main" id="{5BF1E656-BA45-4515-65FA-35FB5894F4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A9CA4713-9A7E-280A-BE06-B8B515FA1E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4E63937F-DB73-47BF-03BB-86B5F37573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8211AC8A-D5F1-4825-4418-F8010BA85E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01A07318-60A5-5C46-30DE-060956132FE1}"/>
                      </a:ext>
                    </a:extLst>
                  </p:cNvPr>
                  <p:cNvCxnSpPr>
                    <a:stCxn id="210" idx="3"/>
                    <a:endCxn id="211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7BBD460E-9884-EDF8-F81E-06B9B0E62249}"/>
                      </a:ext>
                    </a:extLst>
                  </p:cNvPr>
                  <p:cNvCxnSpPr>
                    <a:stCxn id="211" idx="3"/>
                    <a:endCxn id="212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B58825BC-009A-5B78-C79A-B0F17D46C214}"/>
                      </a:ext>
                    </a:extLst>
                  </p:cNvPr>
                  <p:cNvCxnSpPr>
                    <a:stCxn id="212" idx="3"/>
                    <a:endCxn id="215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BC9AE914-5078-A37D-1750-772AA2879D49}"/>
                      </a:ext>
                    </a:extLst>
                  </p:cNvPr>
                  <p:cNvCxnSpPr>
                    <a:stCxn id="212" idx="5"/>
                    <a:endCxn id="230" idx="1"/>
                  </p:cNvCxnSpPr>
                  <p:nvPr/>
                </p:nvCxnSpPr>
                <p:spPr>
                  <a:xfrm>
                    <a:off x="8240951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50F872B8-CC43-8ECC-A3C5-EBD2862D86DD}"/>
                      </a:ext>
                    </a:extLst>
                  </p:cNvPr>
                  <p:cNvCxnSpPr>
                    <a:cxnSpLocks/>
                    <a:stCxn id="211" idx="5"/>
                    <a:endCxn id="232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A5A8BB4D-C64D-0C52-820C-4555590E4CDB}"/>
                      </a:ext>
                    </a:extLst>
                  </p:cNvPr>
                  <p:cNvCxnSpPr>
                    <a:cxnSpLocks/>
                    <a:stCxn id="232" idx="5"/>
                    <a:endCxn id="252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6FF2E610-D54A-32A3-6F1C-CA4AAB3BB3F9}"/>
                      </a:ext>
                    </a:extLst>
                  </p:cNvPr>
                  <p:cNvCxnSpPr>
                    <a:stCxn id="231" idx="5"/>
                    <a:endCxn id="250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6382871D-EAE4-90EF-D8A9-97E30C31B7E4}"/>
                      </a:ext>
                    </a:extLst>
                  </p:cNvPr>
                  <p:cNvCxnSpPr>
                    <a:stCxn id="210" idx="5"/>
                    <a:endCxn id="231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EC6F38D6-203D-6479-0521-6CCC41DDC6EF}"/>
                      </a:ext>
                    </a:extLst>
                  </p:cNvPr>
                  <p:cNvCxnSpPr>
                    <a:cxnSpLocks/>
                    <a:stCxn id="250" idx="5"/>
                    <a:endCxn id="259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6" name="Rounded Rectangle 205">
                  <a:extLst>
                    <a:ext uri="{FF2B5EF4-FFF2-40B4-BE49-F238E27FC236}">
                      <a16:creationId xmlns:a16="http://schemas.microsoft.com/office/drawing/2014/main" id="{0FCCFFE4-59F8-BA8A-CF06-0F97ADE2D3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4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398B63F8-6254-A5D3-6204-11F85B2F6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899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Rounded Rectangle 207">
                  <a:extLst>
                    <a:ext uri="{FF2B5EF4-FFF2-40B4-BE49-F238E27FC236}">
                      <a16:creationId xmlns:a16="http://schemas.microsoft.com/office/drawing/2014/main" id="{3EEF617C-42DD-26C9-19B1-73AD160E33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0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Rounded Rectangle 208">
                  <a:extLst>
                    <a:ext uri="{FF2B5EF4-FFF2-40B4-BE49-F238E27FC236}">
                      <a16:creationId xmlns:a16="http://schemas.microsoft.com/office/drawing/2014/main" id="{9D37E2B1-9ACB-0625-1926-BE1FE2E2F0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8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7F95C1C7-7418-B8A2-CD67-0E6119C1DA2C}"/>
                  </a:ext>
                </a:extLst>
              </p:cNvPr>
              <p:cNvGrpSpPr/>
              <p:nvPr/>
            </p:nvGrpSpPr>
            <p:grpSpPr>
              <a:xfrm>
                <a:off x="5561335" y="4694628"/>
                <a:ext cx="910713" cy="770605"/>
                <a:chOff x="5671378" y="1898291"/>
                <a:chExt cx="2522575" cy="1564575"/>
              </a:xfrm>
            </p:grpSpPr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5015D5AE-AD3E-B75F-ACBA-4B873D5ABCB9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A3CB5901-AB91-198C-1081-39A97F095C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3C7954DC-DCB1-263B-8020-8EF27D0470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BBA4DB4D-207B-D751-15EB-E6B00A94C3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1FD4D792-A511-0C97-702E-D91BE97F8E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F3953AE5-F665-C08F-02CA-19E5FB3242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3FCC3FC8-D423-F08B-97B6-EDF9C4DF05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EA8084A2-E2EC-285B-DEFF-B7247E357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CADDF1AE-B399-32BB-8FDA-4A3CC0BA82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B7F84152-7F42-2DFA-7E47-D13E96BE42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C8A37DB1-1A46-07E2-71E9-8BD497D7F9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900B607B-1045-5392-FA8E-1B78B97F6BDA}"/>
                      </a:ext>
                    </a:extLst>
                  </p:cNvPr>
                  <p:cNvCxnSpPr>
                    <a:stCxn id="278" idx="3"/>
                    <a:endCxn id="279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645C8ACE-9AD0-0034-DDEA-610E735AD3AB}"/>
                      </a:ext>
                    </a:extLst>
                  </p:cNvPr>
                  <p:cNvCxnSpPr>
                    <a:stCxn id="279" idx="3"/>
                    <a:endCxn id="280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000A0443-AE5D-98D2-8144-BDB73FD1163F}"/>
                      </a:ext>
                    </a:extLst>
                  </p:cNvPr>
                  <p:cNvCxnSpPr>
                    <a:stCxn id="280" idx="3"/>
                    <a:endCxn id="281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7A444AB4-F73E-2B8B-9200-BEDF8293E345}"/>
                      </a:ext>
                    </a:extLst>
                  </p:cNvPr>
                  <p:cNvCxnSpPr>
                    <a:cxnSpLocks/>
                    <a:stCxn id="279" idx="5"/>
                    <a:endCxn id="284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4D85877D-5498-0CED-0B06-EAF4E31625E3}"/>
                      </a:ext>
                    </a:extLst>
                  </p:cNvPr>
                  <p:cNvCxnSpPr>
                    <a:cxnSpLocks/>
                    <a:stCxn id="284" idx="5"/>
                    <a:endCxn id="286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FC2963ED-F43B-B195-AB14-F97773BEF51B}"/>
                      </a:ext>
                    </a:extLst>
                  </p:cNvPr>
                  <p:cNvCxnSpPr>
                    <a:cxnSpLocks/>
                    <a:stCxn id="284" idx="3"/>
                    <a:endCxn id="282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8133756D-0915-9485-DAEF-8BC0E4D6BC3A}"/>
                      </a:ext>
                    </a:extLst>
                  </p:cNvPr>
                  <p:cNvCxnSpPr>
                    <a:stCxn id="283" idx="5"/>
                    <a:endCxn id="285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C234EC43-83B8-D54F-2470-E964C4C31D78}"/>
                      </a:ext>
                    </a:extLst>
                  </p:cNvPr>
                  <p:cNvCxnSpPr>
                    <a:stCxn id="278" idx="5"/>
                    <a:endCxn id="283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1C82B549-7483-DD1B-27FD-CCCC3C27D7FF}"/>
                      </a:ext>
                    </a:extLst>
                  </p:cNvPr>
                  <p:cNvCxnSpPr>
                    <a:cxnSpLocks/>
                    <a:stCxn id="285" idx="5"/>
                    <a:endCxn id="287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4" name="Rounded Rectangle 273">
                  <a:extLst>
                    <a:ext uri="{FF2B5EF4-FFF2-40B4-BE49-F238E27FC236}">
                      <a16:creationId xmlns:a16="http://schemas.microsoft.com/office/drawing/2014/main" id="{CD624157-DAA8-9D18-4CD2-8BA57DF9C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Rounded Rectangle 274">
                  <a:extLst>
                    <a:ext uri="{FF2B5EF4-FFF2-40B4-BE49-F238E27FC236}">
                      <a16:creationId xmlns:a16="http://schemas.microsoft.com/office/drawing/2014/main" id="{95791ADC-883C-71F4-4517-492877A89B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Rounded Rectangle 275">
                  <a:extLst>
                    <a:ext uri="{FF2B5EF4-FFF2-40B4-BE49-F238E27FC236}">
                      <a16:creationId xmlns:a16="http://schemas.microsoft.com/office/drawing/2014/main" id="{CACE9AE3-9CF3-8116-47CE-FBE7EABD88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" name="Rounded Rectangle 276">
                  <a:extLst>
                    <a:ext uri="{FF2B5EF4-FFF2-40B4-BE49-F238E27FC236}">
                      <a16:creationId xmlns:a16="http://schemas.microsoft.com/office/drawing/2014/main" id="{C177B076-06EC-4BE6-5E6C-D48A689F56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EE4C6152-E29A-87E1-540B-5F24CE4100FF}"/>
                  </a:ext>
                </a:extLst>
              </p:cNvPr>
              <p:cNvGrpSpPr/>
              <p:nvPr/>
            </p:nvGrpSpPr>
            <p:grpSpPr>
              <a:xfrm>
                <a:off x="6680206" y="4671543"/>
                <a:ext cx="910713" cy="770605"/>
                <a:chOff x="5671378" y="1898291"/>
                <a:chExt cx="2522575" cy="1564575"/>
              </a:xfrm>
            </p:grpSpPr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F1B3587D-754D-3847-E676-E24D3D1C4198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1"/>
                  <a:chOff x="7875136" y="3874240"/>
                  <a:chExt cx="2189072" cy="1085981"/>
                </a:xfrm>
                <a:solidFill>
                  <a:schemeClr val="tx1"/>
                </a:solidFill>
              </p:grpSpPr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6DEA9BFD-3F24-9A5E-18CC-79FCBDDF4D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4028077A-1C28-E5B8-0F19-7C4681BA1D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77D9C42E-FFB6-A279-B1D5-C5210ECD75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Oval 309">
                    <a:extLst>
                      <a:ext uri="{FF2B5EF4-FFF2-40B4-BE49-F238E27FC236}">
                        <a16:creationId xmlns:a16="http://schemas.microsoft.com/office/drawing/2014/main" id="{795166C4-1E13-610D-0A92-5C2E08A70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4086B49B-FA00-441B-54BF-30E94DA711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409DF8F7-4769-9A75-AB0A-B3E64A6B7E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Oval 312">
                    <a:extLst>
                      <a:ext uri="{FF2B5EF4-FFF2-40B4-BE49-F238E27FC236}">
                        <a16:creationId xmlns:a16="http://schemas.microsoft.com/office/drawing/2014/main" id="{59593E83-54AB-AA78-5F14-FC6E4BEA47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A495D7C6-B307-E2A3-6949-4BD38E87D1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Oval 314">
                    <a:extLst>
                      <a:ext uri="{FF2B5EF4-FFF2-40B4-BE49-F238E27FC236}">
                        <a16:creationId xmlns:a16="http://schemas.microsoft.com/office/drawing/2014/main" id="{CA0EC629-C825-73F2-00C3-01AF647E83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AAED6ED7-E2B5-E041-326E-C37BF7FA33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5229EDEB-2446-C325-37AE-5C8CCD66E18E}"/>
                      </a:ext>
                    </a:extLst>
                  </p:cNvPr>
                  <p:cNvCxnSpPr>
                    <a:stCxn id="307" idx="3"/>
                    <a:endCxn id="308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5C11316F-267B-DA87-30A3-B43AE364A807}"/>
                      </a:ext>
                    </a:extLst>
                  </p:cNvPr>
                  <p:cNvCxnSpPr>
                    <a:stCxn id="308" idx="3"/>
                    <a:endCxn id="309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>
                    <a:extLst>
                      <a:ext uri="{FF2B5EF4-FFF2-40B4-BE49-F238E27FC236}">
                        <a16:creationId xmlns:a16="http://schemas.microsoft.com/office/drawing/2014/main" id="{C6BA0101-0D9F-AE98-AC9B-02BF6CA97F23}"/>
                      </a:ext>
                    </a:extLst>
                  </p:cNvPr>
                  <p:cNvCxnSpPr>
                    <a:stCxn id="309" idx="3"/>
                    <a:endCxn id="310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91BB2C33-881E-CE34-A995-C29B5DF9AB3A}"/>
                      </a:ext>
                    </a:extLst>
                  </p:cNvPr>
                  <p:cNvCxnSpPr>
                    <a:cxnSpLocks/>
                    <a:stCxn id="313" idx="3"/>
                    <a:endCxn id="311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>
                    <a:extLst>
                      <a:ext uri="{FF2B5EF4-FFF2-40B4-BE49-F238E27FC236}">
                        <a16:creationId xmlns:a16="http://schemas.microsoft.com/office/drawing/2014/main" id="{F5AF122F-E302-FEE1-F6CB-3CB1F762857D}"/>
                      </a:ext>
                    </a:extLst>
                  </p:cNvPr>
                  <p:cNvCxnSpPr>
                    <a:cxnSpLocks/>
                    <a:stCxn id="312" idx="3"/>
                    <a:endCxn id="313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999EB069-90A4-AEA1-1F6C-2F05093848A6}"/>
                      </a:ext>
                    </a:extLst>
                  </p:cNvPr>
                  <p:cNvCxnSpPr>
                    <a:stCxn id="312" idx="5"/>
                    <a:endCxn id="314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11F85B8B-3885-1178-D9A2-A44A6C0655B9}"/>
                      </a:ext>
                    </a:extLst>
                  </p:cNvPr>
                  <p:cNvCxnSpPr>
                    <a:stCxn id="307" idx="5"/>
                    <a:endCxn id="312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Connector 326">
                    <a:extLst>
                      <a:ext uri="{FF2B5EF4-FFF2-40B4-BE49-F238E27FC236}">
                        <a16:creationId xmlns:a16="http://schemas.microsoft.com/office/drawing/2014/main" id="{C3B68F72-B5CD-AB47-0801-03368C474C3B}"/>
                      </a:ext>
                    </a:extLst>
                  </p:cNvPr>
                  <p:cNvCxnSpPr>
                    <a:cxnSpLocks/>
                    <a:stCxn id="314" idx="5"/>
                    <a:endCxn id="316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Straight Connector 327">
                    <a:extLst>
                      <a:ext uri="{FF2B5EF4-FFF2-40B4-BE49-F238E27FC236}">
                        <a16:creationId xmlns:a16="http://schemas.microsoft.com/office/drawing/2014/main" id="{A4F6E3EB-652A-674A-D0BD-2316624F681B}"/>
                      </a:ext>
                    </a:extLst>
                  </p:cNvPr>
                  <p:cNvCxnSpPr>
                    <a:cxnSpLocks/>
                    <a:stCxn id="314" idx="3"/>
                    <a:endCxn id="315" idx="7"/>
                  </p:cNvCxnSpPr>
                  <p:nvPr/>
                </p:nvCxnSpPr>
                <p:spPr>
                  <a:xfrm flipH="1">
                    <a:off x="9332579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2" name="Rounded Rectangle 301">
                  <a:extLst>
                    <a:ext uri="{FF2B5EF4-FFF2-40B4-BE49-F238E27FC236}">
                      <a16:creationId xmlns:a16="http://schemas.microsoft.com/office/drawing/2014/main" id="{052F862F-9632-21D4-44D3-3984E4E45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Rounded Rectangle 302">
                  <a:extLst>
                    <a:ext uri="{FF2B5EF4-FFF2-40B4-BE49-F238E27FC236}">
                      <a16:creationId xmlns:a16="http://schemas.microsoft.com/office/drawing/2014/main" id="{E30964DD-16E0-BA5F-0D2F-61308108BC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Rounded Rectangle 304">
                  <a:extLst>
                    <a:ext uri="{FF2B5EF4-FFF2-40B4-BE49-F238E27FC236}">
                      <a16:creationId xmlns:a16="http://schemas.microsoft.com/office/drawing/2014/main" id="{14D3B3CF-7AE7-A2C1-3350-86D93D5B1C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ounded Rectangle 305">
                  <a:extLst>
                    <a:ext uri="{FF2B5EF4-FFF2-40B4-BE49-F238E27FC236}">
                      <a16:creationId xmlns:a16="http://schemas.microsoft.com/office/drawing/2014/main" id="{CDEAFA79-BAA0-AC98-89C2-A55E7BC81D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EAE1DE7A-4E9A-C65D-1272-47CF309E348E}"/>
                  </a:ext>
                </a:extLst>
              </p:cNvPr>
              <p:cNvGrpSpPr/>
              <p:nvPr/>
            </p:nvGrpSpPr>
            <p:grpSpPr>
              <a:xfrm>
                <a:off x="5561122" y="5617979"/>
                <a:ext cx="910713" cy="770605"/>
                <a:chOff x="5671378" y="1898291"/>
                <a:chExt cx="2522575" cy="1564575"/>
              </a:xfrm>
            </p:grpSpPr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A635B00F-93BA-DCD0-12C0-916118DA2B2A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32ABC566-B844-1521-C6CD-534DEA6108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E1F80D8A-52BC-6917-8D74-1FCD550E07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0551C23A-65CA-A4C2-3BCA-2E3CBCFFF9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66465DE4-16CC-7601-6187-88F4B466BB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72651BD7-3126-D40F-EED1-1616AD49C7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Oval 340">
                    <a:extLst>
                      <a:ext uri="{FF2B5EF4-FFF2-40B4-BE49-F238E27FC236}">
                        <a16:creationId xmlns:a16="http://schemas.microsoft.com/office/drawing/2014/main" id="{5AD8273C-08D4-2BB3-F774-FC2BEE0A88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6250BE6F-5D36-7B32-FDE1-62354F4172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1F3655FC-4C2A-284D-E423-C10A97BB1D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68E4873C-A485-AC09-4A91-79FAC5D2B2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F4EDD587-9965-D691-C561-B9CA356921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B109504C-7F04-C204-D0D2-EED7DF8385A3}"/>
                      </a:ext>
                    </a:extLst>
                  </p:cNvPr>
                  <p:cNvCxnSpPr>
                    <a:stCxn id="335" idx="3"/>
                    <a:endCxn id="336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99B07331-A45E-56C6-D238-BCEF1A351213}"/>
                      </a:ext>
                    </a:extLst>
                  </p:cNvPr>
                  <p:cNvCxnSpPr>
                    <a:stCxn id="336" idx="3"/>
                    <a:endCxn id="337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D99EF688-6B31-E9CC-EB48-A2ACF4CF71DA}"/>
                      </a:ext>
                    </a:extLst>
                  </p:cNvPr>
                  <p:cNvCxnSpPr>
                    <a:stCxn id="337" idx="3"/>
                    <a:endCxn id="338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DF1A3646-4267-CBF5-788A-646ECFD5908D}"/>
                      </a:ext>
                    </a:extLst>
                  </p:cNvPr>
                  <p:cNvCxnSpPr>
                    <a:cxnSpLocks/>
                    <a:stCxn id="342" idx="5"/>
                    <a:endCxn id="344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1EE92080-3CF5-10CB-B703-940709462BAA}"/>
                      </a:ext>
                    </a:extLst>
                  </p:cNvPr>
                  <p:cNvCxnSpPr>
                    <a:cxnSpLocks/>
                    <a:stCxn id="342" idx="3"/>
                    <a:endCxn id="340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576D4179-6D4E-980A-13F5-E2460ED62DAD}"/>
                      </a:ext>
                    </a:extLst>
                  </p:cNvPr>
                  <p:cNvCxnSpPr>
                    <a:cxnSpLocks/>
                    <a:stCxn id="341" idx="3"/>
                    <a:endCxn id="342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A71216A1-C841-7974-DDAC-B04A3D05C86C}"/>
                      </a:ext>
                    </a:extLst>
                  </p:cNvPr>
                  <p:cNvCxnSpPr>
                    <a:stCxn id="341" idx="5"/>
                    <a:endCxn id="343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876DC2E4-F6E5-0F1A-6CA9-FB7017B7F11B}"/>
                      </a:ext>
                    </a:extLst>
                  </p:cNvPr>
                  <p:cNvCxnSpPr>
                    <a:stCxn id="335" idx="5"/>
                    <a:endCxn id="341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25189E7B-4D66-05BD-6A78-2BA73A8D81F0}"/>
                      </a:ext>
                    </a:extLst>
                  </p:cNvPr>
                  <p:cNvCxnSpPr>
                    <a:cxnSpLocks/>
                    <a:stCxn id="343" idx="5"/>
                    <a:endCxn id="347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1" name="Rounded Rectangle 330">
                  <a:extLst>
                    <a:ext uri="{FF2B5EF4-FFF2-40B4-BE49-F238E27FC236}">
                      <a16:creationId xmlns:a16="http://schemas.microsoft.com/office/drawing/2014/main" id="{7C625CE0-DCB6-4DCD-C471-804344542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2" name="Rounded Rectangle 331">
                  <a:extLst>
                    <a:ext uri="{FF2B5EF4-FFF2-40B4-BE49-F238E27FC236}">
                      <a16:creationId xmlns:a16="http://schemas.microsoft.com/office/drawing/2014/main" id="{99242983-2C61-63B4-C67B-7E546BB84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rgbClr val="FF0000">
                    <a:alpha val="69804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3" name="Rounded Rectangle 332">
                  <a:extLst>
                    <a:ext uri="{FF2B5EF4-FFF2-40B4-BE49-F238E27FC236}">
                      <a16:creationId xmlns:a16="http://schemas.microsoft.com/office/drawing/2014/main" id="{FC031058-0999-015C-ACDB-10294133F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" name="Rounded Rectangle 333">
                  <a:extLst>
                    <a:ext uri="{FF2B5EF4-FFF2-40B4-BE49-F238E27FC236}">
                      <a16:creationId xmlns:a16="http://schemas.microsoft.com/office/drawing/2014/main" id="{1C69ABDA-C7D6-B4FD-FB8B-B1B074F37E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58BEAA42-E3D2-7FF3-D0CF-C494ED9E3F6E}"/>
                </a:ext>
              </a:extLst>
            </p:cNvPr>
            <p:cNvSpPr txBox="1"/>
            <p:nvPr/>
          </p:nvSpPr>
          <p:spPr>
            <a:xfrm>
              <a:off x="5519448" y="5780779"/>
              <a:ext cx="2004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1400" dirty="0">
                  <a:latin typeface="Arial" panose="020B0604020202020204" pitchFamily="34" charset="0"/>
                  <a:cs typeface="Arial" panose="020B0604020202020204" pitchFamily="34" charset="0"/>
                </a:rPr>
                <a:t>Infer evolutionary trees</a:t>
              </a:r>
            </a:p>
          </p:txBody>
        </p:sp>
      </p:grpSp>
      <p:sp>
        <p:nvSpPr>
          <p:cNvPr id="445" name="TextBox 444">
            <a:extLst>
              <a:ext uri="{FF2B5EF4-FFF2-40B4-BE49-F238E27FC236}">
                <a16:creationId xmlns:a16="http://schemas.microsoft.com/office/drawing/2014/main" id="{C539043A-52DE-481B-79BF-7448BE862F43}"/>
              </a:ext>
            </a:extLst>
          </p:cNvPr>
          <p:cNvSpPr txBox="1"/>
          <p:nvPr/>
        </p:nvSpPr>
        <p:spPr>
          <a:xfrm>
            <a:off x="159383" y="83084"/>
            <a:ext cx="1187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INNOVATION Phylogenetic Compression</a:t>
            </a:r>
            <a:r>
              <a:rPr lang="en-FR" b="1" baseline="30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Improves Compressibility Via Reordering According To The Evolutionary History (MiniPhy protocol)</a:t>
            </a: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B75BA8F5-43C8-2DD7-E2FE-E9912F4F6E8F}"/>
              </a:ext>
            </a:extLst>
          </p:cNvPr>
          <p:cNvGrpSpPr/>
          <p:nvPr/>
        </p:nvGrpSpPr>
        <p:grpSpPr>
          <a:xfrm>
            <a:off x="8812116" y="871529"/>
            <a:ext cx="2782548" cy="5339157"/>
            <a:chOff x="8812116" y="871529"/>
            <a:chExt cx="2782548" cy="5339157"/>
          </a:xfrm>
        </p:grpSpPr>
        <p:sp>
          <p:nvSpPr>
            <p:cNvPr id="430" name="Rounded Rectangle 429">
              <a:extLst>
                <a:ext uri="{FF2B5EF4-FFF2-40B4-BE49-F238E27FC236}">
                  <a16:creationId xmlns:a16="http://schemas.microsoft.com/office/drawing/2014/main" id="{8CE4637D-8670-236B-E84C-548027DC55C5}"/>
                </a:ext>
              </a:extLst>
            </p:cNvPr>
            <p:cNvSpPr/>
            <p:nvPr/>
          </p:nvSpPr>
          <p:spPr>
            <a:xfrm>
              <a:off x="8812116" y="871529"/>
              <a:ext cx="2782548" cy="293207"/>
            </a:xfrm>
            <a:prstGeom prst="roundRect">
              <a:avLst>
                <a:gd name="adj" fmla="val 2259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Resulting compression</a:t>
              </a:r>
            </a:p>
          </p:txBody>
        </p: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9A082708-70FE-DBF5-8186-5AD7799B1640}"/>
                </a:ext>
              </a:extLst>
            </p:cNvPr>
            <p:cNvGrpSpPr/>
            <p:nvPr/>
          </p:nvGrpSpPr>
          <p:grpSpPr>
            <a:xfrm>
              <a:off x="9061287" y="1745546"/>
              <a:ext cx="2419028" cy="4465140"/>
              <a:chOff x="9061287" y="1745546"/>
              <a:chExt cx="2419028" cy="4465140"/>
            </a:xfrm>
          </p:grpSpPr>
          <p:pic>
            <p:nvPicPr>
              <p:cNvPr id="423" name="Picture 422">
                <a:extLst>
                  <a:ext uri="{FF2B5EF4-FFF2-40B4-BE49-F238E27FC236}">
                    <a16:creationId xmlns:a16="http://schemas.microsoft.com/office/drawing/2014/main" id="{76A41CFF-5BF7-BC73-C781-01A01BD18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253129" y="3065928"/>
                <a:ext cx="383686" cy="360000"/>
              </a:xfrm>
              <a:prstGeom prst="rect">
                <a:avLst/>
              </a:prstGeom>
            </p:spPr>
          </p:pic>
          <p:pic>
            <p:nvPicPr>
              <p:cNvPr id="424" name="Picture 423">
                <a:extLst>
                  <a:ext uri="{FF2B5EF4-FFF2-40B4-BE49-F238E27FC236}">
                    <a16:creationId xmlns:a16="http://schemas.microsoft.com/office/drawing/2014/main" id="{B08B4963-E169-9D36-C22A-525735ED2C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95576" y="1745548"/>
                <a:ext cx="498792" cy="468000"/>
              </a:xfrm>
              <a:prstGeom prst="rect">
                <a:avLst/>
              </a:prstGeom>
            </p:spPr>
          </p:pic>
          <p:pic>
            <p:nvPicPr>
              <p:cNvPr id="425" name="Picture 424">
                <a:extLst>
                  <a:ext uri="{FF2B5EF4-FFF2-40B4-BE49-F238E27FC236}">
                    <a16:creationId xmlns:a16="http://schemas.microsoft.com/office/drawing/2014/main" id="{EF2E2DBD-816A-9FC1-5F91-B53A1546A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57208" y="2369738"/>
                <a:ext cx="575528" cy="540000"/>
              </a:xfrm>
              <a:prstGeom prst="rect">
                <a:avLst/>
              </a:prstGeom>
            </p:spPr>
          </p:pic>
          <p:pic>
            <p:nvPicPr>
              <p:cNvPr id="426" name="Picture 425">
                <a:extLst>
                  <a:ext uri="{FF2B5EF4-FFF2-40B4-BE49-F238E27FC236}">
                    <a16:creationId xmlns:a16="http://schemas.microsoft.com/office/drawing/2014/main" id="{9DB09606-CE31-955C-3911-D0EDA644A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57208" y="3582118"/>
                <a:ext cx="575528" cy="540000"/>
              </a:xfrm>
              <a:prstGeom prst="rect">
                <a:avLst/>
              </a:prstGeom>
            </p:spPr>
          </p:pic>
          <p:pic>
            <p:nvPicPr>
              <p:cNvPr id="427" name="Picture 426">
                <a:extLst>
                  <a:ext uri="{FF2B5EF4-FFF2-40B4-BE49-F238E27FC236}">
                    <a16:creationId xmlns:a16="http://schemas.microsoft.com/office/drawing/2014/main" id="{E2850DA6-6811-E5F1-6BE8-D9F88B209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195577" y="4278308"/>
                <a:ext cx="498791" cy="468000"/>
              </a:xfrm>
              <a:prstGeom prst="rect">
                <a:avLst/>
              </a:prstGeom>
            </p:spPr>
          </p:pic>
          <p:pic>
            <p:nvPicPr>
              <p:cNvPr id="428" name="Picture 427">
                <a:extLst>
                  <a:ext uri="{FF2B5EF4-FFF2-40B4-BE49-F238E27FC236}">
                    <a16:creationId xmlns:a16="http://schemas.microsoft.com/office/drawing/2014/main" id="{F11FB0C3-17CE-F0BA-BE47-8B8E02F68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214761" y="4902498"/>
                <a:ext cx="460423" cy="432000"/>
              </a:xfrm>
              <a:prstGeom prst="rect">
                <a:avLst/>
              </a:prstGeom>
            </p:spPr>
          </p:pic>
          <p:pic>
            <p:nvPicPr>
              <p:cNvPr id="429" name="Picture 428">
                <a:extLst>
                  <a:ext uri="{FF2B5EF4-FFF2-40B4-BE49-F238E27FC236}">
                    <a16:creationId xmlns:a16="http://schemas.microsoft.com/office/drawing/2014/main" id="{C80C5703-AF12-4D1D-1B5F-1C6968EB0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061287" y="5490686"/>
                <a:ext cx="767371" cy="720000"/>
              </a:xfrm>
              <a:prstGeom prst="rect">
                <a:avLst/>
              </a:prstGeom>
            </p:spPr>
          </p:pic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199B6620-4113-9A88-F129-A14D49C4E704}"/>
                  </a:ext>
                </a:extLst>
              </p:cNvPr>
              <p:cNvSpPr txBox="1"/>
              <p:nvPr/>
            </p:nvSpPr>
            <p:spPr>
              <a:xfrm>
                <a:off x="9761933" y="1837372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1GB</a:t>
                </a: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4719DA37-E9EE-2900-0811-621810880F10}"/>
                  </a:ext>
                </a:extLst>
              </p:cNvPr>
              <p:cNvSpPr txBox="1"/>
              <p:nvPr/>
            </p:nvSpPr>
            <p:spPr>
              <a:xfrm>
                <a:off x="9761933" y="2448870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1.5GB</a:t>
                </a:r>
              </a:p>
            </p:txBody>
          </p: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8484F1AB-C3A3-87A1-002A-2875D340DF20}"/>
                  </a:ext>
                </a:extLst>
              </p:cNvPr>
              <p:cNvSpPr txBox="1"/>
              <p:nvPr/>
            </p:nvSpPr>
            <p:spPr>
              <a:xfrm>
                <a:off x="9761933" y="3100709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0.5GB</a:t>
                </a:r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F38C3091-06B5-8842-9703-90719F185E3D}"/>
                  </a:ext>
                </a:extLst>
              </p:cNvPr>
              <p:cNvSpPr txBox="1"/>
              <p:nvPr/>
            </p:nvSpPr>
            <p:spPr>
              <a:xfrm>
                <a:off x="9761933" y="3752548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1.5GB</a:t>
                </a: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778D13B7-A656-A1E2-040A-935F4E6A306D}"/>
                  </a:ext>
                </a:extLst>
              </p:cNvPr>
              <p:cNvSpPr txBox="1"/>
              <p:nvPr/>
            </p:nvSpPr>
            <p:spPr>
              <a:xfrm>
                <a:off x="9761933" y="4404387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1GB</a:t>
                </a: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64A13B73-DA38-1A99-0036-5DF94EFD5BC4}"/>
                  </a:ext>
                </a:extLst>
              </p:cNvPr>
              <p:cNvSpPr txBox="1"/>
              <p:nvPr/>
            </p:nvSpPr>
            <p:spPr>
              <a:xfrm>
                <a:off x="9761933" y="5056226"/>
                <a:ext cx="792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0.5GB</a:t>
                </a:r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FC72E5A6-5009-EF15-6B77-63035CBF3E22}"/>
                  </a:ext>
                </a:extLst>
              </p:cNvPr>
              <p:cNvSpPr txBox="1"/>
              <p:nvPr/>
            </p:nvSpPr>
            <p:spPr>
              <a:xfrm>
                <a:off x="9761933" y="5708064"/>
                <a:ext cx="6431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4GB</a:t>
                </a:r>
              </a:p>
            </p:txBody>
          </p:sp>
          <p:sp>
            <p:nvSpPr>
              <p:cNvPr id="446" name="Right Brace 445">
                <a:extLst>
                  <a:ext uri="{FF2B5EF4-FFF2-40B4-BE49-F238E27FC236}">
                    <a16:creationId xmlns:a16="http://schemas.microsoft.com/office/drawing/2014/main" id="{0FDA56F1-60DD-099A-4A71-ECE8456992A4}"/>
                  </a:ext>
                </a:extLst>
              </p:cNvPr>
              <p:cNvSpPr/>
              <p:nvPr/>
            </p:nvSpPr>
            <p:spPr>
              <a:xfrm>
                <a:off x="10266043" y="1745546"/>
                <a:ext cx="624964" cy="4465140"/>
              </a:xfrm>
              <a:prstGeom prst="rightBrace">
                <a:avLst>
                  <a:gd name="adj1" fmla="val 17207"/>
                  <a:gd name="adj2" fmla="val 50000"/>
                </a:avLst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FR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E3DCCBBC-C7EB-C2A2-AF1F-25B2E3C1CFD4}"/>
                  </a:ext>
                </a:extLst>
              </p:cNvPr>
              <p:cNvSpPr txBox="1"/>
              <p:nvPr/>
            </p:nvSpPr>
            <p:spPr>
              <a:xfrm>
                <a:off x="10827572" y="3808458"/>
                <a:ext cx="6527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10GB</a:t>
                </a:r>
              </a:p>
            </p:txBody>
          </p:sp>
        </p:grpSp>
      </p:grpSp>
      <p:sp>
        <p:nvSpPr>
          <p:cNvPr id="458" name="Slide Number Placeholder 457">
            <a:extLst>
              <a:ext uri="{FF2B5EF4-FFF2-40B4-BE49-F238E27FC236}">
                <a16:creationId xmlns:a16="http://schemas.microsoft.com/office/drawing/2014/main" id="{69B9C9B8-227D-EA7F-B7F2-5B383F83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3</a:t>
            </a:fld>
            <a:endParaRPr lang="en-FR" sz="1100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AE72DA0-4E55-DA92-0D33-FF7DDA4F90BA}"/>
              </a:ext>
            </a:extLst>
          </p:cNvPr>
          <p:cNvSpPr txBox="1"/>
          <p:nvPr/>
        </p:nvSpPr>
        <p:spPr>
          <a:xfrm>
            <a:off x="5885917" y="143359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400" dirty="0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C7694EDD-1D4D-47BC-79EF-078D4A6744A3}"/>
              </a:ext>
            </a:extLst>
          </p:cNvPr>
          <p:cNvSpPr txBox="1"/>
          <p:nvPr/>
        </p:nvSpPr>
        <p:spPr>
          <a:xfrm>
            <a:off x="6962352" y="144805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400" dirty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7401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61A5820-B9A2-CD1F-B3F1-15022BBE25D5}"/>
              </a:ext>
            </a:extLst>
          </p:cNvPr>
          <p:cNvSpPr txBox="1"/>
          <p:nvPr/>
        </p:nvSpPr>
        <p:spPr>
          <a:xfrm>
            <a:off x="403665" y="254719"/>
            <a:ext cx="114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Strategy Allows Lossless Compression Of 1-3 Orders Of Magnitude Across Different Genome Collections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D8D08-6D46-9696-FF52-EE659EE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4</a:t>
            </a:fld>
            <a:endParaRPr lang="en-FR" sz="1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906F19-4CEB-E95E-6CBE-24282926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76005"/>
            <a:ext cx="3312730" cy="3505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59A26F-6139-2F70-52E9-F7EC92F0F53C}"/>
              </a:ext>
            </a:extLst>
          </p:cNvPr>
          <p:cNvSpPr txBox="1"/>
          <p:nvPr/>
        </p:nvSpPr>
        <p:spPr>
          <a:xfrm>
            <a:off x="4223792" y="5895391"/>
            <a:ext cx="34543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RESULTING COMPRESSION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FAAD33-975B-3EC1-D051-57791C15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977"/>
          <a:stretch/>
        </p:blipFill>
        <p:spPr>
          <a:xfrm>
            <a:off x="6954235" y="1676005"/>
            <a:ext cx="3312730" cy="3121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5D8C0D-DF34-A3C8-4E8D-00DFDAC57FB2}"/>
              </a:ext>
            </a:extLst>
          </p:cNvPr>
          <p:cNvSpPr txBox="1"/>
          <p:nvPr/>
        </p:nvSpPr>
        <p:spPr>
          <a:xfrm>
            <a:off x="7568455" y="4997328"/>
            <a:ext cx="20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AllTheBacteria - TBA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5DB5D-99F3-4149-B107-CB50733A8BD9}"/>
              </a:ext>
            </a:extLst>
          </p:cNvPr>
          <p:cNvSpPr/>
          <p:nvPr/>
        </p:nvSpPr>
        <p:spPr>
          <a:xfrm>
            <a:off x="7896200" y="1249761"/>
            <a:ext cx="576064" cy="3187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4A66F-C906-82DB-D467-3704A6A0D50E}"/>
              </a:ext>
            </a:extLst>
          </p:cNvPr>
          <p:cNvSpPr/>
          <p:nvPr/>
        </p:nvSpPr>
        <p:spPr>
          <a:xfrm>
            <a:off x="8519801" y="3429000"/>
            <a:ext cx="576064" cy="100811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F7D3F-B557-62CA-D782-093FEFA12549}"/>
              </a:ext>
            </a:extLst>
          </p:cNvPr>
          <p:cNvSpPr txBox="1"/>
          <p:nvPr/>
        </p:nvSpPr>
        <p:spPr>
          <a:xfrm rot="16200000">
            <a:off x="7147527" y="129023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87021710-EABC-78B0-64E6-427EC39B9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22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1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46CC-9A0D-7B4C-C9B9-1FBAE840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5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2F04D-0905-7590-A5AE-D7D65B48C904}"/>
              </a:ext>
            </a:extLst>
          </p:cNvPr>
          <p:cNvSpPr txBox="1"/>
          <p:nvPr/>
        </p:nvSpPr>
        <p:spPr>
          <a:xfrm>
            <a:off x="2011078" y="25471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Limitation: </a:t>
            </a:r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Batching Results In Non-uniform Post-compression Sizes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F40A9386-B11A-CC29-F5AA-8B5B4D1C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836" y="1887297"/>
            <a:ext cx="9048328" cy="308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AAC8D-659F-7527-8FC3-C4CD32E9B715}"/>
              </a:ext>
            </a:extLst>
          </p:cNvPr>
          <p:cNvSpPr txBox="1"/>
          <p:nvPr/>
        </p:nvSpPr>
        <p:spPr>
          <a:xfrm>
            <a:off x="4377348" y="5085184"/>
            <a:ext cx="34543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Batches of the 661k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66EE-7103-3AAF-A8EF-9728A4ECB3C9}"/>
              </a:ext>
            </a:extLst>
          </p:cNvPr>
          <p:cNvSpPr txBox="1"/>
          <p:nvPr/>
        </p:nvSpPr>
        <p:spPr>
          <a:xfrm rot="16200000">
            <a:off x="165733" y="3290500"/>
            <a:ext cx="22312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Size (MB)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6018E6-8D10-FFC6-231C-81C2B9E3C385}"/>
              </a:ext>
            </a:extLst>
          </p:cNvPr>
          <p:cNvCxnSpPr/>
          <p:nvPr/>
        </p:nvCxnSpPr>
        <p:spPr>
          <a:xfrm flipH="1">
            <a:off x="1435227" y="4437112"/>
            <a:ext cx="956472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6F0B-91B9-F6A8-3E1C-476BE6F0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6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2939C-5AAB-B49F-EC4C-D541C54D7848}"/>
              </a:ext>
            </a:extLst>
          </p:cNvPr>
          <p:cNvSpPr txBox="1"/>
          <p:nvPr/>
        </p:nvSpPr>
        <p:spPr>
          <a:xfrm>
            <a:off x="2011077" y="254719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Limitation: </a:t>
            </a:r>
            <a:r>
              <a:rPr lang="en-FR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Batching Results In Non-uniform Post-compression Sizes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9A07D-00CB-1FEA-844C-366D83EDC2A7}"/>
              </a:ext>
            </a:extLst>
          </p:cNvPr>
          <p:cNvSpPr txBox="1"/>
          <p:nvPr/>
        </p:nvSpPr>
        <p:spPr>
          <a:xfrm>
            <a:off x="4377348" y="5085184"/>
            <a:ext cx="345430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Batches of the 661k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6B85F-A221-7276-A1E6-291A9D749869}"/>
              </a:ext>
            </a:extLst>
          </p:cNvPr>
          <p:cNvSpPr txBox="1"/>
          <p:nvPr/>
        </p:nvSpPr>
        <p:spPr>
          <a:xfrm rot="16200000">
            <a:off x="165733" y="3290500"/>
            <a:ext cx="223121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Size (MB)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21D35-0DC1-75D3-7956-0829E60EF734}"/>
              </a:ext>
            </a:extLst>
          </p:cNvPr>
          <p:cNvSpPr/>
          <p:nvPr/>
        </p:nvSpPr>
        <p:spPr>
          <a:xfrm>
            <a:off x="1841942" y="2133988"/>
            <a:ext cx="9078594" cy="2735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600" dirty="0">
                <a:latin typeface="Arial" panose="020B0604020202020204" pitchFamily="34" charset="0"/>
                <a:cs typeface="Arial" panose="020B0604020202020204" pitchFamily="34" charset="0"/>
              </a:rPr>
              <a:t>AllTheBacteria Batches here</a:t>
            </a:r>
          </a:p>
        </p:txBody>
      </p:sp>
    </p:spTree>
    <p:extLst>
      <p:ext uri="{BB962C8B-B14F-4D97-AF65-F5344CB8AC3E}">
        <p14:creationId xmlns:p14="http://schemas.microsoft.com/office/powerpoint/2010/main" val="197051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63DB-C516-0C06-7CC6-24AE8742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7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1B2AB-5D68-AA8A-F7BA-3CA8D47945E1}"/>
              </a:ext>
            </a:extLst>
          </p:cNvPr>
          <p:cNvSpPr txBox="1"/>
          <p:nvPr/>
        </p:nvSpPr>
        <p:spPr>
          <a:xfrm>
            <a:off x="479376" y="334307"/>
            <a:ext cx="471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Consequences: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Impact on Downstream Analysis</a:t>
            </a:r>
            <a:endParaRPr lang="en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011CC4-7696-9FC5-D96C-B17FA8BC0DAA}"/>
              </a:ext>
            </a:extLst>
          </p:cNvPr>
          <p:cNvGrpSpPr/>
          <p:nvPr/>
        </p:nvGrpSpPr>
        <p:grpSpPr>
          <a:xfrm>
            <a:off x="1215535" y="1503677"/>
            <a:ext cx="3240360" cy="3850646"/>
            <a:chOff x="15577513" y="27547403"/>
            <a:chExt cx="10616177" cy="102636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AB10E7-9497-0FCC-8A89-59B669F50B32}"/>
                </a:ext>
              </a:extLst>
            </p:cNvPr>
            <p:cNvSpPr txBox="1"/>
            <p:nvPr/>
          </p:nvSpPr>
          <p:spPr>
            <a:xfrm>
              <a:off x="15577513" y="36610709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Inefficient Transmission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0CF79A-95B7-AECE-05EA-3347ACF4BD8C}"/>
                </a:ext>
              </a:extLst>
            </p:cNvPr>
            <p:cNvSpPr txBox="1"/>
            <p:nvPr/>
          </p:nvSpPr>
          <p:spPr>
            <a:xfrm>
              <a:off x="15577513" y="32079057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Inconsistent Query Times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431CB-BDCC-F1DC-4547-C9ADC19D2A73}"/>
                </a:ext>
              </a:extLst>
            </p:cNvPr>
            <p:cNvSpPr txBox="1"/>
            <p:nvPr/>
          </p:nvSpPr>
          <p:spPr>
            <a:xfrm>
              <a:off x="15577513" y="29813230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Hinder Parallelization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38A943-CA4A-B1BC-0F62-D6C5E34113F1}"/>
                </a:ext>
              </a:extLst>
            </p:cNvPr>
            <p:cNvSpPr txBox="1"/>
            <p:nvPr/>
          </p:nvSpPr>
          <p:spPr>
            <a:xfrm>
              <a:off x="15577513" y="34344884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Memory Overuse 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F188F6-F013-8E54-9C18-8258E35EE7C2}"/>
                </a:ext>
              </a:extLst>
            </p:cNvPr>
            <p:cNvSpPr txBox="1"/>
            <p:nvPr/>
          </p:nvSpPr>
          <p:spPr>
            <a:xfrm>
              <a:off x="15577513" y="27547403"/>
              <a:ext cx="10616177" cy="9844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Unbalanced Workloads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A1C464-8E75-D275-75BF-9CF7E857686C}"/>
              </a:ext>
            </a:extLst>
          </p:cNvPr>
          <p:cNvSpPr txBox="1"/>
          <p:nvPr/>
        </p:nvSpPr>
        <p:spPr>
          <a:xfrm>
            <a:off x="6816080" y="334307"/>
            <a:ext cx="471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Consequences: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Impact on Downstream Analysis</a:t>
            </a:r>
            <a:endParaRPr lang="en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23DF01-3465-0D71-A1A3-7BD864939454}"/>
              </a:ext>
            </a:extLst>
          </p:cNvPr>
          <p:cNvGrpSpPr/>
          <p:nvPr/>
        </p:nvGrpSpPr>
        <p:grpSpPr>
          <a:xfrm>
            <a:off x="7736105" y="1531596"/>
            <a:ext cx="3240360" cy="3850646"/>
            <a:chOff x="15577513" y="27547403"/>
            <a:chExt cx="10616177" cy="102636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FBCBBA-32FB-2A5D-8E5C-48D698A78774}"/>
                </a:ext>
              </a:extLst>
            </p:cNvPr>
            <p:cNvSpPr txBox="1"/>
            <p:nvPr/>
          </p:nvSpPr>
          <p:spPr>
            <a:xfrm>
              <a:off x="15577513" y="36610709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Inefficient Transmission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EA04C8-1235-B290-E18D-373BF95FE8B8}"/>
                </a:ext>
              </a:extLst>
            </p:cNvPr>
            <p:cNvSpPr txBox="1"/>
            <p:nvPr/>
          </p:nvSpPr>
          <p:spPr>
            <a:xfrm>
              <a:off x="15577513" y="32079057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Inconsistent Query Times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C46D57-3D21-A790-15C6-82959CDACAE3}"/>
                </a:ext>
              </a:extLst>
            </p:cNvPr>
            <p:cNvSpPr txBox="1"/>
            <p:nvPr/>
          </p:nvSpPr>
          <p:spPr>
            <a:xfrm>
              <a:off x="15577513" y="29813230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Hinder Parallelization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262104-09EF-4A7F-0975-B6C8E5F4B8F0}"/>
                </a:ext>
              </a:extLst>
            </p:cNvPr>
            <p:cNvSpPr txBox="1"/>
            <p:nvPr/>
          </p:nvSpPr>
          <p:spPr>
            <a:xfrm>
              <a:off x="15577513" y="34344884"/>
              <a:ext cx="10616177" cy="12003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Memory Overuse 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27C47-D450-D8B9-06DA-A8B3D3AAAD19}"/>
                </a:ext>
              </a:extLst>
            </p:cNvPr>
            <p:cNvSpPr txBox="1"/>
            <p:nvPr/>
          </p:nvSpPr>
          <p:spPr>
            <a:xfrm>
              <a:off x="15577513" y="27547403"/>
              <a:ext cx="10616177" cy="984429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Unbalanced Workloads</a:t>
              </a:r>
              <a:endParaRPr lang="en-FR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445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D2FF7-B32E-6C4B-D3FA-EE0BBC26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8</a:t>
            </a:fld>
            <a:endParaRPr lang="en-FR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06CBA-3BB2-36DA-5672-24198386B0FF}"/>
              </a:ext>
            </a:extLst>
          </p:cNvPr>
          <p:cNvSpPr txBox="1"/>
          <p:nvPr/>
        </p:nvSpPr>
        <p:spPr>
          <a:xfrm>
            <a:off x="1632746" y="254719"/>
            <a:ext cx="89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 Objective: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 Optimized Batching Strategy For Multiple Applications</a:t>
            </a:r>
            <a:endParaRPr lang="en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59C15A9E-1124-95A3-2CD8-68F28D47B84C}"/>
              </a:ext>
            </a:extLst>
          </p:cNvPr>
          <p:cNvSpPr>
            <a:spLocks noChangeAspect="1"/>
          </p:cNvSpPr>
          <p:nvPr/>
        </p:nvSpPr>
        <p:spPr>
          <a:xfrm>
            <a:off x="6086107" y="1058679"/>
            <a:ext cx="5986557" cy="1650241"/>
          </a:xfrm>
          <a:prstGeom prst="round1Rect">
            <a:avLst>
              <a:gd name="adj" fmla="val 11782"/>
            </a:avLst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FR" sz="14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Batching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400" b="0" i="0" u="none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kumimoji="0" lang="en-FR" sz="1400" b="0" i="0" u="sng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set of genomes</a:t>
            </a:r>
            <a:r>
              <a:rPr kumimoji="0" lang="en-FR" sz="1400" b="0" i="0" u="none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FR" sz="1400" b="1" dirty="0">
              <a:ln>
                <a:solidFill>
                  <a:schemeClr val="accent5">
                    <a:lumMod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Partition it into </a:t>
            </a:r>
            <a:r>
              <a:rPr lang="en-FR" sz="14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a set of batches</a:t>
            </a:r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User-input parameters for each batch i.e. nb_genomes N, uncompressed size U, post-compression size C.</a:t>
            </a:r>
          </a:p>
          <a:p>
            <a:r>
              <a:rPr lang="en-FR" sz="14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Minimize the total compression size</a:t>
            </a:r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of the batches and in such a way that the </a:t>
            </a:r>
            <a:r>
              <a:rPr lang="en-FR" sz="14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are satisfied.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77FFA90-A4CF-4E92-B43B-2A178EA3D5DE}"/>
              </a:ext>
            </a:extLst>
          </p:cNvPr>
          <p:cNvGrpSpPr/>
          <p:nvPr/>
        </p:nvGrpSpPr>
        <p:grpSpPr>
          <a:xfrm>
            <a:off x="6124475" y="2852936"/>
            <a:ext cx="5040560" cy="1390091"/>
            <a:chOff x="6450188" y="5392831"/>
            <a:chExt cx="5040560" cy="1390091"/>
          </a:xfrm>
        </p:grpSpPr>
        <p:sp>
          <p:nvSpPr>
            <p:cNvPr id="152" name="Round Single Corner of Rectangle 151">
              <a:extLst>
                <a:ext uri="{FF2B5EF4-FFF2-40B4-BE49-F238E27FC236}">
                  <a16:creationId xmlns:a16="http://schemas.microsoft.com/office/drawing/2014/main" id="{9B40EB34-4BFD-9B59-9B0B-7CE6A290B6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188" y="5392831"/>
              <a:ext cx="5040560" cy="1390091"/>
            </a:xfrm>
            <a:prstGeom prst="round1Rect">
              <a:avLst>
                <a:gd name="adj" fmla="val 1178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FR" sz="14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5CD0C2DA-16F2-2808-D4EE-FAC41FC37FAF}"/>
                    </a:ext>
                  </a:extLst>
                </p:cNvPr>
                <p:cNvSpPr txBox="1"/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nary>
                          <m:naryPr>
                            <m:chr m:val="∑"/>
                            <m:ctrlPr>
                              <a:rPr lang="vi-V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𝐵𝑎𝑡𝑐h𝑒𝑠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ostCompressionSize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F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5CD0C2DA-16F2-2808-D4EE-FAC41FC37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blipFill>
                  <a:blip r:embed="rId2"/>
                  <a:stretch>
                    <a:fillRect l="-4887" t="-108772" r="-1880" b="-17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ound Single Corner of Rectangle 154">
                <a:extLst>
                  <a:ext uri="{FF2B5EF4-FFF2-40B4-BE49-F238E27FC236}">
                    <a16:creationId xmlns:a16="http://schemas.microsoft.com/office/drawing/2014/main" id="{AECFC125-74C6-591F-942E-C45107DEC4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26695" y="4422765"/>
                <a:ext cx="5040560" cy="1526515"/>
              </a:xfrm>
              <a:prstGeom prst="round1Rect">
                <a:avLst>
                  <a:gd name="adj" fmla="val 11782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Subjects to: (requirements)</a:t>
                </a:r>
                <a:endParaRPr lang="en-FR" sz="12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or each batch b</a:t>
                </a:r>
                <a:r>
                  <a:rPr lang="en-FR" sz="1200" baseline="-250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Cardinality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UncompressedSi</m:t>
                      </m:r>
                      <m:r>
                        <m:rPr>
                          <m:sty m:val="p"/>
                        </m:rPr>
                        <a:rPr lang="en-FR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Post</m:t>
                      </m:r>
                      <m:r>
                        <m:rPr>
                          <m:sty m:val="p"/>
                        </m:rPr>
                        <a:rPr lang="vi-VN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Balancing requirement of all couple </a:t>
                </a:r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 and j: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Post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CompressionSize</m:t>
                      </m:r>
                      <m:d>
                        <m:d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 dirty="0" smtClean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Post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Round Single Corner of Rectangle 154">
                <a:extLst>
                  <a:ext uri="{FF2B5EF4-FFF2-40B4-BE49-F238E27FC236}">
                    <a16:creationId xmlns:a16="http://schemas.microsoft.com/office/drawing/2014/main" id="{AECFC125-74C6-591F-942E-C45107DEC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5" y="4422765"/>
                <a:ext cx="5040560" cy="1526515"/>
              </a:xfrm>
              <a:prstGeom prst="round1Rect">
                <a:avLst>
                  <a:gd name="adj" fmla="val 11782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B2F6788-1378-FCF1-06B9-129066F8AB43}"/>
              </a:ext>
            </a:extLst>
          </p:cNvPr>
          <p:cNvGrpSpPr/>
          <p:nvPr/>
        </p:nvGrpSpPr>
        <p:grpSpPr>
          <a:xfrm>
            <a:off x="2795553" y="1196752"/>
            <a:ext cx="852175" cy="930344"/>
            <a:chOff x="3410558" y="583622"/>
            <a:chExt cx="1354514" cy="1619515"/>
          </a:xfrm>
        </p:grpSpPr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01AFCA99-BFC7-AFC7-167E-0F52422D7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E94D8871-EA32-88E0-1C58-D4AE1C155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998E8C8D-B7B1-7D49-9959-2EFD05A7B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02E736C3-0FAD-47B8-33C2-013DDF799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AE31B9AB-8E3D-5999-8762-9759C1F1A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7D39FB6C-F363-4785-395C-FB7B7722E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052" y="1037945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91316B51-BC20-6BF6-994F-67400AFA7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558" y="1130677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2493416-C753-691D-750D-AEDF818E98FE}"/>
              </a:ext>
            </a:extLst>
          </p:cNvPr>
          <p:cNvGrpSpPr/>
          <p:nvPr/>
        </p:nvGrpSpPr>
        <p:grpSpPr>
          <a:xfrm>
            <a:off x="1257428" y="2551512"/>
            <a:ext cx="748376" cy="823805"/>
            <a:chOff x="3575545" y="583622"/>
            <a:chExt cx="1189527" cy="1434055"/>
          </a:xfrm>
        </p:grpSpPr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E49FF992-2F2B-D87E-89E1-42E582F51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67A7705F-0DA3-4099-C184-1F5F4986D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ounded Rectangle 268">
              <a:extLst>
                <a:ext uri="{FF2B5EF4-FFF2-40B4-BE49-F238E27FC236}">
                  <a16:creationId xmlns:a16="http://schemas.microsoft.com/office/drawing/2014/main" id="{B28579F7-F3D5-A6C2-36F5-7B04A084C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08E4B374-6AE8-9B9C-E58F-22B687C83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Rounded Rectangle 270">
              <a:extLst>
                <a:ext uri="{FF2B5EF4-FFF2-40B4-BE49-F238E27FC236}">
                  <a16:creationId xmlns:a16="http://schemas.microsoft.com/office/drawing/2014/main" id="{8A25098A-2D0C-9FD8-C1DE-FC95588AA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205A904-B5BE-378B-8E9F-0CCB6593A623}"/>
              </a:ext>
            </a:extLst>
          </p:cNvPr>
          <p:cNvGrpSpPr/>
          <p:nvPr/>
        </p:nvGrpSpPr>
        <p:grpSpPr>
          <a:xfrm>
            <a:off x="2279576" y="2554189"/>
            <a:ext cx="852175" cy="930344"/>
            <a:chOff x="3410558" y="583622"/>
            <a:chExt cx="1354514" cy="1619515"/>
          </a:xfrm>
        </p:grpSpPr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FB946C7E-912F-ED95-7AFB-A31B9812E5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Rounded Rectangle 273">
              <a:extLst>
                <a:ext uri="{FF2B5EF4-FFF2-40B4-BE49-F238E27FC236}">
                  <a16:creationId xmlns:a16="http://schemas.microsoft.com/office/drawing/2014/main" id="{66B8C466-871C-5391-426B-CC54D7A20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19006E44-F1BF-8CEF-367A-DBE855A2E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7B93F558-198C-F474-F902-FEC7ABF04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F82CD48B-18B6-AB08-C1E1-F00EF4C7B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9FA70065-2031-7750-4EE3-B20739F016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052" y="1037945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423330BB-2DD1-BE2E-095A-B891470F8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558" y="1130677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90350E2-072E-7D80-F479-E1A9A808745D}"/>
              </a:ext>
            </a:extLst>
          </p:cNvPr>
          <p:cNvGrpSpPr/>
          <p:nvPr/>
        </p:nvGrpSpPr>
        <p:grpSpPr>
          <a:xfrm>
            <a:off x="4511824" y="2551512"/>
            <a:ext cx="644578" cy="717268"/>
            <a:chOff x="3740530" y="583622"/>
            <a:chExt cx="1024542" cy="1248598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5F64250D-F3F3-51FA-782D-A391B6428C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7F3F28D2-BB07-8021-82B4-96CF44BD3F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ounded Rectangle 282">
              <a:extLst>
                <a:ext uri="{FF2B5EF4-FFF2-40B4-BE49-F238E27FC236}">
                  <a16:creationId xmlns:a16="http://schemas.microsoft.com/office/drawing/2014/main" id="{A766172C-27D3-91B7-0220-083814975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6F5692A-0929-94EF-85A4-44B890C3C6F9}"/>
              </a:ext>
            </a:extLst>
          </p:cNvPr>
          <p:cNvGrpSpPr/>
          <p:nvPr/>
        </p:nvGrpSpPr>
        <p:grpSpPr>
          <a:xfrm>
            <a:off x="3431704" y="2548835"/>
            <a:ext cx="748376" cy="823805"/>
            <a:chOff x="3575545" y="583622"/>
            <a:chExt cx="1189527" cy="1434055"/>
          </a:xfrm>
        </p:grpSpPr>
        <p:sp>
          <p:nvSpPr>
            <p:cNvPr id="285" name="Rounded Rectangle 284">
              <a:extLst>
                <a:ext uri="{FF2B5EF4-FFF2-40B4-BE49-F238E27FC236}">
                  <a16:creationId xmlns:a16="http://schemas.microsoft.com/office/drawing/2014/main" id="{E3C81C81-4EC0-F8D4-E53F-254EC2733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Rounded Rectangle 285">
              <a:extLst>
                <a:ext uri="{FF2B5EF4-FFF2-40B4-BE49-F238E27FC236}">
                  <a16:creationId xmlns:a16="http://schemas.microsoft.com/office/drawing/2014/main" id="{B8180720-7880-1622-2956-6EA1A3A5A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B15482F2-F19C-6761-38B6-54B3DA11F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064FED24-033B-7E26-54C6-6709A248A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59D111EF-4FE0-414E-6810-64BF66600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7E504416-1144-531D-A7EE-FE227C7142AE}"/>
              </a:ext>
            </a:extLst>
          </p:cNvPr>
          <p:cNvGrpSpPr/>
          <p:nvPr/>
        </p:nvGrpSpPr>
        <p:grpSpPr>
          <a:xfrm>
            <a:off x="2691526" y="3711272"/>
            <a:ext cx="927906" cy="852566"/>
            <a:chOff x="7426400" y="3770408"/>
            <a:chExt cx="927906" cy="852566"/>
          </a:xfrm>
        </p:grpSpPr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E4571453-0753-335C-E53B-810803558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1767" y="3770408"/>
              <a:ext cx="494940" cy="457711"/>
            </a:xfrm>
            <a:prstGeom prst="rect">
              <a:avLst/>
            </a:prstGeom>
          </p:spPr>
        </p:pic>
        <p:sp>
          <p:nvSpPr>
            <p:cNvPr id="292" name="Down Arrow 291">
              <a:extLst>
                <a:ext uri="{FF2B5EF4-FFF2-40B4-BE49-F238E27FC236}">
                  <a16:creationId xmlns:a16="http://schemas.microsoft.com/office/drawing/2014/main" id="{9D2FD06B-46D0-18DA-1392-66DE607D95EB}"/>
                </a:ext>
              </a:extLst>
            </p:cNvPr>
            <p:cNvSpPr/>
            <p:nvPr/>
          </p:nvSpPr>
          <p:spPr>
            <a:xfrm>
              <a:off x="7426400" y="3770408"/>
              <a:ext cx="927906" cy="852566"/>
            </a:xfrm>
            <a:prstGeom prst="downArrow">
              <a:avLst>
                <a:gd name="adj1" fmla="val 50000"/>
                <a:gd name="adj2" fmla="val 4686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8481C8E-B757-4532-5B21-4F51078EA3AC}"/>
              </a:ext>
            </a:extLst>
          </p:cNvPr>
          <p:cNvGrpSpPr/>
          <p:nvPr/>
        </p:nvGrpSpPr>
        <p:grpSpPr>
          <a:xfrm>
            <a:off x="2190207" y="5010265"/>
            <a:ext cx="1933281" cy="514365"/>
            <a:chOff x="7585521" y="4682638"/>
            <a:chExt cx="2868415" cy="723162"/>
          </a:xfrm>
        </p:grpSpPr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7685653B-5A7F-5993-35CC-CBF4682D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85521" y="4682638"/>
              <a:ext cx="720307" cy="720307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2C9C6D36-B871-AF48-4EBF-7DEB842EB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02011" y="4682638"/>
              <a:ext cx="720307" cy="720307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F635D7D8-CAE6-B57C-C68E-099BB9783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17139" y="4685493"/>
              <a:ext cx="720307" cy="720307"/>
            </a:xfrm>
            <a:prstGeom prst="rect">
              <a:avLst/>
            </a:prstGeom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ADA5574A-BC4E-C52B-B256-B4645363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33629" y="4685493"/>
              <a:ext cx="720307" cy="720307"/>
            </a:xfrm>
            <a:prstGeom prst="rect">
              <a:avLst/>
            </a:prstGeom>
          </p:spPr>
        </p:pic>
      </p:grp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49137A12-14B0-ABE2-5B47-BB7AC62806BF}"/>
              </a:ext>
            </a:extLst>
          </p:cNvPr>
          <p:cNvSpPr/>
          <p:nvPr/>
        </p:nvSpPr>
        <p:spPr>
          <a:xfrm>
            <a:off x="1902003" y="4889410"/>
            <a:ext cx="2661719" cy="894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DE01F7C7-FFA6-E746-EDCC-95BFEA3C3C41}"/>
              </a:ext>
            </a:extLst>
          </p:cNvPr>
          <p:cNvSpPr/>
          <p:nvPr/>
        </p:nvSpPr>
        <p:spPr>
          <a:xfrm>
            <a:off x="2170876" y="4969283"/>
            <a:ext cx="501319" cy="5942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8F14CC34-736F-6880-99C2-E0CE1DF9DD13}"/>
              </a:ext>
            </a:extLst>
          </p:cNvPr>
          <p:cNvSpPr/>
          <p:nvPr/>
        </p:nvSpPr>
        <p:spPr>
          <a:xfrm>
            <a:off x="1103604" y="2406138"/>
            <a:ext cx="1024297" cy="1161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D845F7B-AC3D-7FB7-0FDB-0D21D90CBFE5}"/>
              </a:ext>
            </a:extLst>
          </p:cNvPr>
          <p:cNvSpPr txBox="1"/>
          <p:nvPr/>
        </p:nvSpPr>
        <p:spPr>
          <a:xfrm>
            <a:off x="858488" y="4647376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>
                <a:latin typeface="Arial" panose="020B0604020202020204" pitchFamily="34" charset="0"/>
                <a:cs typeface="Arial" panose="020B0604020202020204" pitchFamily="34" charset="0"/>
              </a:rPr>
              <a:t>Requirements on balancing batches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555B0C1-D250-AB1C-1A17-D0D914320070}"/>
              </a:ext>
            </a:extLst>
          </p:cNvPr>
          <p:cNvSpPr txBox="1"/>
          <p:nvPr/>
        </p:nvSpPr>
        <p:spPr>
          <a:xfrm>
            <a:off x="1850104" y="5496067"/>
            <a:ext cx="276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>
                <a:latin typeface="Arial" panose="020B0604020202020204" pitchFamily="34" charset="0"/>
                <a:cs typeface="Arial" panose="020B0604020202020204" pitchFamily="34" charset="0"/>
              </a:rPr>
              <a:t>Requirements on post-compression size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75CAF5A-39F9-923D-3CB8-514E1EFF3085}"/>
              </a:ext>
            </a:extLst>
          </p:cNvPr>
          <p:cNvSpPr txBox="1"/>
          <p:nvPr/>
        </p:nvSpPr>
        <p:spPr>
          <a:xfrm>
            <a:off x="430736" y="3573016"/>
            <a:ext cx="2496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>
                <a:latin typeface="Arial" panose="020B0604020202020204" pitchFamily="34" charset="0"/>
                <a:cs typeface="Arial" panose="020B0604020202020204" pitchFamily="34" charset="0"/>
              </a:rPr>
              <a:t>Requirements for uncompressed batch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E8C33032-05C3-BC62-0554-51881753F7EC}"/>
              </a:ext>
            </a:extLst>
          </p:cNvPr>
          <p:cNvSpPr txBox="1"/>
          <p:nvPr/>
        </p:nvSpPr>
        <p:spPr>
          <a:xfrm>
            <a:off x="1915907" y="5978803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b="1" dirty="0">
                <a:latin typeface="Arial" panose="020B0604020202020204" pitchFamily="34" charset="0"/>
                <a:cs typeface="Arial" panose="020B0604020202020204" pitchFamily="34" charset="0"/>
              </a:rPr>
              <a:t>Different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6435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29009-9BE0-4099-22DE-E3F15EE4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1B65-213D-2666-EB85-8422898E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901CF-40BB-4047-86E7-71867E30AB4F}" type="slidenum">
              <a:rPr lang="en-FR" sz="1100" smtClean="0"/>
              <a:t>9</a:t>
            </a:fld>
            <a:endParaRPr lang="en-FR" sz="110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53B339-4160-E9AC-A05A-0026DC9C8C60}"/>
              </a:ext>
            </a:extLst>
          </p:cNvPr>
          <p:cNvGrpSpPr/>
          <p:nvPr/>
        </p:nvGrpSpPr>
        <p:grpSpPr>
          <a:xfrm>
            <a:off x="6124475" y="2852936"/>
            <a:ext cx="5040560" cy="1390091"/>
            <a:chOff x="6450188" y="5392831"/>
            <a:chExt cx="5040560" cy="1390091"/>
          </a:xfrm>
        </p:grpSpPr>
        <p:sp>
          <p:nvSpPr>
            <p:cNvPr id="152" name="Round Single Corner of Rectangle 151">
              <a:extLst>
                <a:ext uri="{FF2B5EF4-FFF2-40B4-BE49-F238E27FC236}">
                  <a16:creationId xmlns:a16="http://schemas.microsoft.com/office/drawing/2014/main" id="{5FD8F9D1-8D2C-C81D-D745-A12D023C6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0188" y="5392831"/>
              <a:ext cx="5040560" cy="1390091"/>
            </a:xfrm>
            <a:prstGeom prst="round1Rect">
              <a:avLst>
                <a:gd name="adj" fmla="val 11782"/>
              </a:avLst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FR" sz="14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OBJECTIVE:</a:t>
              </a: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FR" sz="16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9D40437-9107-B9AC-CD31-4494BB4FD1BB}"/>
                    </a:ext>
                  </a:extLst>
                </p:cNvPr>
                <p:cNvSpPr txBox="1"/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nary>
                          <m:naryPr>
                            <m:chr m:val="∑"/>
                            <m:ctrlPr>
                              <a:rPr lang="vi-VN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𝐵𝑎𝑡𝑐h𝑒𝑠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PostCompressionSize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16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vi-V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FR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09D40437-9107-B9AC-CD31-4494BB4FD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339" y="5919660"/>
                  <a:ext cx="3370859" cy="697307"/>
                </a:xfrm>
                <a:prstGeom prst="rect">
                  <a:avLst/>
                </a:prstGeom>
                <a:blipFill>
                  <a:blip r:embed="rId2"/>
                  <a:stretch>
                    <a:fillRect l="-4887" t="-108772" r="-1504" b="-17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Round Single Corner of Rectangle 154">
                <a:extLst>
                  <a:ext uri="{FF2B5EF4-FFF2-40B4-BE49-F238E27FC236}">
                    <a16:creationId xmlns:a16="http://schemas.microsoft.com/office/drawing/2014/main" id="{939529D1-676B-8D0B-554C-E90CCBD38B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26695" y="4422765"/>
                <a:ext cx="5040560" cy="1526515"/>
              </a:xfrm>
              <a:prstGeom prst="round1Rect">
                <a:avLst>
                  <a:gd name="adj" fmla="val 11782"/>
                </a:avLst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Subjects to: (requirements)</a:t>
                </a:r>
                <a:endParaRPr lang="en-FR" sz="1200" b="1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or each batch b</a:t>
                </a:r>
                <a:r>
                  <a:rPr lang="en-FR" sz="1200" baseline="-250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Cardinality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FR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UncompressedSi</m:t>
                      </m:r>
                      <m:r>
                        <m:rPr>
                          <m:sty m:val="p"/>
                        </m:rPr>
                        <a:rPr lang="en-FR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vi-VN" sz="1200" i="1" dirty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Balancing requirement of all couple </a:t>
                </a:r>
                <a:r>
                  <a:rPr lang="en-GB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FR" sz="1200" dirty="0">
                    <a:ln>
                      <a:solidFill>
                        <a:schemeClr val="accent5">
                          <a:lumMod val="50000"/>
                        </a:schemeClr>
                      </a:solidFill>
                    </a:ln>
                    <a:latin typeface="Arial" panose="020B0604020202020204" pitchFamily="34" charset="0"/>
                    <a:cs typeface="Arial" panose="020B0604020202020204" pitchFamily="34" charset="0"/>
                  </a:rPr>
                  <a:t> and j: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d>
                        <m:d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 dirty="0" smtClean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 dirty="0">
                                  <a:ln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</a:ln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vi-VN" sz="120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PostCompressionSize</m:t>
                      </m:r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 dirty="0" smtClean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200" i="1" dirty="0">
                              <a:ln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</a:ln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vi-VN" sz="1200" b="0" i="1" dirty="0" smtClean="0">
                          <a:ln>
                            <a:solidFill>
                              <a:schemeClr val="accent5">
                                <a:lumMod val="50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FR" sz="1200" dirty="0">
                  <a:ln>
                    <a:solidFill>
                      <a:schemeClr val="accent5">
                        <a:lumMod val="50000"/>
                      </a:schemeClr>
                    </a:solidFill>
                  </a:ln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5" name="Round Single Corner of Rectangle 154">
                <a:extLst>
                  <a:ext uri="{FF2B5EF4-FFF2-40B4-BE49-F238E27FC236}">
                    <a16:creationId xmlns:a16="http://schemas.microsoft.com/office/drawing/2014/main" id="{939529D1-676B-8D0B-554C-E90CCBD38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95" y="4422765"/>
                <a:ext cx="5040560" cy="1526515"/>
              </a:xfrm>
              <a:prstGeom prst="round1Rect">
                <a:avLst>
                  <a:gd name="adj" fmla="val 11782"/>
                </a:avLst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641AF25-2B52-EC1D-DFE5-59DBA9F6BFAD}"/>
              </a:ext>
            </a:extLst>
          </p:cNvPr>
          <p:cNvGrpSpPr/>
          <p:nvPr/>
        </p:nvGrpSpPr>
        <p:grpSpPr>
          <a:xfrm>
            <a:off x="2795553" y="1196752"/>
            <a:ext cx="852175" cy="930344"/>
            <a:chOff x="3410558" y="583622"/>
            <a:chExt cx="1354514" cy="1619515"/>
          </a:xfrm>
        </p:grpSpPr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CD142B04-92F8-0E07-5FD0-8DE292C6E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450BD7F8-0892-B5CA-F14F-69126E91B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Rounded Rectangle 260">
              <a:extLst>
                <a:ext uri="{FF2B5EF4-FFF2-40B4-BE49-F238E27FC236}">
                  <a16:creationId xmlns:a16="http://schemas.microsoft.com/office/drawing/2014/main" id="{DDC7A3C6-A682-FC81-A36A-0826184A1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Rounded Rectangle 261">
              <a:extLst>
                <a:ext uri="{FF2B5EF4-FFF2-40B4-BE49-F238E27FC236}">
                  <a16:creationId xmlns:a16="http://schemas.microsoft.com/office/drawing/2014/main" id="{5B450F9F-C008-748D-D351-076D854EA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8A65A20D-34FE-43CD-F0D4-AE8D373AE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ounded Rectangle 263">
              <a:extLst>
                <a:ext uri="{FF2B5EF4-FFF2-40B4-BE49-F238E27FC236}">
                  <a16:creationId xmlns:a16="http://schemas.microsoft.com/office/drawing/2014/main" id="{3002D564-9437-097A-BC2A-0B22F0E3DF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052" y="1037945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600" dirty="0">
                <a:noFill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Rounded Rectangle 264">
              <a:extLst>
                <a:ext uri="{FF2B5EF4-FFF2-40B4-BE49-F238E27FC236}">
                  <a16:creationId xmlns:a16="http://schemas.microsoft.com/office/drawing/2014/main" id="{8851ABBA-03CF-CA99-1446-BBC4FFB44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558" y="1130677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7618647-838A-F78B-9DC5-6BE03E67E1F3}"/>
              </a:ext>
            </a:extLst>
          </p:cNvPr>
          <p:cNvGrpSpPr/>
          <p:nvPr/>
        </p:nvGrpSpPr>
        <p:grpSpPr>
          <a:xfrm>
            <a:off x="1257428" y="2551512"/>
            <a:ext cx="748376" cy="823805"/>
            <a:chOff x="3575545" y="583622"/>
            <a:chExt cx="1189527" cy="1434055"/>
          </a:xfrm>
        </p:grpSpPr>
        <p:sp>
          <p:nvSpPr>
            <p:cNvPr id="267" name="Rounded Rectangle 266">
              <a:extLst>
                <a:ext uri="{FF2B5EF4-FFF2-40B4-BE49-F238E27FC236}">
                  <a16:creationId xmlns:a16="http://schemas.microsoft.com/office/drawing/2014/main" id="{529E3E58-8D3B-D2CA-FC42-458ED5AE2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1C2A94BF-95FE-D012-10C2-D8518FA177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ounded Rectangle 268">
              <a:extLst>
                <a:ext uri="{FF2B5EF4-FFF2-40B4-BE49-F238E27FC236}">
                  <a16:creationId xmlns:a16="http://schemas.microsoft.com/office/drawing/2014/main" id="{941F01AD-7748-A9EC-78DB-4991EB5F9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ounded Rectangle 269">
              <a:extLst>
                <a:ext uri="{FF2B5EF4-FFF2-40B4-BE49-F238E27FC236}">
                  <a16:creationId xmlns:a16="http://schemas.microsoft.com/office/drawing/2014/main" id="{81F01BF0-CDAE-3DC5-06E5-6141C99E1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Rounded Rectangle 270">
              <a:extLst>
                <a:ext uri="{FF2B5EF4-FFF2-40B4-BE49-F238E27FC236}">
                  <a16:creationId xmlns:a16="http://schemas.microsoft.com/office/drawing/2014/main" id="{F1B5CE20-7198-5AE1-BAD7-29ADBEA76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EEFB2628-718D-A7B6-6013-56AF4079EBED}"/>
              </a:ext>
            </a:extLst>
          </p:cNvPr>
          <p:cNvGrpSpPr/>
          <p:nvPr/>
        </p:nvGrpSpPr>
        <p:grpSpPr>
          <a:xfrm>
            <a:off x="2279576" y="2554189"/>
            <a:ext cx="852175" cy="930344"/>
            <a:chOff x="3410558" y="583622"/>
            <a:chExt cx="1354514" cy="1619515"/>
          </a:xfrm>
        </p:grpSpPr>
        <p:sp>
          <p:nvSpPr>
            <p:cNvPr id="273" name="Rounded Rectangle 272">
              <a:extLst>
                <a:ext uri="{FF2B5EF4-FFF2-40B4-BE49-F238E27FC236}">
                  <a16:creationId xmlns:a16="http://schemas.microsoft.com/office/drawing/2014/main" id="{8D777DFF-692B-2C30-F651-7E269089C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Rounded Rectangle 273">
              <a:extLst>
                <a:ext uri="{FF2B5EF4-FFF2-40B4-BE49-F238E27FC236}">
                  <a16:creationId xmlns:a16="http://schemas.microsoft.com/office/drawing/2014/main" id="{81E47B4A-ED30-F388-8339-34BA24773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5EF86806-0296-5699-54BA-DCD915DF5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E19B57AB-D1E4-67EF-C84D-A8E2B090B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C2526196-6C44-C1DA-D297-16701D7742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80A4F760-EADE-ABF9-B90A-37647CDDCB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3052" y="1037945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B6507351-29DD-02C2-84DA-E9FD97ABB7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0558" y="1130677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69630E7B-CB3A-C05A-D2D5-5077EC7FB60B}"/>
              </a:ext>
            </a:extLst>
          </p:cNvPr>
          <p:cNvGrpSpPr/>
          <p:nvPr/>
        </p:nvGrpSpPr>
        <p:grpSpPr>
          <a:xfrm>
            <a:off x="4511824" y="2551512"/>
            <a:ext cx="644578" cy="717268"/>
            <a:chOff x="3740530" y="583622"/>
            <a:chExt cx="1024542" cy="1248598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9623D610-E2F6-B78B-2597-7C71A5374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A2114E16-8960-7CFB-226F-92D0891E3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Rounded Rectangle 282">
              <a:extLst>
                <a:ext uri="{FF2B5EF4-FFF2-40B4-BE49-F238E27FC236}">
                  <a16:creationId xmlns:a16="http://schemas.microsoft.com/office/drawing/2014/main" id="{21CF7931-E714-8802-CAD3-DE64441AB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26960219-AD83-4175-AF23-15189E0ECD54}"/>
              </a:ext>
            </a:extLst>
          </p:cNvPr>
          <p:cNvGrpSpPr/>
          <p:nvPr/>
        </p:nvGrpSpPr>
        <p:grpSpPr>
          <a:xfrm>
            <a:off x="3431704" y="2548835"/>
            <a:ext cx="748376" cy="823805"/>
            <a:chOff x="3575545" y="583622"/>
            <a:chExt cx="1189527" cy="1434055"/>
          </a:xfrm>
        </p:grpSpPr>
        <p:sp>
          <p:nvSpPr>
            <p:cNvPr id="285" name="Rounded Rectangle 284">
              <a:extLst>
                <a:ext uri="{FF2B5EF4-FFF2-40B4-BE49-F238E27FC236}">
                  <a16:creationId xmlns:a16="http://schemas.microsoft.com/office/drawing/2014/main" id="{83552BFA-49B9-240E-4FB4-DF2286AFB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5517" y="583622"/>
              <a:ext cx="859555" cy="1072461"/>
            </a:xfrm>
            <a:prstGeom prst="roundRect">
              <a:avLst>
                <a:gd name="adj" fmla="val 2556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Rounded Rectangle 285">
              <a:extLst>
                <a:ext uri="{FF2B5EF4-FFF2-40B4-BE49-F238E27FC236}">
                  <a16:creationId xmlns:a16="http://schemas.microsoft.com/office/drawing/2014/main" id="{5B57E467-B2D4-605B-78AF-3B575F497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23023" y="667032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2DF6B481-5229-0C90-D879-A75B0D5F8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40530" y="759760"/>
              <a:ext cx="859554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D2761E7B-0913-5FB4-DFF4-BCE3B7193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8038" y="852488"/>
              <a:ext cx="859553" cy="1072460"/>
            </a:xfrm>
            <a:prstGeom prst="roundRect">
              <a:avLst>
                <a:gd name="adj" fmla="val 255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Rounded Rectangle 288">
              <a:extLst>
                <a:ext uri="{FF2B5EF4-FFF2-40B4-BE49-F238E27FC236}">
                  <a16:creationId xmlns:a16="http://schemas.microsoft.com/office/drawing/2014/main" id="{9C4F5B3D-4B1F-1E3E-2635-7B823E1CE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5545" y="945216"/>
              <a:ext cx="859554" cy="1072461"/>
            </a:xfrm>
            <a:prstGeom prst="roundRect">
              <a:avLst>
                <a:gd name="adj" fmla="val 2556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8341AE1-1019-F6E3-44B1-02741E1A5950}"/>
              </a:ext>
            </a:extLst>
          </p:cNvPr>
          <p:cNvGrpSpPr/>
          <p:nvPr/>
        </p:nvGrpSpPr>
        <p:grpSpPr>
          <a:xfrm>
            <a:off x="2691526" y="3711272"/>
            <a:ext cx="927906" cy="852566"/>
            <a:chOff x="7426400" y="3770408"/>
            <a:chExt cx="927906" cy="852566"/>
          </a:xfrm>
        </p:grpSpPr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65CC2642-B8A0-A30A-7229-E76F81D0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1767" y="3770408"/>
              <a:ext cx="494940" cy="457711"/>
            </a:xfrm>
            <a:prstGeom prst="rect">
              <a:avLst/>
            </a:prstGeom>
          </p:spPr>
        </p:pic>
        <p:sp>
          <p:nvSpPr>
            <p:cNvPr id="292" name="Down Arrow 291">
              <a:extLst>
                <a:ext uri="{FF2B5EF4-FFF2-40B4-BE49-F238E27FC236}">
                  <a16:creationId xmlns:a16="http://schemas.microsoft.com/office/drawing/2014/main" id="{3B3927A9-E805-1A1C-A8D2-E209279C8C05}"/>
                </a:ext>
              </a:extLst>
            </p:cNvPr>
            <p:cNvSpPr/>
            <p:nvPr/>
          </p:nvSpPr>
          <p:spPr>
            <a:xfrm>
              <a:off x="7426400" y="3770408"/>
              <a:ext cx="927906" cy="852566"/>
            </a:xfrm>
            <a:prstGeom prst="downArrow">
              <a:avLst>
                <a:gd name="adj1" fmla="val 50000"/>
                <a:gd name="adj2" fmla="val 4686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A7A2FA7-FCDA-6B7E-9A7E-21BE2054ED0A}"/>
              </a:ext>
            </a:extLst>
          </p:cNvPr>
          <p:cNvGrpSpPr/>
          <p:nvPr/>
        </p:nvGrpSpPr>
        <p:grpSpPr>
          <a:xfrm>
            <a:off x="2190207" y="5010265"/>
            <a:ext cx="1933281" cy="514365"/>
            <a:chOff x="7585521" y="4682638"/>
            <a:chExt cx="2868415" cy="723162"/>
          </a:xfrm>
        </p:grpSpPr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6009394E-FA0F-BA9B-285C-C6E9209F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585521" y="4682638"/>
              <a:ext cx="720307" cy="720307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7FFB9775-E1CE-618B-D671-3F4B9905E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02011" y="4682638"/>
              <a:ext cx="720307" cy="720307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76EC4E15-BEEE-7091-2819-181D56C14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17139" y="4685493"/>
              <a:ext cx="720307" cy="720307"/>
            </a:xfrm>
            <a:prstGeom prst="rect">
              <a:avLst/>
            </a:prstGeom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57220921-3479-E240-7716-BD087094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733629" y="4685493"/>
              <a:ext cx="720307" cy="720307"/>
            </a:xfrm>
            <a:prstGeom prst="rect">
              <a:avLst/>
            </a:prstGeom>
          </p:spPr>
        </p:pic>
      </p:grp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82677152-585A-D393-109D-905BF2F61E3B}"/>
              </a:ext>
            </a:extLst>
          </p:cNvPr>
          <p:cNvSpPr/>
          <p:nvPr/>
        </p:nvSpPr>
        <p:spPr>
          <a:xfrm>
            <a:off x="1902003" y="4889410"/>
            <a:ext cx="2661719" cy="894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5324AF8F-AEF8-0E1C-3583-FBE48E2B2E4B}"/>
              </a:ext>
            </a:extLst>
          </p:cNvPr>
          <p:cNvSpPr/>
          <p:nvPr/>
        </p:nvSpPr>
        <p:spPr>
          <a:xfrm>
            <a:off x="2170876" y="4969283"/>
            <a:ext cx="501319" cy="5942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C1588A48-79BF-C717-745B-F0E6468A3AA0}"/>
              </a:ext>
            </a:extLst>
          </p:cNvPr>
          <p:cNvSpPr/>
          <p:nvPr/>
        </p:nvSpPr>
        <p:spPr>
          <a:xfrm>
            <a:off x="1103604" y="2406138"/>
            <a:ext cx="1024297" cy="11611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D4B3C06-6C99-999F-B425-8C613EE618F7}"/>
              </a:ext>
            </a:extLst>
          </p:cNvPr>
          <p:cNvSpPr txBox="1"/>
          <p:nvPr/>
        </p:nvSpPr>
        <p:spPr>
          <a:xfrm>
            <a:off x="858488" y="4647376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>
                <a:latin typeface="Arial" panose="020B0604020202020204" pitchFamily="34" charset="0"/>
                <a:cs typeface="Arial" panose="020B0604020202020204" pitchFamily="34" charset="0"/>
              </a:rPr>
              <a:t>Requirements on balancing batches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D912AA9-B241-9B82-A3DB-0681294F5BD1}"/>
              </a:ext>
            </a:extLst>
          </p:cNvPr>
          <p:cNvSpPr txBox="1"/>
          <p:nvPr/>
        </p:nvSpPr>
        <p:spPr>
          <a:xfrm>
            <a:off x="1850104" y="5496067"/>
            <a:ext cx="27655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050" dirty="0">
                <a:latin typeface="Arial" panose="020B0604020202020204" pitchFamily="34" charset="0"/>
                <a:cs typeface="Arial" panose="020B0604020202020204" pitchFamily="34" charset="0"/>
              </a:rPr>
              <a:t>Requirements on post-compression size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9AF7FBD5-9984-0E4F-89E5-B7289D7ACA7F}"/>
              </a:ext>
            </a:extLst>
          </p:cNvPr>
          <p:cNvSpPr txBox="1"/>
          <p:nvPr/>
        </p:nvSpPr>
        <p:spPr>
          <a:xfrm>
            <a:off x="430736" y="3573016"/>
            <a:ext cx="2496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dirty="0">
                <a:latin typeface="Arial" panose="020B0604020202020204" pitchFamily="34" charset="0"/>
                <a:cs typeface="Arial" panose="020B0604020202020204" pitchFamily="34" charset="0"/>
              </a:rPr>
              <a:t>Requirements for uncompressed batch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66DDB18-AE6A-170E-D697-50C765F94656}"/>
              </a:ext>
            </a:extLst>
          </p:cNvPr>
          <p:cNvSpPr txBox="1"/>
          <p:nvPr/>
        </p:nvSpPr>
        <p:spPr>
          <a:xfrm>
            <a:off x="1915907" y="5978803"/>
            <a:ext cx="2496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b="1" dirty="0">
                <a:latin typeface="Arial" panose="020B0604020202020204" pitchFamily="34" charset="0"/>
                <a:cs typeface="Arial" panose="020B0604020202020204" pitchFamily="34" charset="0"/>
              </a:rPr>
              <a:t>Different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6D5AA-FECA-D726-25D7-A7192E02060C}"/>
              </a:ext>
            </a:extLst>
          </p:cNvPr>
          <p:cNvSpPr txBox="1"/>
          <p:nvPr/>
        </p:nvSpPr>
        <p:spPr>
          <a:xfrm>
            <a:off x="3614116" y="6248385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Post-compression Size Is Non-trivial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983FC-C46C-1574-D921-F62A57A980B8}"/>
              </a:ext>
            </a:extLst>
          </p:cNvPr>
          <p:cNvSpPr txBox="1"/>
          <p:nvPr/>
        </p:nvSpPr>
        <p:spPr>
          <a:xfrm>
            <a:off x="1632746" y="254719"/>
            <a:ext cx="894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 Objective: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 Optimized Batching Strategy For Multiple Applications</a:t>
            </a:r>
            <a:endParaRPr lang="en-FR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 Single Corner of Rectangle 10">
            <a:extLst>
              <a:ext uri="{FF2B5EF4-FFF2-40B4-BE49-F238E27FC236}">
                <a16:creationId xmlns:a16="http://schemas.microsoft.com/office/drawing/2014/main" id="{778DF562-721F-AE33-911F-0EE7B93AD28A}"/>
              </a:ext>
            </a:extLst>
          </p:cNvPr>
          <p:cNvSpPr>
            <a:spLocks noChangeAspect="1"/>
          </p:cNvSpPr>
          <p:nvPr/>
        </p:nvSpPr>
        <p:spPr>
          <a:xfrm>
            <a:off x="6086107" y="1058679"/>
            <a:ext cx="5986557" cy="1650241"/>
          </a:xfrm>
          <a:prstGeom prst="round1Rect">
            <a:avLst>
              <a:gd name="adj" fmla="val 11782"/>
            </a:avLst>
          </a:prstGeom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FR" sz="14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Batching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1400" b="0" i="0" u="none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Given a </a:t>
            </a:r>
            <a:r>
              <a:rPr kumimoji="0" lang="en-FR" sz="1400" b="0" i="0" u="sng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set of genomes</a:t>
            </a:r>
            <a:r>
              <a:rPr kumimoji="0" lang="en-FR" sz="1400" b="0" i="0" u="none" strike="noStrike" kern="1200" cap="none" spc="0" normalizeH="0" baseline="0" noProof="0" dirty="0">
                <a:ln>
                  <a:solidFill>
                    <a:srgbClr val="5B9BD5">
                      <a:lumMod val="50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FR" sz="1400" b="1" dirty="0">
              <a:ln>
                <a:solidFill>
                  <a:schemeClr val="accent5">
                    <a:lumMod val="50000"/>
                  </a:schemeClr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Partition it into </a:t>
            </a:r>
            <a:r>
              <a:rPr lang="en-FR" sz="14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a set of batches</a:t>
            </a:r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User-input parameters for each batch i.e. nb_genomes N, uncompressed size U, post-compression size C.</a:t>
            </a:r>
          </a:p>
          <a:p>
            <a:r>
              <a:rPr lang="en-FR" sz="14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Minimize the total compression size</a:t>
            </a:r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of the batches and in such a way that the </a:t>
            </a:r>
            <a:r>
              <a:rPr lang="en-FR" sz="1400" u="sng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are satisfied.</a:t>
            </a:r>
          </a:p>
        </p:txBody>
      </p:sp>
    </p:spTree>
    <p:extLst>
      <p:ext uri="{BB962C8B-B14F-4D97-AF65-F5344CB8AC3E}">
        <p14:creationId xmlns:p14="http://schemas.microsoft.com/office/powerpoint/2010/main" val="220792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1460</Words>
  <Application>Microsoft Macintosh PowerPoint</Application>
  <PresentationFormat>Widescreen</PresentationFormat>
  <Paragraphs>263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Wingdings</vt:lpstr>
      <vt:lpstr>Office Theme</vt:lpstr>
      <vt:lpstr>Optimizations For Efficient Compression Of Large Bacterial Genome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4</cp:revision>
  <dcterms:created xsi:type="dcterms:W3CDTF">2025-03-10T13:41:29Z</dcterms:created>
  <dcterms:modified xsi:type="dcterms:W3CDTF">2025-03-17T07:53:48Z</dcterms:modified>
</cp:coreProperties>
</file>