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5" r:id="rId7"/>
    <p:sldId id="318" r:id="rId8"/>
    <p:sldId id="316" r:id="rId9"/>
    <p:sldId id="322" r:id="rId10"/>
    <p:sldId id="378" r:id="rId11"/>
    <p:sldId id="384" r:id="rId12"/>
    <p:sldId id="361" r:id="rId13"/>
    <p:sldId id="412" r:id="rId14"/>
    <p:sldId id="317" r:id="rId15"/>
    <p:sldId id="413" r:id="rId16"/>
    <p:sldId id="444" r:id="rId17"/>
    <p:sldId id="400" r:id="rId18"/>
    <p:sldId id="407" r:id="rId19"/>
    <p:sldId id="325" r:id="rId20"/>
    <p:sldId id="327" r:id="rId21"/>
    <p:sldId id="328" r:id="rId22"/>
    <p:sldId id="408" r:id="rId23"/>
    <p:sldId id="409" r:id="rId24"/>
    <p:sldId id="410" r:id="rId25"/>
    <p:sldId id="411" r:id="rId26"/>
    <p:sldId id="414" r:id="rId27"/>
    <p:sldId id="415" r:id="rId28"/>
    <p:sldId id="329" r:id="rId29"/>
    <p:sldId id="440" r:id="rId30"/>
    <p:sldId id="443" r:id="rId31"/>
    <p:sldId id="397" r:id="rId32"/>
    <p:sldId id="441" r:id="rId33"/>
    <p:sldId id="330" r:id="rId34"/>
    <p:sldId id="401" r:id="rId35"/>
    <p:sldId id="402" r:id="rId36"/>
    <p:sldId id="442" r:id="rId37"/>
    <p:sldId id="416" r:id="rId38"/>
    <p:sldId id="417" r:id="rId39"/>
    <p:sldId id="445" r:id="rId40"/>
    <p:sldId id="405" r:id="rId41"/>
    <p:sldId id="404" r:id="rId42"/>
    <p:sldId id="403" r:id="rId43"/>
    <p:sldId id="418" r:id="rId44"/>
    <p:sldId id="419" r:id="rId4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9"/>
    <p:restoredTop sz="94922"/>
  </p:normalViewPr>
  <p:slideViewPr>
    <p:cSldViewPr snapToGrid="0" showGuides="1">
      <p:cViewPr varScale="1">
        <p:scale>
          <a:sx n="118" d="100"/>
          <a:sy n="118" d="100"/>
        </p:scale>
        <p:origin x="240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11:07:12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24575,'-5'0'0,"2"0"0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4092A-760E-4F45-9012-95B3FDF726E5}" type="datetimeFigureOut">
              <a:rPr lang="en-FR" smtClean="0"/>
              <a:t>18/09/2025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449D1-370B-2542-8C85-CAC0761DFFD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3565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9960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33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4616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06429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906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548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19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7045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F83C1-9DC8-1A44-B6DB-54C784E55145}" type="slidenum">
              <a:rPr lang="en-FR" smtClean="0"/>
              <a:t>26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9077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32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4939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798E-2232-112E-275B-FA7BAF256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GB" dirty="0"/>
              <a:t>Click to edit Master title style</a:t>
            </a:r>
            <a:endParaRPr lang="en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3135C-1D68-F315-6D95-B2155434B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3812-A2E2-7B76-0E0F-BEABEC46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3C225-82E8-B44D-897C-78ECED99D094}" type="datetime1">
              <a:rPr lang="fr-FR" smtClean="0"/>
              <a:t>18/09/2025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038A6-ECEC-2574-B565-0B43F517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A409-6971-3DA2-BD0D-C8EB0F0B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46736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93CA-556A-170D-1C68-A708CD4F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DB036-1B82-E17B-4BA8-B46139B96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76C3-530E-A395-8E90-4EB4BE8E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2B790C-D6E9-2545-8FB9-96565EDC9955}" type="datetime1">
              <a:rPr lang="fr-FR" smtClean="0"/>
              <a:t>22/09/2025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7BCB-00D8-ADB8-95AB-C7EA2763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D1E8-3C99-305B-E981-E5652EB2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724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331DD9-E3D0-3B4B-BF36-6C3067387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CDC2D-F912-04ED-62DA-7031A0B42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B63A-126A-1275-62F6-FF1D83AF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6AC9A-2E87-9E4B-AF9E-A11D38CFB847}" type="datetime1">
              <a:rPr lang="fr-FR" smtClean="0"/>
              <a:t>22/09/2025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B43E-AED2-2BBE-963F-C7B99D19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E0CE-EAB9-E315-F671-E3C5B02A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3011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54CB-98B7-E834-5ABF-C999F2E9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EA38-198E-8453-725A-FAA5D2FB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9C4B7-9F84-8A24-86FF-6BC7ECF5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E7EC3-BD7A-C64E-ABF1-41BD906EEBE3}" type="datetime1">
              <a:rPr lang="fr-FR" smtClean="0"/>
              <a:t>18/09/2025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B47B7-5283-A2F1-8C6F-DE8BCB3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A23B5-FADD-C94C-8FC8-B6F0DFBC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065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B630-C24F-3102-3AE8-411732C7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460A-3214-9FDE-C152-5BB5E066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97C3-D253-B5F1-CC91-B466BF0D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32604B-EFAE-C34B-A674-8866F15EA480}" type="datetime1">
              <a:rPr lang="fr-FR" smtClean="0"/>
              <a:t>18/09/2025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94768-B0D3-56F4-913F-2F8E1793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97F1-C618-ED52-DB8F-92FBF415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273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F387-37DC-10F6-4379-F8EA8C14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45DA-7479-A94A-9EBF-D2A63AEA8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F675F-9EE3-F60B-953B-2A74DDB74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09EA-A5FC-8819-008E-F5C73E66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7EA6DF-3F75-0A46-9500-185B8B787E50}" type="datetime1">
              <a:rPr lang="fr-FR" smtClean="0"/>
              <a:t>22/09/2025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83BE0-DC43-2002-F6AD-51D42BEE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9B4E6-9F87-2C7B-B137-3113D738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4471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36F9-B71B-688C-1874-6DF41FAE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48EA-1312-91A7-435F-51F4B4282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99B2-6325-B729-EA8B-5340BD53D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8EFC2-B116-8478-70F1-0877F9A20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7DDAA-A572-441D-EFAA-59D25B5D0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367C39-7EA2-F690-6FD7-44AA7154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CB236F-5A60-3642-A1B2-2DF7384CE071}" type="datetime1">
              <a:rPr lang="fr-FR" smtClean="0"/>
              <a:t>22/09/2025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EE7ED-0A63-358F-B8F0-F0C77073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3B30D-2556-44B7-36A7-77E32C0E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933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E421-40BA-352F-08E7-03F46F44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4B0E0-1237-309C-B959-2F5C3571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78BE9D-26A1-164F-9DB2-F4DFAE00CA55}" type="datetime1">
              <a:rPr lang="fr-FR" smtClean="0"/>
              <a:t>22/09/2025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D3757-669E-2817-8C24-065C0BA2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733C1-FF50-B3EB-F5D8-6300BE69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174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8BE36-216A-C44E-1E37-8E2824B5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759B01-445E-FB45-945D-09DCAB9F9D9E}" type="datetime1">
              <a:rPr lang="fr-FR" smtClean="0"/>
              <a:t>22/09/2025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B635C-3B2E-CC1A-3F52-12437F97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84401-28E2-E370-88CD-2F568BED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36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9DA8-C0F6-3602-55F1-B14DA8A3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200F-B77A-C535-7CC4-543E8452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19051-44DC-D8E3-5F93-D94AA605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F4D1-EAF9-6428-8C95-9477A5B9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61364-F79E-224A-9C79-B0095522B94B}" type="datetime1">
              <a:rPr lang="fr-FR" smtClean="0"/>
              <a:t>22/09/2025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C2350-391E-B8D6-8A50-04ACBD52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41463-8A04-93B7-F4C2-8A0AAF90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5101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0E55-9194-E84A-0FB6-F61FCCA7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D8F35-EACB-847C-07EC-8B4280CE6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2299-1A7A-07F5-640B-3434F1E6B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18093-B8E9-D251-4DE8-F6A495BD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2B183B5-210A-2345-8B80-588412CBDCB2}" type="datetime1">
              <a:rPr lang="fr-FR" smtClean="0"/>
              <a:t>22/09/2025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4B332-DC4E-A0BE-4C91-86A03985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00C1-4504-40A9-870B-8E4EEB4F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429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3EBEF-B351-2C2D-8DC8-A7C4675A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3391A-6C4F-542E-AA69-58B10AD4B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70DE-4A3B-F59D-66B1-676380C0F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5035-1D83-13DD-B0F0-FC96D7985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2D2A7-DD12-FA46-A768-34F9ADBBF5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46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-km-truong/PhyloPack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FECB-315C-AB8A-123A-1ECC9F020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981" y="1214438"/>
            <a:ext cx="9444038" cy="2387600"/>
          </a:xfrm>
        </p:spPr>
        <p:txBody>
          <a:bodyPr>
            <a:normAutofit/>
          </a:bodyPr>
          <a:lstStyle/>
          <a:p>
            <a:r>
              <a:rPr lang="en-FR" dirty="0"/>
              <a:t>Optimized ordering and batching of microbial genomic data for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55A25-DD60-63CC-881F-55E5A941C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08/09/2025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18595-AAA7-D836-9E41-66C7A33B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627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9D26-F6B2-E545-78EF-F1D57FC0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62"/>
            <a:ext cx="10515600" cy="1235835"/>
          </a:xfrm>
        </p:spPr>
        <p:txBody>
          <a:bodyPr>
            <a:normAutofit/>
          </a:bodyPr>
          <a:lstStyle/>
          <a:p>
            <a:r>
              <a:rPr lang="en-FR" sz="1800" dirty="0"/>
              <a:t>Formulation of the batching optimization problem for phylogenetic compression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F0F01238-0ED6-2207-580A-7FC466BEEC46}"/>
                  </a:ext>
                </a:extLst>
              </p:cNvPr>
              <p:cNvSpPr/>
              <p:nvPr/>
            </p:nvSpPr>
            <p:spPr>
              <a:xfrm>
                <a:off x="658992" y="1583730"/>
                <a:ext cx="5264029" cy="190793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Inputs: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a collection of genomes (DNA sequences):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FR" sz="1100" b="1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endParaRPr lang="en-FR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Computing the 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compressed size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a batch j: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05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en-US" sz="105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𝐜𝐨𝐦𝐩</m:t>
                          </m:r>
                        </m:sub>
                      </m:sSub>
                      <m:d>
                        <m:dPr>
                          <m:ctrlPr>
                            <a:rPr lang="en-FR" sz="105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05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050" b="1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050" b="1" i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</m:e>
                      </m:d>
                      <m:r>
                        <a:rPr lang="vi-VN" sz="1050" b="1" i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vi-VN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siz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after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compression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using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comp</m:t>
                      </m:r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technique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xz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mbgc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05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1050" b="1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FR" sz="105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28650" lvl="1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1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xz</m:t>
                        </m:r>
                      </m:sub>
                    </m:sSub>
                    <m:d>
                      <m:dPr>
                        <m:ctrlPr>
                          <a:rPr lang="en-FR" sz="11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1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1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1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vi-VN" sz="11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compression size of b</a:t>
                </a:r>
                <a:r>
                  <a:rPr lang="en-FR" sz="11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using xz compressor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F0F01238-0ED6-2207-580A-7FC466BEE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92" y="1583730"/>
                <a:ext cx="5264029" cy="1907939"/>
              </a:xfrm>
              <a:prstGeom prst="roundRect">
                <a:avLst>
                  <a:gd name="adj" fmla="val 4309"/>
                </a:avLst>
              </a:prstGeom>
              <a:blipFill>
                <a:blip r:embed="rId3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833E674-28D7-1516-091D-319552D6C851}"/>
                  </a:ext>
                </a:extLst>
              </p:cNvPr>
              <p:cNvSpPr/>
              <p:nvPr/>
            </p:nvSpPr>
            <p:spPr>
              <a:xfrm>
                <a:off x="646622" y="4541832"/>
                <a:ext cx="5264028" cy="820653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 variables:</a:t>
                </a:r>
              </a:p>
              <a:p>
                <a:pPr marL="628650" lvl="1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1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𝐢𝐣</m:t>
                        </m:r>
                      </m:sub>
                    </m:sSub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: 1 if genome </a:t>
                </a:r>
                <a:r>
                  <a:rPr lang="en-US" sz="11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r>
                  <a:rPr lang="en-US" sz="1100" baseline="-25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is in batch b</a:t>
                </a:r>
                <a:r>
                  <a:rPr lang="en-US" sz="1100" baseline="-25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,0 otherwise</a:t>
                </a:r>
                <a:endParaRPr lang="en-FR" sz="11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28650" lvl="1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1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sub>
                    </m:sSub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: 1 if batch </a:t>
                </a:r>
                <a:r>
                  <a:rPr lang="en-US" sz="11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5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is used, 0 otherwise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833E674-28D7-1516-091D-319552D6C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22" y="4541832"/>
                <a:ext cx="5264028" cy="820653"/>
              </a:xfrm>
              <a:prstGeom prst="roundRect">
                <a:avLst>
                  <a:gd name="adj" fmla="val 4309"/>
                </a:avLst>
              </a:prstGeom>
              <a:blipFill>
                <a:blip r:embed="rId4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8E5879C-890E-A59A-F90C-D36247560207}"/>
                  </a:ext>
                </a:extLst>
              </p:cNvPr>
              <p:cNvSpPr/>
              <p:nvPr/>
            </p:nvSpPr>
            <p:spPr>
              <a:xfrm>
                <a:off x="6101880" y="1734215"/>
                <a:ext cx="5251920" cy="125127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 function: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F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nary>
                                <m:naryPr>
                                  <m:chr m:val="∑"/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b="1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1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sz="11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𝐜𝐨𝐦𝐩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FR" sz="11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FR" sz="1100" b="1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e>
                                        <m:sub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nary>
                                <m:naryPr>
                                  <m:chr m:val="∑"/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FR" sz="11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1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vi-VN" sz="11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vi-V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FR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8E5879C-890E-A59A-F90C-D36247560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80" y="1734215"/>
                <a:ext cx="5251920" cy="1251279"/>
              </a:xfrm>
              <a:prstGeom prst="roundRect">
                <a:avLst>
                  <a:gd name="adj" fmla="val 4309"/>
                </a:avLst>
              </a:prstGeom>
              <a:blipFill>
                <a:blip r:embed="rId5"/>
                <a:stretch>
                  <a:fillRect t="-16000" b="-32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3EBF527-A85E-C04A-2AF6-C924932984EA}"/>
              </a:ext>
            </a:extLst>
          </p:cNvPr>
          <p:cNvSpPr txBox="1"/>
          <p:nvPr/>
        </p:nvSpPr>
        <p:spPr>
          <a:xfrm>
            <a:off x="6101878" y="2989243"/>
            <a:ext cx="28395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total compressed batch sizes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B1806-C9DE-CFF0-F132-7276ACC9701B}"/>
              </a:ext>
            </a:extLst>
          </p:cNvPr>
          <p:cNvSpPr txBox="1"/>
          <p:nvPr/>
        </p:nvSpPr>
        <p:spPr>
          <a:xfrm>
            <a:off x="9120254" y="2976160"/>
            <a:ext cx="23645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the number of batches </a:t>
            </a:r>
            <a:endParaRPr lang="en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F003C7-92FE-C979-714D-11D443A19F63}"/>
              </a:ext>
            </a:extLst>
          </p:cNvPr>
          <p:cNvCxnSpPr>
            <a:cxnSpLocks/>
            <a:stCxn id="27" idx="1"/>
            <a:endCxn id="12" idx="0"/>
          </p:cNvCxnSpPr>
          <p:nvPr/>
        </p:nvCxnSpPr>
        <p:spPr>
          <a:xfrm flipH="1">
            <a:off x="7521638" y="2708496"/>
            <a:ext cx="1022614" cy="2807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D89432-BF7F-8622-3EE2-428F1982D430}"/>
              </a:ext>
            </a:extLst>
          </p:cNvPr>
          <p:cNvCxnSpPr>
            <a:cxnSpLocks/>
            <a:stCxn id="29" idx="1"/>
            <a:endCxn id="13" idx="0"/>
          </p:cNvCxnSpPr>
          <p:nvPr/>
        </p:nvCxnSpPr>
        <p:spPr>
          <a:xfrm>
            <a:off x="9545191" y="2690797"/>
            <a:ext cx="757356" cy="28536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03AF1C04-D627-F38D-0689-0F5A9B1E4B9D}"/>
              </a:ext>
            </a:extLst>
          </p:cNvPr>
          <p:cNvSpPr/>
          <p:nvPr/>
        </p:nvSpPr>
        <p:spPr>
          <a:xfrm rot="5400000">
            <a:off x="8458854" y="2035177"/>
            <a:ext cx="170795" cy="117584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1F027444-AF59-EE85-80E7-2922308711A6}"/>
              </a:ext>
            </a:extLst>
          </p:cNvPr>
          <p:cNvSpPr/>
          <p:nvPr/>
        </p:nvSpPr>
        <p:spPr>
          <a:xfrm rot="5400000">
            <a:off x="9468643" y="2332269"/>
            <a:ext cx="153097" cy="56395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6EC87175-C237-44FA-46D8-F369BBA5EB70}"/>
                  </a:ext>
                </a:extLst>
              </p:cNvPr>
              <p:cNvSpPr/>
              <p:nvPr/>
            </p:nvSpPr>
            <p:spPr>
              <a:xfrm>
                <a:off x="6089770" y="3603827"/>
                <a:ext cx="5561142" cy="764793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 constraints (complete and disjunctive):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endParaRPr lang="vi-VN" sz="10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endParaRPr lang="en-FR" sz="10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6EC87175-C237-44FA-46D8-F369BBA5E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70" y="3603827"/>
                <a:ext cx="5561142" cy="764793"/>
              </a:xfrm>
              <a:prstGeom prst="roundRect">
                <a:avLst>
                  <a:gd name="adj" fmla="val 4309"/>
                </a:avLst>
              </a:prstGeom>
              <a:blipFill>
                <a:blip r:embed="rId6"/>
                <a:stretch>
                  <a:fillRect t="-1613" b="-12903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ADF7E93-A842-761D-D13A-C295FA397E09}"/>
                  </a:ext>
                </a:extLst>
              </p:cNvPr>
              <p:cNvSpPr/>
              <p:nvPr/>
            </p:nvSpPr>
            <p:spPr>
              <a:xfrm>
                <a:off x="6101878" y="4358997"/>
                <a:ext cx="5561141" cy="1527417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Application-specific constraints, e.g: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 startAt="3"/>
                </a:pPr>
                <a:r>
                  <a:rPr lang="en-FR" sz="1050" dirty="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05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05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: max uncompressed size S</a:t>
                </a:r>
                <a:endParaRPr lang="en-FR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comp</m:t>
                        </m:r>
                      </m:sub>
                    </m:sSub>
                    <m:d>
                      <m:d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050" b="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050" b="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FR" sz="105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FR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max compressed size T</a:t>
                </a:r>
                <a:endParaRPr lang="en-FR" sz="105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05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05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e>
                    </m:nary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05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m:rPr>
                        <m:sty m:val="p"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lit/>
                      </m:rPr>
                      <a:rPr lang="vi-VN" sz="105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: max genomes count per batch E</a:t>
                </a: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ADF7E93-A842-761D-D13A-C295FA397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78" y="4358997"/>
                <a:ext cx="5561141" cy="1527417"/>
              </a:xfrm>
              <a:prstGeom prst="roundRect">
                <a:avLst>
                  <a:gd name="adj" fmla="val 4309"/>
                </a:avLst>
              </a:prstGeom>
              <a:blipFill>
                <a:blip r:embed="rId7"/>
                <a:stretch>
                  <a:fillRect b="-9091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B0AA433-A15F-BC7F-DE7A-292CD10E86A8}"/>
                  </a:ext>
                </a:extLst>
              </p:cNvPr>
              <p:cNvSpPr/>
              <p:nvPr/>
            </p:nvSpPr>
            <p:spPr>
              <a:xfrm>
                <a:off x="646622" y="3426027"/>
                <a:ext cx="5264029" cy="1058470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Goal: 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 suitable partition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this collection into m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subsets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ordered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genomes (batches):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100" b="1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1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B0AA433-A15F-BC7F-DE7A-292CD10E8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22" y="3426027"/>
                <a:ext cx="5264029" cy="1058470"/>
              </a:xfrm>
              <a:prstGeom prst="roundRect">
                <a:avLst>
                  <a:gd name="adj" fmla="val 4309"/>
                </a:avLst>
              </a:prstGeom>
              <a:blipFill>
                <a:blip r:embed="rId8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1A74D-7784-EDA5-76DF-58C0F4DD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47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7" grpId="0" animBg="1"/>
      <p:bldP spid="29" grpId="0" animBg="1"/>
      <p:bldP spid="3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6AF8-1FE0-9ED7-59DF-0C0BF20A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2958"/>
          </a:xfrm>
        </p:spPr>
        <p:txBody>
          <a:bodyPr>
            <a:normAutofit/>
          </a:bodyPr>
          <a:lstStyle/>
          <a:p>
            <a:r>
              <a:rPr lang="en-FR" sz="1800" b="1" dirty="0"/>
              <a:t>Scenario: </a:t>
            </a:r>
            <a:r>
              <a:rPr lang="en-FR" sz="1800" dirty="0"/>
              <a:t>max bound on per batch compressed size </a:t>
            </a:r>
            <a:br>
              <a:rPr lang="en-FR" sz="1800" dirty="0"/>
            </a:br>
            <a:r>
              <a:rPr lang="en-FR" sz="1800" dirty="0"/>
              <a:t>(motivated by internet transmission)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53795E7-012C-29E7-30EB-E7AA3222A341}"/>
                  </a:ext>
                </a:extLst>
              </p:cNvPr>
              <p:cNvSpPr/>
              <p:nvPr/>
            </p:nvSpPr>
            <p:spPr>
              <a:xfrm>
                <a:off x="793563" y="1408233"/>
                <a:ext cx="5264029" cy="2194192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Inputs: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a collection of genomes (DNA sequences): </a:t>
                </a:r>
                <a14:m>
                  <m:oMath xmlns:m="http://schemas.openxmlformats.org/officeDocument/2006/math">
                    <m:r>
                      <a:rPr lang="vi-VN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</m:t>
                    </m:r>
                    <m:r>
                      <a:rPr lang="vi-VN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11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vi-VN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vi-VN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FR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Compression technique: </a:t>
                </a:r>
                <a:r>
                  <a:rPr lang="en-US" sz="11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xz</a:t>
                </a:r>
                <a:r>
                  <a: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(g1+g2+…)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parameters preset from [1]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Goal: 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suitable partition of this collection into m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subsets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ordered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genomes (batches):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100" b="1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1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53795E7-012C-29E7-30EB-E7AA3222A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3" y="1408233"/>
                <a:ext cx="5264029" cy="2194192"/>
              </a:xfrm>
              <a:prstGeom prst="roundRect">
                <a:avLst>
                  <a:gd name="adj" fmla="val 4309"/>
                </a:avLst>
              </a:prstGeom>
              <a:blipFill>
                <a:blip r:embed="rId2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59B96DF-B1C8-B163-9B89-BDA20AC84B4A}"/>
                  </a:ext>
                </a:extLst>
              </p:cNvPr>
              <p:cNvSpPr/>
              <p:nvPr/>
            </p:nvSpPr>
            <p:spPr>
              <a:xfrm>
                <a:off x="838200" y="3526061"/>
                <a:ext cx="5251920" cy="854006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 function: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F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1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100" b="1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sz="1100" b="1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𝐱𝐳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FR" sz="11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FR" sz="1100" b="1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e>
                                        <m:sub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vi-V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559B96DF-B1C8-B163-9B89-BDA20AC84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6061"/>
                <a:ext cx="5251920" cy="854006"/>
              </a:xfrm>
              <a:prstGeom prst="roundRect">
                <a:avLst>
                  <a:gd name="adj" fmla="val 4309"/>
                </a:avLst>
              </a:prstGeom>
              <a:blipFill>
                <a:blip r:embed="rId3"/>
                <a:stretch>
                  <a:fillRect t="-31884" b="-82609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7B62495-A78A-0459-4B01-B4896C02A5F4}"/>
                  </a:ext>
                </a:extLst>
              </p:cNvPr>
              <p:cNvSpPr/>
              <p:nvPr/>
            </p:nvSpPr>
            <p:spPr>
              <a:xfrm>
                <a:off x="844080" y="4369818"/>
                <a:ext cx="5251920" cy="104718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 to: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	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endParaRPr lang="en-US" sz="105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100(</m:t>
                    </m:r>
                    <m:r>
                      <a:rPr lang="en-US" sz="10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𝑀𝐵</m:t>
                    </m:r>
                    <m:r>
                      <a:rPr lang="en-US" sz="10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vi-VN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𝑐𝑜𝑚𝑝𝑟𝑒𝑠𝑠𝑒𝑑</m:t>
                    </m:r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vi-VN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𝑀𝐵</m:t>
                    </m:r>
                  </m:oMath>
                </a14:m>
                <a:endParaRPr lang="en-FR" sz="1050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57B62495-A78A-0459-4B01-B4896C02A5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80" y="4369818"/>
                <a:ext cx="5251920" cy="1047189"/>
              </a:xfrm>
              <a:prstGeom prst="roundRect">
                <a:avLst>
                  <a:gd name="adj" fmla="val 4309"/>
                </a:avLst>
              </a:prstGeom>
              <a:blipFill>
                <a:blip r:embed="rId4"/>
                <a:stretch>
                  <a:fillRect t="-1205" b="-4819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552489D-B4C8-8436-6744-0965655CA7F4}"/>
              </a:ext>
            </a:extLst>
          </p:cNvPr>
          <p:cNvSpPr/>
          <p:nvPr/>
        </p:nvSpPr>
        <p:spPr>
          <a:xfrm>
            <a:off x="3118945" y="3728210"/>
            <a:ext cx="990600" cy="651857"/>
          </a:xfrm>
          <a:prstGeom prst="roundRect">
            <a:avLst>
              <a:gd name="adj" fmla="val 6993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50347-8388-179A-8449-B829CA8CC12F}"/>
              </a:ext>
            </a:extLst>
          </p:cNvPr>
          <p:cNvSpPr txBox="1"/>
          <p:nvPr/>
        </p:nvSpPr>
        <p:spPr>
          <a:xfrm>
            <a:off x="7220639" y="2732355"/>
            <a:ext cx="4162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linear objective function</a:t>
            </a:r>
          </a:p>
          <a:p>
            <a:r>
              <a:rPr lang="en-FR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genome order leads to different compression size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545E60-86A5-724F-F258-A56DC28A531D}"/>
              </a:ext>
            </a:extLst>
          </p:cNvPr>
          <p:cNvSpPr/>
          <p:nvPr/>
        </p:nvSpPr>
        <p:spPr>
          <a:xfrm>
            <a:off x="1601257" y="5178661"/>
            <a:ext cx="1355835" cy="21605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47727A-01CE-3A9D-83FB-135E6192F80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109545" y="2963188"/>
            <a:ext cx="3111094" cy="109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782608-FBB3-EC8C-C7DF-64C2EA315733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2957092" y="4017756"/>
            <a:ext cx="4274089" cy="126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AEACAE-5A55-CE4D-8017-DA62CB730490}"/>
                  </a:ext>
                </a:extLst>
              </p:cNvPr>
              <p:cNvSpPr/>
              <p:nvPr/>
            </p:nvSpPr>
            <p:spPr>
              <a:xfrm>
                <a:off x="7231181" y="3602425"/>
                <a:ext cx="3702237" cy="83066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Getting the compression size is non-trivial</a:t>
                </a:r>
              </a:p>
              <a:p>
                <a:pPr marL="285750" indent="-285750">
                  <a:buFont typeface="Wingdings" pitchFamily="2" charset="2"/>
                  <a:buChar char="è"/>
                </a:pPr>
                <a:r>
                  <a:rPr lang="en-GB" sz="1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xz</a:t>
                </a:r>
                <a:r>
                  <a:rPr lang="en-GB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compression speed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 genome/sec</a:t>
                </a:r>
              </a:p>
              <a:p>
                <a:pPr marL="285750" indent="-285750">
                  <a:buFont typeface="Wingdings" pitchFamily="2" charset="2"/>
                  <a:buChar char="è"/>
                </a:pPr>
                <a:r>
                  <a:rPr lang="en-FR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1h20m for a batch with n = 5000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AEACAE-5A55-CE4D-8017-DA62CB730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181" y="3602425"/>
                <a:ext cx="3702237" cy="8306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53D43-9A92-0B5F-A3ED-839464B9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412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B4635EE-21D1-B9E6-DF4D-D5FFAD2546AA}"/>
                  </a:ext>
                </a:extLst>
              </p:cNvPr>
              <p:cNvSpPr/>
              <p:nvPr/>
            </p:nvSpPr>
            <p:spPr>
              <a:xfrm>
                <a:off x="2422583" y="1735478"/>
                <a:ext cx="3497946" cy="125127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FR" sz="1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vi-VN" sz="14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ctrlPr>
                                <a:rPr lang="en-FR" sz="14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14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nary>
                                <m:naryPr>
                                  <m:chr m:val="∑"/>
                                  <m:ctrlPr>
                                    <a:rPr lang="en-FR" sz="14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b="1" i="1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4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𝐂</m:t>
                                      </m:r>
                                    </m:e>
                                    <m:sub>
                                      <m:r>
                                        <a:rPr lang="en-US" sz="14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𝐜𝐨𝐦𝐩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FR" sz="14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FR" sz="1400" b="1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4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e>
                                        <m:sub>
                                          <m:r>
                                            <a:rPr lang="vi-VN" sz="14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vi-VN" sz="14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FR" sz="14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  <m:r>
                                <a:rPr lang="vi-VN" sz="14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vi-VN" sz="14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𝛃</m:t>
                              </m:r>
                              <m:nary>
                                <m:naryPr>
                                  <m:chr m:val="∑"/>
                                  <m:ctrlPr>
                                    <a:rPr lang="en-FR" sz="14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4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FR" sz="14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4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vi-VN" sz="1400" b="1" i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𝐣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vi-VN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CB4635EE-21D1-B9E6-DF4D-D5FFAD254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583" y="1735478"/>
                <a:ext cx="3497946" cy="1251279"/>
              </a:xfrm>
              <a:prstGeom prst="roundRect">
                <a:avLst>
                  <a:gd name="adj" fmla="val 4309"/>
                </a:avLst>
              </a:prstGeom>
              <a:blipFill>
                <a:blip r:embed="rId2"/>
                <a:stretch>
                  <a:fillRect t="-30000" b="-61000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E97967B-4002-F81C-953D-D3419D8A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The Two Tracks Of My Work: </a:t>
            </a:r>
            <a:r>
              <a:rPr lang="en-FR" dirty="0"/>
              <a:t>Preordering &amp; Partitionning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639DB1-EB6D-6AD7-697B-14964108F423}"/>
              </a:ext>
            </a:extLst>
          </p:cNvPr>
          <p:cNvGrpSpPr/>
          <p:nvPr/>
        </p:nvGrpSpPr>
        <p:grpSpPr>
          <a:xfrm>
            <a:off x="1398552" y="4646157"/>
            <a:ext cx="9394895" cy="369332"/>
            <a:chOff x="1223678" y="4391638"/>
            <a:chExt cx="9394895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781D69-1784-AC36-8B03-FE70716FD895}"/>
                </a:ext>
              </a:extLst>
            </p:cNvPr>
            <p:cNvSpPr txBox="1"/>
            <p:nvPr/>
          </p:nvSpPr>
          <p:spPr>
            <a:xfrm>
              <a:off x="1223678" y="4391638"/>
              <a:ext cx="4320000" cy="369332"/>
            </a:xfrm>
            <a:prstGeom prst="rect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1. Phylogenetic Pre-ordering Of Genomes</a:t>
              </a:r>
              <a:endParaRPr lang="en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D7A5C2-6FE8-B88D-D8EE-9B797361DED9}"/>
                </a:ext>
              </a:extLst>
            </p:cNvPr>
            <p:cNvSpPr txBox="1"/>
            <p:nvPr/>
          </p:nvSpPr>
          <p:spPr>
            <a:xfrm>
              <a:off x="6298573" y="4391638"/>
              <a:ext cx="4320000" cy="369332"/>
            </a:xfrm>
            <a:prstGeom prst="rect">
              <a:avLst/>
            </a:prstGeom>
            <a:noFill/>
            <a:ln w="6350"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2. Order-based Genome Batching</a:t>
              </a:r>
              <a:endParaRPr lang="en-F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6D4ADB7-8A71-EAE6-C312-A3FE1506C697}"/>
              </a:ext>
            </a:extLst>
          </p:cNvPr>
          <p:cNvSpPr txBox="1"/>
          <p:nvPr/>
        </p:nvSpPr>
        <p:spPr>
          <a:xfrm>
            <a:off x="3467100" y="393137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b="1" dirty="0"/>
              <a:t>The goal of my PhD: develop a heuristic approaches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8FFCB-A406-FA3F-C4E6-EEB92E1BF145}"/>
              </a:ext>
            </a:extLst>
          </p:cNvPr>
          <p:cNvSpPr txBox="1"/>
          <p:nvPr/>
        </p:nvSpPr>
        <p:spPr>
          <a:xfrm>
            <a:off x="6518465" y="2211843"/>
            <a:ext cx="326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>
                <a:solidFill>
                  <a:srgbClr val="C00000"/>
                </a:solidFill>
              </a:rPr>
              <a:t>Difficult to solve in full generality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70EED3-8E70-570B-DF9D-595D57CB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0568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00F1F-781B-DD19-958B-871C630F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F6FF6-4D72-8212-DF7D-817758511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EA70-E890-1997-9CC1-99125A62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5629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9CAD-2524-8EEF-F120-59B18E81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Overview: Phylogenetic batching for million of genomes</a:t>
            </a: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6CFFD47-E20B-E0D2-6C1B-0A0C74A062BD}"/>
              </a:ext>
            </a:extLst>
          </p:cNvPr>
          <p:cNvGrpSpPr/>
          <p:nvPr/>
        </p:nvGrpSpPr>
        <p:grpSpPr>
          <a:xfrm>
            <a:off x="1840945" y="1573458"/>
            <a:ext cx="2339368" cy="2201530"/>
            <a:chOff x="2323638" y="1729855"/>
            <a:chExt cx="2339368" cy="2201530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EB3C9B7-3F30-2670-69A2-2B258857B0F7}"/>
                </a:ext>
              </a:extLst>
            </p:cNvPr>
            <p:cNvGrpSpPr/>
            <p:nvPr/>
          </p:nvGrpSpPr>
          <p:grpSpPr>
            <a:xfrm>
              <a:off x="2669598" y="1729855"/>
              <a:ext cx="1993408" cy="2201530"/>
              <a:chOff x="2931753" y="1837107"/>
              <a:chExt cx="1993408" cy="22015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9271FCF-503F-C7BC-3604-AFC964E7345A}"/>
                  </a:ext>
                </a:extLst>
              </p:cNvPr>
              <p:cNvGrpSpPr/>
              <p:nvPr/>
            </p:nvGrpSpPr>
            <p:grpSpPr>
              <a:xfrm>
                <a:off x="3392705" y="2037654"/>
                <a:ext cx="982044" cy="982044"/>
                <a:chOff x="1747386" y="2083401"/>
                <a:chExt cx="1417717" cy="1417717"/>
              </a:xfrm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2016BC74-D1E1-5525-39E1-A75DA3E6ED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47386" y="2083401"/>
                  <a:ext cx="1417717" cy="1417717"/>
                </a:xfrm>
                <a:prstGeom prst="roundRect">
                  <a:avLst>
                    <a:gd name="adj" fmla="val 5883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0A03FC4-E9B8-5BC8-65BB-059D4C6E4E6D}"/>
                    </a:ext>
                  </a:extLst>
                </p:cNvPr>
                <p:cNvSpPr/>
                <p:nvPr/>
              </p:nvSpPr>
              <p:spPr>
                <a:xfrm flipV="1">
                  <a:off x="2099857" y="231338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B8F053D-4B4B-999C-3A2B-C488630444A8}"/>
                    </a:ext>
                  </a:extLst>
                </p:cNvPr>
                <p:cNvSpPr/>
                <p:nvPr/>
              </p:nvSpPr>
              <p:spPr>
                <a:xfrm flipV="1">
                  <a:off x="2060325" y="2637377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8BC535C-1B95-4F43-3E4D-B4CCF58B36EF}"/>
                    </a:ext>
                  </a:extLst>
                </p:cNvPr>
                <p:cNvSpPr/>
                <p:nvPr/>
              </p:nvSpPr>
              <p:spPr>
                <a:xfrm flipV="1">
                  <a:off x="2279152" y="278905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EA47FC6-45AF-2A76-818E-B439577E72CD}"/>
                    </a:ext>
                  </a:extLst>
                </p:cNvPr>
                <p:cNvSpPr/>
                <p:nvPr/>
              </p:nvSpPr>
              <p:spPr>
                <a:xfrm flipV="1">
                  <a:off x="2597152" y="295011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610C4F8-94C3-1322-144E-CDFACC48E861}"/>
                    </a:ext>
                  </a:extLst>
                </p:cNvPr>
                <p:cNvSpPr/>
                <p:nvPr/>
              </p:nvSpPr>
              <p:spPr>
                <a:xfrm flipV="1">
                  <a:off x="2292352" y="2417887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4BFAAF7-39FC-6A52-CC5E-273BF0BC74D2}"/>
                    </a:ext>
                  </a:extLst>
                </p:cNvPr>
                <p:cNvSpPr/>
                <p:nvPr/>
              </p:nvSpPr>
              <p:spPr>
                <a:xfrm flipV="1">
                  <a:off x="2485341" y="254400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C50E96-91A0-B8A1-0F3A-62ED6062FAC7}"/>
                    </a:ext>
                  </a:extLst>
                </p:cNvPr>
                <p:cNvSpPr/>
                <p:nvPr/>
              </p:nvSpPr>
              <p:spPr>
                <a:xfrm flipV="1">
                  <a:off x="2597151" y="269640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2A531B6-91A9-08CD-981F-A44A391575A6}"/>
                    </a:ext>
                  </a:extLst>
                </p:cNvPr>
                <p:cNvSpPr/>
                <p:nvPr/>
              </p:nvSpPr>
              <p:spPr>
                <a:xfrm flipV="1">
                  <a:off x="2060326" y="2899024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6F0861A-C0D9-3289-6332-F76CE7C061A7}"/>
                    </a:ext>
                  </a:extLst>
                </p:cNvPr>
                <p:cNvSpPr/>
                <p:nvPr/>
              </p:nvSpPr>
              <p:spPr>
                <a:xfrm flipV="1">
                  <a:off x="2250700" y="3050699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2C84361-5C66-9C60-7F0C-524A734D00FA}"/>
                    </a:ext>
                  </a:extLst>
                </p:cNvPr>
                <p:cNvSpPr/>
                <p:nvPr/>
              </p:nvSpPr>
              <p:spPr>
                <a:xfrm flipV="1">
                  <a:off x="2531005" y="318621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EF096CE-44E6-5500-207F-C6FC6C7128FD}"/>
                    </a:ext>
                  </a:extLst>
                </p:cNvPr>
                <p:cNvSpPr/>
                <p:nvPr/>
              </p:nvSpPr>
              <p:spPr>
                <a:xfrm flipV="1">
                  <a:off x="2565526" y="2302159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A989EC9-E4C7-E2D5-517F-3B4BE6B8F30E}"/>
                    </a:ext>
                  </a:extLst>
                </p:cNvPr>
                <p:cNvSpPr/>
                <p:nvPr/>
              </p:nvSpPr>
              <p:spPr>
                <a:xfrm flipV="1">
                  <a:off x="2021853" y="3121471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FC0A980-2743-F6CF-0DF2-8B2C76366C1B}"/>
                    </a:ext>
                  </a:extLst>
                </p:cNvPr>
                <p:cNvSpPr/>
                <p:nvPr/>
              </p:nvSpPr>
              <p:spPr>
                <a:xfrm flipV="1">
                  <a:off x="2531006" y="2868486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1174516-B051-B664-428E-4A7C4FA2E3DF}"/>
                  </a:ext>
                </a:extLst>
              </p:cNvPr>
              <p:cNvGrpSpPr/>
              <p:nvPr/>
            </p:nvGrpSpPr>
            <p:grpSpPr>
              <a:xfrm>
                <a:off x="2931753" y="3155076"/>
                <a:ext cx="705106" cy="866903"/>
                <a:chOff x="1217146" y="3723588"/>
                <a:chExt cx="1017919" cy="1251494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57735BB9-4BE8-D531-5E4C-29302B9AC9F7}"/>
                    </a:ext>
                  </a:extLst>
                </p:cNvPr>
                <p:cNvGrpSpPr/>
                <p:nvPr/>
              </p:nvGrpSpPr>
              <p:grpSpPr>
                <a:xfrm>
                  <a:off x="1263581" y="4003598"/>
                  <a:ext cx="971484" cy="971484"/>
                  <a:chOff x="2001539" y="2239699"/>
                  <a:chExt cx="971484" cy="971484"/>
                </a:xfrm>
              </p:grpSpPr>
              <p:sp>
                <p:nvSpPr>
                  <p:cNvPr id="47" name="Rounded Rectangle 46">
                    <a:extLst>
                      <a:ext uri="{FF2B5EF4-FFF2-40B4-BE49-F238E27FC236}">
                        <a16:creationId xmlns:a16="http://schemas.microsoft.com/office/drawing/2014/main" id="{84649E40-9EEF-2DB5-5678-916D296602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01539" y="2239699"/>
                    <a:ext cx="971484" cy="971484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BD1C128-ED27-9AE0-4444-7568EA9F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DAB80DB5-EF5B-CD70-6CEE-361F8A07A4F5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5" y="263737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30A1ADE4-67C4-DC76-CB2A-483490942E0F}"/>
                      </a:ext>
                    </a:extLst>
                  </p:cNvPr>
                  <p:cNvSpPr/>
                  <p:nvPr/>
                </p:nvSpPr>
                <p:spPr>
                  <a:xfrm flipV="1">
                    <a:off x="2279152" y="278905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93E32BB-E21B-88F5-7C95-B66E8FE1262F}"/>
                      </a:ext>
                    </a:extLst>
                  </p:cNvPr>
                  <p:cNvSpPr/>
                  <p:nvPr/>
                </p:nvSpPr>
                <p:spPr>
                  <a:xfrm flipV="1">
                    <a:off x="2561930" y="270258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1B8C4709-968D-89DE-862B-121109235B8F}"/>
                      </a:ext>
                    </a:extLst>
                  </p:cNvPr>
                  <p:cNvSpPr/>
                  <p:nvPr/>
                </p:nvSpPr>
                <p:spPr>
                  <a:xfrm flipV="1">
                    <a:off x="2250700" y="305069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E883905-3F41-4DCF-7E1D-6424EAAFFF66}"/>
                    </a:ext>
                  </a:extLst>
                </p:cNvPr>
                <p:cNvSpPr txBox="1"/>
                <p:nvPr/>
              </p:nvSpPr>
              <p:spPr>
                <a:xfrm>
                  <a:off x="1217146" y="3723588"/>
                  <a:ext cx="569747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REF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B7644EB-ADBB-D9E7-8FC6-56FF8BA19509}"/>
                  </a:ext>
                </a:extLst>
              </p:cNvPr>
              <p:cNvGrpSpPr/>
              <p:nvPr/>
            </p:nvGrpSpPr>
            <p:grpSpPr>
              <a:xfrm>
                <a:off x="4151643" y="3092392"/>
                <a:ext cx="773518" cy="946245"/>
                <a:chOff x="2572604" y="3634266"/>
                <a:chExt cx="1116681" cy="1366035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2FF0AB6-96E4-7897-58A7-91DEFDA945C6}"/>
                    </a:ext>
                  </a:extLst>
                </p:cNvPr>
                <p:cNvGrpSpPr/>
                <p:nvPr/>
              </p:nvGrpSpPr>
              <p:grpSpPr>
                <a:xfrm>
                  <a:off x="2609285" y="3920301"/>
                  <a:ext cx="1080000" cy="1080000"/>
                  <a:chOff x="1918447" y="2214282"/>
                  <a:chExt cx="1080000" cy="1080000"/>
                </a:xfrm>
              </p:grpSpPr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ACD5479A-5C23-E0C8-2083-AADA350D94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8447" y="2214282"/>
                    <a:ext cx="1080000" cy="1080000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D1E1A94-A8B2-826F-D2F6-39ADCFF6E920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D92A65B-A833-4A33-A6C1-437ADFC4BAF6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2" y="29501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AE8B556-2598-972D-4036-9736064ACCFF}"/>
                      </a:ext>
                    </a:extLst>
                  </p:cNvPr>
                  <p:cNvSpPr/>
                  <p:nvPr/>
                </p:nvSpPr>
                <p:spPr>
                  <a:xfrm flipV="1">
                    <a:off x="2292352" y="241788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BB147B14-5684-63A6-C5D0-6D2F8181C812}"/>
                      </a:ext>
                    </a:extLst>
                  </p:cNvPr>
                  <p:cNvSpPr/>
                  <p:nvPr/>
                </p:nvSpPr>
                <p:spPr>
                  <a:xfrm flipV="1">
                    <a:off x="2485341" y="25440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3CC2F215-B698-361E-5A69-DEFA251E3E23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6" y="2899024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396198CF-9B5E-B60D-E14C-A00930D84417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5" y="31862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120DBF1-A093-FE82-F238-0B98F616C527}"/>
                      </a:ext>
                    </a:extLst>
                  </p:cNvPr>
                  <p:cNvSpPr/>
                  <p:nvPr/>
                </p:nvSpPr>
                <p:spPr>
                  <a:xfrm flipV="1">
                    <a:off x="2565526" y="230215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BDD17B5-2B4C-762C-B932-ADD7BA7A65EB}"/>
                      </a:ext>
                    </a:extLst>
                  </p:cNvPr>
                  <p:cNvSpPr/>
                  <p:nvPr/>
                </p:nvSpPr>
                <p:spPr>
                  <a:xfrm flipV="1">
                    <a:off x="2021853" y="312147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8DC90C90-B912-ED4B-1241-31AC25184D76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6" y="2868486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B8ABF14-72B5-04A8-F764-66DFB19D9E3D}"/>
                    </a:ext>
                  </a:extLst>
                </p:cNvPr>
                <p:cNvSpPr txBox="1"/>
                <p:nvPr/>
              </p:nvSpPr>
              <p:spPr>
                <a:xfrm>
                  <a:off x="2572604" y="3634266"/>
                  <a:ext cx="650741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REM</a:t>
                  </a:r>
                </a:p>
              </p:txBody>
            </p:sp>
          </p:grp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0634D09-3852-8089-F884-AE6A3BC0915B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3400586" y="3019698"/>
                <a:ext cx="483141" cy="604809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92DD87F2-B619-20A8-6EB1-F96222325D11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3883727" y="3019698"/>
                <a:ext cx="676523" cy="644884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02E1EF4-459B-0E4E-FFA3-33E8DCE3C555}"/>
                  </a:ext>
                </a:extLst>
              </p:cNvPr>
              <p:cNvSpPr txBox="1"/>
              <p:nvPr/>
            </p:nvSpPr>
            <p:spPr>
              <a:xfrm>
                <a:off x="3352097" y="1837107"/>
                <a:ext cx="5421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INPUT</a:t>
                </a:r>
              </a:p>
            </p:txBody>
          </p:sp>
        </p:grp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A1C58CB4-2BD5-1804-23AB-89A23C0F2D08}"/>
                </a:ext>
              </a:extLst>
            </p:cNvPr>
            <p:cNvSpPr txBox="1"/>
            <p:nvPr/>
          </p:nvSpPr>
          <p:spPr>
            <a:xfrm>
              <a:off x="2323638" y="2562834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b="1" dirty="0"/>
                <a:t>(a)</a:t>
              </a:r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6DB89CCD-7C6E-07B5-AA9A-D98371F16D13}"/>
              </a:ext>
            </a:extLst>
          </p:cNvPr>
          <p:cNvGrpSpPr/>
          <p:nvPr/>
        </p:nvGrpSpPr>
        <p:grpSpPr>
          <a:xfrm>
            <a:off x="6108592" y="4418241"/>
            <a:ext cx="3395081" cy="186198"/>
            <a:chOff x="5263142" y="5238262"/>
            <a:chExt cx="4811064" cy="234579"/>
          </a:xfrm>
        </p:grpSpPr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D3D7B211-543F-F697-3762-2ABA442C9711}"/>
                </a:ext>
              </a:extLst>
            </p:cNvPr>
            <p:cNvGrpSpPr/>
            <p:nvPr/>
          </p:nvGrpSpPr>
          <p:grpSpPr>
            <a:xfrm>
              <a:off x="5263142" y="5238262"/>
              <a:ext cx="1663891" cy="234579"/>
              <a:chOff x="5188633" y="5242255"/>
              <a:chExt cx="1663891" cy="234579"/>
            </a:xfrm>
          </p:grpSpPr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C967193E-8985-E6D2-1B30-3034B02DC40C}"/>
                  </a:ext>
                </a:extLst>
              </p:cNvPr>
              <p:cNvSpPr/>
              <p:nvPr/>
            </p:nvSpPr>
            <p:spPr>
              <a:xfrm>
                <a:off x="5188633" y="5242255"/>
                <a:ext cx="1663891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B13BC00F-8947-5B0E-20CD-C1E6A8CF9A05}"/>
                  </a:ext>
                </a:extLst>
              </p:cNvPr>
              <p:cNvGrpSpPr/>
              <p:nvPr/>
            </p:nvGrpSpPr>
            <p:grpSpPr>
              <a:xfrm>
                <a:off x="5274172" y="5343710"/>
                <a:ext cx="1492812" cy="31669"/>
                <a:chOff x="5514383" y="5433890"/>
                <a:chExt cx="1492812" cy="31669"/>
              </a:xfrm>
            </p:grpSpPr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D969B881-1D95-D4B3-42C9-163F74411CFF}"/>
                    </a:ext>
                  </a:extLst>
                </p:cNvPr>
                <p:cNvSpPr/>
                <p:nvPr/>
              </p:nvSpPr>
              <p:spPr>
                <a:xfrm flipV="1">
                  <a:off x="551438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708BE450-E90A-6F46-7959-AF782B78D723}"/>
                    </a:ext>
                  </a:extLst>
                </p:cNvPr>
                <p:cNvSpPr/>
                <p:nvPr/>
              </p:nvSpPr>
              <p:spPr>
                <a:xfrm flipV="1">
                  <a:off x="644769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51EDB33F-BE83-D1E4-C476-D40F4412FC84}"/>
                    </a:ext>
                  </a:extLst>
                </p:cNvPr>
                <p:cNvSpPr/>
                <p:nvPr/>
              </p:nvSpPr>
              <p:spPr>
                <a:xfrm flipV="1">
                  <a:off x="582548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11F45EA2-6F70-B673-F56F-BAE815485396}"/>
                    </a:ext>
                  </a:extLst>
                </p:cNvPr>
                <p:cNvSpPr/>
                <p:nvPr/>
              </p:nvSpPr>
              <p:spPr>
                <a:xfrm flipV="1">
                  <a:off x="613659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D5833334-7964-1270-E309-C7EB3B63C16A}"/>
                    </a:ext>
                  </a:extLst>
                </p:cNvPr>
                <p:cNvSpPr/>
                <p:nvPr/>
              </p:nvSpPr>
              <p:spPr>
                <a:xfrm flipV="1">
                  <a:off x="675880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845E55E5-9B95-5952-C6AE-FE2ACAE99DF3}"/>
                </a:ext>
              </a:extLst>
            </p:cNvPr>
            <p:cNvGrpSpPr/>
            <p:nvPr/>
          </p:nvGrpSpPr>
          <p:grpSpPr>
            <a:xfrm>
              <a:off x="6967853" y="5238262"/>
              <a:ext cx="1105013" cy="234579"/>
              <a:chOff x="7321986" y="5216423"/>
              <a:chExt cx="1105013" cy="234579"/>
            </a:xfrm>
          </p:grpSpPr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FC25C09A-355E-EBE7-B9F0-1F8880D48A44}"/>
                  </a:ext>
                </a:extLst>
              </p:cNvPr>
              <p:cNvSpPr/>
              <p:nvPr/>
            </p:nvSpPr>
            <p:spPr>
              <a:xfrm>
                <a:off x="7321986" y="5216423"/>
                <a:ext cx="1105013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0F8E8D06-7E9C-60AE-3D96-D1D395A52988}"/>
                  </a:ext>
                </a:extLst>
              </p:cNvPr>
              <p:cNvGrpSpPr/>
              <p:nvPr/>
            </p:nvGrpSpPr>
            <p:grpSpPr>
              <a:xfrm>
                <a:off x="7422363" y="5317878"/>
                <a:ext cx="870602" cy="31669"/>
                <a:chOff x="7069908" y="5433890"/>
                <a:chExt cx="870602" cy="31669"/>
              </a:xfrm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1C8D660C-240F-6FAB-5A00-8A931CBC9209}"/>
                    </a:ext>
                  </a:extLst>
                </p:cNvPr>
                <p:cNvSpPr/>
                <p:nvPr/>
              </p:nvSpPr>
              <p:spPr>
                <a:xfrm flipV="1">
                  <a:off x="706990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EA635F7B-81FD-D9EB-6B30-6B68870451C7}"/>
                    </a:ext>
                  </a:extLst>
                </p:cNvPr>
                <p:cNvSpPr/>
                <p:nvPr/>
              </p:nvSpPr>
              <p:spPr>
                <a:xfrm flipV="1">
                  <a:off x="769211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922B4E0F-4D9E-91A6-F84A-005CCA1645A5}"/>
                    </a:ext>
                  </a:extLst>
                </p:cNvPr>
                <p:cNvSpPr/>
                <p:nvPr/>
              </p:nvSpPr>
              <p:spPr>
                <a:xfrm flipV="1">
                  <a:off x="738101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FAA3189D-DCFB-DFB0-C05E-F0AD6C89F54B}"/>
                </a:ext>
              </a:extLst>
            </p:cNvPr>
            <p:cNvGrpSpPr/>
            <p:nvPr/>
          </p:nvGrpSpPr>
          <p:grpSpPr>
            <a:xfrm>
              <a:off x="8096858" y="5238262"/>
              <a:ext cx="1977348" cy="234579"/>
              <a:chOff x="8747104" y="5164302"/>
              <a:chExt cx="1977348" cy="234579"/>
            </a:xfrm>
          </p:grpSpPr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C8362A9D-A5FD-91F5-04D1-B18F51FCDC5B}"/>
                  </a:ext>
                </a:extLst>
              </p:cNvPr>
              <p:cNvSpPr/>
              <p:nvPr/>
            </p:nvSpPr>
            <p:spPr>
              <a:xfrm>
                <a:off x="8747104" y="5164302"/>
                <a:ext cx="197734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C8B956E1-D7C2-AE48-81D9-B7CB09DB83AA}"/>
                  </a:ext>
                </a:extLst>
              </p:cNvPr>
              <p:cNvGrpSpPr/>
              <p:nvPr/>
            </p:nvGrpSpPr>
            <p:grpSpPr>
              <a:xfrm>
                <a:off x="8820432" y="5265757"/>
                <a:ext cx="1803923" cy="31669"/>
                <a:chOff x="8003223" y="5433890"/>
                <a:chExt cx="1803923" cy="31669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251F8412-3712-7C5A-BF2F-032527699068}"/>
                    </a:ext>
                  </a:extLst>
                </p:cNvPr>
                <p:cNvSpPr/>
                <p:nvPr/>
              </p:nvSpPr>
              <p:spPr>
                <a:xfrm flipV="1">
                  <a:off x="800322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501A571A-A0FC-565B-2BFF-9791D5F9E11A}"/>
                    </a:ext>
                  </a:extLst>
                </p:cNvPr>
                <p:cNvSpPr/>
                <p:nvPr/>
              </p:nvSpPr>
              <p:spPr>
                <a:xfrm flipV="1">
                  <a:off x="924764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A202564A-BF85-5193-63DE-1EB281DE2B9C}"/>
                    </a:ext>
                  </a:extLst>
                </p:cNvPr>
                <p:cNvSpPr/>
                <p:nvPr/>
              </p:nvSpPr>
              <p:spPr>
                <a:xfrm flipV="1">
                  <a:off x="9558754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D9AF0C04-BA68-4BFE-9DF4-2B5D27BD0D46}"/>
                    </a:ext>
                  </a:extLst>
                </p:cNvPr>
                <p:cNvSpPr/>
                <p:nvPr/>
              </p:nvSpPr>
              <p:spPr>
                <a:xfrm flipV="1">
                  <a:off x="831432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1EB682ED-AF54-69CA-01AE-A6A6A5CD0AB3}"/>
                    </a:ext>
                  </a:extLst>
                </p:cNvPr>
                <p:cNvSpPr/>
                <p:nvPr/>
              </p:nvSpPr>
              <p:spPr>
                <a:xfrm flipV="1">
                  <a:off x="8936538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9CD10B20-385A-2C9C-1B74-B6A5D0AA724A}"/>
                    </a:ext>
                  </a:extLst>
                </p:cNvPr>
                <p:cNvSpPr/>
                <p:nvPr/>
              </p:nvSpPr>
              <p:spPr>
                <a:xfrm flipV="1">
                  <a:off x="8625433" y="5433890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5997AAC-12A5-BF28-E6C9-6F466B2C7ABA}"/>
              </a:ext>
            </a:extLst>
          </p:cNvPr>
          <p:cNvGrpSpPr/>
          <p:nvPr/>
        </p:nvGrpSpPr>
        <p:grpSpPr>
          <a:xfrm>
            <a:off x="7053460" y="4900472"/>
            <a:ext cx="804571" cy="186198"/>
            <a:chOff x="6507363" y="6160608"/>
            <a:chExt cx="1140133" cy="234579"/>
          </a:xfrm>
        </p:grpSpPr>
        <p:sp>
          <p:nvSpPr>
            <p:cNvPr id="369" name="Rounded Rectangle 368">
              <a:extLst>
                <a:ext uri="{FF2B5EF4-FFF2-40B4-BE49-F238E27FC236}">
                  <a16:creationId xmlns:a16="http://schemas.microsoft.com/office/drawing/2014/main" id="{70EA0F82-7579-D5A2-5C81-8AB26FF3A6DB}"/>
                </a:ext>
              </a:extLst>
            </p:cNvPr>
            <p:cNvSpPr/>
            <p:nvPr/>
          </p:nvSpPr>
          <p:spPr>
            <a:xfrm>
              <a:off x="6507363" y="6160608"/>
              <a:ext cx="1140133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F8B7F48F-8836-42E7-6FB9-C72E7A80280E}"/>
                </a:ext>
              </a:extLst>
            </p:cNvPr>
            <p:cNvGrpSpPr/>
            <p:nvPr/>
          </p:nvGrpSpPr>
          <p:grpSpPr>
            <a:xfrm>
              <a:off x="6642128" y="6262063"/>
              <a:ext cx="870602" cy="31669"/>
              <a:chOff x="6773360" y="5847468"/>
              <a:chExt cx="870602" cy="31669"/>
            </a:xfrm>
          </p:grpSpPr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F29F2396-B59E-FF3F-A288-E1D7AAD0CA7E}"/>
                  </a:ext>
                </a:extLst>
              </p:cNvPr>
              <p:cNvSpPr/>
              <p:nvPr/>
            </p:nvSpPr>
            <p:spPr>
              <a:xfrm flipV="1">
                <a:off x="7084465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4E2B238D-B4AC-094E-B1BD-14EF6C2AC103}"/>
                  </a:ext>
                </a:extLst>
              </p:cNvPr>
              <p:cNvSpPr/>
              <p:nvPr/>
            </p:nvSpPr>
            <p:spPr>
              <a:xfrm flipV="1">
                <a:off x="677336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6CFE7A97-C318-4BE5-88B9-9E7A695D9012}"/>
                  </a:ext>
                </a:extLst>
              </p:cNvPr>
              <p:cNvSpPr/>
              <p:nvPr/>
            </p:nvSpPr>
            <p:spPr>
              <a:xfrm flipV="1">
                <a:off x="739557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63D3180E-0425-2F26-C788-994766987B55}"/>
              </a:ext>
            </a:extLst>
          </p:cNvPr>
          <p:cNvGrpSpPr/>
          <p:nvPr/>
        </p:nvGrpSpPr>
        <p:grpSpPr>
          <a:xfrm>
            <a:off x="8831405" y="4900472"/>
            <a:ext cx="702204" cy="186198"/>
            <a:chOff x="9457560" y="6049781"/>
            <a:chExt cx="995072" cy="234579"/>
          </a:xfrm>
        </p:grpSpPr>
        <p:sp>
          <p:nvSpPr>
            <p:cNvPr id="373" name="Rounded Rectangle 372">
              <a:extLst>
                <a:ext uri="{FF2B5EF4-FFF2-40B4-BE49-F238E27FC236}">
                  <a16:creationId xmlns:a16="http://schemas.microsoft.com/office/drawing/2014/main" id="{4C6B9CFB-CAF3-3031-1C4E-5E46C195A7E0}"/>
                </a:ext>
              </a:extLst>
            </p:cNvPr>
            <p:cNvSpPr/>
            <p:nvPr/>
          </p:nvSpPr>
          <p:spPr>
            <a:xfrm>
              <a:off x="9457560" y="6049781"/>
              <a:ext cx="995072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B04D0B19-F299-A8E4-A8B5-0763A745921A}"/>
                </a:ext>
              </a:extLst>
            </p:cNvPr>
            <p:cNvGrpSpPr/>
            <p:nvPr/>
          </p:nvGrpSpPr>
          <p:grpSpPr>
            <a:xfrm>
              <a:off x="9502964" y="6151236"/>
              <a:ext cx="870608" cy="31669"/>
              <a:chOff x="8951095" y="5847468"/>
              <a:chExt cx="870608" cy="31669"/>
            </a:xfrm>
          </p:grpSpPr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831D65AB-CC0B-1DD0-F323-D4A2851EBC62}"/>
                  </a:ext>
                </a:extLst>
              </p:cNvPr>
              <p:cNvSpPr/>
              <p:nvPr/>
            </p:nvSpPr>
            <p:spPr>
              <a:xfrm flipV="1">
                <a:off x="926220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52E99193-3AE2-B796-528A-2A13EC56C5A4}"/>
                  </a:ext>
                </a:extLst>
              </p:cNvPr>
              <p:cNvSpPr/>
              <p:nvPr/>
            </p:nvSpPr>
            <p:spPr>
              <a:xfrm flipV="1">
                <a:off x="9573311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4E664D5-2227-8C05-A28E-072579F0B6D8}"/>
                  </a:ext>
                </a:extLst>
              </p:cNvPr>
              <p:cNvSpPr/>
              <p:nvPr/>
            </p:nvSpPr>
            <p:spPr>
              <a:xfrm flipV="1">
                <a:off x="8951095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164CB84F-3A7D-4F47-A9F9-50A9C0151AF3}"/>
              </a:ext>
            </a:extLst>
          </p:cNvPr>
          <p:cNvGrpSpPr/>
          <p:nvPr/>
        </p:nvGrpSpPr>
        <p:grpSpPr>
          <a:xfrm>
            <a:off x="7880159" y="4900472"/>
            <a:ext cx="930954" cy="186198"/>
            <a:chOff x="7879160" y="5995833"/>
            <a:chExt cx="1319226" cy="234579"/>
          </a:xfrm>
        </p:grpSpPr>
        <p:sp>
          <p:nvSpPr>
            <p:cNvPr id="374" name="Rounded Rectangle 373">
              <a:extLst>
                <a:ext uri="{FF2B5EF4-FFF2-40B4-BE49-F238E27FC236}">
                  <a16:creationId xmlns:a16="http://schemas.microsoft.com/office/drawing/2014/main" id="{E4080059-34FC-FFB0-C6A4-D14AF6381C13}"/>
                </a:ext>
              </a:extLst>
            </p:cNvPr>
            <p:cNvSpPr/>
            <p:nvPr/>
          </p:nvSpPr>
          <p:spPr>
            <a:xfrm>
              <a:off x="7879160" y="5995833"/>
              <a:ext cx="1319226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81548C53-3EB7-2268-60EF-4B5A42365E09}"/>
                </a:ext>
              </a:extLst>
            </p:cNvPr>
            <p:cNvGrpSpPr/>
            <p:nvPr/>
          </p:nvGrpSpPr>
          <p:grpSpPr>
            <a:xfrm>
              <a:off x="7947920" y="6097288"/>
              <a:ext cx="1181707" cy="31669"/>
              <a:chOff x="7706675" y="5847468"/>
              <a:chExt cx="1181707" cy="31669"/>
            </a:xfrm>
          </p:grpSpPr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9253F48E-4497-1013-6D68-B30840297710}"/>
                  </a:ext>
                </a:extLst>
              </p:cNvPr>
              <p:cNvSpPr/>
              <p:nvPr/>
            </p:nvSpPr>
            <p:spPr>
              <a:xfrm flipV="1">
                <a:off x="801778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D173EF47-6C4B-749B-E434-CEEEB9C91735}"/>
                  </a:ext>
                </a:extLst>
              </p:cNvPr>
              <p:cNvSpPr/>
              <p:nvPr/>
            </p:nvSpPr>
            <p:spPr>
              <a:xfrm flipV="1">
                <a:off x="7706675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CA8316C4-5425-EB6F-23F9-7C2BA3644F39}"/>
                  </a:ext>
                </a:extLst>
              </p:cNvPr>
              <p:cNvSpPr/>
              <p:nvPr/>
            </p:nvSpPr>
            <p:spPr>
              <a:xfrm flipV="1">
                <a:off x="8328885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0D2630D3-657D-EE42-0198-716E3A5F41F7}"/>
                  </a:ext>
                </a:extLst>
              </p:cNvPr>
              <p:cNvSpPr/>
              <p:nvPr/>
            </p:nvSpPr>
            <p:spPr>
              <a:xfrm flipV="1">
                <a:off x="8639990" y="5847468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5910A71E-0A0D-FAC4-718C-B29EBAD33E58}"/>
              </a:ext>
            </a:extLst>
          </p:cNvPr>
          <p:cNvGrpSpPr/>
          <p:nvPr/>
        </p:nvGrpSpPr>
        <p:grpSpPr>
          <a:xfrm>
            <a:off x="6108592" y="4900472"/>
            <a:ext cx="922741" cy="186198"/>
            <a:chOff x="5005150" y="4953771"/>
            <a:chExt cx="1307588" cy="234579"/>
          </a:xfrm>
        </p:grpSpPr>
        <p:sp>
          <p:nvSpPr>
            <p:cNvPr id="385" name="Rounded Rectangle 384">
              <a:extLst>
                <a:ext uri="{FF2B5EF4-FFF2-40B4-BE49-F238E27FC236}">
                  <a16:creationId xmlns:a16="http://schemas.microsoft.com/office/drawing/2014/main" id="{18525979-5BB4-08EB-2FC1-CC52293B422F}"/>
                </a:ext>
              </a:extLst>
            </p:cNvPr>
            <p:cNvSpPr/>
            <p:nvPr/>
          </p:nvSpPr>
          <p:spPr>
            <a:xfrm>
              <a:off x="5005150" y="4953771"/>
              <a:ext cx="1307588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B49C016B-5A07-D69F-B06E-BC171E3D58FC}"/>
                </a:ext>
              </a:extLst>
            </p:cNvPr>
            <p:cNvGrpSpPr/>
            <p:nvPr/>
          </p:nvGrpSpPr>
          <p:grpSpPr>
            <a:xfrm>
              <a:off x="5068091" y="5055226"/>
              <a:ext cx="1181707" cy="31669"/>
              <a:chOff x="5514383" y="5078982"/>
              <a:chExt cx="1181707" cy="31669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A8AC7D4D-9F09-23E1-97DE-CA7A2927FA01}"/>
                  </a:ext>
                </a:extLst>
              </p:cNvPr>
              <p:cNvSpPr/>
              <p:nvPr/>
            </p:nvSpPr>
            <p:spPr>
              <a:xfrm flipV="1">
                <a:off x="551438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634C6A2D-9AAD-F540-E517-3DA8715A7D49}"/>
                  </a:ext>
                </a:extLst>
              </p:cNvPr>
              <p:cNvSpPr/>
              <p:nvPr/>
            </p:nvSpPr>
            <p:spPr>
              <a:xfrm flipV="1">
                <a:off x="644769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3223A2CF-DC69-3B17-A917-BF040D4018F4}"/>
                  </a:ext>
                </a:extLst>
              </p:cNvPr>
              <p:cNvSpPr/>
              <p:nvPr/>
            </p:nvSpPr>
            <p:spPr>
              <a:xfrm flipV="1">
                <a:off x="582548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6E2D70A3-54BF-B0CF-4B6D-7977C8B68B69}"/>
                  </a:ext>
                </a:extLst>
              </p:cNvPr>
              <p:cNvSpPr/>
              <p:nvPr/>
            </p:nvSpPr>
            <p:spPr>
              <a:xfrm flipV="1">
                <a:off x="613659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671F830-ECC0-BB9F-5AAF-EF1DFD787F0B}"/>
              </a:ext>
            </a:extLst>
          </p:cNvPr>
          <p:cNvGrpSpPr/>
          <p:nvPr/>
        </p:nvGrpSpPr>
        <p:grpSpPr>
          <a:xfrm>
            <a:off x="6108592" y="3936010"/>
            <a:ext cx="922741" cy="186198"/>
            <a:chOff x="5005150" y="4953771"/>
            <a:chExt cx="1307588" cy="234579"/>
          </a:xfrm>
        </p:grpSpPr>
        <p:sp>
          <p:nvSpPr>
            <p:cNvPr id="308" name="Rounded Rectangle 307">
              <a:extLst>
                <a:ext uri="{FF2B5EF4-FFF2-40B4-BE49-F238E27FC236}">
                  <a16:creationId xmlns:a16="http://schemas.microsoft.com/office/drawing/2014/main" id="{012CF2B6-82C8-3445-B90D-2E754BA7D831}"/>
                </a:ext>
              </a:extLst>
            </p:cNvPr>
            <p:cNvSpPr/>
            <p:nvPr/>
          </p:nvSpPr>
          <p:spPr>
            <a:xfrm>
              <a:off x="5005150" y="4953771"/>
              <a:ext cx="1307588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1CAC530-8D40-CB12-5807-EF5B13CA1192}"/>
                </a:ext>
              </a:extLst>
            </p:cNvPr>
            <p:cNvGrpSpPr/>
            <p:nvPr/>
          </p:nvGrpSpPr>
          <p:grpSpPr>
            <a:xfrm>
              <a:off x="5068091" y="5055226"/>
              <a:ext cx="1181707" cy="31669"/>
              <a:chOff x="5514383" y="5078982"/>
              <a:chExt cx="1181707" cy="31669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5F85C5B3-E0F1-CB9C-D04B-B35E48ABF596}"/>
                  </a:ext>
                </a:extLst>
              </p:cNvPr>
              <p:cNvSpPr/>
              <p:nvPr/>
            </p:nvSpPr>
            <p:spPr>
              <a:xfrm flipV="1">
                <a:off x="551438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212C3B6-0269-3558-2CDA-CF7C77E4C2BD}"/>
                  </a:ext>
                </a:extLst>
              </p:cNvPr>
              <p:cNvSpPr/>
              <p:nvPr/>
            </p:nvSpPr>
            <p:spPr>
              <a:xfrm flipV="1">
                <a:off x="644769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8460B3BA-085A-95E1-25B2-C8AC97173A91}"/>
                  </a:ext>
                </a:extLst>
              </p:cNvPr>
              <p:cNvSpPr/>
              <p:nvPr/>
            </p:nvSpPr>
            <p:spPr>
              <a:xfrm flipV="1">
                <a:off x="582548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586513FB-C7FA-3ABD-625C-093B19872F16}"/>
                  </a:ext>
                </a:extLst>
              </p:cNvPr>
              <p:cNvSpPr/>
              <p:nvPr/>
            </p:nvSpPr>
            <p:spPr>
              <a:xfrm flipV="1">
                <a:off x="613659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2AF43E2F-4657-FEC4-6CCA-8DFC8DC2276D}"/>
              </a:ext>
            </a:extLst>
          </p:cNvPr>
          <p:cNvGrpSpPr/>
          <p:nvPr/>
        </p:nvGrpSpPr>
        <p:grpSpPr>
          <a:xfrm>
            <a:off x="7053611" y="3936010"/>
            <a:ext cx="922741" cy="186198"/>
            <a:chOff x="6551262" y="4785758"/>
            <a:chExt cx="1307588" cy="234579"/>
          </a:xfrm>
        </p:grpSpPr>
        <p:sp>
          <p:nvSpPr>
            <p:cNvPr id="366" name="Rounded Rectangle 365">
              <a:extLst>
                <a:ext uri="{FF2B5EF4-FFF2-40B4-BE49-F238E27FC236}">
                  <a16:creationId xmlns:a16="http://schemas.microsoft.com/office/drawing/2014/main" id="{5A5F96C7-72E6-E7A0-D1C6-8A9124A5075D}"/>
                </a:ext>
              </a:extLst>
            </p:cNvPr>
            <p:cNvSpPr/>
            <p:nvPr/>
          </p:nvSpPr>
          <p:spPr>
            <a:xfrm>
              <a:off x="6551262" y="4785758"/>
              <a:ext cx="1307588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9607A11D-94C6-B120-215F-9006375852B2}"/>
                </a:ext>
              </a:extLst>
            </p:cNvPr>
            <p:cNvGrpSpPr/>
            <p:nvPr/>
          </p:nvGrpSpPr>
          <p:grpSpPr>
            <a:xfrm>
              <a:off x="6614203" y="4887213"/>
              <a:ext cx="1181707" cy="31669"/>
              <a:chOff x="6758803" y="5078982"/>
              <a:chExt cx="1181707" cy="31669"/>
            </a:xfrm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11834A93-A1F5-1A85-7C1B-4B8916A87015}"/>
                  </a:ext>
                </a:extLst>
              </p:cNvPr>
              <p:cNvSpPr/>
              <p:nvPr/>
            </p:nvSpPr>
            <p:spPr>
              <a:xfrm flipV="1">
                <a:off x="706990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FC0569F1-F0BE-33CC-E08F-949A51A5875B}"/>
                  </a:ext>
                </a:extLst>
              </p:cNvPr>
              <p:cNvSpPr/>
              <p:nvPr/>
            </p:nvSpPr>
            <p:spPr>
              <a:xfrm flipV="1">
                <a:off x="769211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7CCEF1E5-6853-5962-1CB6-FAC60EB8871B}"/>
                  </a:ext>
                </a:extLst>
              </p:cNvPr>
              <p:cNvSpPr/>
              <p:nvPr/>
            </p:nvSpPr>
            <p:spPr>
              <a:xfrm flipV="1">
                <a:off x="675880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74A4F0E8-B78C-C383-5AC3-819C1167EFD6}"/>
                  </a:ext>
                </a:extLst>
              </p:cNvPr>
              <p:cNvSpPr/>
              <p:nvPr/>
            </p:nvSpPr>
            <p:spPr>
              <a:xfrm flipV="1">
                <a:off x="738101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EB2C0244-8907-2EAD-9850-9AAB46E97A2E}"/>
              </a:ext>
            </a:extLst>
          </p:cNvPr>
          <p:cNvGrpSpPr/>
          <p:nvPr/>
        </p:nvGrpSpPr>
        <p:grpSpPr>
          <a:xfrm>
            <a:off x="8943651" y="3936010"/>
            <a:ext cx="528675" cy="186198"/>
            <a:chOff x="9881200" y="4750893"/>
            <a:chExt cx="749169" cy="234579"/>
          </a:xfrm>
        </p:grpSpPr>
        <p:sp>
          <p:nvSpPr>
            <p:cNvPr id="368" name="Rounded Rectangle 367">
              <a:extLst>
                <a:ext uri="{FF2B5EF4-FFF2-40B4-BE49-F238E27FC236}">
                  <a16:creationId xmlns:a16="http://schemas.microsoft.com/office/drawing/2014/main" id="{F8FBBE9E-48AA-5621-F142-1B9F3E867411}"/>
                </a:ext>
              </a:extLst>
            </p:cNvPr>
            <p:cNvSpPr/>
            <p:nvPr/>
          </p:nvSpPr>
          <p:spPr>
            <a:xfrm>
              <a:off x="9881200" y="4750893"/>
              <a:ext cx="749169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E520C9E1-0440-0475-C141-8104F1070D1D}"/>
                </a:ext>
              </a:extLst>
            </p:cNvPr>
            <p:cNvGrpSpPr/>
            <p:nvPr/>
          </p:nvGrpSpPr>
          <p:grpSpPr>
            <a:xfrm>
              <a:off x="9976033" y="4852348"/>
              <a:ext cx="559503" cy="31669"/>
              <a:chOff x="9247643" y="5078982"/>
              <a:chExt cx="559503" cy="31669"/>
            </a:xfrm>
          </p:grpSpPr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8A22839D-3E39-0E90-0D57-048A1F785D2D}"/>
                  </a:ext>
                </a:extLst>
              </p:cNvPr>
              <p:cNvSpPr/>
              <p:nvPr/>
            </p:nvSpPr>
            <p:spPr>
              <a:xfrm flipV="1">
                <a:off x="924764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22A7E0F9-48A1-438B-4915-7DDDAC9BA89E}"/>
                  </a:ext>
                </a:extLst>
              </p:cNvPr>
              <p:cNvSpPr/>
              <p:nvPr/>
            </p:nvSpPr>
            <p:spPr>
              <a:xfrm flipV="1">
                <a:off x="9558754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</p:grp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BD836101-3B90-645A-1145-571345352B65}"/>
              </a:ext>
            </a:extLst>
          </p:cNvPr>
          <p:cNvGrpSpPr/>
          <p:nvPr/>
        </p:nvGrpSpPr>
        <p:grpSpPr>
          <a:xfrm>
            <a:off x="7998631" y="3936010"/>
            <a:ext cx="922741" cy="186198"/>
            <a:chOff x="8228736" y="4742736"/>
            <a:chExt cx="1307588" cy="234579"/>
          </a:xfrm>
        </p:grpSpPr>
        <p:sp>
          <p:nvSpPr>
            <p:cNvPr id="367" name="Rounded Rectangle 366">
              <a:extLst>
                <a:ext uri="{FF2B5EF4-FFF2-40B4-BE49-F238E27FC236}">
                  <a16:creationId xmlns:a16="http://schemas.microsoft.com/office/drawing/2014/main" id="{D6883C25-3C93-08B8-A16A-7B408CC2D0C4}"/>
                </a:ext>
              </a:extLst>
            </p:cNvPr>
            <p:cNvSpPr/>
            <p:nvPr/>
          </p:nvSpPr>
          <p:spPr>
            <a:xfrm>
              <a:off x="8228736" y="4742736"/>
              <a:ext cx="1307588" cy="2345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5EC918FD-6C8C-DEA4-EAF2-BED90FB16104}"/>
                </a:ext>
              </a:extLst>
            </p:cNvPr>
            <p:cNvGrpSpPr/>
            <p:nvPr/>
          </p:nvGrpSpPr>
          <p:grpSpPr>
            <a:xfrm>
              <a:off x="8291677" y="4844191"/>
              <a:ext cx="1181707" cy="31669"/>
              <a:chOff x="8003223" y="5078982"/>
              <a:chExt cx="1181707" cy="31669"/>
            </a:xfrm>
          </p:grpSpPr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3CEBB82A-0B4F-62A2-ACF7-28F5FA2956B0}"/>
                  </a:ext>
                </a:extLst>
              </p:cNvPr>
              <p:cNvSpPr/>
              <p:nvPr/>
            </p:nvSpPr>
            <p:spPr>
              <a:xfrm flipV="1">
                <a:off x="800322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D5EF7CF-78F9-B7E1-3DF0-F5E4412396A7}"/>
                  </a:ext>
                </a:extLst>
              </p:cNvPr>
              <p:cNvSpPr/>
              <p:nvPr/>
            </p:nvSpPr>
            <p:spPr>
              <a:xfrm flipV="1">
                <a:off x="831432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AAAEAD24-DA0E-FD1B-32DE-18A673FCD1C8}"/>
                  </a:ext>
                </a:extLst>
              </p:cNvPr>
              <p:cNvSpPr/>
              <p:nvPr/>
            </p:nvSpPr>
            <p:spPr>
              <a:xfrm flipV="1">
                <a:off x="8936538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95EF8D0C-78EF-F024-24C6-042FC4307000}"/>
                  </a:ext>
                </a:extLst>
              </p:cNvPr>
              <p:cNvSpPr/>
              <p:nvPr/>
            </p:nvSpPr>
            <p:spPr>
              <a:xfrm flipV="1">
                <a:off x="8625433" y="507898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F67A6A16-6D47-AB0E-0498-1F3DFDB3B8EC}"/>
                  </a:ext>
                </a:extLst>
              </p:cNvPr>
              <p:cNvSpPr txBox="1"/>
              <p:nvPr/>
            </p:nvSpPr>
            <p:spPr>
              <a:xfrm>
                <a:off x="6777431" y="3773699"/>
                <a:ext cx="569315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vi-VN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𝑔𝑒𝑛𝑜𝑚𝑒𝑠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 xmlns=""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F67A6A16-6D47-AB0E-0498-1F3DFDB3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431" y="3773699"/>
                <a:ext cx="569315" cy="171010"/>
              </a:xfrm>
              <a:prstGeom prst="rect">
                <a:avLst/>
              </a:prstGeom>
              <a:blipFill>
                <a:blip r:embed="rId2"/>
                <a:stretch>
                  <a:fillRect r="-26087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80892A71-09E2-B509-772F-F4CD6785ABB0}"/>
                  </a:ext>
                </a:extLst>
              </p:cNvPr>
              <p:cNvSpPr txBox="1"/>
              <p:nvPr/>
            </p:nvSpPr>
            <p:spPr>
              <a:xfrm>
                <a:off x="7671366" y="3773699"/>
                <a:ext cx="569315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vi-VN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𝑔𝑒𝑛𝑜𝑚𝑒𝑠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 xmlns=""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80892A71-09E2-B509-772F-F4CD6785A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366" y="3773699"/>
                <a:ext cx="569315" cy="171010"/>
              </a:xfrm>
              <a:prstGeom prst="rect">
                <a:avLst/>
              </a:prstGeom>
              <a:blipFill>
                <a:blip r:embed="rId3"/>
                <a:stretch>
                  <a:fillRect r="-26087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16DADF5-1272-556A-063C-AC3FB42D76B6}"/>
                  </a:ext>
                </a:extLst>
              </p:cNvPr>
              <p:cNvSpPr txBox="1"/>
              <p:nvPr/>
            </p:nvSpPr>
            <p:spPr>
              <a:xfrm>
                <a:off x="8654316" y="3773699"/>
                <a:ext cx="569315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vi-VN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𝑔𝑒𝑛𝑜𝑚𝑒𝑠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 xmlns=""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B16DADF5-1272-556A-063C-AC3FB42D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316" y="3773699"/>
                <a:ext cx="569315" cy="171010"/>
              </a:xfrm>
              <a:prstGeom prst="rect">
                <a:avLst/>
              </a:prstGeom>
              <a:blipFill>
                <a:blip r:embed="rId4"/>
                <a:stretch>
                  <a:fillRect r="-26087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B3CBF6AF-46E1-EB1B-F2E1-2B958674AB3D}"/>
                  </a:ext>
                </a:extLst>
              </p:cNvPr>
              <p:cNvSpPr txBox="1"/>
              <p:nvPr/>
            </p:nvSpPr>
            <p:spPr>
              <a:xfrm>
                <a:off x="6978461" y="4246753"/>
                <a:ext cx="603117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𝑘𝑚𝑒𝑟𝑠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B3CBF6AF-46E1-EB1B-F2E1-2B958674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461" y="4246753"/>
                <a:ext cx="603117" cy="171010"/>
              </a:xfrm>
              <a:prstGeom prst="rect">
                <a:avLst/>
              </a:prstGeom>
              <a:blipFill>
                <a:blip r:embed="rId5"/>
                <a:stretch>
                  <a:fillRect r="-26531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A5B48197-DAD6-EE21-5B87-3BC15FF6A22B}"/>
                  </a:ext>
                </a:extLst>
              </p:cNvPr>
              <p:cNvSpPr txBox="1"/>
              <p:nvPr/>
            </p:nvSpPr>
            <p:spPr>
              <a:xfrm>
                <a:off x="7886230" y="4246753"/>
                <a:ext cx="603117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𝑘𝑚𝑒𝑟𝑠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 xmlns=""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A5B48197-DAD6-EE21-5B87-3BC15FF6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230" y="4246753"/>
                <a:ext cx="603117" cy="171010"/>
              </a:xfrm>
              <a:prstGeom prst="rect">
                <a:avLst/>
              </a:prstGeom>
              <a:blipFill>
                <a:blip r:embed="rId6"/>
                <a:stretch>
                  <a:fillRect r="-27083" b="-2857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B5843EF2-6DF3-F358-AD63-485BFF0DA3F3}"/>
                  </a:ext>
                </a:extLst>
              </p:cNvPr>
              <p:cNvSpPr txBox="1"/>
              <p:nvPr/>
            </p:nvSpPr>
            <p:spPr>
              <a:xfrm>
                <a:off x="6810719" y="4731503"/>
                <a:ext cx="410268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𝑀𝐵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 xmlns=""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B5843EF2-6DF3-F358-AD63-485BFF0DA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719" y="4731503"/>
                <a:ext cx="410268" cy="171010"/>
              </a:xfrm>
              <a:prstGeom prst="rect">
                <a:avLst/>
              </a:prstGeom>
              <a:blipFill>
                <a:blip r:embed="rId7"/>
                <a:stretch>
                  <a:fillRect r="-21212" b="-1428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8E2D8EDE-E78D-3B47-7128-6A1E453878F4}"/>
                  </a:ext>
                </a:extLst>
              </p:cNvPr>
              <p:cNvSpPr txBox="1"/>
              <p:nvPr/>
            </p:nvSpPr>
            <p:spPr>
              <a:xfrm>
                <a:off x="7732518" y="4731503"/>
                <a:ext cx="410268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𝑀𝐵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 xmlns=""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8E2D8EDE-E78D-3B47-7128-6A1E45387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518" y="4731503"/>
                <a:ext cx="410268" cy="171010"/>
              </a:xfrm>
              <a:prstGeom prst="rect">
                <a:avLst/>
              </a:prstGeom>
              <a:blipFill>
                <a:blip r:embed="rId8"/>
                <a:stretch>
                  <a:fillRect r="-20588" b="-1428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99AEDFC7-8B11-BBBB-8EC5-9762285E93E0}"/>
                  </a:ext>
                </a:extLst>
              </p:cNvPr>
              <p:cNvSpPr txBox="1"/>
              <p:nvPr/>
            </p:nvSpPr>
            <p:spPr>
              <a:xfrm>
                <a:off x="8654316" y="4731503"/>
                <a:ext cx="410268" cy="17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  <m:r>
                        <a:rPr lang="en-US" sz="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𝑀𝐵</m:t>
                      </m:r>
                    </m:oMath>
                  </m:oMathPara>
                </a14:m>
                <a:endParaRPr lang="en-FR" sz="800" dirty="0"/>
              </a:p>
            </p:txBody>
          </p:sp>
        </mc:Choice>
        <mc:Fallback xmlns=""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99AEDFC7-8B11-BBBB-8EC5-9762285E9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316" y="4731503"/>
                <a:ext cx="410268" cy="171010"/>
              </a:xfrm>
              <a:prstGeom prst="rect">
                <a:avLst/>
              </a:prstGeom>
              <a:blipFill>
                <a:blip r:embed="rId9"/>
                <a:stretch>
                  <a:fillRect r="-21212" b="-1428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3" name="TextBox 412">
            <a:extLst>
              <a:ext uri="{FF2B5EF4-FFF2-40B4-BE49-F238E27FC236}">
                <a16:creationId xmlns:a16="http://schemas.microsoft.com/office/drawing/2014/main" id="{EEF6C15C-AA34-5257-D653-6BF3A5DD8B20}"/>
              </a:ext>
            </a:extLst>
          </p:cNvPr>
          <p:cNvSpPr txBox="1"/>
          <p:nvPr/>
        </p:nvSpPr>
        <p:spPr>
          <a:xfrm>
            <a:off x="5683332" y="4356830"/>
            <a:ext cx="322338" cy="29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b="1" dirty="0"/>
              <a:t>(d)</a:t>
            </a:r>
          </a:p>
        </p:txBody>
      </p: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73070380-0CBB-ACA5-36A4-73E0886CD621}"/>
              </a:ext>
            </a:extLst>
          </p:cNvPr>
          <p:cNvGrpSpPr/>
          <p:nvPr/>
        </p:nvGrpSpPr>
        <p:grpSpPr>
          <a:xfrm>
            <a:off x="1900170" y="4210382"/>
            <a:ext cx="3139302" cy="866903"/>
            <a:chOff x="2324632" y="4690904"/>
            <a:chExt cx="3139302" cy="86690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B87D396-61F2-5330-A41C-80B5EF92F50C}"/>
                </a:ext>
              </a:extLst>
            </p:cNvPr>
            <p:cNvGrpSpPr/>
            <p:nvPr/>
          </p:nvGrpSpPr>
          <p:grpSpPr>
            <a:xfrm>
              <a:off x="2648126" y="4690904"/>
              <a:ext cx="705106" cy="866903"/>
              <a:chOff x="1217146" y="3723588"/>
              <a:chExt cx="1017919" cy="1251494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2D3BDEC6-40A9-9E97-BC97-5642561EB3A3}"/>
                  </a:ext>
                </a:extLst>
              </p:cNvPr>
              <p:cNvGrpSpPr/>
              <p:nvPr/>
            </p:nvGrpSpPr>
            <p:grpSpPr>
              <a:xfrm>
                <a:off x="1263581" y="4003598"/>
                <a:ext cx="971484" cy="971484"/>
                <a:chOff x="2001539" y="2239699"/>
                <a:chExt cx="971484" cy="971484"/>
              </a:xfrm>
            </p:grpSpPr>
            <p:sp>
              <p:nvSpPr>
                <p:cNvPr id="94" name="Rounded Rectangle 93">
                  <a:extLst>
                    <a:ext uri="{FF2B5EF4-FFF2-40B4-BE49-F238E27FC236}">
                      <a16:creationId xmlns:a16="http://schemas.microsoft.com/office/drawing/2014/main" id="{85AC3BB4-A255-1577-34D9-FE35EA1A9B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01539" y="2239699"/>
                  <a:ext cx="971484" cy="971484"/>
                </a:xfrm>
                <a:prstGeom prst="roundRect">
                  <a:avLst>
                    <a:gd name="adj" fmla="val 5883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A20A8-1639-CCD9-FAE1-FD37AFEA5FCA}"/>
                    </a:ext>
                  </a:extLst>
                </p:cNvPr>
                <p:cNvSpPr/>
                <p:nvPr/>
              </p:nvSpPr>
              <p:spPr>
                <a:xfrm flipV="1">
                  <a:off x="2099857" y="231338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510DCFCE-C7B8-63AD-3475-09614A42D6E9}"/>
                    </a:ext>
                  </a:extLst>
                </p:cNvPr>
                <p:cNvSpPr/>
                <p:nvPr/>
              </p:nvSpPr>
              <p:spPr>
                <a:xfrm flipV="1">
                  <a:off x="2060325" y="2637377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1CFCFDC2-4EC1-0EE9-4F5C-CAE940FF3747}"/>
                    </a:ext>
                  </a:extLst>
                </p:cNvPr>
                <p:cNvSpPr/>
                <p:nvPr/>
              </p:nvSpPr>
              <p:spPr>
                <a:xfrm flipV="1">
                  <a:off x="2279152" y="278905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B8D2FB73-0A6C-DDB7-0EDB-0F3C6DFA1612}"/>
                    </a:ext>
                  </a:extLst>
                </p:cNvPr>
                <p:cNvSpPr/>
                <p:nvPr/>
              </p:nvSpPr>
              <p:spPr>
                <a:xfrm flipV="1">
                  <a:off x="2561930" y="2702581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3F61C75E-5E66-BDEA-C125-F0DE179CF4C5}"/>
                    </a:ext>
                  </a:extLst>
                </p:cNvPr>
                <p:cNvSpPr/>
                <p:nvPr/>
              </p:nvSpPr>
              <p:spPr>
                <a:xfrm flipV="1">
                  <a:off x="2250700" y="3050699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079A5B6-01A1-DCA2-E10E-ADA7BBF2FF2B}"/>
                  </a:ext>
                </a:extLst>
              </p:cNvPr>
              <p:cNvSpPr txBox="1"/>
              <p:nvPr/>
            </p:nvSpPr>
            <p:spPr>
              <a:xfrm>
                <a:off x="1217146" y="3723588"/>
                <a:ext cx="569747" cy="377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REF</a:t>
                </a: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FF1F9F51-2FAC-4879-5738-4B8808D94B0E}"/>
                </a:ext>
              </a:extLst>
            </p:cNvPr>
            <p:cNvGrpSpPr/>
            <p:nvPr/>
          </p:nvGrpSpPr>
          <p:grpSpPr>
            <a:xfrm>
              <a:off x="4026157" y="5502528"/>
              <a:ext cx="1437777" cy="31669"/>
              <a:chOff x="7782941" y="3400689"/>
              <a:chExt cx="1437777" cy="31669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ABEE230-FF8E-F814-418B-A343C503855F}"/>
                  </a:ext>
                </a:extLst>
              </p:cNvPr>
              <p:cNvSpPr/>
              <p:nvPr/>
            </p:nvSpPr>
            <p:spPr>
              <a:xfrm flipV="1">
                <a:off x="7782941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D2088A2-72F4-0B24-CC5F-6E22E8099055}"/>
                  </a:ext>
                </a:extLst>
              </p:cNvPr>
              <p:cNvSpPr/>
              <p:nvPr/>
            </p:nvSpPr>
            <p:spPr>
              <a:xfrm flipV="1">
                <a:off x="8080287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C99CE19-2169-79BA-647B-E060CDF61A4C}"/>
                  </a:ext>
                </a:extLst>
              </p:cNvPr>
              <p:cNvSpPr/>
              <p:nvPr/>
            </p:nvSpPr>
            <p:spPr>
              <a:xfrm flipV="1">
                <a:off x="8674979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EAC4608-C838-C90C-6FF9-44A8EE745289}"/>
                  </a:ext>
                </a:extLst>
              </p:cNvPr>
              <p:cNvSpPr/>
              <p:nvPr/>
            </p:nvSpPr>
            <p:spPr>
              <a:xfrm flipV="1">
                <a:off x="8972326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19BED4C-4434-D661-2103-FF9F9117796B}"/>
                  </a:ext>
                </a:extLst>
              </p:cNvPr>
              <p:cNvSpPr/>
              <p:nvPr/>
            </p:nvSpPr>
            <p:spPr>
              <a:xfrm flipV="1">
                <a:off x="8377633" y="3400689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AE01FD7-75D7-E243-9E36-F6F7A2A90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905" y="4881500"/>
              <a:ext cx="46280" cy="4249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1F50B54-C390-3754-23C7-D3B2C386EAC2}"/>
                </a:ext>
              </a:extLst>
            </p:cNvPr>
            <p:cNvCxnSpPr>
              <a:cxnSpLocks/>
              <a:stCxn id="416" idx="3"/>
              <a:endCxn id="149" idx="0"/>
            </p:cNvCxnSpPr>
            <p:nvPr/>
          </p:nvCxnSpPr>
          <p:spPr>
            <a:xfrm flipH="1">
              <a:off x="4745045" y="5068832"/>
              <a:ext cx="216932" cy="3243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7DA30BD-8C3E-9CF1-86A3-85BAB93A3342}"/>
                </a:ext>
              </a:extLst>
            </p:cNvPr>
            <p:cNvCxnSpPr>
              <a:cxnSpLocks/>
              <a:stCxn id="128" idx="3"/>
              <a:endCxn id="151" idx="7"/>
            </p:cNvCxnSpPr>
            <p:nvPr/>
          </p:nvCxnSpPr>
          <p:spPr>
            <a:xfrm flipH="1">
              <a:off x="4315388" y="4917769"/>
              <a:ext cx="413295" cy="2780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FCEB759-7B9F-BC2E-5753-6605B3B094B3}"/>
                </a:ext>
              </a:extLst>
            </p:cNvPr>
            <p:cNvCxnSpPr>
              <a:cxnSpLocks/>
              <a:stCxn id="128" idx="5"/>
              <a:endCxn id="416" idx="1"/>
            </p:cNvCxnSpPr>
            <p:nvPr/>
          </p:nvCxnSpPr>
          <p:spPr>
            <a:xfrm>
              <a:off x="4761407" y="4917769"/>
              <a:ext cx="200570" cy="1210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125ED1E-7E75-18A5-0155-6ADF63429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5886" y="5189561"/>
              <a:ext cx="46280" cy="4249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DFFE8F1-9ACA-0B66-68D0-E717BF8858B5}"/>
                </a:ext>
              </a:extLst>
            </p:cNvPr>
            <p:cNvGrpSpPr/>
            <p:nvPr/>
          </p:nvGrpSpPr>
          <p:grpSpPr>
            <a:xfrm>
              <a:off x="4127213" y="5393202"/>
              <a:ext cx="343626" cy="42492"/>
              <a:chOff x="7883997" y="3291363"/>
              <a:chExt cx="343626" cy="42492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7BE001F-65F5-1945-343D-E7E718D76F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83997" y="3291363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7D688EC-B328-1518-4702-780CBA4252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81343" y="3291363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D8B0278-5FF3-9209-D727-6EF8DEE0F70E}"/>
                </a:ext>
              </a:extLst>
            </p:cNvPr>
            <p:cNvCxnSpPr>
              <a:cxnSpLocks/>
              <a:stCxn id="151" idx="3"/>
              <a:endCxn id="156" idx="0"/>
            </p:cNvCxnSpPr>
            <p:nvPr/>
          </p:nvCxnSpPr>
          <p:spPr>
            <a:xfrm flipH="1">
              <a:off x="4150353" y="5225830"/>
              <a:ext cx="132311" cy="167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91B7D6A-340C-CF49-92AC-92F6156A3F1F}"/>
                </a:ext>
              </a:extLst>
            </p:cNvPr>
            <p:cNvCxnSpPr>
              <a:cxnSpLocks/>
              <a:stCxn id="151" idx="5"/>
              <a:endCxn id="158" idx="0"/>
            </p:cNvCxnSpPr>
            <p:nvPr/>
          </p:nvCxnSpPr>
          <p:spPr>
            <a:xfrm>
              <a:off x="4315388" y="5225830"/>
              <a:ext cx="132311" cy="1673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11CDD37-0D97-8818-CCAC-4C2FA3E90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1905" y="5393202"/>
              <a:ext cx="46280" cy="424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CEBC32B-CF58-BE82-C551-9F932F430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924" y="5165913"/>
              <a:ext cx="46280" cy="4249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9019EBB4-9FF9-A2EA-EB85-1F1A2A1B4078}"/>
                </a:ext>
              </a:extLst>
            </p:cNvPr>
            <p:cNvGrpSpPr/>
            <p:nvPr/>
          </p:nvGrpSpPr>
          <p:grpSpPr>
            <a:xfrm>
              <a:off x="5019251" y="5393202"/>
              <a:ext cx="343627" cy="42492"/>
              <a:chOff x="8776035" y="3291363"/>
              <a:chExt cx="343627" cy="42492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FD71CBB-25AF-5D3C-6101-9940B18B77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76035" y="3291363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29614CA-5049-A9D7-5A9B-2E65696079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3382" y="3291363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2819A56-F4D8-0C4C-47B8-60D8175362F3}"/>
                </a:ext>
              </a:extLst>
            </p:cNvPr>
            <p:cNvCxnSpPr>
              <a:cxnSpLocks/>
              <a:stCxn id="135" idx="3"/>
              <a:endCxn id="141" idx="0"/>
            </p:cNvCxnSpPr>
            <p:nvPr/>
          </p:nvCxnSpPr>
          <p:spPr>
            <a:xfrm flipH="1">
              <a:off x="5042391" y="5202182"/>
              <a:ext cx="132311" cy="191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689CA70-F55B-6478-0B88-4C01E6D965B4}"/>
                </a:ext>
              </a:extLst>
            </p:cNvPr>
            <p:cNvCxnSpPr>
              <a:cxnSpLocks/>
              <a:stCxn id="135" idx="5"/>
              <a:endCxn id="142" idx="0"/>
            </p:cNvCxnSpPr>
            <p:nvPr/>
          </p:nvCxnSpPr>
          <p:spPr>
            <a:xfrm>
              <a:off x="5207426" y="5202182"/>
              <a:ext cx="132312" cy="191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8F956A44-386C-68B0-BDFC-3403371083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4559" y="5056985"/>
              <a:ext cx="1143371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2A32A67-0344-1AB6-7EBA-0059594440D4}"/>
                </a:ext>
              </a:extLst>
            </p:cNvPr>
            <p:cNvSpPr txBox="1"/>
            <p:nvPr/>
          </p:nvSpPr>
          <p:spPr>
            <a:xfrm>
              <a:off x="3419666" y="4853558"/>
              <a:ext cx="7697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Phylo. Infr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B8C0594C-B869-F65B-824F-093ABFC43C4E}"/>
                </a:ext>
              </a:extLst>
            </p:cNvPr>
            <p:cNvSpPr txBox="1"/>
            <p:nvPr/>
          </p:nvSpPr>
          <p:spPr>
            <a:xfrm>
              <a:off x="2324632" y="50811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b="1" dirty="0"/>
                <a:t>(b)</a:t>
              </a: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01CFAC20-3080-2A61-6C12-356AD2FB0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5199" y="5032563"/>
              <a:ext cx="46280" cy="42492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A6F8D7F-D769-105F-2EBF-788A2E5D096C}"/>
                </a:ext>
              </a:extLst>
            </p:cNvPr>
            <p:cNvCxnSpPr>
              <a:cxnSpLocks/>
              <a:stCxn id="416" idx="5"/>
              <a:endCxn id="135" idx="1"/>
            </p:cNvCxnSpPr>
            <p:nvPr/>
          </p:nvCxnSpPr>
          <p:spPr>
            <a:xfrm>
              <a:off x="4994701" y="5068832"/>
              <a:ext cx="180001" cy="103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B99F7845-66A3-8715-D861-DCC8630C07F2}"/>
              </a:ext>
            </a:extLst>
          </p:cNvPr>
          <p:cNvGrpSpPr/>
          <p:nvPr/>
        </p:nvGrpSpPr>
        <p:grpSpPr>
          <a:xfrm>
            <a:off x="5634723" y="1640292"/>
            <a:ext cx="4402141" cy="1781049"/>
            <a:chOff x="4767221" y="1757522"/>
            <a:chExt cx="4402141" cy="1781049"/>
          </a:xfrm>
        </p:grpSpPr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4F68756B-EB91-B436-62EE-9D154287B167}"/>
                </a:ext>
              </a:extLst>
            </p:cNvPr>
            <p:cNvGrpSpPr/>
            <p:nvPr/>
          </p:nvGrpSpPr>
          <p:grpSpPr>
            <a:xfrm>
              <a:off x="7731585" y="1766710"/>
              <a:ext cx="1437777" cy="652697"/>
              <a:chOff x="4640560" y="4323602"/>
              <a:chExt cx="1437777" cy="652697"/>
            </a:xfrm>
          </p:grpSpPr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182A5837-C78C-CA31-1FCE-AB5205555951}"/>
                  </a:ext>
                </a:extLst>
              </p:cNvPr>
              <p:cNvGrpSpPr/>
              <p:nvPr/>
            </p:nvGrpSpPr>
            <p:grpSpPr>
              <a:xfrm>
                <a:off x="4640560" y="4944630"/>
                <a:ext cx="1437777" cy="31669"/>
                <a:chOff x="7782941" y="3400689"/>
                <a:chExt cx="1437777" cy="31669"/>
              </a:xfrm>
            </p:grpSpPr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C39DD5E4-E033-2A8D-7B97-182CD3A95C1C}"/>
                    </a:ext>
                  </a:extLst>
                </p:cNvPr>
                <p:cNvSpPr/>
                <p:nvPr/>
              </p:nvSpPr>
              <p:spPr>
                <a:xfrm flipV="1">
                  <a:off x="7782941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E576B569-9EBC-F63A-16DB-9B13675ED676}"/>
                    </a:ext>
                  </a:extLst>
                </p:cNvPr>
                <p:cNvSpPr/>
                <p:nvPr/>
              </p:nvSpPr>
              <p:spPr>
                <a:xfrm flipV="1">
                  <a:off x="8080287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88637CA7-4DCD-DFA4-E36B-52C7004919E5}"/>
                    </a:ext>
                  </a:extLst>
                </p:cNvPr>
                <p:cNvSpPr/>
                <p:nvPr/>
              </p:nvSpPr>
              <p:spPr>
                <a:xfrm flipV="1">
                  <a:off x="8674979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A75E3932-1F8C-68F1-3EE0-D0D6DF375A92}"/>
                    </a:ext>
                  </a:extLst>
                </p:cNvPr>
                <p:cNvSpPr/>
                <p:nvPr/>
              </p:nvSpPr>
              <p:spPr>
                <a:xfrm flipV="1">
                  <a:off x="8972326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DFF40E83-CD0D-BC68-61EF-C688944B6452}"/>
                    </a:ext>
                  </a:extLst>
                </p:cNvPr>
                <p:cNvSpPr/>
                <p:nvPr/>
              </p:nvSpPr>
              <p:spPr>
                <a:xfrm flipV="1">
                  <a:off x="8377633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7958A4CB-6780-FA90-46E5-2BC80E5473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6308" y="4323602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8DA5DA31-2CCF-2A58-3C80-263144938DC6}"/>
                  </a:ext>
                </a:extLst>
              </p:cNvPr>
              <p:cNvCxnSpPr>
                <a:cxnSpLocks/>
                <a:stCxn id="449" idx="3"/>
                <a:endCxn id="442" idx="0"/>
              </p:cNvCxnSpPr>
              <p:nvPr/>
            </p:nvCxnSpPr>
            <p:spPr>
              <a:xfrm flipH="1">
                <a:off x="5359448" y="4510934"/>
                <a:ext cx="216932" cy="3243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A09B25DA-8632-F304-FCEF-487278FBF0B7}"/>
                  </a:ext>
                </a:extLst>
              </p:cNvPr>
              <p:cNvCxnSpPr>
                <a:cxnSpLocks/>
                <a:stCxn id="432" idx="3"/>
                <a:endCxn id="436" idx="7"/>
              </p:cNvCxnSpPr>
              <p:nvPr/>
            </p:nvCxnSpPr>
            <p:spPr>
              <a:xfrm flipH="1">
                <a:off x="4929791" y="4359871"/>
                <a:ext cx="413295" cy="2780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7587FF86-6326-D202-1B10-E1E976753F97}"/>
                  </a:ext>
                </a:extLst>
              </p:cNvPr>
              <p:cNvCxnSpPr>
                <a:cxnSpLocks/>
                <a:stCxn id="432" idx="5"/>
                <a:endCxn id="449" idx="1"/>
              </p:cNvCxnSpPr>
              <p:nvPr/>
            </p:nvCxnSpPr>
            <p:spPr>
              <a:xfrm>
                <a:off x="5375810" y="4359871"/>
                <a:ext cx="200570" cy="1210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49F571B1-0F00-79E5-9F85-FFD6649CDB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90289" y="4631663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94015479-E88C-B65F-1C1B-54965F73C13B}"/>
                  </a:ext>
                </a:extLst>
              </p:cNvPr>
              <p:cNvGrpSpPr/>
              <p:nvPr/>
            </p:nvGrpSpPr>
            <p:grpSpPr>
              <a:xfrm>
                <a:off x="4741616" y="4835304"/>
                <a:ext cx="343626" cy="42492"/>
                <a:chOff x="7883997" y="3291363"/>
                <a:chExt cx="343626" cy="42492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CD94E7A8-29CC-85E9-6597-6BE44BDFD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83997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39" name="Rectangle 438">
                  <a:extLst>
                    <a:ext uri="{FF2B5EF4-FFF2-40B4-BE49-F238E27FC236}">
                      <a16:creationId xmlns:a16="http://schemas.microsoft.com/office/drawing/2014/main" id="{A006D2E7-7D48-3065-150D-2DE5F7561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81343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EABBD2-FC60-918F-C41D-DE8A60164105}"/>
                  </a:ext>
                </a:extLst>
              </p:cNvPr>
              <p:cNvCxnSpPr>
                <a:cxnSpLocks/>
                <a:stCxn id="436" idx="3"/>
                <a:endCxn id="438" idx="0"/>
              </p:cNvCxnSpPr>
              <p:nvPr/>
            </p:nvCxnSpPr>
            <p:spPr>
              <a:xfrm flipH="1">
                <a:off x="4764756" y="4667932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DDBA6D30-BDDE-F798-2D46-9B3C98AA18D8}"/>
                  </a:ext>
                </a:extLst>
              </p:cNvPr>
              <p:cNvCxnSpPr>
                <a:cxnSpLocks/>
                <a:stCxn id="436" idx="5"/>
                <a:endCxn id="439" idx="0"/>
              </p:cNvCxnSpPr>
              <p:nvPr/>
            </p:nvCxnSpPr>
            <p:spPr>
              <a:xfrm>
                <a:off x="4929791" y="4667932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AB5A56F7-0BB4-FE0A-019C-31ADE4FD9C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6308" y="4835304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EAF9553B-CF21-A709-3A16-0CAABC1B2E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2327" y="4608015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444" name="Group 443">
                <a:extLst>
                  <a:ext uri="{FF2B5EF4-FFF2-40B4-BE49-F238E27FC236}">
                    <a16:creationId xmlns:a16="http://schemas.microsoft.com/office/drawing/2014/main" id="{B9E49F86-6E2A-F3EC-50D0-0C7A304E327A}"/>
                  </a:ext>
                </a:extLst>
              </p:cNvPr>
              <p:cNvGrpSpPr/>
              <p:nvPr/>
            </p:nvGrpSpPr>
            <p:grpSpPr>
              <a:xfrm>
                <a:off x="5633654" y="4835304"/>
                <a:ext cx="343627" cy="42492"/>
                <a:chOff x="8776035" y="3291363"/>
                <a:chExt cx="343627" cy="42492"/>
              </a:xfrm>
            </p:grpSpPr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DAFED81A-33DF-8749-B02D-CFE7FF4281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6035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46" name="Rectangle 445">
                  <a:extLst>
                    <a:ext uri="{FF2B5EF4-FFF2-40B4-BE49-F238E27FC236}">
                      <a16:creationId xmlns:a16="http://schemas.microsoft.com/office/drawing/2014/main" id="{033CA9B7-EEC6-0ABB-2A71-1EA1E3EF69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73382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9456158-A05F-CAD4-56E1-47C5D05FB062}"/>
                  </a:ext>
                </a:extLst>
              </p:cNvPr>
              <p:cNvCxnSpPr>
                <a:cxnSpLocks/>
                <a:stCxn id="443" idx="3"/>
                <a:endCxn id="445" idx="0"/>
              </p:cNvCxnSpPr>
              <p:nvPr/>
            </p:nvCxnSpPr>
            <p:spPr>
              <a:xfrm flipH="1">
                <a:off x="5656794" y="4644284"/>
                <a:ext cx="132311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7DE78EAB-D1B6-34F8-83C2-48D0DA418D48}"/>
                  </a:ext>
                </a:extLst>
              </p:cNvPr>
              <p:cNvCxnSpPr>
                <a:cxnSpLocks/>
                <a:stCxn id="443" idx="5"/>
                <a:endCxn id="446" idx="0"/>
              </p:cNvCxnSpPr>
              <p:nvPr/>
            </p:nvCxnSpPr>
            <p:spPr>
              <a:xfrm>
                <a:off x="5821829" y="4644284"/>
                <a:ext cx="132312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CD8EDC12-3207-697E-4BD6-A46BA7332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69602" y="4474665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1566CAE2-8B53-37E1-DF73-3CAF6A8ED3C3}"/>
                  </a:ext>
                </a:extLst>
              </p:cNvPr>
              <p:cNvCxnSpPr>
                <a:cxnSpLocks/>
                <a:stCxn id="449" idx="5"/>
                <a:endCxn id="443" idx="1"/>
              </p:cNvCxnSpPr>
              <p:nvPr/>
            </p:nvCxnSpPr>
            <p:spPr>
              <a:xfrm>
                <a:off x="5609104" y="4510934"/>
                <a:ext cx="180001" cy="103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346AC441-D9DE-6662-6957-85D34EE16FA6}"/>
                </a:ext>
              </a:extLst>
            </p:cNvPr>
            <p:cNvGrpSpPr/>
            <p:nvPr/>
          </p:nvGrpSpPr>
          <p:grpSpPr>
            <a:xfrm>
              <a:off x="5189273" y="1757522"/>
              <a:ext cx="785241" cy="946245"/>
              <a:chOff x="2572604" y="3634266"/>
              <a:chExt cx="1133605" cy="1366035"/>
            </a:xfrm>
          </p:grpSpPr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09A053E0-B3D5-E77B-82AD-C79965A9E148}"/>
                  </a:ext>
                </a:extLst>
              </p:cNvPr>
              <p:cNvGrpSpPr/>
              <p:nvPr/>
            </p:nvGrpSpPr>
            <p:grpSpPr>
              <a:xfrm>
                <a:off x="2626209" y="3920301"/>
                <a:ext cx="1080000" cy="1080000"/>
                <a:chOff x="1935371" y="2214282"/>
                <a:chExt cx="1080000" cy="1080000"/>
              </a:xfrm>
            </p:grpSpPr>
            <p:sp>
              <p:nvSpPr>
                <p:cNvPr id="223" name="Rounded Rectangle 222">
                  <a:extLst>
                    <a:ext uri="{FF2B5EF4-FFF2-40B4-BE49-F238E27FC236}">
                      <a16:creationId xmlns:a16="http://schemas.microsoft.com/office/drawing/2014/main" id="{FA077542-6EFB-0F42-BAD0-0C2E76515C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35371" y="2214282"/>
                  <a:ext cx="1080000" cy="1080000"/>
                </a:xfrm>
                <a:prstGeom prst="roundRect">
                  <a:avLst>
                    <a:gd name="adj" fmla="val 5883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C2294119-4D96-461D-78D5-4062DC205E38}"/>
                    </a:ext>
                  </a:extLst>
                </p:cNvPr>
                <p:cNvSpPr/>
                <p:nvPr/>
              </p:nvSpPr>
              <p:spPr>
                <a:xfrm flipV="1">
                  <a:off x="2099857" y="231338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5B499586-923E-AFF4-CC16-C9E2DA39EE15}"/>
                    </a:ext>
                  </a:extLst>
                </p:cNvPr>
                <p:cNvSpPr/>
                <p:nvPr/>
              </p:nvSpPr>
              <p:spPr>
                <a:xfrm flipV="1">
                  <a:off x="2597152" y="295011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1E65716E-0267-10C4-56A7-55945C06F2BA}"/>
                    </a:ext>
                  </a:extLst>
                </p:cNvPr>
                <p:cNvSpPr/>
                <p:nvPr/>
              </p:nvSpPr>
              <p:spPr>
                <a:xfrm flipV="1">
                  <a:off x="2292352" y="2417887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EF878230-1F2C-E0E4-47C6-B019650C24B8}"/>
                    </a:ext>
                  </a:extLst>
                </p:cNvPr>
                <p:cNvSpPr/>
                <p:nvPr/>
              </p:nvSpPr>
              <p:spPr>
                <a:xfrm flipV="1">
                  <a:off x="2485341" y="2544002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20EFCC83-2736-8E97-F28C-6A8432638A06}"/>
                    </a:ext>
                  </a:extLst>
                </p:cNvPr>
                <p:cNvSpPr/>
                <p:nvPr/>
              </p:nvSpPr>
              <p:spPr>
                <a:xfrm flipV="1">
                  <a:off x="2060326" y="2899024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515ED233-BE41-3ADC-1DA4-FC103BED33A6}"/>
                    </a:ext>
                  </a:extLst>
                </p:cNvPr>
                <p:cNvSpPr/>
                <p:nvPr/>
              </p:nvSpPr>
              <p:spPr>
                <a:xfrm flipV="1">
                  <a:off x="2531005" y="3186213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444F7660-2DBC-3DCB-6293-AA16E178DB88}"/>
                    </a:ext>
                  </a:extLst>
                </p:cNvPr>
                <p:cNvSpPr/>
                <p:nvPr/>
              </p:nvSpPr>
              <p:spPr>
                <a:xfrm flipV="1">
                  <a:off x="2565526" y="2302159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7D09D5FF-CE5C-8C64-D975-D42D73854EB6}"/>
                    </a:ext>
                  </a:extLst>
                </p:cNvPr>
                <p:cNvSpPr/>
                <p:nvPr/>
              </p:nvSpPr>
              <p:spPr>
                <a:xfrm flipV="1">
                  <a:off x="2021853" y="3121471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6300F9C0-74FC-E16E-78C9-D51D68E0D93D}"/>
                    </a:ext>
                  </a:extLst>
                </p:cNvPr>
                <p:cNvSpPr/>
                <p:nvPr/>
              </p:nvSpPr>
              <p:spPr>
                <a:xfrm flipV="1">
                  <a:off x="2531006" y="2868486"/>
                  <a:ext cx="358589" cy="45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11BE6CE-462B-2DAC-8502-C8C1AEDBE677}"/>
                  </a:ext>
                </a:extLst>
              </p:cNvPr>
              <p:cNvSpPr txBox="1"/>
              <p:nvPr/>
            </p:nvSpPr>
            <p:spPr>
              <a:xfrm>
                <a:off x="2572604" y="3634266"/>
                <a:ext cx="650741" cy="377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REM</a:t>
                </a:r>
              </a:p>
            </p:txBody>
          </p:sp>
        </p:grp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4C7BEB19-B32A-F40D-02BE-DD98B7442E3D}"/>
                </a:ext>
              </a:extLst>
            </p:cNvPr>
            <p:cNvCxnSpPr/>
            <p:nvPr/>
          </p:nvCxnSpPr>
          <p:spPr>
            <a:xfrm>
              <a:off x="5760114" y="2300845"/>
              <a:ext cx="1920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7FEB942-548B-000F-8F73-A900C80AB452}"/>
                </a:ext>
              </a:extLst>
            </p:cNvPr>
            <p:cNvSpPr/>
            <p:nvPr/>
          </p:nvSpPr>
          <p:spPr>
            <a:xfrm flipV="1">
              <a:off x="7729952" y="2468113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AC2F53F-DA7B-032E-FDB1-C34D6A639EA1}"/>
                </a:ext>
              </a:extLst>
            </p:cNvPr>
            <p:cNvSpPr/>
            <p:nvPr/>
          </p:nvSpPr>
          <p:spPr>
            <a:xfrm flipV="1">
              <a:off x="8324287" y="2563355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8B227A7-FE6C-77BF-9694-95957475E6BF}"/>
                </a:ext>
              </a:extLst>
            </p:cNvPr>
            <p:cNvSpPr/>
            <p:nvPr/>
          </p:nvSpPr>
          <p:spPr>
            <a:xfrm flipV="1">
              <a:off x="7729952" y="2563355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EA318B8-A55B-8CA5-953A-1E6C269BFFEE}"/>
                </a:ext>
              </a:extLst>
            </p:cNvPr>
            <p:cNvSpPr/>
            <p:nvPr/>
          </p:nvSpPr>
          <p:spPr>
            <a:xfrm flipV="1">
              <a:off x="8027013" y="2468113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FC53F93A-0A9B-592F-826A-CABC415FA523}"/>
                </a:ext>
              </a:extLst>
            </p:cNvPr>
            <p:cNvSpPr/>
            <p:nvPr/>
          </p:nvSpPr>
          <p:spPr>
            <a:xfrm flipV="1">
              <a:off x="8324287" y="2468114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28800FE-D0A4-44BD-3F88-344D6A8378AB}"/>
                </a:ext>
              </a:extLst>
            </p:cNvPr>
            <p:cNvSpPr/>
            <p:nvPr/>
          </p:nvSpPr>
          <p:spPr>
            <a:xfrm flipV="1">
              <a:off x="8920970" y="2468112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AFB94693-D1F0-9F4F-7248-0995FBFD77CB}"/>
                </a:ext>
              </a:extLst>
            </p:cNvPr>
            <p:cNvSpPr/>
            <p:nvPr/>
          </p:nvSpPr>
          <p:spPr>
            <a:xfrm flipV="1">
              <a:off x="8620029" y="2468112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06CD650-7893-05E4-38C5-67DEBC76DB8D}"/>
                </a:ext>
              </a:extLst>
            </p:cNvPr>
            <p:cNvSpPr/>
            <p:nvPr/>
          </p:nvSpPr>
          <p:spPr>
            <a:xfrm flipV="1">
              <a:off x="8620029" y="2657281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FFF179DD-B9D8-DAF0-4FE0-FA86E9BDFC87}"/>
                </a:ext>
              </a:extLst>
            </p:cNvPr>
            <p:cNvSpPr/>
            <p:nvPr/>
          </p:nvSpPr>
          <p:spPr>
            <a:xfrm flipV="1">
              <a:off x="8620029" y="2563355"/>
              <a:ext cx="248392" cy="316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F52CBF06-F2B4-1AEF-B007-2D00B12802F7}"/>
                </a:ext>
              </a:extLst>
            </p:cNvPr>
            <p:cNvSpPr/>
            <p:nvPr/>
          </p:nvSpPr>
          <p:spPr>
            <a:xfrm>
              <a:off x="6467956" y="2489392"/>
              <a:ext cx="383805" cy="52499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</a:rPr>
                <a:t>D</a:t>
              </a:r>
              <a:r>
                <a:rPr lang="en-FR" sz="700" dirty="0">
                  <a:solidFill>
                    <a:schemeClr val="tx1"/>
                  </a:solidFill>
                </a:rPr>
                <a:t>ist.</a:t>
              </a:r>
            </a:p>
            <a:p>
              <a:pPr algn="ctr"/>
              <a:r>
                <a:rPr lang="en-FR" sz="700" dirty="0">
                  <a:solidFill>
                    <a:schemeClr val="tx1"/>
                  </a:solidFill>
                </a:rPr>
                <a:t>Cal.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4435F050-C869-9FC0-D1CE-66343B5FEF41}"/>
                </a:ext>
              </a:extLst>
            </p:cNvPr>
            <p:cNvSpPr txBox="1"/>
            <p:nvPr/>
          </p:nvSpPr>
          <p:spPr>
            <a:xfrm>
              <a:off x="6460492" y="2286211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REF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A67AFC4A-F22A-7C3D-FDD9-860CAE4946A0}"/>
                </a:ext>
              </a:extLst>
            </p:cNvPr>
            <p:cNvSpPr txBox="1"/>
            <p:nvPr/>
          </p:nvSpPr>
          <p:spPr>
            <a:xfrm rot="16200000">
              <a:off x="6161677" y="2625301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REM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A12A16A-B01D-1F89-3A61-9E5095D8F222}"/>
                </a:ext>
              </a:extLst>
            </p:cNvPr>
            <p:cNvSpPr txBox="1"/>
            <p:nvPr/>
          </p:nvSpPr>
          <p:spPr>
            <a:xfrm>
              <a:off x="6811441" y="2545799"/>
              <a:ext cx="6976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100" dirty="0"/>
                <a:t>Nearest </a:t>
              </a:r>
            </a:p>
            <a:p>
              <a:r>
                <a:rPr lang="en-FR" sz="1100" dirty="0"/>
                <a:t>neighbor</a:t>
              </a:r>
            </a:p>
          </p:txBody>
        </p: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F003FC8A-DF3D-4180-7537-625D1398F9BB}"/>
                </a:ext>
              </a:extLst>
            </p:cNvPr>
            <p:cNvCxnSpPr>
              <a:cxnSpLocks/>
            </p:cNvCxnSpPr>
            <p:nvPr/>
          </p:nvCxnSpPr>
          <p:spPr>
            <a:xfrm>
              <a:off x="7768372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E6DE3DB7-88DF-5967-9158-4B70FBDD3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9494" y="2385147"/>
              <a:ext cx="201108" cy="277034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6F73912-660C-F23C-6E9D-3D7082093193}"/>
                </a:ext>
              </a:extLst>
            </p:cNvPr>
            <p:cNvCxnSpPr>
              <a:cxnSpLocks/>
            </p:cNvCxnSpPr>
            <p:nvPr/>
          </p:nvCxnSpPr>
          <p:spPr>
            <a:xfrm>
              <a:off x="8111724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91818746-F96E-0414-1C08-EEB292BEA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2846" y="2385147"/>
              <a:ext cx="201108" cy="277034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F50B2EA6-F625-A507-4209-92F0BAF99078}"/>
                </a:ext>
              </a:extLst>
            </p:cNvPr>
            <p:cNvCxnSpPr>
              <a:cxnSpLocks/>
            </p:cNvCxnSpPr>
            <p:nvPr/>
          </p:nvCxnSpPr>
          <p:spPr>
            <a:xfrm>
              <a:off x="8455076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7A548124-7468-C0B4-43E6-C9CABFC49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198" y="2385147"/>
              <a:ext cx="201108" cy="277034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E542781D-51BC-08B3-798B-3AAA4F366574}"/>
                </a:ext>
              </a:extLst>
            </p:cNvPr>
            <p:cNvCxnSpPr>
              <a:cxnSpLocks/>
            </p:cNvCxnSpPr>
            <p:nvPr/>
          </p:nvCxnSpPr>
          <p:spPr>
            <a:xfrm>
              <a:off x="8798428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1605935E-59D1-E142-3359-029CB2A8C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9550" y="2385147"/>
              <a:ext cx="201108" cy="277034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09D8F819-EC8F-F437-22D0-CB034199B553}"/>
                </a:ext>
              </a:extLst>
            </p:cNvPr>
            <p:cNvCxnSpPr>
              <a:cxnSpLocks/>
            </p:cNvCxnSpPr>
            <p:nvPr/>
          </p:nvCxnSpPr>
          <p:spPr>
            <a:xfrm>
              <a:off x="9141778" y="2376781"/>
              <a:ext cx="0" cy="293767"/>
            </a:xfrm>
            <a:prstGeom prst="straightConnector1">
              <a:avLst/>
            </a:prstGeom>
            <a:ln w="19050" cap="flat" cmpd="sng" algn="ctr">
              <a:solidFill>
                <a:schemeClr val="bg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8600C145-24F1-B1A8-DD92-552A511BB25E}"/>
                </a:ext>
              </a:extLst>
            </p:cNvPr>
            <p:cNvGrpSpPr/>
            <p:nvPr/>
          </p:nvGrpSpPr>
          <p:grpSpPr>
            <a:xfrm>
              <a:off x="5241360" y="3365007"/>
              <a:ext cx="3236731" cy="173564"/>
              <a:chOff x="3059776" y="6225896"/>
              <a:chExt cx="4550504" cy="234579"/>
            </a:xfrm>
          </p:grpSpPr>
          <p:sp>
            <p:nvSpPr>
              <p:cNvPr id="304" name="Rounded Rectangle 303">
                <a:extLst>
                  <a:ext uri="{FF2B5EF4-FFF2-40B4-BE49-F238E27FC236}">
                    <a16:creationId xmlns:a16="http://schemas.microsoft.com/office/drawing/2014/main" id="{EE789AFE-7C57-CE44-4BE8-2CF2E3F54C82}"/>
                  </a:ext>
                </a:extLst>
              </p:cNvPr>
              <p:cNvSpPr/>
              <p:nvPr/>
            </p:nvSpPr>
            <p:spPr>
              <a:xfrm>
                <a:off x="3059776" y="6225896"/>
                <a:ext cx="4550504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3DA993D8-9FC8-CAEE-2A33-A96E69432C00}"/>
                  </a:ext>
                </a:extLst>
              </p:cNvPr>
              <p:cNvGrpSpPr/>
              <p:nvPr/>
            </p:nvGrpSpPr>
            <p:grpSpPr>
              <a:xfrm>
                <a:off x="3188647" y="6327351"/>
                <a:ext cx="4292763" cy="31669"/>
                <a:chOff x="3486412" y="6563329"/>
                <a:chExt cx="4292763" cy="31669"/>
              </a:xfrm>
            </p:grpSpPr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3BB1A900-DA0F-1993-9E03-C68C8FF7BFB2}"/>
                    </a:ext>
                  </a:extLst>
                </p:cNvPr>
                <p:cNvSpPr/>
                <p:nvPr/>
              </p:nvSpPr>
              <p:spPr>
                <a:xfrm flipV="1">
                  <a:off x="348641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27D1EC2C-8AC7-C83B-8AB0-0C555C12FC61}"/>
                    </a:ext>
                  </a:extLst>
                </p:cNvPr>
                <p:cNvSpPr/>
                <p:nvPr/>
              </p:nvSpPr>
              <p:spPr>
                <a:xfrm flipV="1">
                  <a:off x="441972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87568216-886F-5852-44E2-5FBC2E9A307B}"/>
                    </a:ext>
                  </a:extLst>
                </p:cNvPr>
                <p:cNvSpPr/>
                <p:nvPr/>
              </p:nvSpPr>
              <p:spPr>
                <a:xfrm flipV="1">
                  <a:off x="597525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A3082145-0C4D-1953-E5C3-A8F000D09B2E}"/>
                    </a:ext>
                  </a:extLst>
                </p:cNvPr>
                <p:cNvSpPr/>
                <p:nvPr/>
              </p:nvSpPr>
              <p:spPr>
                <a:xfrm flipV="1">
                  <a:off x="721967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DD90CEE5-34D5-525F-36FF-A6EA0E8998D0}"/>
                    </a:ext>
                  </a:extLst>
                </p:cNvPr>
                <p:cNvSpPr/>
                <p:nvPr/>
              </p:nvSpPr>
              <p:spPr>
                <a:xfrm flipV="1">
                  <a:off x="504193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F6D5874-03E4-DBDE-D29F-4A04B60C5014}"/>
                    </a:ext>
                  </a:extLst>
                </p:cNvPr>
                <p:cNvSpPr/>
                <p:nvPr/>
              </p:nvSpPr>
              <p:spPr>
                <a:xfrm flipV="1">
                  <a:off x="379751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50F97A38-48C5-F271-B3C5-40F2F3953384}"/>
                    </a:ext>
                  </a:extLst>
                </p:cNvPr>
                <p:cNvSpPr/>
                <p:nvPr/>
              </p:nvSpPr>
              <p:spPr>
                <a:xfrm flipV="1">
                  <a:off x="566414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7679B368-9B5D-FED0-DFD9-99D0C89FD91D}"/>
                    </a:ext>
                  </a:extLst>
                </p:cNvPr>
                <p:cNvSpPr/>
                <p:nvPr/>
              </p:nvSpPr>
              <p:spPr>
                <a:xfrm flipV="1">
                  <a:off x="410862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6E8FD04A-855E-69E0-C94D-EEF1AF533D91}"/>
                    </a:ext>
                  </a:extLst>
                </p:cNvPr>
                <p:cNvSpPr/>
                <p:nvPr/>
              </p:nvSpPr>
              <p:spPr>
                <a:xfrm flipV="1">
                  <a:off x="473083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23ACF2EA-5F3E-35AC-A14E-AE383A9DB761}"/>
                    </a:ext>
                  </a:extLst>
                </p:cNvPr>
                <p:cNvSpPr/>
                <p:nvPr/>
              </p:nvSpPr>
              <p:spPr>
                <a:xfrm flipV="1">
                  <a:off x="535304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3D7AB215-056B-2071-824E-09ACF2DAE73C}"/>
                    </a:ext>
                  </a:extLst>
                </p:cNvPr>
                <p:cNvSpPr/>
                <p:nvPr/>
              </p:nvSpPr>
              <p:spPr>
                <a:xfrm flipV="1">
                  <a:off x="7530783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0A0AEF6-C5F3-653A-204B-5D000EAECDCF}"/>
                    </a:ext>
                  </a:extLst>
                </p:cNvPr>
                <p:cNvSpPr/>
                <p:nvPr/>
              </p:nvSpPr>
              <p:spPr>
                <a:xfrm flipV="1">
                  <a:off x="628635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29A8D477-AD19-5B95-6CA4-EED471C9BBA5}"/>
                    </a:ext>
                  </a:extLst>
                </p:cNvPr>
                <p:cNvSpPr/>
                <p:nvPr/>
              </p:nvSpPr>
              <p:spPr>
                <a:xfrm flipV="1">
                  <a:off x="6908567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75A2E525-E66E-AC88-7899-54A6EC8993EA}"/>
                    </a:ext>
                  </a:extLst>
                </p:cNvPr>
                <p:cNvSpPr/>
                <p:nvPr/>
              </p:nvSpPr>
              <p:spPr>
                <a:xfrm flipV="1">
                  <a:off x="6597462" y="656332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5232863-8DA1-7C2C-EBE3-154702BE7E17}"/>
                </a:ext>
              </a:extLst>
            </p:cNvPr>
            <p:cNvSpPr txBox="1"/>
            <p:nvPr/>
          </p:nvSpPr>
          <p:spPr>
            <a:xfrm>
              <a:off x="4767221" y="2300845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b="1" dirty="0"/>
                <a:t>(c)</a:t>
              </a:r>
            </a:p>
          </p:txBody>
        </p:sp>
        <p:cxnSp>
          <p:nvCxnSpPr>
            <p:cNvPr id="456" name="Straight Arrow Connector 455">
              <a:extLst>
                <a:ext uri="{FF2B5EF4-FFF2-40B4-BE49-F238E27FC236}">
                  <a16:creationId xmlns:a16="http://schemas.microsoft.com/office/drawing/2014/main" id="{06D7345D-CC0F-EA9B-F583-4DC771E06372}"/>
                </a:ext>
              </a:extLst>
            </p:cNvPr>
            <p:cNvCxnSpPr>
              <a:cxnSpLocks/>
              <a:endCxn id="304" idx="0"/>
            </p:cNvCxnSpPr>
            <p:nvPr/>
          </p:nvCxnSpPr>
          <p:spPr>
            <a:xfrm flipH="1">
              <a:off x="6859726" y="2675642"/>
              <a:ext cx="1411393" cy="6893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6" name="TextBox 475">
            <a:extLst>
              <a:ext uri="{FF2B5EF4-FFF2-40B4-BE49-F238E27FC236}">
                <a16:creationId xmlns:a16="http://schemas.microsoft.com/office/drawing/2014/main" id="{2D287F30-A212-4B82-65A9-D72B22838691}"/>
              </a:ext>
            </a:extLst>
          </p:cNvPr>
          <p:cNvSpPr txBox="1"/>
          <p:nvPr/>
        </p:nvSpPr>
        <p:spPr>
          <a:xfrm>
            <a:off x="2033465" y="5388664"/>
            <a:ext cx="7991673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b="1" dirty="0">
                <a:cs typeface="Arial" panose="020B0604020202020204" pitchFamily="34" charset="0"/>
              </a:rPr>
              <a:t>(a): </a:t>
            </a:r>
            <a:r>
              <a:rPr lang="en-GB" sz="1400" dirty="0">
                <a:cs typeface="Arial" panose="020B0604020202020204" pitchFamily="34" charset="0"/>
              </a:rPr>
              <a:t>Splitting the input genomes into 2 sets: reference genomes (REF) and remaining genomes (REM)</a:t>
            </a:r>
          </a:p>
          <a:p>
            <a:r>
              <a:rPr lang="en-GB" sz="1400" b="1" dirty="0">
                <a:cs typeface="Arial" panose="020B0604020202020204" pitchFamily="34" charset="0"/>
              </a:rPr>
              <a:t>(b): </a:t>
            </a:r>
            <a:r>
              <a:rPr lang="en-GB" sz="1400" dirty="0">
                <a:cs typeface="Arial" panose="020B0604020202020204" pitchFamily="34" charset="0"/>
              </a:rPr>
              <a:t>Phylogenetics tree inference of REF.</a:t>
            </a:r>
          </a:p>
          <a:p>
            <a:r>
              <a:rPr lang="en-GB" sz="1400" b="1" dirty="0">
                <a:cs typeface="Arial" panose="020B0604020202020204" pitchFamily="34" charset="0"/>
              </a:rPr>
              <a:t>(c): </a:t>
            </a:r>
            <a:r>
              <a:rPr lang="en-GB" sz="1400" dirty="0">
                <a:cs typeface="Arial" panose="020B0604020202020204" pitchFamily="34" charset="0"/>
              </a:rPr>
              <a:t>Placing the remaining genomes according to the leaf-order of the REF tree and the resulting order</a:t>
            </a:r>
          </a:p>
          <a:p>
            <a:r>
              <a:rPr lang="en-GB" sz="1400" b="1" dirty="0">
                <a:cs typeface="Arial" panose="020B0604020202020204" pitchFamily="34" charset="0"/>
              </a:rPr>
              <a:t>(d): </a:t>
            </a:r>
            <a:r>
              <a:rPr lang="en-GB" sz="1400" dirty="0">
                <a:cs typeface="Arial" panose="020B0604020202020204" pitchFamily="34" charset="0"/>
              </a:rPr>
              <a:t>Cut the order into batches satisfying a given threshold, here 3 examples are shown: cardinality, number of </a:t>
            </a:r>
            <a:r>
              <a:rPr lang="en-GB" sz="1400" dirty="0" err="1">
                <a:cs typeface="Arial" panose="020B0604020202020204" pitchFamily="34" charset="0"/>
              </a:rPr>
              <a:t>kmers</a:t>
            </a:r>
            <a:r>
              <a:rPr lang="en-GB" sz="1400" dirty="0">
                <a:cs typeface="Arial" panose="020B0604020202020204" pitchFamily="34" charset="0"/>
              </a:rPr>
              <a:t>, compressed size,…</a:t>
            </a:r>
          </a:p>
        </p:txBody>
      </p:sp>
      <p:sp>
        <p:nvSpPr>
          <p:cNvPr id="477" name="Slide Number Placeholder 476">
            <a:extLst>
              <a:ext uri="{FF2B5EF4-FFF2-40B4-BE49-F238E27FC236}">
                <a16:creationId xmlns:a16="http://schemas.microsoft.com/office/drawing/2014/main" id="{EAC4C619-5BE3-7770-63F1-967D5DB8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816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7F2414-C4F8-BBF8-75A0-B0E4C73F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Ordering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B19A3-C72B-034E-7AE6-2521EAC67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CAC4-17B0-66F8-7EE2-46986E70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8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4F27-F3C0-24A1-8016-F9B692A6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Scalability of neighbor-joining: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68D24-02FE-0532-E0F3-572DAC5A9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690688"/>
            <a:ext cx="4470400" cy="4351338"/>
          </a:xfrm>
        </p:spPr>
        <p:txBody>
          <a:bodyPr/>
          <a:lstStyle/>
          <a:p>
            <a:r>
              <a:rPr lang="en-FR" dirty="0"/>
              <a:t>Theoretically: complexity O(n3) </a:t>
            </a:r>
          </a:p>
          <a:p>
            <a:r>
              <a:rPr lang="en-FR" dirty="0"/>
              <a:t>Experimentally:</a:t>
            </a:r>
          </a:p>
          <a:p>
            <a:pPr lvl="1"/>
            <a:r>
              <a:rPr lang="en-GB" dirty="0"/>
              <a:t>M</a:t>
            </a:r>
            <a:r>
              <a:rPr lang="en-FR" dirty="0"/>
              <a:t>ash + quicktree</a:t>
            </a:r>
          </a:p>
          <a:p>
            <a:pPr lvl="1"/>
            <a:r>
              <a:rPr lang="en-FR" dirty="0"/>
              <a:t>Ecoli: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9CB88-81C0-9AE1-B8D6-C972F860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16</a:t>
            </a:fld>
            <a:endParaRPr lang="en-F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0F419A-FC59-5542-74BE-09259D1A3CFB}"/>
              </a:ext>
            </a:extLst>
          </p:cNvPr>
          <p:cNvSpPr txBox="1">
            <a:spLocks/>
          </p:cNvSpPr>
          <p:nvPr/>
        </p:nvSpPr>
        <p:spPr>
          <a:xfrm>
            <a:off x="9986962" y="1690688"/>
            <a:ext cx="2014537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R" sz="1600" dirty="0"/>
              <a:t>Parameteres:</a:t>
            </a:r>
          </a:p>
        </p:txBody>
      </p:sp>
    </p:spTree>
    <p:extLst>
      <p:ext uri="{BB962C8B-B14F-4D97-AF65-F5344CB8AC3E}">
        <p14:creationId xmlns:p14="http://schemas.microsoft.com/office/powerpoint/2010/main" val="291532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9700-B2AC-0156-133A-C4B13176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Key Idea: </a:t>
            </a:r>
            <a:r>
              <a:rPr lang="en-FR" dirty="0"/>
              <a:t>reduce the number of required calculations for phylogenetic ordering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92C6663-8143-60A1-1582-13887B3DE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"/>
          <a:stretch>
            <a:fillRect/>
          </a:stretch>
        </p:blipFill>
        <p:spPr bwMode="auto">
          <a:xfrm>
            <a:off x="1542255" y="1787857"/>
            <a:ext cx="4447169" cy="40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9A58F-16D6-0752-2D72-4E40B0243F90}"/>
              </a:ext>
            </a:extLst>
          </p:cNvPr>
          <p:cNvSpPr txBox="1"/>
          <p:nvPr/>
        </p:nvSpPr>
        <p:spPr>
          <a:xfrm rot="19800000">
            <a:off x="1603475" y="5889494"/>
            <a:ext cx="1097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(891 genomes)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74B6443-6223-4095-5B1F-AC8E0DADE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057" y="3070522"/>
            <a:ext cx="40720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The higher the number of reference genomes, the more impactful the runtime of phylogenetic tree inference on the total runtime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8CB1B-A6ED-2C60-8635-7C83D4692C0B}"/>
              </a:ext>
            </a:extLst>
          </p:cNvPr>
          <p:cNvSpPr txBox="1"/>
          <p:nvPr/>
        </p:nvSpPr>
        <p:spPr>
          <a:xfrm rot="19800000">
            <a:off x="2442162" y="5862841"/>
            <a:ext cx="1204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(2674 genomes)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59A55-97AF-1CC7-5588-B85B453429C7}"/>
              </a:ext>
            </a:extLst>
          </p:cNvPr>
          <p:cNvSpPr txBox="1"/>
          <p:nvPr/>
        </p:nvSpPr>
        <p:spPr>
          <a:xfrm rot="19800000">
            <a:off x="3213314" y="5908164"/>
            <a:ext cx="117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(4457 genomes)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BC9547-8299-3F96-5739-108C986DCC8F}"/>
              </a:ext>
            </a:extLst>
          </p:cNvPr>
          <p:cNvSpPr txBox="1"/>
          <p:nvPr/>
        </p:nvSpPr>
        <p:spPr>
          <a:xfrm rot="19800000">
            <a:off x="4126194" y="5903703"/>
            <a:ext cx="115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(7131 genomes)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A412E6-D62D-0748-8E43-8A61B702B5A2}"/>
              </a:ext>
            </a:extLst>
          </p:cNvPr>
          <p:cNvSpPr txBox="1"/>
          <p:nvPr/>
        </p:nvSpPr>
        <p:spPr>
          <a:xfrm rot="19800000">
            <a:off x="5059943" y="5866633"/>
            <a:ext cx="11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(8914 genomes) 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8D713A3-232A-982A-1332-4D86DA2A8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056" y="3869339"/>
            <a:ext cx="4862891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umber of required calculations: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1%: 819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 + 80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  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~ 80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3%: 2674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 + 231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FR" altLang="en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5%: 4457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 + 377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FR" altLang="en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100%: 90k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~ 8100 x 10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FR" altLang="en-FR" sz="12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Not yet taken into account neighbor joining’s O(n</a:t>
            </a:r>
            <a:r>
              <a:rPr lang="en-FR" altLang="en-FR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) complexity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FR" altLang="en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to keep the number of refence genomes low</a:t>
            </a: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7F0CE18C-17A5-EA94-DE0C-2F07A4182B18}"/>
              </a:ext>
            </a:extLst>
          </p:cNvPr>
          <p:cNvSpPr/>
          <p:nvPr/>
        </p:nvSpPr>
        <p:spPr>
          <a:xfrm>
            <a:off x="5884167" y="3113617"/>
            <a:ext cx="254449" cy="2699885"/>
          </a:xfrm>
          <a:prstGeom prst="rightBracket">
            <a:avLst>
              <a:gd name="adj" fmla="val 4616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47913634-EEC9-AFCD-A068-AD2FF1E5DBC5}"/>
              </a:ext>
            </a:extLst>
          </p:cNvPr>
          <p:cNvSpPr/>
          <p:nvPr/>
        </p:nvSpPr>
        <p:spPr>
          <a:xfrm>
            <a:off x="5884167" y="2546936"/>
            <a:ext cx="254449" cy="550295"/>
          </a:xfrm>
          <a:prstGeom prst="rightBracket">
            <a:avLst>
              <a:gd name="adj" fmla="val 319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18FA1-BC60-F7A8-3388-FB57C0617F28}"/>
              </a:ext>
            </a:extLst>
          </p:cNvPr>
          <p:cNvSpPr txBox="1"/>
          <p:nvPr/>
        </p:nvSpPr>
        <p:spPr>
          <a:xfrm rot="5400000">
            <a:off x="5748646" y="4215709"/>
            <a:ext cx="118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 placement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3E12AB-A5B7-8A11-B75C-58C0A146EC7A}"/>
              </a:ext>
            </a:extLst>
          </p:cNvPr>
          <p:cNvSpPr txBox="1"/>
          <p:nvPr/>
        </p:nvSpPr>
        <p:spPr>
          <a:xfrm rot="5400000">
            <a:off x="5743296" y="2695152"/>
            <a:ext cx="118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Attotree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B123ACE-7AC9-5D8B-1427-FF1E167A5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057" y="1895348"/>
            <a:ext cx="40720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Dataset: 90k </a:t>
            </a:r>
            <a:r>
              <a:rPr lang="en-FR" altLang="en-FR" sz="1200" i="1" dirty="0">
                <a:latin typeface="Arial" panose="020B0604020202020204" pitchFamily="34" charset="0"/>
                <a:cs typeface="Arial" panose="020B0604020202020204" pitchFamily="34" charset="0"/>
              </a:rPr>
              <a:t>E.coli </a:t>
            </a: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genomes from 661k collection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Parameter: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Attotree with sketch size 10000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FR" altLang="en-FR" sz="1200" dirty="0">
                <a:latin typeface="Arial" panose="020B0604020202020204" pitchFamily="34" charset="0"/>
                <a:cs typeface="Arial" panose="020B0604020202020204" pitchFamily="34" charset="0"/>
              </a:rPr>
              <a:t>NN placement with sketch size 1000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36DA1D-6E00-2AB6-547A-2E6ED8F14795}"/>
              </a:ext>
            </a:extLst>
          </p:cNvPr>
          <p:cNvSpPr txBox="1"/>
          <p:nvPr/>
        </p:nvSpPr>
        <p:spPr>
          <a:xfrm>
            <a:off x="1115714" y="1474973"/>
            <a:ext cx="9077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R" sz="1400" b="1" dirty="0"/>
              <a:t>Example</a:t>
            </a:r>
            <a:r>
              <a:rPr lang="en-FR" sz="1400" dirty="0"/>
              <a:t>: Benchmark with </a:t>
            </a:r>
            <a:r>
              <a:rPr lang="en-FR" sz="1400" i="1" dirty="0"/>
              <a:t>E. coli</a:t>
            </a:r>
            <a:r>
              <a:rPr lang="en-FR" sz="1400" b="1" dirty="0"/>
              <a:t> </a:t>
            </a:r>
            <a:r>
              <a:rPr lang="en-FR" sz="1400" dirty="0"/>
              <a:t>– different reference genomes percentage, runtime by individual step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B01D3ED-567A-89BF-FBDD-B4A6F64F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63436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extLst>
              <a:ext uri="{FF2B5EF4-FFF2-40B4-BE49-F238E27FC236}">
                <a16:creationId xmlns:a16="http://schemas.microsoft.com/office/drawing/2014/main" id="{635DCFC1-89EF-C485-FD71-60D06676C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" t="3254" b="6377"/>
          <a:stretch>
            <a:fillRect/>
          </a:stretch>
        </p:blipFill>
        <p:spPr bwMode="auto">
          <a:xfrm>
            <a:off x="441066" y="1546405"/>
            <a:ext cx="8457444" cy="447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17659-3D56-DDE7-7B71-0C5FEC24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Example</a:t>
            </a:r>
            <a:r>
              <a:rPr lang="en-FR" dirty="0"/>
              <a:t>: Benchmark with </a:t>
            </a:r>
            <a:r>
              <a:rPr lang="en-FR" i="1" dirty="0"/>
              <a:t>E. coli</a:t>
            </a:r>
            <a:r>
              <a:rPr lang="en-FR" b="1" dirty="0"/>
              <a:t> </a:t>
            </a:r>
            <a:r>
              <a:rPr lang="en-FR" dirty="0"/>
              <a:t>– different reference genomes percentage, compression size, different within batch reordering method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983A8F-80DC-50C0-DB5C-648533B56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10" y="2049443"/>
            <a:ext cx="3203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F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FR" altLang="en-F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ithin batch reordering (2nd reordering) improve compression size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33DF97C-D9BA-6B0B-777F-BB1B8D769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10" y="2905780"/>
            <a:ext cx="3203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400" dirty="0">
                <a:latin typeface="Arial" panose="020B0604020202020204" pitchFamily="34" charset="0"/>
                <a:cs typeface="Arial" panose="020B0604020202020204" pitchFamily="34" charset="0"/>
              </a:rPr>
              <a:t>Sketch size has minimal effect on improving compression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15672A7-0C9A-A455-9243-38B10BB6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10" y="3699671"/>
            <a:ext cx="320398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400" dirty="0">
                <a:latin typeface="Arial" panose="020B0604020202020204" pitchFamily="34" charset="0"/>
                <a:cs typeface="Arial" panose="020B0604020202020204" pitchFamily="34" charset="0"/>
              </a:rPr>
              <a:t>The higher the percentage of selection for reference genomes, the lower the improvement impact of 2nd reordering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5F1CB79-8727-BD4E-B7AC-2F1064255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8509" y="4979728"/>
            <a:ext cx="32039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sz="1400" dirty="0">
                <a:latin typeface="Arial" panose="020B0604020202020204" pitchFamily="34" charset="0"/>
                <a:cs typeface="Arial" panose="020B0604020202020204" pitchFamily="34" charset="0"/>
              </a:rPr>
              <a:t>Diminishing return on fraction selection</a:t>
            </a:r>
            <a:r>
              <a:rPr lang="en-FR" altLang="en-F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90BBF-A576-AC46-EF3C-207521416A2F}"/>
              </a:ext>
            </a:extLst>
          </p:cNvPr>
          <p:cNvSpPr txBox="1"/>
          <p:nvPr/>
        </p:nvSpPr>
        <p:spPr>
          <a:xfrm rot="16200000">
            <a:off x="-406916" y="3659980"/>
            <a:ext cx="1449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(GB)</a:t>
            </a:r>
            <a:endParaRPr lang="en-F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96A499-B9DC-60FC-B87A-106F26C00392}"/>
              </a:ext>
            </a:extLst>
          </p:cNvPr>
          <p:cNvSpPr txBox="1"/>
          <p:nvPr/>
        </p:nvSpPr>
        <p:spPr>
          <a:xfrm>
            <a:off x="991500" y="5998713"/>
            <a:ext cx="1097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(891 genomes)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D85C6-81E6-4828-4C3A-3C26A09BA2DE}"/>
              </a:ext>
            </a:extLst>
          </p:cNvPr>
          <p:cNvSpPr txBox="1"/>
          <p:nvPr/>
        </p:nvSpPr>
        <p:spPr>
          <a:xfrm>
            <a:off x="2545142" y="5998713"/>
            <a:ext cx="1204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(2674 genomes)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784F1B-C3D7-78E2-8219-825CD3E29600}"/>
              </a:ext>
            </a:extLst>
          </p:cNvPr>
          <p:cNvSpPr txBox="1"/>
          <p:nvPr/>
        </p:nvSpPr>
        <p:spPr>
          <a:xfrm>
            <a:off x="4116556" y="5985978"/>
            <a:ext cx="1172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(4457 genomes)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C93903-BDCC-3136-D413-8202E57078CA}"/>
              </a:ext>
            </a:extLst>
          </p:cNvPr>
          <p:cNvSpPr txBox="1"/>
          <p:nvPr/>
        </p:nvSpPr>
        <p:spPr>
          <a:xfrm>
            <a:off x="5746190" y="5998713"/>
            <a:ext cx="115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(7131 genomes)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251E60-402F-02BC-01C9-8A30FA032FD5}"/>
              </a:ext>
            </a:extLst>
          </p:cNvPr>
          <p:cNvSpPr txBox="1"/>
          <p:nvPr/>
        </p:nvSpPr>
        <p:spPr>
          <a:xfrm>
            <a:off x="7285666" y="5985978"/>
            <a:ext cx="11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</a:t>
            </a:r>
          </a:p>
          <a:p>
            <a:pPr algn="ctr">
              <a:buNone/>
            </a:pPr>
            <a:r>
              <a:rPr lang="en-F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(8914 genomes)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7FC66-9926-6F3D-F454-01AF1605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777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A377-95E6-13A0-F888-58A2ABEA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Top 6 species of 661k: </a:t>
            </a:r>
            <a:r>
              <a:rPr lang="en-FR" dirty="0"/>
              <a:t>15-40% improvement with reference genomes using fewer than 10% of the input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7A82177-331A-3DE2-FC39-2CCE0FAB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35" y="1527726"/>
            <a:ext cx="8572548" cy="504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8111D6-41FF-6F7C-C1D5-54E07223B5C6}"/>
              </a:ext>
            </a:extLst>
          </p:cNvPr>
          <p:cNvSpPr txBox="1"/>
          <p:nvPr/>
        </p:nvSpPr>
        <p:spPr>
          <a:xfrm>
            <a:off x="9089678" y="1518673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(89136)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70817-83E7-4D72-130C-576D9AEC5E6B}"/>
              </a:ext>
            </a:extLst>
          </p:cNvPr>
          <p:cNvSpPr txBox="1"/>
          <p:nvPr/>
        </p:nvSpPr>
        <p:spPr>
          <a:xfrm>
            <a:off x="9214919" y="3865690"/>
            <a:ext cx="99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000" i="1" dirty="0">
                <a:latin typeface="+mj-lt"/>
              </a:rPr>
              <a:t>(178585)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4F3E0-5AF3-0C7D-D516-8B2B62153E95}"/>
              </a:ext>
            </a:extLst>
          </p:cNvPr>
          <p:cNvSpPr txBox="1"/>
          <p:nvPr/>
        </p:nvSpPr>
        <p:spPr>
          <a:xfrm>
            <a:off x="6344968" y="1499676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(28336)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F190A-09D3-BF0E-3539-E3D949E3DE3E}"/>
              </a:ext>
            </a:extLst>
          </p:cNvPr>
          <p:cNvSpPr txBox="1"/>
          <p:nvPr/>
        </p:nvSpPr>
        <p:spPr>
          <a:xfrm>
            <a:off x="3727912" y="1490622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(51433)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040D-5284-27C7-BF33-ECC754AC8165}"/>
              </a:ext>
            </a:extLst>
          </p:cNvPr>
          <p:cNvSpPr txBox="1"/>
          <p:nvPr/>
        </p:nvSpPr>
        <p:spPr>
          <a:xfrm>
            <a:off x="3527226" y="3861609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(49020)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5750EA-031F-3605-074E-F26F3CDBDD5A}"/>
              </a:ext>
            </a:extLst>
          </p:cNvPr>
          <p:cNvSpPr txBox="1"/>
          <p:nvPr/>
        </p:nvSpPr>
        <p:spPr>
          <a:xfrm>
            <a:off x="6371072" y="3861608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(47997)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5691025-5E2B-26EF-5283-CB3AEF15A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11" y="5513159"/>
            <a:ext cx="16632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200" i="1" dirty="0">
                <a:solidFill>
                  <a:srgbClr val="FF0000"/>
                </a:solidFill>
                <a:cs typeface="Arial" panose="020B0604020202020204" pitchFamily="34" charset="0"/>
              </a:rPr>
              <a:t>M. </a:t>
            </a:r>
            <a:r>
              <a:rPr lang="en-GB" altLang="en-FR" sz="1200" i="1" dirty="0">
                <a:solidFill>
                  <a:srgbClr val="FF0000"/>
                </a:solidFill>
                <a:cs typeface="Arial" panose="020B0604020202020204" pitchFamily="34" charset="0"/>
              </a:rPr>
              <a:t>t</a:t>
            </a:r>
            <a:r>
              <a:rPr lang="en-FR" altLang="en-FR" sz="1200" i="1" dirty="0">
                <a:solidFill>
                  <a:srgbClr val="FF0000"/>
                </a:solidFill>
                <a:cs typeface="Arial" panose="020B0604020202020204" pitchFamily="34" charset="0"/>
              </a:rPr>
              <a:t>uberculosis</a:t>
            </a:r>
            <a:r>
              <a:rPr lang="en-FR" altLang="en-FR" sz="1200" dirty="0">
                <a:solidFill>
                  <a:srgbClr val="FF0000"/>
                </a:solidFill>
                <a:cs typeface="Arial" panose="020B0604020202020204" pitchFamily="34" charset="0"/>
              </a:rPr>
              <a:t> only shows improvement with REF at more than 5% fraction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CFDAFD8-375B-A851-94A9-1135D7E9A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00" y="1927094"/>
            <a:ext cx="1935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sz="1200" dirty="0">
                <a:solidFill>
                  <a:schemeClr val="accent6">
                    <a:lumMod val="50000"/>
                  </a:schemeClr>
                </a:solidFill>
                <a:cs typeface="Arial" panose="020B0604020202020204" pitchFamily="34" charset="0"/>
              </a:rPr>
              <a:t>Noticeable improvement using just 0.1% fraction</a:t>
            </a:r>
            <a:endParaRPr lang="en-FR" altLang="en-FR" sz="1200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6F1C46-DD44-1B13-DF5A-C6125D55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19</a:t>
            </a:fld>
            <a:endParaRPr lang="en-FR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1E5F52D-AAA0-2914-116D-876F8F6C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482" y="4475790"/>
            <a:ext cx="7023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dirty="0">
                <a:cs typeface="Arial" panose="020B0604020202020204" pitchFamily="34" charset="0"/>
              </a:rPr>
              <a:t>Independence of reference genomes size and input cluster size ?</a:t>
            </a:r>
            <a:endParaRPr lang="en-FR" altLang="en-F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7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C848A-EC17-D203-AAFA-C26E8AE0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Introduction &amp; 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F3C76-4CBD-CEC0-E083-6E600007F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FF0D4-1915-94A1-6FB5-05672417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33231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E0A8-8CF5-D85E-9B96-00D1BA1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Consistent improvement using a fixed number of genomes instead of a fraction of a collection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3FEF0B31-15F2-7C90-A632-610C950F6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4"/>
          <a:stretch>
            <a:fillRect/>
          </a:stretch>
        </p:blipFill>
        <p:spPr bwMode="auto">
          <a:xfrm>
            <a:off x="2219134" y="1502331"/>
            <a:ext cx="7401643" cy="448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85A1EED-D5AC-F64A-5BFD-6ED718A0B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038" y="6114311"/>
            <a:ext cx="24399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sz="1400" dirty="0">
                <a:cs typeface="Arial" panose="020B0604020202020204" pitchFamily="34" charset="0"/>
              </a:rPr>
              <a:t>Nb of genomes for references</a:t>
            </a:r>
            <a:endParaRPr lang="en-FR" altLang="en-FR" sz="1400" dirty="0"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FEDC1E-9AB2-640D-6DBD-0F8BCD71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166" y="2736502"/>
            <a:ext cx="184601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FR" sz="1400" dirty="0">
                <a:cs typeface="Arial" panose="020B0604020202020204" pitchFamily="34" charset="0"/>
              </a:rPr>
              <a:t>The ”sweet spot” is around 2500 genomes</a:t>
            </a:r>
            <a:r>
              <a:rPr lang="en-FR" altLang="en-FR" sz="1400" dirty="0"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FR" altLang="en-FR" sz="1400" dirty="0"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FR" altLang="en-FR" sz="1400" dirty="0">
                <a:cs typeface="Arial" panose="020B0604020202020204" pitchFamily="34" charset="0"/>
              </a:rPr>
              <a:t>Improvement rises slowly after that.</a:t>
            </a:r>
            <a:endParaRPr lang="en-US" altLang="en-FR" sz="1400" dirty="0"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90058C-A2FD-7230-E3FF-1BC4753EED40}"/>
              </a:ext>
            </a:extLst>
          </p:cNvPr>
          <p:cNvCxnSpPr>
            <a:cxnSpLocks/>
          </p:cNvCxnSpPr>
          <p:nvPr/>
        </p:nvCxnSpPr>
        <p:spPr>
          <a:xfrm>
            <a:off x="3865830" y="1765426"/>
            <a:ext cx="0" cy="40106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84BF191-E605-2685-294F-3381FDB4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75489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4CAE-9094-6B64-9BF3-5B32A9AD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Question: </a:t>
            </a:r>
            <a:r>
              <a:rPr lang="en-FR" dirty="0"/>
              <a:t>What is the smallest possible genomes selection for reference tree that ensures a good compression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57CE-F44B-67DA-734A-CB899802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474"/>
          </a:xfrm>
        </p:spPr>
        <p:txBody>
          <a:bodyPr>
            <a:normAutofit/>
          </a:bodyPr>
          <a:lstStyle/>
          <a:p>
            <a:r>
              <a:rPr lang="en-FR" sz="1600" b="1" dirty="0"/>
              <a:t>Hypothesis: </a:t>
            </a:r>
            <a:r>
              <a:rPr lang="en-FR" sz="1600" dirty="0"/>
              <a:t>Set of reference genomes with higher diversity would lead to better compression result</a:t>
            </a:r>
          </a:p>
          <a:p>
            <a:endParaRPr lang="en-FR" sz="16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6243F3B-990E-C739-A43B-D5819C524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6"/>
          <a:stretch>
            <a:fillRect/>
          </a:stretch>
        </p:blipFill>
        <p:spPr bwMode="auto">
          <a:xfrm>
            <a:off x="1960507" y="2549562"/>
            <a:ext cx="8270985" cy="37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B4F811-6191-4BB8-BC6D-898D26ED9AB5}"/>
              </a:ext>
            </a:extLst>
          </p:cNvPr>
          <p:cNvSpPr txBox="1">
            <a:spLocks/>
          </p:cNvSpPr>
          <p:nvPr/>
        </p:nvSpPr>
        <p:spPr>
          <a:xfrm>
            <a:off x="3346748" y="2454308"/>
            <a:ext cx="5784925" cy="410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FR" sz="1600" dirty="0"/>
              <a:t>Cumulative distinct kmers estimation – </a:t>
            </a:r>
            <a:r>
              <a:rPr lang="en-FR" sz="1600" i="1" dirty="0"/>
              <a:t>E.coli 661k – </a:t>
            </a:r>
            <a:r>
              <a:rPr lang="en-FR" sz="1600" dirty="0"/>
              <a:t>accession order</a:t>
            </a:r>
            <a:endParaRPr lang="en-FR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7258-7FD0-DA07-0C7E-55021A9EFBDD}"/>
              </a:ext>
            </a:extLst>
          </p:cNvPr>
          <p:cNvSpPr txBox="1"/>
          <p:nvPr/>
        </p:nvSpPr>
        <p:spPr>
          <a:xfrm>
            <a:off x="5060439" y="6233239"/>
            <a:ext cx="235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genomes</a:t>
            </a:r>
            <a:endParaRPr lang="en-F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E019B5-F4AE-3313-1FB8-A018B1E1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45980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7075B-145F-5040-196B-7645CA18A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B1A83177-448D-D22E-6008-4A89E1DEA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1"/>
          <a:stretch>
            <a:fillRect/>
          </a:stretch>
        </p:blipFill>
        <p:spPr bwMode="auto">
          <a:xfrm>
            <a:off x="1960507" y="2495773"/>
            <a:ext cx="8270985" cy="38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9F0FB0-9F01-90E0-702C-CE012F5A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Question: </a:t>
            </a:r>
            <a:r>
              <a:rPr lang="en-FR" dirty="0"/>
              <a:t>What is the smallest possible genomes selection for reference tree that ensures a good compression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D03F-5103-596C-3222-414B7E871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474"/>
          </a:xfrm>
        </p:spPr>
        <p:txBody>
          <a:bodyPr>
            <a:normAutofit/>
          </a:bodyPr>
          <a:lstStyle/>
          <a:p>
            <a:r>
              <a:rPr lang="en-FR" sz="1600" b="1" dirty="0"/>
              <a:t>Hypothesis: </a:t>
            </a:r>
            <a:r>
              <a:rPr lang="en-FR" sz="1600" dirty="0"/>
              <a:t>Set of reference genomes with higher diversity would lead to better compression result</a:t>
            </a:r>
          </a:p>
          <a:p>
            <a:endParaRPr lang="en-FR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F1B92A-2201-A0FF-E36E-52498E37E9EB}"/>
              </a:ext>
            </a:extLst>
          </p:cNvPr>
          <p:cNvSpPr txBox="1">
            <a:spLocks/>
          </p:cNvSpPr>
          <p:nvPr/>
        </p:nvSpPr>
        <p:spPr>
          <a:xfrm>
            <a:off x="3346748" y="2454308"/>
            <a:ext cx="5784925" cy="410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FR" sz="1600" dirty="0"/>
              <a:t>Cumulative distinct kmers estimation – </a:t>
            </a:r>
            <a:r>
              <a:rPr lang="en-FR" sz="1600" i="1" dirty="0"/>
              <a:t>E.coli 661k – </a:t>
            </a:r>
            <a:r>
              <a:rPr lang="en-FR" sz="1600" b="1" u="sng" dirty="0"/>
              <a:t>accession order</a:t>
            </a:r>
            <a:endParaRPr lang="en-FR" sz="1600" b="1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0B0DB-66E7-CB13-3427-1410686CB024}"/>
              </a:ext>
            </a:extLst>
          </p:cNvPr>
          <p:cNvSpPr txBox="1"/>
          <p:nvPr/>
        </p:nvSpPr>
        <p:spPr>
          <a:xfrm>
            <a:off x="5060439" y="6233239"/>
            <a:ext cx="235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genomes</a:t>
            </a:r>
            <a:endParaRPr lang="en-F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3BB81-EA07-2F7B-87C7-1937D886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68268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6CA32-2805-6513-C446-0B24A4AC4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>
            <a:extLst>
              <a:ext uri="{FF2B5EF4-FFF2-40B4-BE49-F238E27FC236}">
                <a16:creationId xmlns:a16="http://schemas.microsoft.com/office/drawing/2014/main" id="{B5A4D502-8C69-E1BA-46CB-B6F3C42A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07" y="1552463"/>
            <a:ext cx="8270985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6A75A-CF3E-E484-228F-5E76B514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Question: </a:t>
            </a:r>
            <a:r>
              <a:rPr lang="en-FR" dirty="0"/>
              <a:t>What is the smallest possible genomes selection for reference tree that ensures a good compression size?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6BB99-B73D-8A8C-F85E-7C19D6875CB9}"/>
              </a:ext>
            </a:extLst>
          </p:cNvPr>
          <p:cNvSpPr txBox="1"/>
          <p:nvPr/>
        </p:nvSpPr>
        <p:spPr>
          <a:xfrm>
            <a:off x="5060439" y="6469352"/>
            <a:ext cx="2357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genomes</a:t>
            </a:r>
            <a:endParaRPr lang="en-F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5192-58CC-052B-250B-1894BC9E31AA}"/>
              </a:ext>
            </a:extLst>
          </p:cNvPr>
          <p:cNvSpPr txBox="1">
            <a:spLocks/>
          </p:cNvSpPr>
          <p:nvPr/>
        </p:nvSpPr>
        <p:spPr>
          <a:xfrm>
            <a:off x="3595743" y="1429353"/>
            <a:ext cx="5286936" cy="4103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FR" dirty="0">
                <a:latin typeface="+mn-lt"/>
              </a:rPr>
              <a:t>Increases in distinct kmers count of each genomes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F11FEE-A64A-8510-47DC-B1CB839ECD79}"/>
              </a:ext>
            </a:extLst>
          </p:cNvPr>
          <p:cNvSpPr txBox="1">
            <a:spLocks/>
          </p:cNvSpPr>
          <p:nvPr/>
        </p:nvSpPr>
        <p:spPr>
          <a:xfrm>
            <a:off x="2466162" y="3231261"/>
            <a:ext cx="5048214" cy="410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FR" sz="1400" b="1" dirty="0"/>
              <a:t>Kmers maxing based </a:t>
            </a:r>
            <a:r>
              <a:rPr lang="en-FR" sz="1400" b="1" dirty="0">
                <a:latin typeface="+mn-lt"/>
              </a:rPr>
              <a:t>selection: </a:t>
            </a:r>
            <a:r>
              <a:rPr lang="en-FR" sz="1400" dirty="0">
                <a:latin typeface="+mn-lt"/>
              </a:rPr>
              <a:t>1135 genomes with distinct kmer count equals the totality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86B98-A47D-9B12-AB2F-D8D03121E160}"/>
              </a:ext>
            </a:extLst>
          </p:cNvPr>
          <p:cNvSpPr txBox="1"/>
          <p:nvPr/>
        </p:nvSpPr>
        <p:spPr>
          <a:xfrm>
            <a:off x="5060439" y="1813798"/>
            <a:ext cx="357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FR" sz="1400" dirty="0"/>
              <a:t>Select only genomes that increase the distinct kmers count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4A39BD-A0D3-3E40-FF8A-519CAD0C00D9}"/>
              </a:ext>
            </a:extLst>
          </p:cNvPr>
          <p:cNvCxnSpPr>
            <a:stCxn id="14" idx="1"/>
          </p:cNvCxnSpPr>
          <p:nvPr/>
        </p:nvCxnSpPr>
        <p:spPr>
          <a:xfrm flipH="1">
            <a:off x="2879002" y="2075408"/>
            <a:ext cx="2181437" cy="1020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F737E34-20E7-900B-E8FE-9D7E620B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69815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0C4F-EB5E-3100-431D-B20720FE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Question: </a:t>
            </a:r>
            <a:r>
              <a:rPr lang="en-FR" dirty="0"/>
              <a:t>What is the smallest possible genomes selection for reference tree that ensures a good compression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E6E2-B998-FB2A-FFB1-0EF156B4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244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FR" sz="1800" dirty="0"/>
              <a:t>We have:</a:t>
            </a:r>
          </a:p>
          <a:p>
            <a:pPr marL="342900" indent="-342900">
              <a:buFont typeface="+mj-lt"/>
              <a:buAutoNum type="arabicPeriod"/>
            </a:pPr>
            <a:r>
              <a:rPr lang="en-FR" sz="1600" dirty="0"/>
              <a:t>Random selection 2.5%</a:t>
            </a:r>
          </a:p>
          <a:p>
            <a:pPr marL="342900" indent="-342900">
              <a:buFont typeface="+mj-lt"/>
              <a:buAutoNum type="arabicPeriod"/>
            </a:pPr>
            <a:r>
              <a:rPr lang="en-FR" sz="1600" dirty="0"/>
              <a:t>Kmers maxing based selection from accession</a:t>
            </a:r>
          </a:p>
          <a:p>
            <a:pPr marL="342900" indent="-342900">
              <a:buFont typeface="+mj-lt"/>
              <a:buAutoNum type="arabicPeriod"/>
            </a:pPr>
            <a:r>
              <a:rPr lang="en-FR" sz="1600" dirty="0"/>
              <a:t>Kmers maxing based selection from random (the same as (2) but initially using random order)</a:t>
            </a:r>
          </a:p>
          <a:p>
            <a:endParaRPr lang="en-FR" sz="1800" dirty="0"/>
          </a:p>
          <a:p>
            <a:pPr marL="0" indent="0">
              <a:buNone/>
            </a:pPr>
            <a:r>
              <a:rPr lang="en-FR" sz="1800" dirty="0">
                <a:sym typeface="Wingdings" pitchFamily="2" charset="2"/>
              </a:rPr>
              <a:t> </a:t>
            </a:r>
            <a:r>
              <a:rPr lang="en-FR" sz="1800" dirty="0">
                <a:solidFill>
                  <a:schemeClr val="accent6">
                    <a:lumMod val="50000"/>
                  </a:schemeClr>
                </a:solidFill>
                <a:sym typeface="Wingdings" pitchFamily="2" charset="2"/>
              </a:rPr>
              <a:t>Custom selections give slightly better compression results with a fewer number of reference genomes, </a:t>
            </a:r>
            <a:r>
              <a:rPr lang="en-FR" sz="1800" dirty="0">
                <a:solidFill>
                  <a:srgbClr val="C00000"/>
                </a:solidFill>
                <a:sym typeface="Wingdings" pitchFamily="2" charset="2"/>
              </a:rPr>
              <a:t>but require an extra step of estimating kmers.</a:t>
            </a:r>
            <a:endParaRPr lang="en-FR" sz="1800" dirty="0">
              <a:solidFill>
                <a:srgbClr val="C0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686F5E-01AF-BB31-A2EC-535A3F227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24" y="1825625"/>
            <a:ext cx="5555158" cy="455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554AC9-DEF2-781C-2D02-BC4BCA9B6A95}"/>
              </a:ext>
            </a:extLst>
          </p:cNvPr>
          <p:cNvSpPr txBox="1"/>
          <p:nvPr/>
        </p:nvSpPr>
        <p:spPr>
          <a:xfrm>
            <a:off x="7205047" y="6176963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(2228)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58CE6-30FF-5381-B5A9-C2C075594DB9}"/>
              </a:ext>
            </a:extLst>
          </p:cNvPr>
          <p:cNvSpPr txBox="1"/>
          <p:nvPr/>
        </p:nvSpPr>
        <p:spPr>
          <a:xfrm>
            <a:off x="8890688" y="6300073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(1135)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3DB8E-D399-61B3-4BEB-4CCAB22593DC}"/>
              </a:ext>
            </a:extLst>
          </p:cNvPr>
          <p:cNvSpPr txBox="1"/>
          <p:nvPr/>
        </p:nvSpPr>
        <p:spPr>
          <a:xfrm>
            <a:off x="10576329" y="6176962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 dirty="0">
                <a:latin typeface="+mj-lt"/>
              </a:rPr>
              <a:t>(1136)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AF196-3414-957C-08D2-2D071BD1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24</a:t>
            </a:fld>
            <a:endParaRPr lang="en-FR"/>
          </a:p>
        </p:txBody>
      </p:sp>
      <p:pic>
        <p:nvPicPr>
          <p:cNvPr id="6145" name="Picture 1">
            <a:extLst>
              <a:ext uri="{FF2B5EF4-FFF2-40B4-BE49-F238E27FC236}">
                <a16:creationId xmlns:a16="http://schemas.microsoft.com/office/drawing/2014/main" id="{B6B59B86-73A7-951D-4FDF-AD9ABF9CF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12700" cy="107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52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1762-2718-1190-3FC7-83D3577D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Batching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FA316-9156-D3A5-D19F-C2ECB0791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AB56-6917-99EB-C7E5-8930DC56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8931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7F5F-6899-1F6A-9358-B8B35080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The easy case of batching: cardinality and uncompressed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4" name="Table 123">
                <a:extLst>
                  <a:ext uri="{FF2B5EF4-FFF2-40B4-BE49-F238E27FC236}">
                    <a16:creationId xmlns:a16="http://schemas.microsoft.com/office/drawing/2014/main" id="{68B22BE3-C0EA-73A7-B5CC-7E8C076EE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39214"/>
                  </p:ext>
                </p:extLst>
              </p:nvPr>
            </p:nvGraphicFramePr>
            <p:xfrm>
              <a:off x="6096000" y="2463331"/>
              <a:ext cx="5256213" cy="10337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6213">
                      <a:extLst>
                        <a:ext uri="{9D8B030D-6E8A-4147-A177-3AD203B41FA5}">
                          <a16:colId xmlns:a16="http://schemas.microsoft.com/office/drawing/2014/main" val="381136433"/>
                        </a:ext>
                      </a:extLst>
                    </a:gridCol>
                  </a:tblGrid>
                  <a:tr h="237035">
                    <a:tc>
                      <a:txBody>
                        <a:bodyPr/>
                        <a:lstStyle/>
                        <a:p>
                          <a:r>
                            <a:rPr lang="en-FR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Classical definition</a:t>
                          </a:r>
                          <a:r>
                            <a:rPr lang="en-F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0568011"/>
                      </a:ext>
                    </a:extLst>
                  </a:tr>
                  <a:tr h="728935">
                    <a:tc>
                      <a:txBody>
                        <a:bodyPr/>
                        <a:lstStyle/>
                        <a:p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Given items list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with sizes and bin capacity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, pack items into the </a:t>
                          </a:r>
                          <a:r>
                            <a:rPr lang="en-GB" sz="14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fewest</a:t>
                          </a:r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bins so that sum in each bin ≤ </a:t>
                          </a:r>
                          <a:r>
                            <a:rPr lang="en-GB" sz="1400" i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GB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.</a:t>
                          </a:r>
                          <a:endParaRPr lang="en-GB" sz="1400" b="0" i="0" u="none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5221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4" name="Table 123">
                <a:extLst>
                  <a:ext uri="{FF2B5EF4-FFF2-40B4-BE49-F238E27FC236}">
                    <a16:creationId xmlns:a16="http://schemas.microsoft.com/office/drawing/2014/main" id="{68B22BE3-C0EA-73A7-B5CC-7E8C076EEF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839214"/>
                  </p:ext>
                </p:extLst>
              </p:nvPr>
            </p:nvGraphicFramePr>
            <p:xfrm>
              <a:off x="6096000" y="2463331"/>
              <a:ext cx="5256213" cy="10337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56213">
                      <a:extLst>
                        <a:ext uri="{9D8B030D-6E8A-4147-A177-3AD203B41FA5}">
                          <a16:colId xmlns:a16="http://schemas.microsoft.com/office/drawing/2014/main" val="38113643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FR" sz="14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Classical definition</a:t>
                          </a:r>
                          <a:r>
                            <a:rPr lang="en-FR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: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0568011"/>
                      </a:ext>
                    </a:extLst>
                  </a:tr>
                  <a:tr h="728935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42373" r="-483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522164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4AA642D-5772-924D-B9C2-B7FD3CE8FD34}"/>
              </a:ext>
            </a:extLst>
          </p:cNvPr>
          <p:cNvGrpSpPr/>
          <p:nvPr/>
        </p:nvGrpSpPr>
        <p:grpSpPr>
          <a:xfrm>
            <a:off x="1491239" y="2733864"/>
            <a:ext cx="2758917" cy="3108155"/>
            <a:chOff x="1065985" y="1991159"/>
            <a:chExt cx="2758917" cy="31081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7E8ED56-2972-34EB-7B83-4569E5FDCB28}"/>
                </a:ext>
              </a:extLst>
            </p:cNvPr>
            <p:cNvGrpSpPr/>
            <p:nvPr/>
          </p:nvGrpSpPr>
          <p:grpSpPr>
            <a:xfrm>
              <a:off x="1065985" y="1991159"/>
              <a:ext cx="2758917" cy="882550"/>
              <a:chOff x="2629709" y="2275834"/>
              <a:chExt cx="2758917" cy="88255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4CDA47-D5D0-E18A-3FAF-3DCBE27915C8}"/>
                  </a:ext>
                </a:extLst>
              </p:cNvPr>
              <p:cNvSpPr/>
              <p:nvPr/>
            </p:nvSpPr>
            <p:spPr>
              <a:xfrm>
                <a:off x="2949142" y="2798384"/>
                <a:ext cx="288000" cy="360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7B4F6E4-33C3-E330-8B55-07719A3F5E9E}"/>
                  </a:ext>
                </a:extLst>
              </p:cNvPr>
              <p:cNvSpPr/>
              <p:nvPr/>
            </p:nvSpPr>
            <p:spPr>
              <a:xfrm>
                <a:off x="3268575" y="2275834"/>
                <a:ext cx="288000" cy="8825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2F928CE-3872-D8C1-0EA2-3D22267BF253}"/>
                  </a:ext>
                </a:extLst>
              </p:cNvPr>
              <p:cNvSpPr/>
              <p:nvPr/>
            </p:nvSpPr>
            <p:spPr>
              <a:xfrm>
                <a:off x="4461763" y="2658823"/>
                <a:ext cx="288000" cy="4995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F0EAE67-B3CB-8361-02DA-17440002BB04}"/>
                  </a:ext>
                </a:extLst>
              </p:cNvPr>
              <p:cNvSpPr/>
              <p:nvPr/>
            </p:nvSpPr>
            <p:spPr>
              <a:xfrm>
                <a:off x="3907441" y="2596303"/>
                <a:ext cx="288000" cy="5620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A873F1-CBBE-0801-F2E4-8CA708D65600}"/>
                  </a:ext>
                </a:extLst>
              </p:cNvPr>
              <p:cNvSpPr/>
              <p:nvPr/>
            </p:nvSpPr>
            <p:spPr>
              <a:xfrm>
                <a:off x="3588008" y="3054918"/>
                <a:ext cx="288000" cy="10346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6A8D759-419B-3C40-385D-F69A30AC2AA8}"/>
                  </a:ext>
                </a:extLst>
              </p:cNvPr>
              <p:cNvSpPr/>
              <p:nvPr/>
            </p:nvSpPr>
            <p:spPr>
              <a:xfrm>
                <a:off x="4781196" y="2910539"/>
                <a:ext cx="288000" cy="2478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9A4A8A6-39F0-8889-8633-3FD991B9C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9057" y="3026721"/>
                <a:ext cx="203456" cy="0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3626AA3-AB22-40E5-0E9E-7B82343A7C9B}"/>
                  </a:ext>
                </a:extLst>
              </p:cNvPr>
              <p:cNvSpPr/>
              <p:nvPr/>
            </p:nvSpPr>
            <p:spPr>
              <a:xfrm>
                <a:off x="2629709" y="2459881"/>
                <a:ext cx="288000" cy="69850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BF11AF2-88EC-67D8-997B-81CB3EB064A1}"/>
                  </a:ext>
                </a:extLst>
              </p:cNvPr>
              <p:cNvSpPr/>
              <p:nvPr/>
            </p:nvSpPr>
            <p:spPr>
              <a:xfrm>
                <a:off x="5100626" y="2462292"/>
                <a:ext cx="288000" cy="6960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18B896-3282-6D7A-8567-E6C58D3CC117}"/>
                </a:ext>
              </a:extLst>
            </p:cNvPr>
            <p:cNvGrpSpPr/>
            <p:nvPr/>
          </p:nvGrpSpPr>
          <p:grpSpPr>
            <a:xfrm>
              <a:off x="2168284" y="3299314"/>
              <a:ext cx="1627726" cy="1800000"/>
              <a:chOff x="2153750" y="3608212"/>
              <a:chExt cx="1627726" cy="18000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2687A29-A105-741F-F932-506A3D091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97270" y="4559368"/>
                <a:ext cx="184206" cy="0"/>
              </a:xfrm>
              <a:prstGeom prst="lin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461F50D7-340B-0356-6C1A-CD92243AA0BB}"/>
                  </a:ext>
                </a:extLst>
              </p:cNvPr>
              <p:cNvSpPr/>
              <p:nvPr/>
            </p:nvSpPr>
            <p:spPr>
              <a:xfrm>
                <a:off x="3116096" y="3608212"/>
                <a:ext cx="360000" cy="1800000"/>
              </a:xfrm>
              <a:prstGeom prst="roundRect">
                <a:avLst>
                  <a:gd name="adj" fmla="val 597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9E58C5D-5EAA-E681-033A-DDF806E31483}"/>
                  </a:ext>
                </a:extLst>
              </p:cNvPr>
              <p:cNvGrpSpPr/>
              <p:nvPr/>
            </p:nvGrpSpPr>
            <p:grpSpPr>
              <a:xfrm>
                <a:off x="2153750" y="3608212"/>
                <a:ext cx="360000" cy="1800000"/>
                <a:chOff x="2153750" y="3608212"/>
                <a:chExt cx="360000" cy="1800000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AA671CBF-E269-8611-0FA7-471AF8006A33}"/>
                    </a:ext>
                  </a:extLst>
                </p:cNvPr>
                <p:cNvSpPr/>
                <p:nvPr/>
              </p:nvSpPr>
              <p:spPr>
                <a:xfrm>
                  <a:off x="2153750" y="3608212"/>
                  <a:ext cx="360000" cy="1800000"/>
                </a:xfrm>
                <a:prstGeom prst="roundRect">
                  <a:avLst>
                    <a:gd name="adj" fmla="val 597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CF52822-AC97-FBB9-B2B5-CF901BF2B0B6}"/>
                    </a:ext>
                  </a:extLst>
                </p:cNvPr>
                <p:cNvSpPr/>
                <p:nvPr/>
              </p:nvSpPr>
              <p:spPr>
                <a:xfrm>
                  <a:off x="2189750" y="4688460"/>
                  <a:ext cx="288000" cy="69850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4C8EC90-1D13-E40B-0795-1D39ED38055C}"/>
                    </a:ext>
                  </a:extLst>
                </p:cNvPr>
                <p:cNvSpPr/>
                <p:nvPr/>
              </p:nvSpPr>
              <p:spPr>
                <a:xfrm>
                  <a:off x="2189750" y="4328212"/>
                  <a:ext cx="288000" cy="360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D4AA4C4-B61F-372E-3D73-7B83A1846284}"/>
                    </a:ext>
                  </a:extLst>
                </p:cNvPr>
                <p:cNvSpPr/>
                <p:nvPr/>
              </p:nvSpPr>
              <p:spPr>
                <a:xfrm>
                  <a:off x="2189750" y="4224622"/>
                  <a:ext cx="288000" cy="103466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6DE26DE-6A86-50CD-A82A-D9F01B975CB5}"/>
                  </a:ext>
                </a:extLst>
              </p:cNvPr>
              <p:cNvGrpSpPr/>
              <p:nvPr/>
            </p:nvGrpSpPr>
            <p:grpSpPr>
              <a:xfrm>
                <a:off x="2634923" y="3608212"/>
                <a:ext cx="360000" cy="1800000"/>
                <a:chOff x="2634923" y="3608212"/>
                <a:chExt cx="360000" cy="1800000"/>
              </a:xfrm>
            </p:grpSpPr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FABB4759-7F39-8D67-A1D0-2A39BDB904C5}"/>
                    </a:ext>
                  </a:extLst>
                </p:cNvPr>
                <p:cNvSpPr/>
                <p:nvPr/>
              </p:nvSpPr>
              <p:spPr>
                <a:xfrm>
                  <a:off x="2634923" y="3608212"/>
                  <a:ext cx="360000" cy="1800000"/>
                </a:xfrm>
                <a:prstGeom prst="roundRect">
                  <a:avLst>
                    <a:gd name="adj" fmla="val 5972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92DF615-9227-3AF5-0C39-1033C094C4E4}"/>
                    </a:ext>
                  </a:extLst>
                </p:cNvPr>
                <p:cNvSpPr/>
                <p:nvPr/>
              </p:nvSpPr>
              <p:spPr>
                <a:xfrm>
                  <a:off x="2670923" y="4504413"/>
                  <a:ext cx="288000" cy="88255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sp>
          <p:nvSpPr>
            <p:cNvPr id="6" name="Bent Up Arrow 5">
              <a:extLst>
                <a:ext uri="{FF2B5EF4-FFF2-40B4-BE49-F238E27FC236}">
                  <a16:creationId xmlns:a16="http://schemas.microsoft.com/office/drawing/2014/main" id="{ABE09172-058F-5646-7AC4-577A7DE443F7}"/>
                </a:ext>
              </a:extLst>
            </p:cNvPr>
            <p:cNvSpPr/>
            <p:nvPr/>
          </p:nvSpPr>
          <p:spPr>
            <a:xfrm rot="5400000">
              <a:off x="1150549" y="3248012"/>
              <a:ext cx="850392" cy="731520"/>
            </a:xfrm>
            <a:prstGeom prst="bentUp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C4B13E-BEB8-67FC-FBCA-9C8F7949B9ED}"/>
                </a:ext>
              </a:extLst>
            </p:cNvPr>
            <p:cNvSpPr txBox="1"/>
            <p:nvPr/>
          </p:nvSpPr>
          <p:spPr>
            <a:xfrm>
              <a:off x="1218982" y="4014648"/>
              <a:ext cx="731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FR" dirty="0">
                  <a:latin typeface="Arial" panose="020B0604020202020204" pitchFamily="34" charset="0"/>
                  <a:cs typeface="Arial" panose="020B0604020202020204" pitchFamily="34" charset="0"/>
                </a:rPr>
                <a:t>Pack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8A5A49-13B3-AFF0-35A5-82183C084D05}"/>
                  </a:ext>
                </a:extLst>
              </p:cNvPr>
              <p:cNvSpPr txBox="1"/>
              <p:nvPr/>
            </p:nvSpPr>
            <p:spPr>
              <a:xfrm>
                <a:off x="1530802" y="2282014"/>
                <a:ext cx="31023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Items of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FR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8A5A49-13B3-AFF0-35A5-82183C084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02" y="2282014"/>
                <a:ext cx="3102303" cy="369332"/>
              </a:xfrm>
              <a:prstGeom prst="rect">
                <a:avLst/>
              </a:prstGeom>
              <a:blipFill>
                <a:blip r:embed="rId4"/>
                <a:stretch>
                  <a:fillRect l="-1633" t="-10000" b="-2666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81151-FDC4-0175-AF3A-7DAD9078EB83}"/>
                  </a:ext>
                </a:extLst>
              </p:cNvPr>
              <p:cNvSpPr txBox="1"/>
              <p:nvPr/>
            </p:nvSpPr>
            <p:spPr>
              <a:xfrm>
                <a:off x="4037057" y="3695106"/>
                <a:ext cx="1806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Bin capacity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E81151-FDC4-0175-AF3A-7DAD9078E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057" y="3695106"/>
                <a:ext cx="1806169" cy="369332"/>
              </a:xfrm>
              <a:prstGeom prst="rect">
                <a:avLst/>
              </a:prstGeom>
              <a:blipFill>
                <a:blip r:embed="rId5"/>
                <a:stretch>
                  <a:fillRect l="-2778" t="-6452" b="-2258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D411D6-4107-5F18-670F-5501A94C9261}"/>
              </a:ext>
            </a:extLst>
          </p:cNvPr>
          <p:cNvCxnSpPr>
            <a:cxnSpLocks/>
            <a:stCxn id="27" idx="1"/>
            <a:endCxn id="25" idx="0"/>
          </p:cNvCxnSpPr>
          <p:nvPr/>
        </p:nvCxnSpPr>
        <p:spPr>
          <a:xfrm flipH="1">
            <a:off x="3735884" y="3879772"/>
            <a:ext cx="301173" cy="16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B12E3-CB21-9A07-2AFD-98D31DF4AD5E}"/>
                  </a:ext>
                </a:extLst>
              </p:cNvPr>
              <p:cNvSpPr txBox="1"/>
              <p:nvPr/>
            </p:nvSpPr>
            <p:spPr>
              <a:xfrm>
                <a:off x="1799046" y="5920711"/>
                <a:ext cx="3314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Pack into minimum bins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F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8AB12E3-CB21-9A07-2AFD-98D31DF4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046" y="5920711"/>
                <a:ext cx="3314820" cy="369332"/>
              </a:xfrm>
              <a:prstGeom prst="rect">
                <a:avLst/>
              </a:prstGeom>
              <a:blipFill>
                <a:blip r:embed="rId6"/>
                <a:stretch>
                  <a:fillRect l="-1527" t="-6667" b="-2666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C4B4C3A-0400-4229-1207-9FA49031A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11503"/>
              </p:ext>
            </p:extLst>
          </p:nvPr>
        </p:nvGraphicFramePr>
        <p:xfrm>
          <a:off x="6095999" y="3842442"/>
          <a:ext cx="5256213" cy="229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6213">
                  <a:extLst>
                    <a:ext uri="{9D8B030D-6E8A-4147-A177-3AD203B41FA5}">
                      <a16:colId xmlns:a16="http://schemas.microsoft.com/office/drawing/2014/main" val="381136433"/>
                    </a:ext>
                  </a:extLst>
                </a:gridCol>
              </a:tblGrid>
              <a:tr h="476361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Contexts &amp; applications</a:t>
                      </a:r>
                      <a:endParaRPr lang="en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568011"/>
                  </a:ext>
                </a:extLst>
              </a:tr>
              <a:tr h="1820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NP-hard, decision version NP-complete.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Research began early 1970s: Ullman (1971), Johnson (1973–74), Garey et al. (1972–76).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Recent surveys: </a:t>
                      </a:r>
                      <a:r>
                        <a:rPr lang="en-GB" sz="1400" dirty="0"/>
                        <a:t>Coffman et al. (1997)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400" dirty="0"/>
                        <a:t>Coffman et al. (2013)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Applications: logistics, computer systems, scheduling, Virtual Machine resource allocation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216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ED10D6-050B-F7A8-39C9-5F042EA76DDF}"/>
              </a:ext>
            </a:extLst>
          </p:cNvPr>
          <p:cNvSpPr txBox="1"/>
          <p:nvPr/>
        </p:nvSpPr>
        <p:spPr>
          <a:xfrm>
            <a:off x="5675351" y="193815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Bin packing: </a:t>
            </a:r>
            <a:r>
              <a:rPr lang="en-GB" dirty="0"/>
              <a:t>quick recap</a:t>
            </a:r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92547-4B74-0D45-D13E-227469D1A6EC}"/>
              </a:ext>
            </a:extLst>
          </p:cNvPr>
          <p:cNvSpPr txBox="1"/>
          <p:nvPr/>
        </p:nvSpPr>
        <p:spPr>
          <a:xfrm>
            <a:off x="918481" y="1598027"/>
            <a:ext cx="6663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FR" sz="2000" b="1" dirty="0">
                <a:sym typeface="Wingdings" pitchFamily="2" charset="2"/>
              </a:rPr>
              <a:t> </a:t>
            </a:r>
            <a:r>
              <a:rPr lang="en-FR" sz="2000" b="1" dirty="0"/>
              <a:t>Classic one-dimensional bin packing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09957D3-8FA8-C6ED-DFCD-8EE75FB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9600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17C9-F07D-D6D5-02F5-F4A1380F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The easy case of batching: cardinality and uncompressed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6FFE35C-C9CD-6E3E-6C42-FFE7DF826330}"/>
                  </a:ext>
                </a:extLst>
              </p:cNvPr>
              <p:cNvSpPr/>
              <p:nvPr/>
            </p:nvSpPr>
            <p:spPr>
              <a:xfrm>
                <a:off x="2864181" y="1408233"/>
                <a:ext cx="5264029" cy="2194192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Inputs: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a collection of genomes (DNA sequences): </a:t>
                </a:r>
                <a14:m>
                  <m:oMath xmlns:m="http://schemas.openxmlformats.org/officeDocument/2006/math">
                    <m:r>
                      <a:rPr lang="vi-VN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𝐆</m:t>
                    </m:r>
                    <m:r>
                      <a:rPr lang="vi-VN" sz="11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lang="en-US" sz="11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vi-VN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vi-VN" sz="11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FR" sz="1100" b="1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vi-VN" sz="11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e>
                    </m:d>
                  </m:oMath>
                </a14:m>
                <a:endParaRPr lang="en-FR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Compression technique: </a:t>
                </a:r>
                <a:r>
                  <a:rPr lang="en-US" sz="11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xz</a:t>
                </a:r>
                <a:r>
                  <a:rPr lang="en-US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(g1+g2+…)</a:t>
                </a:r>
                <a:r>
                  <a:rPr lang="en-US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parameters preset from [1]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Goal: </a:t>
                </a:r>
              </a:p>
              <a:p>
                <a:pPr>
                  <a:spcBef>
                    <a:spcPts val="600"/>
                  </a:spcBef>
                </a:pP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Find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suitable partition of this collection into m</a:t>
                </a: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subsets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FR" sz="11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ordered</a:t>
                </a:r>
                <a:r>
                  <a:rPr lang="en-FR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genomes (batches):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100" b="1" i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</m:t>
                      </m:r>
                      <m:r>
                        <a:rPr lang="vi-VN" sz="1100" b="1" i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1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vi-VN" sz="1100" b="1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6FFE35C-C9CD-6E3E-6C42-FFE7DF826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181" y="1408233"/>
                <a:ext cx="5264029" cy="2194192"/>
              </a:xfrm>
              <a:prstGeom prst="roundRect">
                <a:avLst>
                  <a:gd name="adj" fmla="val 4309"/>
                </a:avLst>
              </a:prstGeom>
              <a:blipFill>
                <a:blip r:embed="rId2"/>
                <a:stretch>
                  <a:fillRect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376CD4B-B952-C565-AE8D-63BACC11F9FE}"/>
                  </a:ext>
                </a:extLst>
              </p:cNvPr>
              <p:cNvSpPr/>
              <p:nvPr/>
            </p:nvSpPr>
            <p:spPr>
              <a:xfrm>
                <a:off x="2908818" y="3526061"/>
                <a:ext cx="5251920" cy="854006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1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Objective function: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FR" sz="11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vi-VN" sz="1100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d>
                            <m:dPr>
                              <m:ctrlPr>
                                <a:rPr lang="en-FR" sz="1100" b="1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𝐦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FR" sz="1100" b="1" i="1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FR" sz="1100" b="1" i="1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𝐛</m:t>
                                          </m:r>
                                        </m:e>
                                        <m:sub>
                                          <m:r>
                                            <a:rPr lang="vi-VN" sz="1100" b="1" i="0" smtClean="0">
                                              <a:solidFill>
                                                <a:schemeClr val="accent5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𝐣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vi-VN" sz="1100" b="1" i="0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FR" sz="1100" b="1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vi-VN" sz="1100" b="1" i="0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vi-VN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376CD4B-B952-C565-AE8D-63BACC11F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818" y="3526061"/>
                <a:ext cx="5251920" cy="854006"/>
              </a:xfrm>
              <a:prstGeom prst="roundRect">
                <a:avLst>
                  <a:gd name="adj" fmla="val 4309"/>
                </a:avLst>
              </a:prstGeom>
              <a:blipFill>
                <a:blip r:embed="rId3"/>
                <a:stretch>
                  <a:fillRect t="-31884" b="-82609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7FF82C-D56D-499D-68A8-E35EEB432EE8}"/>
                  </a:ext>
                </a:extLst>
              </p:cNvPr>
              <p:cNvSpPr/>
              <p:nvPr/>
            </p:nvSpPr>
            <p:spPr>
              <a:xfrm>
                <a:off x="2914698" y="4369818"/>
                <a:ext cx="5251920" cy="1047189"/>
              </a:xfrm>
              <a:prstGeom prst="roundRect">
                <a:avLst>
                  <a:gd name="adj" fmla="val 4309"/>
                </a:avLst>
              </a:prstGeom>
              <a:noFill/>
              <a:ln w="3175">
                <a:noFill/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600"/>
                  </a:spcBef>
                </a:pPr>
                <a:r>
                  <a:rPr lang="en-FR" sz="105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 to: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FR" sz="105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105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	</a:t>
                </a: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FR" sz="105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FR" sz="105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vi-VN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  <a:endParaRPr lang="en-US" sz="1050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685800" lvl="1" indent="-228600"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05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4000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 ∀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lit/>
                      </m:rPr>
                      <a:rPr lang="vi-VN" sz="105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vi-VN" sz="10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vi-VN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vi-VN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𝑐𝑎𝑟𝑑𝑖𝑛𝑎𝑙𝑖𝑡𝑦</m:t>
                    </m:r>
                    <m:r>
                      <a:rPr lang="en-US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4000</m:t>
                    </m:r>
                  </m:oMath>
                </a14:m>
                <a:endParaRPr lang="en-FR" sz="1050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7FF82C-D56D-499D-68A8-E35EEB432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98" y="4369818"/>
                <a:ext cx="5251920" cy="1047189"/>
              </a:xfrm>
              <a:prstGeom prst="roundRect">
                <a:avLst>
                  <a:gd name="adj" fmla="val 4309"/>
                </a:avLst>
              </a:prstGeom>
              <a:blipFill>
                <a:blip r:embed="rId4"/>
                <a:stretch>
                  <a:fillRect t="-1205" b="-3614"/>
                </a:stretch>
              </a:blipFill>
              <a:ln w="3175">
                <a:noFill/>
                <a:prstDash val="sysDot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422DCE9-5246-65DF-D79B-E06438245985}"/>
              </a:ext>
            </a:extLst>
          </p:cNvPr>
          <p:cNvSpPr/>
          <p:nvPr/>
        </p:nvSpPr>
        <p:spPr>
          <a:xfrm>
            <a:off x="3671875" y="5178661"/>
            <a:ext cx="1355835" cy="21605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03A94-A561-064A-2E5D-3DFECE6A053F}"/>
              </a:ext>
            </a:extLst>
          </p:cNvPr>
          <p:cNvSpPr txBox="1"/>
          <p:nvPr/>
        </p:nvSpPr>
        <p:spPr>
          <a:xfrm>
            <a:off x="2911780" y="5748179"/>
            <a:ext cx="5241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Trivial: iterate through the ordered list of genomes and put separators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62B84F3-7833-A615-E4CC-582BB67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0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372C-0040-08F1-9FC4-8CDAACCE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</a:t>
            </a:r>
            <a:r>
              <a:rPr lang="en-GB" dirty="0"/>
              <a:t>h</a:t>
            </a:r>
            <a:r>
              <a:rPr lang="en-FR" dirty="0"/>
              <a:t>e complex case of batching: thresholding with kmers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D92C-0328-E0BD-B1CE-3D7169D6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15" y="1825625"/>
            <a:ext cx="5913912" cy="4351338"/>
          </a:xfrm>
        </p:spPr>
        <p:txBody>
          <a:bodyPr>
            <a:normAutofit/>
          </a:bodyPr>
          <a:lstStyle/>
          <a:p>
            <a:r>
              <a:rPr lang="en-FR" sz="1800" strike="sngStrike" dirty="0"/>
              <a:t>Classic bin packing </a:t>
            </a:r>
            <a:r>
              <a:rPr lang="en-FR" sz="1800" dirty="0">
                <a:sym typeface="Wingdings" pitchFamily="2" charset="2"/>
              </a:rPr>
              <a:t></a:t>
            </a:r>
            <a:r>
              <a:rPr lang="en-FR" sz="1800" dirty="0"/>
              <a:t> Bin packing with overlapping items</a:t>
            </a:r>
          </a:p>
          <a:p>
            <a:r>
              <a:rPr lang="en-FR" sz="1800" dirty="0"/>
              <a:t>An extension of the classical bin packing</a:t>
            </a:r>
          </a:p>
          <a:p>
            <a:r>
              <a:rPr lang="en-FR" sz="1800" dirty="0"/>
              <a:t>First proposed in 2011 to used for Virtual Maching Packing</a:t>
            </a:r>
          </a:p>
          <a:p>
            <a:r>
              <a:rPr lang="en-FR" sz="1800" dirty="0"/>
              <a:t>Formalized and some heuristics proposed in 2018</a:t>
            </a:r>
          </a:p>
          <a:p>
            <a:r>
              <a:rPr lang="en-GB" sz="1800" dirty="0"/>
              <a:t>Genomes and their contents overlap</a:t>
            </a:r>
            <a:r>
              <a:rPr lang="en-FR" sz="1800" dirty="0"/>
              <a:t> (kmers)</a:t>
            </a:r>
          </a:p>
          <a:p>
            <a:endParaRPr lang="en-FR" sz="1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422FFC-2C89-2B82-C3CE-E022C6950834}"/>
              </a:ext>
            </a:extLst>
          </p:cNvPr>
          <p:cNvGrpSpPr/>
          <p:nvPr/>
        </p:nvGrpSpPr>
        <p:grpSpPr>
          <a:xfrm>
            <a:off x="2194102" y="4001294"/>
            <a:ext cx="2115561" cy="1707978"/>
            <a:chOff x="2081598" y="1919840"/>
            <a:chExt cx="2414202" cy="23661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1D0744-39EF-0BC4-3551-89831F97A2F7}"/>
                </a:ext>
              </a:extLst>
            </p:cNvPr>
            <p:cNvSpPr/>
            <p:nvPr/>
          </p:nvSpPr>
          <p:spPr>
            <a:xfrm>
              <a:off x="2231838" y="2306198"/>
              <a:ext cx="669235" cy="11595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sz="1000" dirty="0"/>
                <a:t>ATC</a:t>
              </a:r>
            </a:p>
            <a:p>
              <a:pPr algn="ctr"/>
              <a:r>
                <a:rPr lang="en-FR" sz="1000" dirty="0"/>
                <a:t>TCG</a:t>
              </a:r>
            </a:p>
            <a:p>
              <a:pPr algn="ctr"/>
              <a:r>
                <a:rPr lang="en-FR" sz="1000" dirty="0"/>
                <a:t>CTG</a:t>
              </a:r>
            </a:p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TCA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84A799-BD68-748F-DFF6-63DCC0F2A7CE}"/>
                </a:ext>
              </a:extLst>
            </p:cNvPr>
            <p:cNvSpPr/>
            <p:nvPr/>
          </p:nvSpPr>
          <p:spPr>
            <a:xfrm>
              <a:off x="2954082" y="2714150"/>
              <a:ext cx="669235" cy="11595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TCA</a:t>
              </a:r>
            </a:p>
            <a:p>
              <a:pPr algn="ctr"/>
              <a:r>
                <a:rPr lang="en-FR" sz="1000" dirty="0"/>
                <a:t>TGA</a:t>
              </a:r>
            </a:p>
            <a:p>
              <a:pPr algn="ctr"/>
              <a:r>
                <a:rPr lang="en-FR" sz="1000" dirty="0"/>
                <a:t>CAG</a:t>
              </a:r>
            </a:p>
            <a:p>
              <a:pPr algn="ctr"/>
              <a:r>
                <a:rPr lang="en-FR" sz="1000" dirty="0"/>
                <a:t>AAA</a:t>
              </a:r>
            </a:p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AAT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20E649-CA26-B080-96E9-AF46B2ADDFB1}"/>
                </a:ext>
              </a:extLst>
            </p:cNvPr>
            <p:cNvSpPr/>
            <p:nvPr/>
          </p:nvSpPr>
          <p:spPr>
            <a:xfrm>
              <a:off x="3676326" y="3126401"/>
              <a:ext cx="669234" cy="11595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FR" sz="1000" dirty="0">
                  <a:solidFill>
                    <a:srgbClr val="FF0000"/>
                  </a:solidFill>
                </a:rPr>
                <a:t>AAT</a:t>
              </a:r>
            </a:p>
            <a:p>
              <a:pPr algn="ctr"/>
              <a:r>
                <a:rPr lang="en-FR" sz="1000" dirty="0"/>
                <a:t>ATC</a:t>
              </a:r>
            </a:p>
            <a:p>
              <a:pPr algn="ctr"/>
              <a:r>
                <a:rPr lang="en-FR" sz="1000" dirty="0"/>
                <a:t>CCT</a:t>
              </a:r>
            </a:p>
            <a:p>
              <a:pPr algn="ctr"/>
              <a:r>
                <a:rPr lang="en-FR" sz="1000" dirty="0"/>
                <a:t>AGG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579E90-44A4-89C8-95B7-862A71751A03}"/>
                </a:ext>
              </a:extLst>
            </p:cNvPr>
            <p:cNvSpPr txBox="1"/>
            <p:nvPr/>
          </p:nvSpPr>
          <p:spPr>
            <a:xfrm>
              <a:off x="2081598" y="1919840"/>
              <a:ext cx="9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accent5">
                      <a:lumMod val="50000"/>
                    </a:schemeClr>
                  </a:solidFill>
                </a:rPr>
                <a:t>Genome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BF6722-16C1-C1B0-055D-252F4CA2D018}"/>
                </a:ext>
              </a:extLst>
            </p:cNvPr>
            <p:cNvSpPr txBox="1"/>
            <p:nvPr/>
          </p:nvSpPr>
          <p:spPr>
            <a:xfrm>
              <a:off x="2803842" y="2404341"/>
              <a:ext cx="9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accent5">
                      <a:lumMod val="50000"/>
                    </a:schemeClr>
                  </a:solidFill>
                </a:rPr>
                <a:t>Genome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FF8C52-ECCB-174E-B896-76152F62F4B4}"/>
                </a:ext>
              </a:extLst>
            </p:cNvPr>
            <p:cNvSpPr txBox="1"/>
            <p:nvPr/>
          </p:nvSpPr>
          <p:spPr>
            <a:xfrm>
              <a:off x="3526086" y="2832996"/>
              <a:ext cx="9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1200" dirty="0">
                  <a:solidFill>
                    <a:schemeClr val="accent5">
                      <a:lumMod val="50000"/>
                    </a:schemeClr>
                  </a:solidFill>
                </a:rPr>
                <a:t>Genome 3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537BD1A-69FD-67B8-868A-81CA1A58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817" y="2992894"/>
            <a:ext cx="4564480" cy="216082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F01692-B896-DE2B-0ADD-4DAF4F021ECF}"/>
              </a:ext>
            </a:extLst>
          </p:cNvPr>
          <p:cNvSpPr txBox="1">
            <a:spLocks/>
          </p:cNvSpPr>
          <p:nvPr/>
        </p:nvSpPr>
        <p:spPr>
          <a:xfrm>
            <a:off x="6597246" y="5344835"/>
            <a:ext cx="4754820" cy="1148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R" sz="1200" b="1" dirty="0"/>
              <a:t>Example </a:t>
            </a:r>
            <a:r>
              <a:rPr lang="en-FR" sz="1200" dirty="0"/>
              <a:t>(</a:t>
            </a:r>
            <a:r>
              <a:rPr lang="en-GB" sz="1200" dirty="0"/>
              <a:t>Grange et al., 2018</a:t>
            </a:r>
            <a:r>
              <a:rPr lang="en-FR" sz="1200" dirty="0"/>
              <a:t>)</a:t>
            </a:r>
            <a:r>
              <a:rPr lang="en-FR" sz="1200" b="1" dirty="0"/>
              <a:t>: </a:t>
            </a:r>
            <a:r>
              <a:rPr lang="en-FR" sz="1200" dirty="0"/>
              <a:t>partitioning with items with overlapping contents</a:t>
            </a:r>
          </a:p>
          <a:p>
            <a:pPr marL="0" indent="0">
              <a:buNone/>
            </a:pPr>
            <a:r>
              <a:rPr lang="en-FR" sz="1200" dirty="0"/>
              <a:t>Items: {t1, t2, t3, t4}</a:t>
            </a:r>
          </a:p>
          <a:p>
            <a:pPr marL="0" indent="0">
              <a:buNone/>
            </a:pPr>
            <a:r>
              <a:rPr lang="en-FR" sz="1200" dirty="0"/>
              <a:t>Contents: {{a,b,c,d,e}, {d,e,f}, {e,f,g}, {h,</a:t>
            </a:r>
            <a:r>
              <a:rPr lang="en-GB" sz="1200" dirty="0"/>
              <a:t>i</a:t>
            </a:r>
            <a:r>
              <a:rPr lang="en-FR" sz="1200" dirty="0"/>
              <a:t>,j,k,}}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154824C-4CFE-F68F-C16A-F839B9D60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46608"/>
                  </p:ext>
                </p:extLst>
              </p:nvPr>
            </p:nvGraphicFramePr>
            <p:xfrm>
              <a:off x="6597246" y="1509411"/>
              <a:ext cx="4897740" cy="1280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7740">
                      <a:extLst>
                        <a:ext uri="{9D8B030D-6E8A-4147-A177-3AD203B41FA5}">
                          <a16:colId xmlns:a16="http://schemas.microsoft.com/office/drawing/2014/main" val="2194904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FR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Input: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list L of items/sets of symbols</a:t>
                          </a:r>
                          <a:endParaRPr lang="en-FR" sz="1200" baseline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FR" sz="120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Bin capacity C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9139451"/>
                      </a:ext>
                    </a:extLst>
                  </a:tr>
                  <a:tr h="470620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en-FR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Output: </a:t>
                          </a:r>
                        </a:p>
                        <a:p>
                          <a:pPr marL="0" indent="0">
                            <a:tabLst/>
                          </a:pPr>
                          <a:r>
                            <a:rPr lang="en-F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partion of L that minimizes the number of bin used; and for each bin b,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⋃"/>
                                      <m:supHide m:val="on"/>
                                      <m:ctrlPr>
                                        <a:rPr lang="en-FR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∈</m:t>
                                      </m:r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sz="12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≤</m:t>
                              </m:r>
                              <m:r>
                                <a:rPr lang="en-US" sz="12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FR" sz="1200" b="0" i="1" u="sng" baseline="0" dirty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en-US" sz="1200" b="0" baseline="0" dirty="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89959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154824C-4CFE-F68F-C16A-F839B9D605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46608"/>
                  </p:ext>
                </p:extLst>
              </p:nvPr>
            </p:nvGraphicFramePr>
            <p:xfrm>
              <a:off x="6597246" y="1509411"/>
              <a:ext cx="4897740" cy="12801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97740">
                      <a:extLst>
                        <a:ext uri="{9D8B030D-6E8A-4147-A177-3AD203B41FA5}">
                          <a16:colId xmlns:a16="http://schemas.microsoft.com/office/drawing/2014/main" val="21949045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FR" sz="1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Input: </a:t>
                          </a: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 list L of items/sets of symbols</a:t>
                          </a:r>
                          <a:endParaRPr lang="en-FR" sz="1200" baseline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FR" sz="120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Bin capacity C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7913945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FR"/>
                        </a:p>
                      </a:txBody>
                      <a:tcPr anchor="ctr">
                        <a:lnT w="12700" cap="flat" cmpd="sng" algn="ctr">
                          <a:noFill/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0000" b="-5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99595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9867985-329E-85DE-457D-7ADDB20A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28</a:t>
            </a:fld>
            <a:endParaRPr lang="en-FR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1CA17E75-0735-F828-A8C2-1969AB53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GB" dirty="0"/>
              <a:t>Sindelar et al., Sharing-Aware Algorithms for Virtual Machine Colocation, 2011</a:t>
            </a:r>
          </a:p>
          <a:p>
            <a:r>
              <a:rPr lang="en-GB" dirty="0"/>
              <a:t>Grange et al., Algorithms for the Bin Packing Problem with Overlapping Items, 2018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839398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93E-122C-782B-0DCC-581FCDAF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Interger linear model for genomes bin packing with overlapping contents (kmers)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3E230-C1A7-7BE1-D13B-5C314E382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883965" cy="25144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FR" sz="1200" b="1" dirty="0"/>
                  <a:t>Integer linear program: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vi-VN" sz="1200" i="1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vi-VN" sz="1200" b="0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vi-V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9"/>
                            </m:rPr>
                            <a:rPr lang="vi-VN" sz="1200" i="1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vi-V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vi-V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vi-V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FR" sz="1200" dirty="0"/>
              </a:p>
              <a:p>
                <a:pPr marL="0" indent="0">
                  <a:buNone/>
                </a:pPr>
                <a:r>
                  <a:rPr lang="en-FR" sz="1200" dirty="0"/>
                  <a:t>s.t:</a:t>
                </a:r>
              </a:p>
              <a:p>
                <a:pPr marL="0" indent="0">
                  <a:buNone/>
                </a:pPr>
                <a:r>
                  <a:rPr lang="en-FR" sz="1200" dirty="0"/>
                  <a:t>(1):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F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FR" sz="1200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FR" sz="1200" i="1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</a:rPr>
                              <m:t>jb</m:t>
                            </m:r>
                          </m:sub>
                        </m:sSub>
                      </m:e>
                    </m:nary>
                    <m:r>
                      <a:rPr lang="vi-VN" sz="12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vi-V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vi-V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vi-V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m:rPr>
                        <m:sty m:val="p"/>
                      </m:rPr>
                      <a:rPr lang="vi-V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FR" sz="1200" dirty="0">
                    <a:sym typeface="Wingdings" pitchFamily="2" charset="2"/>
                  </a:rPr>
                  <a:t>		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a genome can be in 1 bin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FR" sz="1200" dirty="0"/>
                  <a:t>(2):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R" sz="1200" i="1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FR" sz="1200" dirty="0"/>
                  <a:t>		</a:t>
                </a:r>
                <a:r>
                  <a:rPr lang="en-FR" sz="1200" dirty="0">
                    <a:sym typeface="Wingdings" pitchFamily="2" charset="2"/>
                  </a:rPr>
                  <a:t>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mark bin as used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FR" sz="1200" dirty="0"/>
                  <a:t>(3):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FR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FR" sz="1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vi-V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FR" sz="1200" i="1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</a:rPr>
                              <m:t>ib</m:t>
                            </m:r>
                          </m:sub>
                        </m:sSub>
                        <m:r>
                          <a:rPr lang="vi-V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vi-V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  <m:r>
                          <a:rPr lang="vi-V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∀</m:t>
                        </m:r>
                        <m:r>
                          <m:rPr>
                            <m:sty m:val="p"/>
                          </m:rPr>
                          <a:rPr lang="vi-V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vi-V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vi-VN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nary>
                  </m:oMath>
                </a14:m>
                <a:r>
                  <a:rPr lang="en-FR" sz="1200" dirty="0"/>
                  <a:t>		</a:t>
                </a:r>
                <a:r>
                  <a:rPr lang="en-FR" sz="1200" dirty="0">
                    <a:sym typeface="Wingdings" pitchFamily="2" charset="2"/>
                  </a:rPr>
                  <a:t>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bin have no more than C kmers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FR" sz="1200" dirty="0"/>
                  <a:t>(4):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R" sz="12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</a:rPr>
                          <m:t>ib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ij</m:t>
                        </m:r>
                      </m:sub>
                    </m:sSub>
                    <m:sSub>
                      <m:sSubPr>
                        <m:ctrlPr>
                          <a:rPr lang="vi-VN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ib</m:t>
                        </m:r>
                      </m:sub>
                    </m:sSub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 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vi-V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vi-V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sz="1200" dirty="0"/>
                  <a:t>	</a:t>
                </a:r>
                <a:r>
                  <a:rPr lang="en-FR" sz="1200" dirty="0">
                    <a:sym typeface="Wingdings" pitchFamily="2" charset="2"/>
                  </a:rPr>
                  <a:t> </a:t>
                </a:r>
                <a:r>
                  <a:rPr lang="en-FR" sz="1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if genome’s in a bin, also all of its kmers</a:t>
                </a:r>
                <a:endParaRPr lang="en-FR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3E230-C1A7-7BE1-D13B-5C314E382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883965" cy="2514462"/>
              </a:xfrm>
              <a:blipFill>
                <a:blip r:embed="rId2"/>
                <a:stretch>
                  <a:fillRect t="-2010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C34BFA-D5F1-9567-3B77-67F9F326A6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70075"/>
                <a:ext cx="52578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FR" sz="1200" b="1" dirty="0"/>
                  <a:t>Numberings:</a:t>
                </a:r>
              </a:p>
              <a:p>
                <a:pPr marL="0" indent="0">
                  <a:buNone/>
                </a:pPr>
                <a:r>
                  <a:rPr lang="en-FR" sz="1200" dirty="0"/>
                  <a:t>K = {i: </a:t>
                </a:r>
                <a:r>
                  <a:rPr lang="en-GB" sz="1200" dirty="0"/>
                  <a:t>i</a:t>
                </a:r>
                <a:r>
                  <a:rPr lang="en-FR" sz="1200" dirty="0"/>
                  <a:t> = 1, … , |K|} for the kmers</a:t>
                </a:r>
              </a:p>
              <a:p>
                <a:pPr marL="0" indent="0">
                  <a:buNone/>
                </a:pPr>
                <a:r>
                  <a:rPr lang="en-FR" sz="1200" dirty="0"/>
                  <a:t>G = {j: j – 1, … , |G|} for the genomes</a:t>
                </a:r>
              </a:p>
              <a:p>
                <a:pPr marL="0" indent="0">
                  <a:buNone/>
                </a:pPr>
                <a:r>
                  <a:rPr lang="en-FR" sz="1200" dirty="0"/>
                  <a:t>B = {b: b </a:t>
                </a:r>
                <a14:m>
                  <m:oMath xmlns:m="http://schemas.openxmlformats.org/officeDocument/2006/math">
                    <m:r>
                      <a:rPr lang="en-F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FR" sz="1200" dirty="0"/>
                  <a:t>} for the bins</a:t>
                </a:r>
              </a:p>
              <a:p>
                <a:pPr marL="0" indent="0">
                  <a:buNone/>
                </a:pPr>
                <a:r>
                  <a:rPr lang="en-FR" sz="1200" b="1" dirty="0"/>
                  <a:t>Inputs:</a:t>
                </a:r>
              </a:p>
              <a:p>
                <a:pPr marL="0" indent="0">
                  <a:buNone/>
                </a:pPr>
                <a:r>
                  <a:rPr lang="en-FR" sz="1200" dirty="0"/>
                  <a:t>Capacity: C &gt; 0</a:t>
                </a:r>
              </a:p>
              <a:p>
                <a:pPr marL="0" indent="0">
                  <a:buNone/>
                </a:pPr>
                <a:r>
                  <a:rPr lang="en-FR" sz="1200" dirty="0"/>
                  <a:t>Assignment of kmer to genome: a</a:t>
                </a:r>
                <a:r>
                  <a:rPr lang="en-FR" sz="1200" baseline="-25000" dirty="0"/>
                  <a:t>ij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en-FR" sz="1200" dirty="0"/>
              </a:p>
              <a:p>
                <a:pPr marL="0" indent="0">
                  <a:buNone/>
                </a:pPr>
                <a:r>
                  <a:rPr lang="en-FR" sz="1200" b="1" dirty="0"/>
                  <a:t>Decision variables:</a:t>
                </a:r>
              </a:p>
              <a:p>
                <a:pPr marL="0" indent="0">
                  <a:buNone/>
                </a:pPr>
                <a:r>
                  <a:rPr lang="en-FR" sz="1200" dirty="0"/>
                  <a:t>For any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FR" sz="1200" i="1" dirty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FR" sz="1200" i="1" dirty="0"/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FR" sz="1200" i="1" dirty="0"/>
                  <a:t>:</a:t>
                </a:r>
              </a:p>
              <a:p>
                <a:pPr marL="0" indent="0">
                  <a:buNone/>
                </a:pPr>
                <a:r>
                  <a:rPr lang="en-GB" sz="1200" dirty="0"/>
                  <a:t>x</a:t>
                </a:r>
                <a:r>
                  <a:rPr lang="en-FR" sz="1200" baseline="-25000" dirty="0"/>
                  <a:t>ib</a:t>
                </a:r>
                <a:r>
                  <a:rPr lang="en-FR" sz="1200" dirty="0"/>
                  <a:t> = {0,1} whether kmer </a:t>
                </a:r>
                <a:r>
                  <a:rPr lang="en-GB" sz="1200" dirty="0" err="1"/>
                  <a:t>i</a:t>
                </a:r>
                <a:r>
                  <a:rPr lang="en-GB" sz="1200" dirty="0"/>
                  <a:t> is in bin b</a:t>
                </a:r>
              </a:p>
              <a:p>
                <a:pPr marL="0" indent="0">
                  <a:buNone/>
                </a:pPr>
                <a:r>
                  <a:rPr lang="en-GB" sz="1200" dirty="0" err="1"/>
                  <a:t>y</a:t>
                </a:r>
                <a:r>
                  <a:rPr lang="en-GB" sz="1200" baseline="-25000" dirty="0" err="1"/>
                  <a:t>jb</a:t>
                </a:r>
                <a:r>
                  <a:rPr lang="en-GB" sz="1200" dirty="0"/>
                  <a:t> = {0,1} whether genome j is in bin b</a:t>
                </a:r>
              </a:p>
              <a:p>
                <a:pPr marL="0" indent="0">
                  <a:buNone/>
                </a:pPr>
                <a:r>
                  <a:rPr lang="en-GB" sz="1200" dirty="0" err="1"/>
                  <a:t>z</a:t>
                </a:r>
                <a:r>
                  <a:rPr lang="en-GB" sz="1200" baseline="-25000" dirty="0" err="1"/>
                  <a:t>b</a:t>
                </a:r>
                <a:r>
                  <a:rPr lang="en-GB" sz="1200" dirty="0"/>
                  <a:t> = {0,1} whether bin b is used</a:t>
                </a:r>
                <a:r>
                  <a:rPr lang="en-FR" sz="1200" dirty="0"/>
                  <a:t> </a:t>
                </a:r>
              </a:p>
              <a:p>
                <a:pPr marL="0" indent="0">
                  <a:buNone/>
                </a:pPr>
                <a:endParaRPr lang="en-FR" sz="1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6C34BFA-D5F1-9567-3B77-67F9F326A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0075"/>
                <a:ext cx="5257800" cy="4351338"/>
              </a:xfrm>
              <a:prstGeom prst="rect">
                <a:avLst/>
              </a:prstGeom>
              <a:blipFill>
                <a:blip r:embed="rId3"/>
                <a:stretch>
                  <a:fillRect l="-241" t="-872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5124B7F-1D1C-15F2-EF77-B75B3F91B7C3}"/>
              </a:ext>
            </a:extLst>
          </p:cNvPr>
          <p:cNvSpPr txBox="1"/>
          <p:nvPr/>
        </p:nvSpPr>
        <p:spPr>
          <a:xfrm>
            <a:off x="4844053" y="4851613"/>
            <a:ext cx="6493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Exact solution: Can be solved exactly using solver</a:t>
            </a:r>
          </a:p>
          <a:p>
            <a:pPr algn="ctr"/>
            <a:r>
              <a:rPr lang="en-GB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SCALABLE: Impractical in practice due to the scale of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E036B-46BA-EC80-B8EE-508A93A9A6A2}"/>
              </a:ext>
            </a:extLst>
          </p:cNvPr>
          <p:cNvSpPr txBox="1"/>
          <p:nvPr/>
        </p:nvSpPr>
        <p:spPr>
          <a:xfrm>
            <a:off x="5627053" y="5390408"/>
            <a:ext cx="524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 solution needed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A0FE-847E-9CBA-9FD3-5D39639C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29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76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EE2B0-5A82-632F-1E37-0F25A30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Traditional data storages techniques are insufficent for the explosion of microbial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F64AA-54E7-F81A-378E-5BF3D45A3787}"/>
              </a:ext>
            </a:extLst>
          </p:cNvPr>
          <p:cNvSpPr txBox="1"/>
          <p:nvPr/>
        </p:nvSpPr>
        <p:spPr>
          <a:xfrm>
            <a:off x="310856" y="1504341"/>
            <a:ext cx="5410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74747"/>
                </a:solidFill>
                <a:effectLst/>
                <a:cs typeface="Arial" panose="020B0604020202020204" pitchFamily="34" charset="0"/>
              </a:rPr>
              <a:t>Fast Growth Of Bacterial Genomes Data</a:t>
            </a:r>
            <a:r>
              <a:rPr lang="en-GB" sz="1400" b="1" baseline="30000" dirty="0">
                <a:solidFill>
                  <a:srgbClr val="474747"/>
                </a:solidFill>
                <a:effectLst/>
                <a:cs typeface="Arial" panose="020B0604020202020204" pitchFamily="34" charset="0"/>
              </a:rPr>
              <a:t>1 </a:t>
            </a:r>
            <a:r>
              <a:rPr lang="en-GB" sz="1400" b="1" dirty="0">
                <a:solidFill>
                  <a:srgbClr val="474747"/>
                </a:solidFill>
                <a:effectLst/>
                <a:cs typeface="Arial" panose="020B0604020202020204" pitchFamily="34" charset="0"/>
              </a:rPr>
              <a:t>(NCBI)</a:t>
            </a:r>
            <a:endParaRPr lang="en-GB" sz="1400" baseline="30000" dirty="0">
              <a:solidFill>
                <a:srgbClr val="474747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B44825C-CCD4-2D54-FB50-4D2E0DB3D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3" b="-849"/>
          <a:stretch/>
        </p:blipFill>
        <p:spPr bwMode="auto">
          <a:xfrm>
            <a:off x="228599" y="1817131"/>
            <a:ext cx="5410200" cy="35269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4C5437-211D-7E4C-77E4-FFB141D52E87}"/>
              </a:ext>
            </a:extLst>
          </p:cNvPr>
          <p:cNvSpPr txBox="1"/>
          <p:nvPr/>
        </p:nvSpPr>
        <p:spPr>
          <a:xfrm>
            <a:off x="3242268" y="5582639"/>
            <a:ext cx="582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Challenging</a:t>
            </a:r>
            <a:r>
              <a:rPr lang="en-US" sz="1200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: Bacterial genomes are highly diverse</a:t>
            </a:r>
            <a:endParaRPr lang="en-US" sz="1200" b="1" dirty="0">
              <a:solidFill>
                <a:srgbClr val="C00000"/>
              </a:solidFill>
              <a:cs typeface="Arial" panose="020B0604020202020204" pitchFamily="34" charset="0"/>
              <a:sym typeface="Wingdings" pitchFamily="2" charset="2"/>
            </a:endParaRP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Challenging</a:t>
            </a:r>
            <a:r>
              <a:rPr lang="en-US" sz="1200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: Efficient storage &amp; analysis (indexing, searching)</a:t>
            </a:r>
          </a:p>
          <a:p>
            <a:pPr>
              <a:buNone/>
            </a:pPr>
            <a:r>
              <a:rPr lang="en-US" sz="1200" b="1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Challenging</a:t>
            </a:r>
            <a:r>
              <a:rPr lang="en-US" sz="1200" dirty="0">
                <a:solidFill>
                  <a:srgbClr val="C00000"/>
                </a:solidFill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en-GB" sz="1200" dirty="0">
                <a:solidFill>
                  <a:srgbClr val="C00000"/>
                </a:solidFill>
                <a:cs typeface="Arial" panose="020B0604020202020204" pitchFamily="34" charset="0"/>
              </a:rPr>
              <a:t>Standard compression protocols based on </a:t>
            </a:r>
            <a:r>
              <a:rPr lang="en-GB" sz="1200" dirty="0" err="1">
                <a:solidFill>
                  <a:srgbClr val="C00000"/>
                </a:solidFill>
                <a:cs typeface="Arial" panose="020B0604020202020204" pitchFamily="34" charset="0"/>
              </a:rPr>
              <a:t>gzip</a:t>
            </a:r>
            <a:r>
              <a:rPr lang="en-GB" sz="1200" dirty="0">
                <a:solidFill>
                  <a:srgbClr val="C00000"/>
                </a:solidFill>
                <a:cs typeface="Arial" panose="020B0604020202020204" pitchFamily="34" charset="0"/>
              </a:rPr>
              <a:t> are not keeping up with data</a:t>
            </a:r>
            <a:endParaRPr lang="en-FR" sz="120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9D3892-EC47-719D-B58D-5D228FB1E662}"/>
              </a:ext>
            </a:extLst>
          </p:cNvPr>
          <p:cNvGrpSpPr/>
          <p:nvPr/>
        </p:nvGrpSpPr>
        <p:grpSpPr>
          <a:xfrm>
            <a:off x="6553203" y="1724134"/>
            <a:ext cx="4914902" cy="3554356"/>
            <a:chOff x="6553203" y="2117174"/>
            <a:chExt cx="4914902" cy="3554356"/>
          </a:xfrm>
        </p:grpSpPr>
        <p:pic>
          <p:nvPicPr>
            <p:cNvPr id="9" name="Picture 1">
              <a:extLst>
                <a:ext uri="{FF2B5EF4-FFF2-40B4-BE49-F238E27FC236}">
                  <a16:creationId xmlns:a16="http://schemas.microsoft.com/office/drawing/2014/main" id="{3130494F-C80A-4A46-27D8-7F4C04FE34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2" b="5803"/>
            <a:stretch>
              <a:fillRect/>
            </a:stretch>
          </p:blipFill>
          <p:spPr bwMode="auto">
            <a:xfrm>
              <a:off x="6553203" y="2117174"/>
              <a:ext cx="4914902" cy="3003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4ED3A3-AF0C-4E0F-0AFF-218BCBF6B40C}"/>
                </a:ext>
              </a:extLst>
            </p:cNvPr>
            <p:cNvSpPr txBox="1"/>
            <p:nvPr/>
          </p:nvSpPr>
          <p:spPr>
            <a:xfrm>
              <a:off x="7512845" y="5086755"/>
              <a:ext cx="1097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661k [2]</a:t>
              </a:r>
            </a:p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Nov. 2021</a:t>
              </a:r>
            </a:p>
            <a:p>
              <a:pPr algn="ctr">
                <a:buNone/>
              </a:pPr>
              <a:r>
                <a:rPr lang="en-GB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Arial" panose="020B0604020202020204" pitchFamily="34" charset="0"/>
                </a:rPr>
                <a:t>n = 661,405</a:t>
              </a:r>
              <a:endParaRPr lang="en-FR" sz="8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0645F9-F64A-CCEF-C6CB-1B517AF60CD2}"/>
                </a:ext>
              </a:extLst>
            </p:cNvPr>
            <p:cNvSpPr txBox="1"/>
            <p:nvPr/>
          </p:nvSpPr>
          <p:spPr>
            <a:xfrm>
              <a:off x="8473084" y="5086755"/>
              <a:ext cx="10977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AllThe Bacteria v0.2 [3]</a:t>
              </a:r>
            </a:p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Mar. 2024</a:t>
              </a:r>
            </a:p>
            <a:p>
              <a:pPr algn="ctr"/>
              <a:r>
                <a:rPr lang="en-GB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Arial" panose="020B0604020202020204" pitchFamily="34" charset="0"/>
                </a:rPr>
                <a:t>n = 1,932,812 [3]</a:t>
              </a:r>
              <a:endParaRPr lang="en-FR" sz="8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E2C0D0-1A7C-D989-5190-7614F9F89A14}"/>
                </a:ext>
              </a:extLst>
            </p:cNvPr>
            <p:cNvSpPr txBox="1"/>
            <p:nvPr/>
          </p:nvSpPr>
          <p:spPr>
            <a:xfrm>
              <a:off x="9433322" y="5078744"/>
              <a:ext cx="10513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AllTheBacteria v0.3 [3]</a:t>
              </a:r>
            </a:p>
            <a:p>
              <a:pPr algn="ctr">
                <a:buNone/>
              </a:pPr>
              <a:r>
                <a:rPr lang="en-FR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Nov. 2024</a:t>
              </a:r>
            </a:p>
            <a:p>
              <a:pPr algn="ctr"/>
              <a:r>
                <a:rPr lang="en-GB" sz="800" i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Arial" panose="020B0604020202020204" pitchFamily="34" charset="0"/>
                </a:rPr>
                <a:t>n = 2,440,377 [3]</a:t>
              </a:r>
              <a:endParaRPr lang="en-FR" sz="800" i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620426A-F352-8126-3776-C4F1DAE2910B}"/>
              </a:ext>
            </a:extLst>
          </p:cNvPr>
          <p:cNvSpPr txBox="1"/>
          <p:nvPr/>
        </p:nvSpPr>
        <p:spPr>
          <a:xfrm>
            <a:off x="6925860" y="5298148"/>
            <a:ext cx="4427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100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18 Jun 2025:</a:t>
            </a:r>
            <a:r>
              <a:rPr lang="en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ATB v0.4 with 330k new genomes</a:t>
            </a:r>
          </a:p>
          <a:p>
            <a:pPr algn="ctr"/>
            <a:r>
              <a:rPr lang="en-FR" sz="1100" i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Next decade:</a:t>
            </a:r>
            <a:r>
              <a:rPr lang="en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Even larger collections (n = ~10</a:t>
            </a:r>
            <a:r>
              <a:rPr lang="en-FR" sz="11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7</a:t>
            </a:r>
            <a:r>
              <a:rPr lang="en-F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), higher diversity, …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66D3B6-0610-2419-2E8A-4BCFB854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</a:t>
            </a:fld>
            <a:endParaRPr lang="en-FR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7E48241-6EC5-38AD-D8CF-8A839B56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772400" cy="365125"/>
          </a:xfrm>
          <a:ln w="6350"/>
        </p:spPr>
        <p:txBody>
          <a:bodyPr anchor="ctr"/>
          <a:lstStyle/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Břinda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2025. “Efficient and Robust Search of Microbial Genomes via Phylogenetic Compression.”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Nature Methods </a:t>
            </a:r>
          </a:p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Blackwell et al. 2021. “Exploring Bacterial Diversity via a Curated and Searchable Snapshot of Archived DNA Sequences.”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PLOS Biology, </a:t>
            </a:r>
          </a:p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Huntet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al. 2024. “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AllTheBacteria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All Bacterial Genomes Assembled, Available and Searchable.” </a:t>
            </a:r>
            <a:r>
              <a:rPr lang="en-GB" sz="9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bioRxiv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FR" sz="9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4857-0A37-7EA2-DAE0-CC639C6A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Counting kmers is computationally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C3D8-72BB-3FC3-E09C-E392FD17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 dirty="0"/>
          </a:p>
          <a:p>
            <a:r>
              <a:rPr lang="en-FR" dirty="0"/>
              <a:t>Intuition:</a:t>
            </a:r>
          </a:p>
          <a:p>
            <a:r>
              <a:rPr lang="en-FR" dirty="0"/>
              <a:t>Instead of solving exactly, we need</a:t>
            </a:r>
          </a:p>
          <a:p>
            <a:pPr lvl="1"/>
            <a:r>
              <a:rPr lang="en-GB" dirty="0"/>
              <a:t>M</a:t>
            </a:r>
            <a:r>
              <a:rPr lang="en-FR" dirty="0"/>
              <a:t>ake sure that overlapping genomes stay close together </a:t>
            </a:r>
            <a:r>
              <a:rPr lang="en-FR" dirty="0">
                <a:sym typeface="Wingdings" pitchFamily="2" charset="2"/>
              </a:rPr>
              <a:t> phylogenetical order</a:t>
            </a:r>
            <a:endParaRPr lang="en-FR" dirty="0"/>
          </a:p>
          <a:p>
            <a:pPr lvl="1"/>
            <a:r>
              <a:rPr lang="en-FR" dirty="0"/>
              <a:t>A way to estimate kmers quickly </a:t>
            </a:r>
            <a:r>
              <a:rPr lang="en-FR" dirty="0">
                <a:sym typeface="Wingdings" pitchFamily="2" charset="2"/>
              </a:rPr>
              <a:t> approximative data structure (sketches)</a:t>
            </a:r>
          </a:p>
          <a:p>
            <a:endParaRPr lang="en-FR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5C9CA-0F28-ED2A-C903-3BB98474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83665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6FA8-01AF-59E3-55D0-0BEA60CB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Fast distinct </a:t>
            </a:r>
            <a:r>
              <a:rPr lang="en-GB" dirty="0" err="1"/>
              <a:t>kmers</a:t>
            </a:r>
            <a:r>
              <a:rPr lang="en-GB" dirty="0"/>
              <a:t> counting using sketches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340A-CDF8-6096-24FC-B9DE21A9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019887"/>
            <a:ext cx="5549900" cy="1184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Sketches : approximate data structures</a:t>
            </a:r>
          </a:p>
          <a:p>
            <a:pPr marL="0" indent="0">
              <a:buNone/>
            </a:pPr>
            <a:r>
              <a:rPr lang="en-GB" sz="1800" dirty="0" err="1"/>
              <a:t>HyperLogLog</a:t>
            </a:r>
            <a:r>
              <a:rPr lang="en-GB" sz="1800" dirty="0"/>
              <a:t> is used for counting distinct problem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</a:rPr>
              <a:t>Fast and efficient UNION operation for sketches.</a:t>
            </a:r>
            <a:endParaRPr lang="en-GB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91A25-3061-BA6F-FCA8-362E1006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6658"/>
            <a:ext cx="4140762" cy="2978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BE356-9820-5718-216B-1212FC93A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954" y="2626187"/>
            <a:ext cx="3225527" cy="33137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E01E2A-8CEE-AAF8-7E76-E6274760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6135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665E-B799-066B-32B0-3451922C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Example: </a:t>
            </a:r>
            <a:r>
              <a:rPr lang="en-GB" i="1" dirty="0"/>
              <a:t>M. tuberculosis </a:t>
            </a:r>
            <a:r>
              <a:rPr lang="en-GB" dirty="0"/>
              <a:t>from the 661k Collection</a:t>
            </a:r>
            <a:r>
              <a:rPr lang="en-FR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BFB685-94B5-116F-786B-FCBB2A35E41A}"/>
              </a:ext>
            </a:extLst>
          </p:cNvPr>
          <p:cNvSpPr txBox="1">
            <a:spLocks/>
          </p:cNvSpPr>
          <p:nvPr/>
        </p:nvSpPr>
        <p:spPr>
          <a:xfrm>
            <a:off x="838200" y="2455338"/>
            <a:ext cx="5050612" cy="194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è"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Trivial: Similar scheme to bin packing</a:t>
            </a:r>
          </a:p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Iterate through the ordered list of genomes</a:t>
            </a:r>
          </a:p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Estimate the cumulative </a:t>
            </a:r>
            <a:r>
              <a:rPr lang="en-GB" sz="18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kmers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count</a:t>
            </a:r>
          </a:p>
          <a:p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When the threshold is reached, put separator and reset the count</a:t>
            </a:r>
            <a:endParaRPr lang="en-GB" sz="1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7">
            <a:extLst>
              <a:ext uri="{FF2B5EF4-FFF2-40B4-BE49-F238E27FC236}">
                <a16:creationId xmlns:a16="http://schemas.microsoft.com/office/drawing/2014/main" id="{1B539E9E-F8FE-43AD-185F-0084E1A6C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6545"/>
          <a:stretch>
            <a:fillRect/>
          </a:stretch>
        </p:blipFill>
        <p:spPr bwMode="auto">
          <a:xfrm>
            <a:off x="6924512" y="2218224"/>
            <a:ext cx="4370420" cy="33918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D98CC-FB11-1DC4-F3F6-A12B5D2AFF32}"/>
              </a:ext>
            </a:extLst>
          </p:cNvPr>
          <p:cNvSpPr txBox="1"/>
          <p:nvPr/>
        </p:nvSpPr>
        <p:spPr>
          <a:xfrm>
            <a:off x="5888812" y="58682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 err="1"/>
              <a:t>Kmers</a:t>
            </a:r>
            <a:r>
              <a:rPr lang="en-GB" sz="1800" dirty="0"/>
              <a:t> per batch: 152,000,000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5C3EB-B29D-A0A0-721B-08DB076F0EB9}"/>
              </a:ext>
            </a:extLst>
          </p:cNvPr>
          <p:cNvSpPr txBox="1"/>
          <p:nvPr/>
        </p:nvSpPr>
        <p:spPr>
          <a:xfrm rot="16200000">
            <a:off x="3632978" y="3729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Distinct </a:t>
            </a:r>
            <a:r>
              <a:rPr lang="en-GB" dirty="0" err="1"/>
              <a:t>kmers</a:t>
            </a:r>
            <a:r>
              <a:rPr lang="en-GB" dirty="0"/>
              <a:t> count</a:t>
            </a:r>
            <a:endParaRPr lang="en-GB" sz="18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DDA8B8-5269-DF7F-26EE-3BC91E8C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17879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DF05-F2F9-EA32-4587-CC064EDF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R" dirty="0"/>
              <a:t>he even more complex case of batching: </a:t>
            </a:r>
            <a:r>
              <a:rPr lang="en-FR" b="1" dirty="0"/>
              <a:t>compressed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8E2C-F281-2E22-FE54-CB255D98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Bin packing with overlapping items for genomes </a:t>
            </a:r>
            <a:r>
              <a:rPr lang="en-FR" dirty="0">
                <a:solidFill>
                  <a:schemeClr val="accent6">
                    <a:lumMod val="75000"/>
                  </a:schemeClr>
                </a:solidFill>
              </a:rPr>
              <a:t>(we have a solution for this)</a:t>
            </a:r>
          </a:p>
          <a:p>
            <a:r>
              <a:rPr lang="en-FR" dirty="0"/>
              <a:t>Compression sizes depends on the compressor used</a:t>
            </a:r>
          </a:p>
          <a:p>
            <a:pPr lvl="1"/>
            <a:r>
              <a:rPr lang="en-FR" dirty="0"/>
              <a:t>XZ</a:t>
            </a:r>
          </a:p>
          <a:p>
            <a:pPr lvl="1"/>
            <a:r>
              <a:rPr lang="en-FR" dirty="0"/>
              <a:t>MBGC</a:t>
            </a:r>
          </a:p>
          <a:p>
            <a:pPr lvl="1"/>
            <a:r>
              <a:rPr lang="en-FR" dirty="0"/>
              <a:t>ACG</a:t>
            </a:r>
          </a:p>
          <a:p>
            <a:r>
              <a:rPr lang="en-FR" dirty="0"/>
              <a:t>Unability to pre-estimate compression size: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xz</a:t>
            </a:r>
            <a:r>
              <a:rPr lang="en-GB" dirty="0">
                <a:solidFill>
                  <a:srgbClr val="FF0000"/>
                </a:solidFill>
              </a:rPr>
              <a:t> compression speed ≈ 1 genome/sec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1h20m for a batch with n = 5000</a:t>
            </a:r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r>
              <a:rPr lang="en-FR" dirty="0"/>
              <a:t>Question: How to estimate compression sizes?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ED889-2624-0C36-28BB-6DD20D21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8883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F6CF-273C-99CB-3AF9-3288F758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Linear correlation between compression size and distinct kmers count - xz compressor – top 6 species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190AB-3420-2C82-B744-275AF6F9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23" y="1690688"/>
            <a:ext cx="8710467" cy="492112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92B44C-37BD-FF64-643D-29EBDAC2E08E}"/>
              </a:ext>
            </a:extLst>
          </p:cNvPr>
          <p:cNvSpPr txBox="1">
            <a:spLocks/>
          </p:cNvSpPr>
          <p:nvPr/>
        </p:nvSpPr>
        <p:spPr>
          <a:xfrm>
            <a:off x="9168148" y="2888120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0.98</a:t>
            </a:r>
          </a:p>
          <a:p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D4798D-AC25-423F-AF51-4342044534D9}"/>
              </a:ext>
            </a:extLst>
          </p:cNvPr>
          <p:cNvSpPr txBox="1">
            <a:spLocks/>
          </p:cNvSpPr>
          <p:nvPr/>
        </p:nvSpPr>
        <p:spPr>
          <a:xfrm>
            <a:off x="4087077" y="4800307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FD5A9-2B94-84AA-F92B-2169E9D07C7F}"/>
              </a:ext>
            </a:extLst>
          </p:cNvPr>
          <p:cNvSpPr txBox="1">
            <a:spLocks/>
          </p:cNvSpPr>
          <p:nvPr/>
        </p:nvSpPr>
        <p:spPr>
          <a:xfrm>
            <a:off x="3465871" y="3707951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0.775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FA8E15-1117-FC26-68E8-E695D9B1D461}"/>
              </a:ext>
            </a:extLst>
          </p:cNvPr>
          <p:cNvSpPr txBox="1">
            <a:spLocks/>
          </p:cNvSpPr>
          <p:nvPr/>
        </p:nvSpPr>
        <p:spPr>
          <a:xfrm>
            <a:off x="3161582" y="4600122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0.88</a:t>
            </a:r>
          </a:p>
          <a:p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D4D9C5-1823-333A-D4BE-2BE4A482E77C}"/>
              </a:ext>
            </a:extLst>
          </p:cNvPr>
          <p:cNvSpPr txBox="1">
            <a:spLocks/>
          </p:cNvSpPr>
          <p:nvPr/>
        </p:nvSpPr>
        <p:spPr>
          <a:xfrm>
            <a:off x="1948256" y="5487080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0.89</a:t>
            </a:r>
          </a:p>
          <a:p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8B512C-9776-252E-E3A8-2B49872B42A7}"/>
              </a:ext>
            </a:extLst>
          </p:cNvPr>
          <p:cNvSpPr txBox="1">
            <a:spLocks/>
          </p:cNvSpPr>
          <p:nvPr/>
        </p:nvSpPr>
        <p:spPr>
          <a:xfrm>
            <a:off x="2931827" y="5533556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0.96</a:t>
            </a:r>
          </a:p>
          <a:p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220F04-E3F0-313D-9625-9259B7E8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62631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96ECD7A-EB7E-D13A-7080-B14006FB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837" y="1564817"/>
            <a:ext cx="8070950" cy="45598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BE6FF-11E2-5D9D-ECE4-631A84AD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Linear correlation between compression size and distinct kmers count - MBGC compressor - top 6 species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E4582-7C11-3D86-96E4-26FF349A5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41" y="1762406"/>
            <a:ext cx="2802761" cy="158346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00F10E3-0ED6-15CB-E732-963B0CC36744}"/>
              </a:ext>
            </a:extLst>
          </p:cNvPr>
          <p:cNvSpPr/>
          <p:nvPr/>
        </p:nvSpPr>
        <p:spPr>
          <a:xfrm>
            <a:off x="508000" y="2653553"/>
            <a:ext cx="986118" cy="83670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BF4D8E-B240-1914-C2D7-A03E34BFAA56}"/>
              </a:ext>
            </a:extLst>
          </p:cNvPr>
          <p:cNvCxnSpPr>
            <a:stCxn id="8" idx="0"/>
          </p:cNvCxnSpPr>
          <p:nvPr/>
        </p:nvCxnSpPr>
        <p:spPr>
          <a:xfrm flipV="1">
            <a:off x="1001059" y="1619921"/>
            <a:ext cx="2853765" cy="1033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10C207-6079-58E7-2919-D3C0C2223243}"/>
              </a:ext>
            </a:extLst>
          </p:cNvPr>
          <p:cNvCxnSpPr>
            <a:stCxn id="8" idx="4"/>
          </p:cNvCxnSpPr>
          <p:nvPr/>
        </p:nvCxnSpPr>
        <p:spPr>
          <a:xfrm>
            <a:off x="1001059" y="3490259"/>
            <a:ext cx="2847788" cy="239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AC7312-586A-5687-4B6A-DC65305FE9D5}"/>
              </a:ext>
            </a:extLst>
          </p:cNvPr>
          <p:cNvSpPr txBox="1">
            <a:spLocks/>
          </p:cNvSpPr>
          <p:nvPr/>
        </p:nvSpPr>
        <p:spPr>
          <a:xfrm>
            <a:off x="6522053" y="2912112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0.88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46B802-54B9-2D61-5D3B-172F84F703F5}"/>
              </a:ext>
            </a:extLst>
          </p:cNvPr>
          <p:cNvSpPr txBox="1">
            <a:spLocks/>
          </p:cNvSpPr>
          <p:nvPr/>
        </p:nvSpPr>
        <p:spPr>
          <a:xfrm>
            <a:off x="5428660" y="4150744"/>
            <a:ext cx="724496" cy="28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0.906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37D65D-5E5E-712C-93CC-0615249CF426}"/>
              </a:ext>
            </a:extLst>
          </p:cNvPr>
          <p:cNvSpPr txBox="1">
            <a:spLocks/>
          </p:cNvSpPr>
          <p:nvPr/>
        </p:nvSpPr>
        <p:spPr>
          <a:xfrm>
            <a:off x="4125682" y="5085465"/>
            <a:ext cx="724496" cy="28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0.972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F326FAA-38FB-6963-C583-17A483E03647}"/>
              </a:ext>
            </a:extLst>
          </p:cNvPr>
          <p:cNvSpPr txBox="1">
            <a:spLocks/>
          </p:cNvSpPr>
          <p:nvPr/>
        </p:nvSpPr>
        <p:spPr>
          <a:xfrm>
            <a:off x="7737043" y="3345873"/>
            <a:ext cx="724496" cy="281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0.99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42293BE-23E0-1AF5-DF81-6AE438A5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60232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2FE0-DD87-50AA-DC56-036B2D10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Benchmark: E.coli, MBGC compressor, 50MB per compressed batch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8189D-3BFA-90CC-4FAD-27EFE7493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257800" cy="1603375"/>
              </a:xfrm>
            </p:spPr>
            <p:txBody>
              <a:bodyPr>
                <a:normAutofit/>
              </a:bodyPr>
              <a:lstStyle/>
              <a:p>
                <a:r>
                  <a:rPr lang="en-FR" sz="2000" dirty="0"/>
                  <a:t>We have:</a:t>
                </a:r>
              </a:p>
              <a:p>
                <a:pPr lvl="1"/>
                <a:r>
                  <a:rPr lang="en-FR" sz="1800" dirty="0"/>
                  <a:t>Linear regression 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=0.28581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+212475</m:t>
                    </m:r>
                  </m:oMath>
                </a14:m>
                <a:endParaRPr lang="en-FR" sz="1800" dirty="0"/>
              </a:p>
              <a:p>
                <a:pPr lvl="1"/>
                <a:r>
                  <a:rPr lang="en-FR" sz="1800" dirty="0"/>
                  <a:t>Using MBGC compressor</a:t>
                </a:r>
              </a:p>
              <a:p>
                <a:pPr lvl="1"/>
                <a:r>
                  <a:rPr lang="en-FR" sz="1800" dirty="0"/>
                  <a:t>50MB per batch </a:t>
                </a:r>
                <a14:m>
                  <m:oMath xmlns:m="http://schemas.openxmlformats.org/officeDocument/2006/math">
                    <m:r>
                      <a:rPr lang="en-F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FR" sz="1800" dirty="0"/>
                  <a:t>100600050 kmers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D8189D-3BFA-90CC-4FAD-27EFE7493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257800" cy="1603375"/>
              </a:xfrm>
              <a:blipFill>
                <a:blip r:embed="rId2"/>
                <a:stretch>
                  <a:fillRect l="-1205" t="-390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>
            <a:extLst>
              <a:ext uri="{FF2B5EF4-FFF2-40B4-BE49-F238E27FC236}">
                <a16:creationId xmlns:a16="http://schemas.microsoft.com/office/drawing/2014/main" id="{50E24FD6-1721-0172-DA41-A228A1E8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70" y="1267280"/>
            <a:ext cx="3000953" cy="245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3FCC98-343F-DD4F-FF03-57731C7625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633"/>
          <a:stretch>
            <a:fillRect/>
          </a:stretch>
        </p:blipFill>
        <p:spPr>
          <a:xfrm>
            <a:off x="6388270" y="3841761"/>
            <a:ext cx="4504163" cy="301623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AE1454-7A95-B1D7-0169-A43FA5AF361B}"/>
              </a:ext>
            </a:extLst>
          </p:cNvPr>
          <p:cNvSpPr txBox="1">
            <a:spLocks/>
          </p:cNvSpPr>
          <p:nvPr/>
        </p:nvSpPr>
        <p:spPr>
          <a:xfrm>
            <a:off x="6934200" y="4548193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A06DA9-B572-6D2A-95F1-B8005082C8C1}"/>
              </a:ext>
            </a:extLst>
          </p:cNvPr>
          <p:cNvSpPr txBox="1">
            <a:spLocks/>
          </p:cNvSpPr>
          <p:nvPr/>
        </p:nvSpPr>
        <p:spPr>
          <a:xfrm>
            <a:off x="683754" y="4042225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FR" dirty="0">
                <a:solidFill>
                  <a:srgbClr val="C00000"/>
                </a:solidFill>
              </a:rPr>
              <a:t>Bad results:</a:t>
            </a:r>
          </a:p>
          <a:p>
            <a:r>
              <a:rPr lang="en-US" dirty="0">
                <a:solidFill>
                  <a:srgbClr val="C00000"/>
                </a:solidFill>
              </a:rPr>
              <a:t>With MBGC, linear regression with </a:t>
            </a:r>
            <a:r>
              <a:rPr lang="en-US" dirty="0" err="1">
                <a:solidFill>
                  <a:srgbClr val="C00000"/>
                </a:solidFill>
              </a:rPr>
              <a:t>kmers</a:t>
            </a:r>
            <a:r>
              <a:rPr lang="en-US" dirty="0">
                <a:solidFill>
                  <a:srgbClr val="C00000"/>
                </a:solidFill>
              </a:rPr>
              <a:t> doesn’t work</a:t>
            </a:r>
            <a:endParaRPr lang="en-FR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A843CC-3D7E-5FB0-4D40-BFF8BD585749}"/>
              </a:ext>
            </a:extLst>
          </p:cNvPr>
          <p:cNvSpPr txBox="1">
            <a:spLocks/>
          </p:cNvSpPr>
          <p:nvPr/>
        </p:nvSpPr>
        <p:spPr>
          <a:xfrm>
            <a:off x="9130241" y="5158222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 = 0.23</a:t>
            </a:r>
            <a:endParaRPr lang="en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7CA400-50C0-DA67-E61B-0E3DB64A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507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03253-16B3-3F91-B88D-DBA17C5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Global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5604A-B2D3-EC01-B9EF-9CAE28E27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15421-72AA-924F-97C2-86A3902E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75004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AF93-5892-3616-FDFE-3416E51F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Compressors comparison: </a:t>
            </a:r>
            <a:r>
              <a:rPr lang="en-FR" dirty="0"/>
              <a:t>XZ for general usages, MBGC for the best results, AGC for accessing compressed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2D5A-5CD9-51D5-CB02-E5BBCFEE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8494"/>
            <a:ext cx="5257800" cy="1603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FR" sz="2000" dirty="0"/>
              <a:t>Dataset: </a:t>
            </a:r>
            <a:r>
              <a:rPr lang="en-FR" sz="2000" i="1" dirty="0"/>
              <a:t>ATB E.coli</a:t>
            </a:r>
          </a:p>
          <a:p>
            <a:pPr marL="0" indent="0">
              <a:buNone/>
            </a:pPr>
            <a:r>
              <a:rPr lang="en-FR" sz="2000" dirty="0"/>
              <a:t>Recompression with skeleton-tree 5%</a:t>
            </a:r>
          </a:p>
          <a:p>
            <a:pPr marL="0" indent="0">
              <a:buNone/>
            </a:pPr>
            <a:r>
              <a:rPr lang="en-FR" sz="2000" dirty="0"/>
              <a:t>AGC is not suitable for bacterial data (outperformed by XZ)</a:t>
            </a:r>
          </a:p>
          <a:p>
            <a:pPr marL="0" indent="0">
              <a:buNone/>
            </a:pPr>
            <a:r>
              <a:rPr lang="en-FR" sz="2000" dirty="0"/>
              <a:t>In AGC’s paper, benchmark of 661k is unavailable.</a:t>
            </a:r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3D71D690-BFE3-980E-DD55-B1BDE300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582727" cy="46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1ED08-B9C4-473C-55DF-9BE4DBF7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6001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22DC-4DA4-7636-E4D9-3B329705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Batching vs no batching – AGC 661k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C3A4-27A5-2FED-7186-C4F57761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R" dirty="0"/>
              <a:t>28GB vs 27GB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4ABCF-F880-9FD6-E8BB-65A33CE4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2342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F6CF-1173-9B6D-D40F-86BB83C8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FR" dirty="0"/>
              <a:t>hylogenetic order is a compression facilitator for bacterial genome collections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D51923-0841-5CB5-13D1-BF32C084D653}"/>
              </a:ext>
            </a:extLst>
          </p:cNvPr>
          <p:cNvGrpSpPr/>
          <p:nvPr/>
        </p:nvGrpSpPr>
        <p:grpSpPr>
          <a:xfrm>
            <a:off x="972033" y="1887032"/>
            <a:ext cx="4666767" cy="3370208"/>
            <a:chOff x="972033" y="1887032"/>
            <a:chExt cx="4666767" cy="3370208"/>
          </a:xfrm>
        </p:grpSpPr>
        <p:pic>
          <p:nvPicPr>
            <p:cNvPr id="5" name="Google Shape;85;p16">
              <a:extLst>
                <a:ext uri="{FF2B5EF4-FFF2-40B4-BE49-F238E27FC236}">
                  <a16:creationId xmlns:a16="http://schemas.microsoft.com/office/drawing/2014/main" id="{F109428E-E1D3-8619-EE63-A7A8F426B48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-2658" b="4196"/>
            <a:stretch/>
          </p:blipFill>
          <p:spPr>
            <a:xfrm rot="5400000">
              <a:off x="1623821" y="1242261"/>
              <a:ext cx="3363191" cy="4666767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" name="Google Shape;86;p16">
              <a:extLst>
                <a:ext uri="{FF2B5EF4-FFF2-40B4-BE49-F238E27FC236}">
                  <a16:creationId xmlns:a16="http://schemas.microsoft.com/office/drawing/2014/main" id="{86499667-3BEC-961F-0491-3BBEE5B16F42}"/>
                </a:ext>
              </a:extLst>
            </p:cNvPr>
            <p:cNvSpPr txBox="1"/>
            <p:nvPr/>
          </p:nvSpPr>
          <p:spPr>
            <a:xfrm>
              <a:off x="2880559" y="2629909"/>
              <a:ext cx="62323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Google Shape;87;p16">
              <a:extLst>
                <a:ext uri="{FF2B5EF4-FFF2-40B4-BE49-F238E27FC236}">
                  <a16:creationId xmlns:a16="http://schemas.microsoft.com/office/drawing/2014/main" id="{C77B4321-1D37-FB27-1F5B-9CA95BFF162C}"/>
                </a:ext>
              </a:extLst>
            </p:cNvPr>
            <p:cNvSpPr txBox="1"/>
            <p:nvPr/>
          </p:nvSpPr>
          <p:spPr>
            <a:xfrm>
              <a:off x="4743578" y="2855191"/>
              <a:ext cx="623233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Google Shape;88;p16">
              <a:extLst>
                <a:ext uri="{FF2B5EF4-FFF2-40B4-BE49-F238E27FC236}">
                  <a16:creationId xmlns:a16="http://schemas.microsoft.com/office/drawing/2014/main" id="{ADD7BA15-CB00-2246-7861-99831B9F3D1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8353" y="1895652"/>
              <a:ext cx="326963" cy="1839319"/>
            </a:xfrm>
            <a:prstGeom prst="curvedConnector3">
              <a:avLst>
                <a:gd name="adj1" fmla="val -10416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" name="Google Shape;86;p16">
              <a:extLst>
                <a:ext uri="{FF2B5EF4-FFF2-40B4-BE49-F238E27FC236}">
                  <a16:creationId xmlns:a16="http://schemas.microsoft.com/office/drawing/2014/main" id="{C7E45EA0-1425-39DE-3B7C-4D637150A446}"/>
                </a:ext>
              </a:extLst>
            </p:cNvPr>
            <p:cNvSpPr txBox="1"/>
            <p:nvPr/>
          </p:nvSpPr>
          <p:spPr>
            <a:xfrm>
              <a:off x="1052513" y="1887032"/>
              <a:ext cx="623233" cy="430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B0D04B-BA88-9A79-7A1C-CD43EB8FFBC2}"/>
              </a:ext>
            </a:extLst>
          </p:cNvPr>
          <p:cNvSpPr txBox="1">
            <a:spLocks/>
          </p:cNvSpPr>
          <p:nvPr/>
        </p:nvSpPr>
        <p:spPr>
          <a:xfrm>
            <a:off x="6096000" y="2001500"/>
            <a:ext cx="5867398" cy="3363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Compression is a widely studied problem but existing methods do not scale for modern genomes collection </a:t>
            </a:r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Difficulty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Million-genome scale and complex redundancy structure of bacterial collections. 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Phylogenetic compression: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Key Idea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guiding of compression using evolutionary history to enhances local compressibility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1-2 order of magnitude improvement in compression size of genome collections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B7AF1C6-6411-822D-0212-6CA0BC89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</a:t>
            </a:fld>
            <a:endParaRPr lang="en-FR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555EB7E-9EDA-A0BF-0FD1-3C89650A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772400" cy="365125"/>
          </a:xfrm>
          <a:ln w="6350"/>
        </p:spPr>
        <p:txBody>
          <a:bodyPr anchor="ctr"/>
          <a:lstStyle/>
          <a:p>
            <a:pPr algn="l"/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Břinda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2025. “Efficient and Robust Search of Microbial Genomes via Phylogenetic Compression.”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Nature Methods </a:t>
            </a:r>
          </a:p>
        </p:txBody>
      </p:sp>
    </p:spTree>
    <p:extLst>
      <p:ext uri="{BB962C8B-B14F-4D97-AF65-F5344CB8AC3E}">
        <p14:creationId xmlns:p14="http://schemas.microsoft.com/office/powerpoint/2010/main" val="3757904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91BC-7050-A4EE-DFCD-3C5F1C15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661k: Further reduction in compression size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824751-5ECD-FD8E-A417-C6149F401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164" y="1561028"/>
            <a:ext cx="4896952" cy="493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CC63A1-B825-AF44-E60D-124C77BC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591"/>
            <a:ext cx="5257800" cy="1603375"/>
          </a:xfrm>
        </p:spPr>
        <p:txBody>
          <a:bodyPr/>
          <a:lstStyle/>
          <a:p>
            <a:pPr marL="0" indent="0">
              <a:buNone/>
            </a:pPr>
            <a:r>
              <a:rPr lang="en-FR" dirty="0"/>
              <a:t>For 661k S.enterica: Skeleton-tree 30% strategy</a:t>
            </a:r>
          </a:p>
          <a:p>
            <a:pPr marL="0" indent="0">
              <a:buNone/>
            </a:pPr>
            <a:r>
              <a:rPr lang="en-FR" dirty="0"/>
              <a:t>For other species clusters: phylogenetic tree inference on all genomes.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E4DA3-E06D-9BBF-C92C-825BA99E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0569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169F-F3AD-5E82-69AF-201A90C5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AllTheBacteria top 7 </a:t>
            </a:r>
            <a:r>
              <a:rPr lang="en-FR" dirty="0"/>
              <a:t>– recompression with 5% reference genomes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41EDDB-B744-DF90-4B93-D8B6302A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5257800" cy="1603375"/>
          </a:xfrm>
        </p:spPr>
        <p:txBody>
          <a:bodyPr/>
          <a:lstStyle/>
          <a:p>
            <a:pPr marL="0" indent="0">
              <a:buNone/>
            </a:pPr>
            <a:r>
              <a:rPr lang="en-FR" dirty="0"/>
              <a:t>Recompression of ATB’s top 7 species by compression sizes</a:t>
            </a:r>
          </a:p>
          <a:p>
            <a:pPr marL="0" indent="0">
              <a:buNone/>
            </a:pPr>
            <a:r>
              <a:rPr lang="en-FR" dirty="0"/>
              <a:t>Skeleton-tree 5% strategy</a:t>
            </a:r>
          </a:p>
          <a:p>
            <a:pPr marL="0" indent="0">
              <a:buNone/>
            </a:pPr>
            <a:endParaRPr lang="en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66855B30-EE57-4C49-5B14-DC5D5CA2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26" y="1690688"/>
            <a:ext cx="4881063" cy="491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E201-9C2C-9BFB-C3D2-68ED38BC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61914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E4D2-EFB3-379C-5242-B9D38C01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AllTheBacteria: </a:t>
            </a:r>
            <a:r>
              <a:rPr lang="en-FR" dirty="0"/>
              <a:t>Top 7 species by compression sizes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DBE1DF3-1762-7E08-3DF1-0A4AC43A5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" b="3389"/>
          <a:stretch>
            <a:fillRect/>
          </a:stretch>
        </p:blipFill>
        <p:spPr bwMode="auto">
          <a:xfrm>
            <a:off x="0" y="1277005"/>
            <a:ext cx="12189804" cy="511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26C429-75EC-1976-7AE2-8DDCBB03DABC}"/>
              </a:ext>
            </a:extLst>
          </p:cNvPr>
          <p:cNvSpPr txBox="1"/>
          <p:nvPr/>
        </p:nvSpPr>
        <p:spPr>
          <a:xfrm>
            <a:off x="1469643" y="6225925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(399844)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C2EDA-11F4-4377-6D7C-D23596B75FE7}"/>
              </a:ext>
            </a:extLst>
          </p:cNvPr>
          <p:cNvSpPr txBox="1"/>
          <p:nvPr/>
        </p:nvSpPr>
        <p:spPr>
          <a:xfrm>
            <a:off x="3152322" y="6225924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(644699)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943E17-1D3E-7438-01EE-DA5DF0FA3F10}"/>
              </a:ext>
            </a:extLst>
          </p:cNvPr>
          <p:cNvSpPr txBox="1"/>
          <p:nvPr/>
        </p:nvSpPr>
        <p:spPr>
          <a:xfrm>
            <a:off x="4838874" y="6225924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(72963)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5C1EA-4A73-8DBA-23FB-739C0D07215E}"/>
              </a:ext>
            </a:extLst>
          </p:cNvPr>
          <p:cNvSpPr txBox="1"/>
          <p:nvPr/>
        </p:nvSpPr>
        <p:spPr>
          <a:xfrm>
            <a:off x="6432048" y="6225923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(180094)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6C26A-27BE-7A69-61F1-5FEEA1D0740C}"/>
              </a:ext>
            </a:extLst>
          </p:cNvPr>
          <p:cNvSpPr txBox="1"/>
          <p:nvPr/>
        </p:nvSpPr>
        <p:spPr>
          <a:xfrm>
            <a:off x="5833748" y="6469354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b="1" dirty="0">
                <a:latin typeface="+mj-lt"/>
              </a:rPr>
              <a:t>Species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B21D9-D222-ECDC-D7E3-51B216B43C32}"/>
              </a:ext>
            </a:extLst>
          </p:cNvPr>
          <p:cNvSpPr txBox="1"/>
          <p:nvPr/>
        </p:nvSpPr>
        <p:spPr>
          <a:xfrm>
            <a:off x="7979191" y="6237352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(43160)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36E55-A7CD-3B9B-F80D-1538691DF0DE}"/>
              </a:ext>
            </a:extLst>
          </p:cNvPr>
          <p:cNvSpPr txBox="1"/>
          <p:nvPr/>
        </p:nvSpPr>
        <p:spPr>
          <a:xfrm>
            <a:off x="9584370" y="6237352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(121034)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5B707-6273-77E2-EE60-8BD0C1AACF95}"/>
              </a:ext>
            </a:extLst>
          </p:cNvPr>
          <p:cNvSpPr txBox="1"/>
          <p:nvPr/>
        </p:nvSpPr>
        <p:spPr>
          <a:xfrm>
            <a:off x="11070742" y="6218271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900" i="1" dirty="0">
                <a:latin typeface="+mj-lt"/>
              </a:rPr>
              <a:t>(121427)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765C86-ECB1-B913-03AC-FA003F7E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42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489340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5F71-F8E6-9CF2-DD70-E65F3202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Implemetation, data availability and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C8D4-C2F2-87C6-DCF4-EFB209CD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R" dirty="0"/>
              <a:t>The current workflow is provided at:</a:t>
            </a:r>
          </a:p>
          <a:p>
            <a:r>
              <a:rPr lang="en-GB" dirty="0">
                <a:hlinkClick r:id="rId2"/>
              </a:rPr>
              <a:t>https://github.com/tam-km-truong/PhyloPack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current results and the batches used are available on the cluster at:</a:t>
            </a:r>
          </a:p>
          <a:p>
            <a:r>
              <a:rPr lang="en-GB" dirty="0"/>
              <a:t>/projects/</a:t>
            </a:r>
            <a:r>
              <a:rPr lang="en-GB" dirty="0" err="1"/>
              <a:t>reall</a:t>
            </a:r>
            <a:r>
              <a:rPr lang="en-GB" dirty="0"/>
              <a:t>/tam/RESULTS</a:t>
            </a:r>
          </a:p>
          <a:p>
            <a:pPr marL="0" indent="0">
              <a:buNone/>
            </a:pPr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075FC-47FE-2082-CCF9-5105B821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0024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8C23-6686-F5BE-0F83-8B93E2F7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Conclusion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7001-329A-3D57-8B24-33DD55C54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FR" sz="1800" dirty="0"/>
              <a:t>Ordering:</a:t>
            </a:r>
          </a:p>
          <a:p>
            <a:r>
              <a:rPr lang="en-FR" sz="1800" dirty="0"/>
              <a:t>Improvement over the state of the art</a:t>
            </a:r>
          </a:p>
          <a:p>
            <a:r>
              <a:rPr lang="en-FR" sz="1800" dirty="0"/>
              <a:t>2 splitting modes: fractional &amp; fixed</a:t>
            </a:r>
          </a:p>
          <a:p>
            <a:r>
              <a:rPr lang="en-FR" sz="1800" dirty="0"/>
              <a:t>2 selection schemes: random &amp; kmers-based</a:t>
            </a:r>
          </a:p>
          <a:p>
            <a:pPr lvl="1"/>
            <a:r>
              <a:rPr lang="en-GB" sz="1600" dirty="0"/>
              <a:t>R</a:t>
            </a:r>
            <a:r>
              <a:rPr lang="en-FR" sz="1600" dirty="0"/>
              <a:t>andom gives good result and need more reference genomes</a:t>
            </a:r>
          </a:p>
          <a:p>
            <a:pPr lvl="1"/>
            <a:r>
              <a:rPr lang="en-FR" sz="1600" dirty="0"/>
              <a:t>Kmers-based gives slightly better results, requires fewer reference genomes, but needs an extra step of counting kmers</a:t>
            </a:r>
          </a:p>
          <a:p>
            <a:pPr marL="0" indent="0">
              <a:buNone/>
            </a:pPr>
            <a:r>
              <a:rPr lang="en-FR" sz="1800" dirty="0"/>
              <a:t>Batching:</a:t>
            </a:r>
          </a:p>
          <a:p>
            <a:r>
              <a:rPr lang="en-FR" sz="1800" dirty="0"/>
              <a:t>3 cases: classic bin packing (BP), BP with overlaping kmers, BP with overlapping contents and compression size estimation.</a:t>
            </a:r>
          </a:p>
          <a:p>
            <a:pPr lvl="1"/>
            <a:r>
              <a:rPr lang="en-FR" sz="1600" dirty="0"/>
              <a:t>More work needed to efficiently estimate compression size using different compressor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1FB3A-F912-CC5C-5836-35D155F4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6532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877B-46A9-EEBC-69C9-BC2B1F3F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Applications On Large Genomes Collections – 1-2</a:t>
            </a:r>
            <a:r>
              <a:rPr lang="en-GB" dirty="0"/>
              <a:t> Orders Of Magnitude Reduction In Size</a:t>
            </a:r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15D86-2A3C-26F7-F38D-C9F416420DAF}"/>
              </a:ext>
            </a:extLst>
          </p:cNvPr>
          <p:cNvSpPr txBox="1"/>
          <p:nvPr/>
        </p:nvSpPr>
        <p:spPr>
          <a:xfrm>
            <a:off x="5827059" y="5634346"/>
            <a:ext cx="6355751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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Core compression technique for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AllTheBacteria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currently the largest microbial genomes collection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DAC70C-2EA7-B17A-A741-4000BB95E686}"/>
              </a:ext>
            </a:extLst>
          </p:cNvPr>
          <p:cNvGrpSpPr/>
          <p:nvPr/>
        </p:nvGrpSpPr>
        <p:grpSpPr>
          <a:xfrm>
            <a:off x="1107847" y="1868899"/>
            <a:ext cx="4662513" cy="3757357"/>
            <a:chOff x="4387406" y="1695349"/>
            <a:chExt cx="5584883" cy="39891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39F67F-5ADF-0A5E-A44A-F9C80DCB1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968" t="4108" r="27495" b="7892"/>
            <a:stretch>
              <a:fillRect/>
            </a:stretch>
          </p:blipFill>
          <p:spPr>
            <a:xfrm>
              <a:off x="4387406" y="1695349"/>
              <a:ext cx="2956368" cy="350281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701274-ECFA-D2FB-EE09-2C3E3180E99F}"/>
                </a:ext>
              </a:extLst>
            </p:cNvPr>
            <p:cNvSpPr txBox="1"/>
            <p:nvPr/>
          </p:nvSpPr>
          <p:spPr>
            <a:xfrm>
              <a:off x="6002816" y="1853750"/>
              <a:ext cx="593709" cy="25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3,9T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0F1B6-D06A-6A26-9FB1-0475441694A0}"/>
                </a:ext>
              </a:extLst>
            </p:cNvPr>
            <p:cNvSpPr txBox="1"/>
            <p:nvPr/>
          </p:nvSpPr>
          <p:spPr>
            <a:xfrm>
              <a:off x="4810941" y="4127280"/>
              <a:ext cx="593709" cy="25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R" sz="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805G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658D2D-4E85-7EC2-1F9A-6CEF553D0EAC}"/>
                </a:ext>
              </a:extLst>
            </p:cNvPr>
            <p:cNvSpPr txBox="1"/>
            <p:nvPr/>
          </p:nvSpPr>
          <p:spPr>
            <a:xfrm>
              <a:off x="5359789" y="4817469"/>
              <a:ext cx="518044" cy="252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800" dirty="0">
                  <a:latin typeface="Arial" panose="020B0604020202020204" pitchFamily="34" charset="0"/>
                  <a:cs typeface="Arial" panose="020B0604020202020204" pitchFamily="34" charset="0"/>
                </a:rPr>
                <a:t>29G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92A1CC-AFC3-B10A-7F05-F15B223A2402}"/>
                </a:ext>
              </a:extLst>
            </p:cNvPr>
            <p:cNvSpPr txBox="1"/>
            <p:nvPr/>
          </p:nvSpPr>
          <p:spPr>
            <a:xfrm>
              <a:off x="6542092" y="4763620"/>
              <a:ext cx="524577" cy="22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FR" sz="800" dirty="0">
                  <a:latin typeface="Arial" panose="020B0604020202020204" pitchFamily="34" charset="0"/>
                  <a:cs typeface="Arial" panose="020B0604020202020204" pitchFamily="34" charset="0"/>
                </a:rPr>
                <a:t>103G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6FFCB1-5DBD-92EF-4421-5146F60E8D18}"/>
                </a:ext>
              </a:extLst>
            </p:cNvPr>
            <p:cNvSpPr txBox="1"/>
            <p:nvPr/>
          </p:nvSpPr>
          <p:spPr>
            <a:xfrm>
              <a:off x="4735217" y="5292379"/>
              <a:ext cx="1097756" cy="245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661k [2]</a:t>
              </a:r>
              <a:endParaRPr lang="en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F956E-22F4-0B74-5958-D89EE113B4EC}"/>
                </a:ext>
              </a:extLst>
            </p:cNvPr>
            <p:cNvSpPr txBox="1"/>
            <p:nvPr/>
          </p:nvSpPr>
          <p:spPr>
            <a:xfrm>
              <a:off x="6002816" y="5292379"/>
              <a:ext cx="1340959" cy="3921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9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AllTheBacteria</a:t>
              </a:r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v0.3 [3] </a:t>
              </a:r>
              <a:endParaRPr lang="en-F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F9E906-847B-5C33-533D-241997BD0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1609" t="42156" r="331" b="42410"/>
            <a:stretch>
              <a:fillRect/>
            </a:stretch>
          </p:blipFill>
          <p:spPr>
            <a:xfrm>
              <a:off x="7343775" y="2900161"/>
              <a:ext cx="2122831" cy="10931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0DAE47-1A4A-F15A-66C2-03C22A75096D}"/>
                </a:ext>
              </a:extLst>
            </p:cNvPr>
            <p:cNvSpPr txBox="1"/>
            <p:nvPr/>
          </p:nvSpPr>
          <p:spPr>
            <a:xfrm>
              <a:off x="8515718" y="3300342"/>
              <a:ext cx="1153316" cy="25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Gzip</a:t>
              </a:r>
              <a:endParaRPr lang="en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D7A43C-ED61-875D-64B6-0DF7CA719F68}"/>
                </a:ext>
              </a:extLst>
            </p:cNvPr>
            <p:cNvSpPr txBox="1"/>
            <p:nvPr/>
          </p:nvSpPr>
          <p:spPr>
            <a:xfrm>
              <a:off x="8818973" y="3480930"/>
              <a:ext cx="1153316" cy="25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- 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MiniPhy</a:t>
              </a:r>
              <a:endParaRPr lang="en-FR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2377D8-8433-F972-1CEE-CC49C6436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043"/>
          <a:stretch>
            <a:fillRect/>
          </a:stretch>
        </p:blipFill>
        <p:spPr bwMode="auto">
          <a:xfrm>
            <a:off x="6230234" y="1915168"/>
            <a:ext cx="5713427" cy="32992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57F6F6-A6A5-4736-3105-3577E5807F16}"/>
              </a:ext>
            </a:extLst>
          </p:cNvPr>
          <p:cNvSpPr/>
          <p:nvPr/>
        </p:nvSpPr>
        <p:spPr>
          <a:xfrm>
            <a:off x="7374941" y="3955973"/>
            <a:ext cx="627529" cy="149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B9870C5-AE84-A1A0-E2BC-590F575A9AF4}"/>
              </a:ext>
            </a:extLst>
          </p:cNvPr>
          <p:cNvSpPr/>
          <p:nvPr/>
        </p:nvSpPr>
        <p:spPr>
          <a:xfrm>
            <a:off x="6364941" y="3316941"/>
            <a:ext cx="2088777" cy="842582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DC24F-8240-EF34-D099-094E235671A6}"/>
              </a:ext>
            </a:extLst>
          </p:cNvPr>
          <p:cNvSpPr txBox="1"/>
          <p:nvPr/>
        </p:nvSpPr>
        <p:spPr>
          <a:xfrm>
            <a:off x="71943" y="5839637"/>
            <a:ext cx="6355751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b="1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MiniPhy</a:t>
            </a: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: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Implemetation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of phylogenetic compression workflow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10BAF8-C4F8-0BA8-5480-936C2E33F0C8}"/>
              </a:ext>
            </a:extLst>
          </p:cNvPr>
          <p:cNvCxnSpPr>
            <a:stCxn id="18" idx="0"/>
            <a:endCxn id="17" idx="1"/>
          </p:cNvCxnSpPr>
          <p:nvPr/>
        </p:nvCxnSpPr>
        <p:spPr>
          <a:xfrm flipV="1">
            <a:off x="3249819" y="3738232"/>
            <a:ext cx="3115122" cy="21014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5596836-94CD-B2E8-B5C6-A19C5DE2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5</a:t>
            </a:fld>
            <a:endParaRPr lang="en-FR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B807C369-5BCC-66B4-2746-F7FA229C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772400" cy="365125"/>
          </a:xfrm>
          <a:ln w="6350"/>
        </p:spPr>
        <p:txBody>
          <a:bodyPr anchor="ctr"/>
          <a:lstStyle/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[1] 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Břinda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2025. “Efficient and Robust Search of Microbial Genomes via Phylogenetic Compression.”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Nature Methods </a:t>
            </a:r>
          </a:p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[2] Blackwell et al. 2021. “Exploring Bacterial Diversity via a Curated and Searchable Snapshot of Archived DNA Sequences.” 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PLOS Biology, </a:t>
            </a:r>
          </a:p>
          <a:p>
            <a:pPr algn="l"/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[3] 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Huntet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al. 2024. “</a:t>
            </a:r>
            <a:r>
              <a:rPr lang="en-GB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AllTheBacteria</a:t>
            </a:r>
            <a:r>
              <a:rPr lang="en-GB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All Bacterial Genomes Assembled, Available and Searchable.” </a:t>
            </a:r>
            <a:r>
              <a:rPr lang="en-GB" sz="9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bioRxiv</a:t>
            </a:r>
            <a:r>
              <a:rPr lang="en-GB" sz="9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FR" sz="9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5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5EE976-CAF5-EA60-B7A7-2C21D76765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9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b="1" dirty="0"/>
              <a:t>Phylogenetic compression intrinsics</a:t>
            </a:r>
            <a:r>
              <a:rPr lang="en-FR" dirty="0"/>
              <a:t>: Two steps of reordering in Phylogetic Compression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1BF61D-1939-626E-AA17-6173B87C0ED6}"/>
              </a:ext>
            </a:extLst>
          </p:cNvPr>
          <p:cNvGrpSpPr/>
          <p:nvPr/>
        </p:nvGrpSpPr>
        <p:grpSpPr>
          <a:xfrm>
            <a:off x="6947188" y="2350807"/>
            <a:ext cx="2686753" cy="1728877"/>
            <a:chOff x="2880555" y="1894048"/>
            <a:chExt cx="2758240" cy="1569476"/>
          </a:xfrm>
        </p:grpSpPr>
        <p:pic>
          <p:nvPicPr>
            <p:cNvPr id="8" name="Google Shape;85;p16">
              <a:extLst>
                <a:ext uri="{FF2B5EF4-FFF2-40B4-BE49-F238E27FC236}">
                  <a16:creationId xmlns:a16="http://schemas.microsoft.com/office/drawing/2014/main" id="{F7D48351-94E5-8DF9-5FCA-0AB6D35DC8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-2659" r="54752" b="43376"/>
            <a:stretch/>
          </p:blipFill>
          <p:spPr>
            <a:xfrm rot="5400000">
              <a:off x="3474937" y="1299666"/>
              <a:ext cx="1569476" cy="2758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9" name="Google Shape;86;p16">
              <a:extLst>
                <a:ext uri="{FF2B5EF4-FFF2-40B4-BE49-F238E27FC236}">
                  <a16:creationId xmlns:a16="http://schemas.microsoft.com/office/drawing/2014/main" id="{8A410BD8-B526-5B43-8381-33A6D5ADFD75}"/>
                </a:ext>
              </a:extLst>
            </p:cNvPr>
            <p:cNvSpPr txBox="1"/>
            <p:nvPr/>
          </p:nvSpPr>
          <p:spPr>
            <a:xfrm>
              <a:off x="2880559" y="2629909"/>
              <a:ext cx="623233" cy="41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FR" sz="1800" dirty="0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Google Shape;87;p16">
              <a:extLst>
                <a:ext uri="{FF2B5EF4-FFF2-40B4-BE49-F238E27FC236}">
                  <a16:creationId xmlns:a16="http://schemas.microsoft.com/office/drawing/2014/main" id="{774DEF72-571B-353B-6609-A5F0F386173A}"/>
                </a:ext>
              </a:extLst>
            </p:cNvPr>
            <p:cNvSpPr txBox="1"/>
            <p:nvPr/>
          </p:nvSpPr>
          <p:spPr>
            <a:xfrm>
              <a:off x="4743578" y="2855191"/>
              <a:ext cx="623233" cy="41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FR" sz="1800" dirty="0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1" name="Google Shape;88;p16">
              <a:extLst>
                <a:ext uri="{FF2B5EF4-FFF2-40B4-BE49-F238E27FC236}">
                  <a16:creationId xmlns:a16="http://schemas.microsoft.com/office/drawing/2014/main" id="{3B4C7AC2-B3A5-CFF3-803E-324E304B045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8353" y="1895652"/>
              <a:ext cx="326963" cy="1839319"/>
            </a:xfrm>
            <a:prstGeom prst="curvedConnector3">
              <a:avLst>
                <a:gd name="adj1" fmla="val -10416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B900B2-FDCF-BF69-5E92-A09EF7DF9DB6}"/>
              </a:ext>
            </a:extLst>
          </p:cNvPr>
          <p:cNvGrpSpPr/>
          <p:nvPr/>
        </p:nvGrpSpPr>
        <p:grpSpPr>
          <a:xfrm>
            <a:off x="1453978" y="2217321"/>
            <a:ext cx="4233334" cy="2065867"/>
            <a:chOff x="474133" y="2302933"/>
            <a:chExt cx="4233334" cy="206586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DEE928-D40E-485E-E40F-6B991815A632}"/>
                </a:ext>
              </a:extLst>
            </p:cNvPr>
            <p:cNvGrpSpPr/>
            <p:nvPr/>
          </p:nvGrpSpPr>
          <p:grpSpPr>
            <a:xfrm>
              <a:off x="3143124" y="2734614"/>
              <a:ext cx="1214388" cy="1354245"/>
              <a:chOff x="4500034" y="2986654"/>
              <a:chExt cx="907785" cy="100799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99480F7-E90D-7308-ADA2-EEDEB7E454DC}"/>
                  </a:ext>
                </a:extLst>
              </p:cNvPr>
              <p:cNvSpPr/>
              <p:nvPr/>
            </p:nvSpPr>
            <p:spPr>
              <a:xfrm>
                <a:off x="4500034" y="2986654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A9C2A2A-49F2-F5F0-BCC6-C5A7B0064C94}"/>
                  </a:ext>
                </a:extLst>
              </p:cNvPr>
              <p:cNvSpPr/>
              <p:nvPr/>
            </p:nvSpPr>
            <p:spPr>
              <a:xfrm>
                <a:off x="4500034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E9C7AE3B-CD76-FF46-2BC1-6AC9C834FF7D}"/>
                  </a:ext>
                </a:extLst>
              </p:cNvPr>
              <p:cNvSpPr/>
              <p:nvPr/>
            </p:nvSpPr>
            <p:spPr>
              <a:xfrm>
                <a:off x="4808500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89B680D3-8152-27CA-CDFC-3B3482B42AFE}"/>
                  </a:ext>
                </a:extLst>
              </p:cNvPr>
              <p:cNvSpPr/>
              <p:nvPr/>
            </p:nvSpPr>
            <p:spPr>
              <a:xfrm>
                <a:off x="5126974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F77F305-E476-A25B-1F6C-EC7ADD79A160}"/>
                  </a:ext>
                </a:extLst>
              </p:cNvPr>
              <p:cNvSpPr/>
              <p:nvPr/>
            </p:nvSpPr>
            <p:spPr>
              <a:xfrm>
                <a:off x="4813210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B4DADEE-7AE3-2849-5414-265E8FAD1777}"/>
                  </a:ext>
                </a:extLst>
              </p:cNvPr>
              <p:cNvSpPr/>
              <p:nvPr/>
            </p:nvSpPr>
            <p:spPr>
              <a:xfrm>
                <a:off x="5126386" y="3355282"/>
                <a:ext cx="280845" cy="311814"/>
              </a:xfrm>
              <a:prstGeom prst="roundRect">
                <a:avLst/>
              </a:prstGeom>
              <a:solidFill>
                <a:srgbClr val="C0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395C438-EF1E-1031-634B-491DFCE0CEDA}"/>
                  </a:ext>
                </a:extLst>
              </p:cNvPr>
              <p:cNvGrpSpPr/>
              <p:nvPr/>
            </p:nvGrpSpPr>
            <p:grpSpPr>
              <a:xfrm>
                <a:off x="4546601" y="3754585"/>
                <a:ext cx="187709" cy="234543"/>
                <a:chOff x="8959680" y="3891082"/>
                <a:chExt cx="362913" cy="412517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E557603-8253-62E2-D3FE-C0BB57A67EB8}"/>
                    </a:ext>
                  </a:extLst>
                </p:cNvPr>
                <p:cNvSpPr/>
                <p:nvPr/>
              </p:nvSpPr>
              <p:spPr>
                <a:xfrm flipH="1">
                  <a:off x="9137403" y="4164656"/>
                  <a:ext cx="127692" cy="130243"/>
                </a:xfrm>
                <a:prstGeom prst="roundRect">
                  <a:avLst/>
                </a:prstGeom>
                <a:solidFill>
                  <a:srgbClr val="7030A0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41A1FC26-7AC0-C71E-2F50-9A15CCF0FCF3}"/>
                    </a:ext>
                  </a:extLst>
                </p:cNvPr>
                <p:cNvSpPr/>
                <p:nvPr/>
              </p:nvSpPr>
              <p:spPr>
                <a:xfrm flipH="1">
                  <a:off x="8959680" y="3897313"/>
                  <a:ext cx="305414" cy="28143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FC6468CF-127D-34EB-2B26-2ED35658A512}"/>
                    </a:ext>
                  </a:extLst>
                </p:cNvPr>
                <p:cNvSpPr/>
                <p:nvPr/>
              </p:nvSpPr>
              <p:spPr>
                <a:xfrm>
                  <a:off x="8959683" y="3891082"/>
                  <a:ext cx="362910" cy="412517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C74C904-2877-A992-2649-5E5B1B55C5E2}"/>
                  </a:ext>
                </a:extLst>
              </p:cNvPr>
              <p:cNvSpPr/>
              <p:nvPr/>
            </p:nvSpPr>
            <p:spPr>
              <a:xfrm flipH="1">
                <a:off x="4859779" y="3765076"/>
                <a:ext cx="123172" cy="14298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34E1744-9809-0E05-4A38-6D415000F444}"/>
                  </a:ext>
                </a:extLst>
              </p:cNvPr>
              <p:cNvSpPr/>
              <p:nvPr/>
            </p:nvSpPr>
            <p:spPr>
              <a:xfrm>
                <a:off x="4859779" y="3760108"/>
                <a:ext cx="187707" cy="2345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71BA2D7-2C56-B41E-FAAA-D3A7D70CCBB4}"/>
                  </a:ext>
                </a:extLst>
              </p:cNvPr>
              <p:cNvSpPr/>
              <p:nvPr/>
            </p:nvSpPr>
            <p:spPr>
              <a:xfrm flipH="1">
                <a:off x="4925709" y="3877379"/>
                <a:ext cx="107777" cy="10899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65F21E6-49CE-658D-AD9F-02B6193B7CBE}"/>
                </a:ext>
              </a:extLst>
            </p:cNvPr>
            <p:cNvSpPr/>
            <p:nvPr/>
          </p:nvSpPr>
          <p:spPr>
            <a:xfrm>
              <a:off x="892445" y="2653463"/>
              <a:ext cx="1164151" cy="1250240"/>
            </a:xfrm>
            <a:prstGeom prst="roundRect">
              <a:avLst>
                <a:gd name="adj" fmla="val 7223"/>
              </a:avLst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rPr>
                <a:t>Collection of genomes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79CFD90A-A6EA-BAEF-C3DA-77A574590D21}"/>
                </a:ext>
              </a:extLst>
            </p:cNvPr>
            <p:cNvSpPr/>
            <p:nvPr/>
          </p:nvSpPr>
          <p:spPr>
            <a:xfrm>
              <a:off x="2106934" y="2939618"/>
              <a:ext cx="934039" cy="693177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Species clustering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15D7C6-256C-00F7-E391-5AF7BA8D6A1B}"/>
                </a:ext>
              </a:extLst>
            </p:cNvPr>
            <p:cNvSpPr/>
            <p:nvPr/>
          </p:nvSpPr>
          <p:spPr>
            <a:xfrm>
              <a:off x="474133" y="2302933"/>
              <a:ext cx="4233334" cy="20658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3E029E-04ED-C2E4-7E4D-266BE6F0F574}"/>
              </a:ext>
            </a:extLst>
          </p:cNvPr>
          <p:cNvSpPr txBox="1"/>
          <p:nvPr/>
        </p:nvSpPr>
        <p:spPr>
          <a:xfrm>
            <a:off x="1200714" y="1630713"/>
            <a:ext cx="504429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cs typeface="Arial" panose="020B0604020202020204" pitchFamily="34" charset="0"/>
              </a:rPr>
              <a:t>Level 1 </a:t>
            </a:r>
            <a:r>
              <a:rPr lang="en-GB" sz="1600" b="1" dirty="0">
                <a:cs typeface="Arial" panose="020B0604020202020204" pitchFamily="34" charset="0"/>
              </a:rPr>
              <a:t>GLOBAL</a:t>
            </a:r>
            <a:r>
              <a:rPr lang="en-GB" sz="1600" dirty="0">
                <a:cs typeface="Arial" panose="020B0604020202020204" pitchFamily="34" charset="0"/>
              </a:rPr>
              <a:t> : Preordering via Species-based batching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4F1E1A-741A-9053-6942-815DF80CEB88}"/>
              </a:ext>
            </a:extLst>
          </p:cNvPr>
          <p:cNvSpPr txBox="1"/>
          <p:nvPr/>
        </p:nvSpPr>
        <p:spPr>
          <a:xfrm>
            <a:off x="6086589" y="1546038"/>
            <a:ext cx="477508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cs typeface="Arial" panose="020B0604020202020204" pitchFamily="34" charset="0"/>
              </a:rPr>
              <a:t>Level 2 </a:t>
            </a:r>
            <a:r>
              <a:rPr lang="en-GB" sz="1600" b="1" dirty="0">
                <a:cs typeface="Arial" panose="020B0604020202020204" pitchFamily="34" charset="0"/>
              </a:rPr>
              <a:t>LOCAL</a:t>
            </a:r>
            <a:r>
              <a:rPr lang="en-GB" sz="1600" dirty="0">
                <a:cs typeface="Arial" panose="020B0604020202020204" pitchFamily="34" charset="0"/>
              </a:rPr>
              <a:t>: Within-batch tree-based ordering</a:t>
            </a:r>
          </a:p>
          <a:p>
            <a:pPr algn="ctr"/>
            <a:r>
              <a:rPr lang="en-GB" sz="1600" dirty="0">
                <a:cs typeface="Arial" panose="020B0604020202020204" pitchFamily="34" charset="0"/>
              </a:rPr>
              <a:t>(left to right according to a phylogeny)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70C2B5-1344-DC2A-0B79-277E53DB2CEB}"/>
                  </a:ext>
                </a:extLst>
              </p14:cNvPr>
              <p14:cNvContentPartPr/>
              <p14:nvPr/>
            </p14:nvContentPartPr>
            <p14:xfrm>
              <a:off x="8203004" y="1206556"/>
              <a:ext cx="324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70C2B5-1344-DC2A-0B79-277E53DB2C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6884" y="1200436"/>
                <a:ext cx="1548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AFDE94E-FECB-84BF-BF59-A2441FC37E4B}"/>
              </a:ext>
            </a:extLst>
          </p:cNvPr>
          <p:cNvSpPr txBox="1"/>
          <p:nvPr/>
        </p:nvSpPr>
        <p:spPr>
          <a:xfrm>
            <a:off x="3351130" y="4716936"/>
            <a:ext cx="7477117" cy="138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dirty="0">
                <a:cs typeface="Arial" panose="020B0604020202020204" pitchFamily="34" charset="0"/>
              </a:rPr>
              <a:t>Followed by compression using a low-level compressors: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General technique: XZ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Specialized techniques: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For microbial data: MBGC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With random access to compressed genome: AGC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Neural network: GeCo3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E18831E-F3DE-029C-7E7A-AEA050A0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6</a:t>
            </a:fld>
            <a:endParaRPr lang="en-FR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335AD8EE-EF76-2153-EC5E-89D19D7A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772400" cy="365125"/>
          </a:xfrm>
          <a:ln w="6350"/>
        </p:spPr>
        <p:txBody>
          <a:bodyPr anchor="ctr"/>
          <a:lstStyle/>
          <a:p>
            <a:r>
              <a:rPr lang="en-GB" sz="900" dirty="0"/>
              <a:t>Grabowski, Szymon, and Tomasz M. Kowalski. 2022. “MBGC: Multiple Bacteria Genome Compressor.” </a:t>
            </a:r>
            <a:r>
              <a:rPr lang="en-GB" sz="900" i="1" dirty="0" err="1"/>
              <a:t>GigaScience</a:t>
            </a:r>
            <a:endParaRPr lang="en-GB" sz="900" dirty="0"/>
          </a:p>
          <a:p>
            <a:r>
              <a:rPr lang="en-GB" sz="900" dirty="0" err="1"/>
              <a:t>Deorowicz</a:t>
            </a:r>
            <a:r>
              <a:rPr lang="en-GB" sz="900" dirty="0"/>
              <a:t>, Sebastian, Agnieszka Danek, and Heng Li. 2023. “AGC: Compact Representation of Assembled Genomes with Fast Queries and Updates.” </a:t>
            </a:r>
            <a:r>
              <a:rPr lang="en-GB" sz="900" i="1" dirty="0"/>
              <a:t>Bioinformatics </a:t>
            </a:r>
          </a:p>
          <a:p>
            <a:r>
              <a:rPr lang="en-GB" sz="900" dirty="0"/>
              <a:t>Silva, Milton, Diogo Pratas, and Armando J. Pinho. 2020. “Efficient DNA Sequence Compression with Neural Networks.” </a:t>
            </a:r>
            <a:r>
              <a:rPr lang="en-GB" sz="900" i="1" dirty="0" err="1"/>
              <a:t>GigaScience</a:t>
            </a:r>
            <a:r>
              <a:rPr lang="en-GB" sz="900" dirty="0"/>
              <a:t> </a:t>
            </a:r>
            <a:endParaRPr lang="en-FR" sz="9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0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7A72-34A8-E5B2-D88E-9097E0BB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Batching step is needed for efficient uses of tools &amp; computational ressources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802AE0-4EC9-AE26-3BC0-78EB5B29631E}"/>
              </a:ext>
            </a:extLst>
          </p:cNvPr>
          <p:cNvGrpSpPr/>
          <p:nvPr/>
        </p:nvGrpSpPr>
        <p:grpSpPr>
          <a:xfrm>
            <a:off x="3620514" y="1974724"/>
            <a:ext cx="4233334" cy="2065867"/>
            <a:chOff x="474133" y="2302933"/>
            <a:chExt cx="4233334" cy="20658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157F6C-EC61-E46F-95C7-E3DC4579BDB2}"/>
                </a:ext>
              </a:extLst>
            </p:cNvPr>
            <p:cNvGrpSpPr/>
            <p:nvPr/>
          </p:nvGrpSpPr>
          <p:grpSpPr>
            <a:xfrm>
              <a:off x="3143124" y="2734614"/>
              <a:ext cx="1214388" cy="1354245"/>
              <a:chOff x="4500034" y="2986654"/>
              <a:chExt cx="907785" cy="1007997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3DEC719-E29A-4F80-EE9F-AFF282E553BC}"/>
                  </a:ext>
                </a:extLst>
              </p:cNvPr>
              <p:cNvSpPr/>
              <p:nvPr/>
            </p:nvSpPr>
            <p:spPr>
              <a:xfrm>
                <a:off x="4500034" y="2986654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90CB0BC-22FD-CDB0-CB01-F2AB90D88665}"/>
                  </a:ext>
                </a:extLst>
              </p:cNvPr>
              <p:cNvSpPr/>
              <p:nvPr/>
            </p:nvSpPr>
            <p:spPr>
              <a:xfrm>
                <a:off x="4500034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62BDA053-55B9-8A99-6B1F-B369DADE2949}"/>
                  </a:ext>
                </a:extLst>
              </p:cNvPr>
              <p:cNvSpPr/>
              <p:nvPr/>
            </p:nvSpPr>
            <p:spPr>
              <a:xfrm>
                <a:off x="4808500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8C9E1FAB-D3DA-3FF7-06DC-E33FD56FD063}"/>
                  </a:ext>
                </a:extLst>
              </p:cNvPr>
              <p:cNvSpPr/>
              <p:nvPr/>
            </p:nvSpPr>
            <p:spPr>
              <a:xfrm>
                <a:off x="5126974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D7C411F0-0B31-AA30-CC60-573D2B0CEEC1}"/>
                  </a:ext>
                </a:extLst>
              </p:cNvPr>
              <p:cNvSpPr/>
              <p:nvPr/>
            </p:nvSpPr>
            <p:spPr>
              <a:xfrm>
                <a:off x="4813210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F83F6CD-6752-3657-1CFC-125C5215EE58}"/>
                  </a:ext>
                </a:extLst>
              </p:cNvPr>
              <p:cNvSpPr/>
              <p:nvPr/>
            </p:nvSpPr>
            <p:spPr>
              <a:xfrm>
                <a:off x="5126386" y="3355282"/>
                <a:ext cx="280845" cy="311814"/>
              </a:xfrm>
              <a:prstGeom prst="roundRect">
                <a:avLst/>
              </a:prstGeom>
              <a:solidFill>
                <a:srgbClr val="C0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DA37CB4-6164-0181-FD31-709B690CEDF1}"/>
                  </a:ext>
                </a:extLst>
              </p:cNvPr>
              <p:cNvGrpSpPr/>
              <p:nvPr/>
            </p:nvGrpSpPr>
            <p:grpSpPr>
              <a:xfrm>
                <a:off x="4546601" y="3754585"/>
                <a:ext cx="187709" cy="234543"/>
                <a:chOff x="8959680" y="3891082"/>
                <a:chExt cx="362913" cy="412517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DABFF29-9321-8F29-2928-54A0744F97AD}"/>
                    </a:ext>
                  </a:extLst>
                </p:cNvPr>
                <p:cNvSpPr/>
                <p:nvPr/>
              </p:nvSpPr>
              <p:spPr>
                <a:xfrm flipH="1">
                  <a:off x="9137403" y="4164656"/>
                  <a:ext cx="127692" cy="130243"/>
                </a:xfrm>
                <a:prstGeom prst="roundRect">
                  <a:avLst/>
                </a:prstGeom>
                <a:solidFill>
                  <a:srgbClr val="7030A0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88FFE5BD-4B4D-4779-477D-F3F9D0E02DDB}"/>
                    </a:ext>
                  </a:extLst>
                </p:cNvPr>
                <p:cNvSpPr/>
                <p:nvPr/>
              </p:nvSpPr>
              <p:spPr>
                <a:xfrm flipH="1">
                  <a:off x="8959680" y="3897313"/>
                  <a:ext cx="305414" cy="28143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888C5962-A097-50D7-7711-BF96A166B7A3}"/>
                    </a:ext>
                  </a:extLst>
                </p:cNvPr>
                <p:cNvSpPr/>
                <p:nvPr/>
              </p:nvSpPr>
              <p:spPr>
                <a:xfrm>
                  <a:off x="8959683" y="3891082"/>
                  <a:ext cx="362910" cy="412517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7A39D12C-0914-7097-29C0-1FA369DF1A40}"/>
                  </a:ext>
                </a:extLst>
              </p:cNvPr>
              <p:cNvSpPr/>
              <p:nvPr/>
            </p:nvSpPr>
            <p:spPr>
              <a:xfrm flipH="1">
                <a:off x="4859779" y="3765076"/>
                <a:ext cx="123172" cy="14298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5C980494-1CCE-BF0E-7DBE-64234EC8560C}"/>
                  </a:ext>
                </a:extLst>
              </p:cNvPr>
              <p:cNvSpPr/>
              <p:nvPr/>
            </p:nvSpPr>
            <p:spPr>
              <a:xfrm>
                <a:off x="4859779" y="3760108"/>
                <a:ext cx="187707" cy="2345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62AEEF8F-582F-9DA6-3E24-FA2C7A53AD90}"/>
                  </a:ext>
                </a:extLst>
              </p:cNvPr>
              <p:cNvSpPr/>
              <p:nvPr/>
            </p:nvSpPr>
            <p:spPr>
              <a:xfrm flipH="1">
                <a:off x="4925709" y="3877379"/>
                <a:ext cx="107777" cy="10899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2E476DC-BF24-89D7-33F7-8513A417EA97}"/>
                </a:ext>
              </a:extLst>
            </p:cNvPr>
            <p:cNvSpPr/>
            <p:nvPr/>
          </p:nvSpPr>
          <p:spPr>
            <a:xfrm>
              <a:off x="892445" y="2653463"/>
              <a:ext cx="1164151" cy="1250240"/>
            </a:xfrm>
            <a:prstGeom prst="roundRect">
              <a:avLst>
                <a:gd name="adj" fmla="val 7223"/>
              </a:avLst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rPr>
                <a:t>Collection of genomes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E425AF54-3F97-D4DA-3026-F28465BF634C}"/>
                </a:ext>
              </a:extLst>
            </p:cNvPr>
            <p:cNvSpPr/>
            <p:nvPr/>
          </p:nvSpPr>
          <p:spPr>
            <a:xfrm>
              <a:off x="2106934" y="2939618"/>
              <a:ext cx="934039" cy="693177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Species clustering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960215-8CE7-0A92-2265-D28AC0C021C2}"/>
                </a:ext>
              </a:extLst>
            </p:cNvPr>
            <p:cNvSpPr/>
            <p:nvPr/>
          </p:nvSpPr>
          <p:spPr>
            <a:xfrm>
              <a:off x="474133" y="2302933"/>
              <a:ext cx="4233334" cy="20658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>
                <a:cs typeface="Arial" panose="020B0604020202020204" pitchFamily="34" charset="0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3B0435-DA91-E5D9-DB06-1142AD6DBCB2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flipH="1">
            <a:off x="3119945" y="3575494"/>
            <a:ext cx="1500957" cy="81562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829124B-E292-9FE3-8E07-FDDDF9901194}"/>
              </a:ext>
            </a:extLst>
          </p:cNvPr>
          <p:cNvSpPr txBox="1"/>
          <p:nvPr/>
        </p:nvSpPr>
        <p:spPr>
          <a:xfrm>
            <a:off x="986574" y="4391121"/>
            <a:ext cx="4266741" cy="11695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phylogenetic inference: Computationally impractical at millions genomes scale.</a:t>
            </a:r>
          </a:p>
          <a:p>
            <a:pPr algn="ctr"/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existing tools fail to run at collection-scale</a:t>
            </a:r>
          </a:p>
          <a:p>
            <a:pPr algn="ctr"/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(MBGC for 661k with no batching)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07ABE1-7ABA-3D8B-854C-26330236C879}"/>
              </a:ext>
            </a:extLst>
          </p:cNvPr>
          <p:cNvCxnSpPr>
            <a:cxnSpLocks/>
          </p:cNvCxnSpPr>
          <p:nvPr/>
        </p:nvCxnSpPr>
        <p:spPr>
          <a:xfrm>
            <a:off x="6504300" y="2656999"/>
            <a:ext cx="1178453" cy="23244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FAD910-E9C3-74D5-3F10-B13BD6E5B437}"/>
              </a:ext>
            </a:extLst>
          </p:cNvPr>
          <p:cNvCxnSpPr>
            <a:cxnSpLocks/>
          </p:cNvCxnSpPr>
          <p:nvPr/>
        </p:nvCxnSpPr>
        <p:spPr>
          <a:xfrm>
            <a:off x="7327513" y="3164802"/>
            <a:ext cx="1099311" cy="181660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1920C7D-5CFD-6A7A-F264-F4A33A5B3C92}"/>
              </a:ext>
            </a:extLst>
          </p:cNvPr>
          <p:cNvSpPr txBox="1"/>
          <p:nvPr/>
        </p:nvSpPr>
        <p:spPr>
          <a:xfrm>
            <a:off x="5918642" y="4981407"/>
            <a:ext cx="4266741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Per-batch analysis: </a:t>
            </a:r>
          </a:p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Facilitate parallelization</a:t>
            </a:r>
          </a:p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Easily shareable</a:t>
            </a:r>
          </a:p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Economize computational resources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CE46E935-8FC8-3924-9E34-25E02DE8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7</a:t>
            </a:fld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73988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6A318-8215-DDDC-6AFB-F1B63D788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576A-DEFF-9F31-B699-A731E732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Batching in phylogenetic compression </a:t>
            </a:r>
            <a:r>
              <a:rPr lang="en-GB" dirty="0"/>
              <a:t>(current state of the art via species &amp; accessions)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C120ABC-48FC-31EA-22D2-55CA81333E32}"/>
              </a:ext>
            </a:extLst>
          </p:cNvPr>
          <p:cNvSpPr/>
          <p:nvPr/>
        </p:nvSpPr>
        <p:spPr>
          <a:xfrm>
            <a:off x="607215" y="2203548"/>
            <a:ext cx="1815506" cy="1816919"/>
          </a:xfrm>
          <a:prstGeom prst="roundRect">
            <a:avLst>
              <a:gd name="adj" fmla="val 722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INPUT:</a:t>
            </a:r>
          </a:p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Collection of genomes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5E67E1-C32A-BB06-D5CC-A2A67D0E2A13}"/>
              </a:ext>
            </a:extLst>
          </p:cNvPr>
          <p:cNvSpPr txBox="1">
            <a:spLocks/>
          </p:cNvSpPr>
          <p:nvPr/>
        </p:nvSpPr>
        <p:spPr>
          <a:xfrm>
            <a:off x="3391034" y="1664387"/>
            <a:ext cx="5409931" cy="32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100" dirty="0" err="1">
                <a:solidFill>
                  <a:srgbClr val="000000"/>
                </a:solidFill>
                <a:cs typeface="Arial" panose="020B0604020202020204" pitchFamily="34" charset="0"/>
              </a:rPr>
              <a:t>MiniPhy’s</a:t>
            </a:r>
            <a:r>
              <a:rPr lang="en-GB" sz="1100" dirty="0">
                <a:solidFill>
                  <a:srgbClr val="000000"/>
                </a:solidFill>
                <a:cs typeface="Arial" panose="020B0604020202020204" pitchFamily="34" charset="0"/>
              </a:rPr>
              <a:t> default strategy: sort by submission time (</a:t>
            </a:r>
            <a:r>
              <a:rPr lang="en-GB" sz="1100" b="1" dirty="0">
                <a:solidFill>
                  <a:srgbClr val="000000"/>
                </a:solidFill>
                <a:cs typeface="Arial" panose="020B0604020202020204" pitchFamily="34" charset="0"/>
              </a:rPr>
              <a:t>accession number</a:t>
            </a:r>
            <a:r>
              <a:rPr lang="en-GB" sz="1100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5429F87-9433-C1BF-1A2D-BF9E78393356}"/>
              </a:ext>
            </a:extLst>
          </p:cNvPr>
          <p:cNvSpPr/>
          <p:nvPr/>
        </p:nvSpPr>
        <p:spPr>
          <a:xfrm>
            <a:off x="2523256" y="2765418"/>
            <a:ext cx="1013772" cy="6931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Species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F18C366-E9DC-5717-AA7A-DEFCC0D19F83}"/>
              </a:ext>
            </a:extLst>
          </p:cNvPr>
          <p:cNvSpPr/>
          <p:nvPr/>
        </p:nvSpPr>
        <p:spPr>
          <a:xfrm>
            <a:off x="4020995" y="2103987"/>
            <a:ext cx="1549001" cy="144654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Species cluster 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7F8B245-C22E-6561-BAE9-F50255E594C6}"/>
              </a:ext>
            </a:extLst>
          </p:cNvPr>
          <p:cNvSpPr/>
          <p:nvPr/>
        </p:nvSpPr>
        <p:spPr>
          <a:xfrm>
            <a:off x="4076169" y="3602378"/>
            <a:ext cx="1022530" cy="10577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2F2AC13-81E0-7504-5A8C-11D03D31BEEE}"/>
              </a:ext>
            </a:extLst>
          </p:cNvPr>
          <p:cNvSpPr/>
          <p:nvPr/>
        </p:nvSpPr>
        <p:spPr>
          <a:xfrm>
            <a:off x="5338414" y="3700131"/>
            <a:ext cx="639216" cy="64067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S3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027E43E-BE67-C00E-0805-73AA7A632F60}"/>
              </a:ext>
            </a:extLst>
          </p:cNvPr>
          <p:cNvSpPr/>
          <p:nvPr/>
        </p:nvSpPr>
        <p:spPr>
          <a:xfrm flipH="1">
            <a:off x="5809596" y="2174435"/>
            <a:ext cx="264863" cy="2581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A05693E-B4F6-6310-3939-57DCE485E943}"/>
              </a:ext>
            </a:extLst>
          </p:cNvPr>
          <p:cNvSpPr/>
          <p:nvPr/>
        </p:nvSpPr>
        <p:spPr>
          <a:xfrm flipH="1">
            <a:off x="5775033" y="2530033"/>
            <a:ext cx="340804" cy="3520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178BBD8-CBB8-FC62-BF1D-BF959B0B70D9}"/>
              </a:ext>
            </a:extLst>
          </p:cNvPr>
          <p:cNvSpPr/>
          <p:nvPr/>
        </p:nvSpPr>
        <p:spPr>
          <a:xfrm flipH="1">
            <a:off x="5836566" y="3008024"/>
            <a:ext cx="208374" cy="19170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63ECA80-7918-4124-CB48-6FA5748E1255}"/>
              </a:ext>
            </a:extLst>
          </p:cNvPr>
          <p:cNvSpPr/>
          <p:nvPr/>
        </p:nvSpPr>
        <p:spPr>
          <a:xfrm flipH="1">
            <a:off x="5977492" y="3279883"/>
            <a:ext cx="130339" cy="1236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200" dirty="0">
              <a:ln>
                <a:solidFill>
                  <a:schemeClr val="bg1"/>
                </a:solidFill>
              </a:ln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39" name="Rectangular Callout 38">
            <a:extLst>
              <a:ext uri="{FF2B5EF4-FFF2-40B4-BE49-F238E27FC236}">
                <a16:creationId xmlns:a16="http://schemas.microsoft.com/office/drawing/2014/main" id="{F0BFCE89-F91A-2E3D-9B62-3AEB2D02E842}"/>
              </a:ext>
            </a:extLst>
          </p:cNvPr>
          <p:cNvSpPr/>
          <p:nvPr/>
        </p:nvSpPr>
        <p:spPr>
          <a:xfrm>
            <a:off x="4319147" y="4602999"/>
            <a:ext cx="1434588" cy="2064542"/>
          </a:xfrm>
          <a:prstGeom prst="wedgeRectCallout">
            <a:avLst>
              <a:gd name="adj1" fmla="val -19820"/>
              <a:gd name="adj2" fmla="val -6097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600">
              <a:cs typeface="Arial" panose="020B0604020202020204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DCD57EE-0216-C4F1-A091-BFB39C9854AB}"/>
              </a:ext>
            </a:extLst>
          </p:cNvPr>
          <p:cNvGrpSpPr/>
          <p:nvPr/>
        </p:nvGrpSpPr>
        <p:grpSpPr>
          <a:xfrm>
            <a:off x="4321980" y="4734494"/>
            <a:ext cx="1874960" cy="1814391"/>
            <a:chOff x="4321980" y="4734494"/>
            <a:chExt cx="1874960" cy="18143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02877F-06A2-BA7A-60FF-AE6A2EA4A43F}"/>
                </a:ext>
              </a:extLst>
            </p:cNvPr>
            <p:cNvSpPr txBox="1"/>
            <p:nvPr/>
          </p:nvSpPr>
          <p:spPr>
            <a:xfrm>
              <a:off x="4321980" y="4939312"/>
              <a:ext cx="18749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FR" sz="1050" dirty="0">
                  <a:cs typeface="Arial" panose="020B0604020202020204" pitchFamily="34" charset="0"/>
                </a:rPr>
                <a:t>1      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SAM029385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2      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SAM029386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3      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SAM029387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	…</a:t>
              </a:r>
            </a:p>
            <a:p>
              <a:r>
                <a:rPr lang="en-FR" sz="1050" dirty="0">
                  <a:cs typeface="Arial" panose="020B0604020202020204" pitchFamily="34" charset="0"/>
                </a:rPr>
                <a:t>3999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SAM033384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4000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SAM033385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4001 –  </a:t>
              </a:r>
              <a:r>
                <a:rPr lang="en-GB" sz="1050" i="1" dirty="0"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SAM033386</a:t>
              </a:r>
              <a:endParaRPr lang="en-FR" sz="1050" dirty="0">
                <a:cs typeface="Arial" panose="020B0604020202020204" pitchFamily="34" charset="0"/>
              </a:endParaRPr>
            </a:p>
            <a:p>
              <a:r>
                <a:rPr lang="en-FR" sz="1050" dirty="0">
                  <a:cs typeface="Arial" panose="020B0604020202020204" pitchFamily="34" charset="0"/>
                </a:rPr>
                <a:t>	…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348930-D757-C7E9-4E79-2F4A53767F16}"/>
                </a:ext>
              </a:extLst>
            </p:cNvPr>
            <p:cNvCxnSpPr>
              <a:cxnSpLocks/>
            </p:cNvCxnSpPr>
            <p:nvPr/>
          </p:nvCxnSpPr>
          <p:spPr>
            <a:xfrm>
              <a:off x="4764351" y="4734494"/>
              <a:ext cx="0" cy="18143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0986FE-1A1D-892A-9070-9E67046A6618}"/>
              </a:ext>
            </a:extLst>
          </p:cNvPr>
          <p:cNvSpPr/>
          <p:nvPr/>
        </p:nvSpPr>
        <p:spPr>
          <a:xfrm>
            <a:off x="9527792" y="2103988"/>
            <a:ext cx="542980" cy="5484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679F899-39A6-AC35-68DD-8A95525BBB90}"/>
              </a:ext>
            </a:extLst>
          </p:cNvPr>
          <p:cNvSpPr/>
          <p:nvPr/>
        </p:nvSpPr>
        <p:spPr>
          <a:xfrm>
            <a:off x="9527792" y="2733813"/>
            <a:ext cx="542980" cy="5484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9D7BB11-56E6-BEDA-B251-EB6148275EDF}"/>
              </a:ext>
            </a:extLst>
          </p:cNvPr>
          <p:cNvSpPr/>
          <p:nvPr/>
        </p:nvSpPr>
        <p:spPr>
          <a:xfrm>
            <a:off x="10124175" y="2112763"/>
            <a:ext cx="542980" cy="5484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79E3EEA-2E02-75CC-B14D-1BE46266A957}"/>
              </a:ext>
            </a:extLst>
          </p:cNvPr>
          <p:cNvSpPr/>
          <p:nvPr/>
        </p:nvSpPr>
        <p:spPr>
          <a:xfrm>
            <a:off x="10739907" y="2112763"/>
            <a:ext cx="542980" cy="5484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91B1A0D-E559-899C-A7FC-61C407910CA0}"/>
              </a:ext>
            </a:extLst>
          </p:cNvPr>
          <p:cNvSpPr/>
          <p:nvPr/>
        </p:nvSpPr>
        <p:spPr>
          <a:xfrm>
            <a:off x="10133281" y="2733813"/>
            <a:ext cx="542980" cy="5484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61EE114-D877-6668-598F-50038C9DF121}"/>
              </a:ext>
            </a:extLst>
          </p:cNvPr>
          <p:cNvSpPr/>
          <p:nvPr/>
        </p:nvSpPr>
        <p:spPr>
          <a:xfrm>
            <a:off x="10738770" y="2752337"/>
            <a:ext cx="542980" cy="5484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rPr>
              <a:t>S3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D8993DE-82DA-3DCB-8A08-44C4A7FCD0CB}"/>
              </a:ext>
            </a:extLst>
          </p:cNvPr>
          <p:cNvSpPr/>
          <p:nvPr/>
        </p:nvSpPr>
        <p:spPr>
          <a:xfrm>
            <a:off x="8201859" y="2628439"/>
            <a:ext cx="848877" cy="6931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Batching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A7CA27B-CA3E-E1AE-1E68-4A55B2941F35}"/>
              </a:ext>
            </a:extLst>
          </p:cNvPr>
          <p:cNvSpPr txBox="1">
            <a:spLocks/>
          </p:cNvSpPr>
          <p:nvPr/>
        </p:nvSpPr>
        <p:spPr>
          <a:xfrm>
            <a:off x="9598055" y="3222505"/>
            <a:ext cx="207643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Split </a:t>
            </a:r>
            <a:r>
              <a:rPr lang="en-GB" sz="900" b="1" i="1" dirty="0">
                <a:solidFill>
                  <a:srgbClr val="000000"/>
                </a:solidFill>
                <a:cs typeface="Arial" panose="020B0604020202020204" pitchFamily="34" charset="0"/>
              </a:rPr>
              <a:t>big clusters</a:t>
            </a: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 into </a:t>
            </a:r>
            <a:r>
              <a:rPr lang="en-GB" sz="900" b="1" i="1" dirty="0">
                <a:solidFill>
                  <a:srgbClr val="000000"/>
                </a:solidFill>
                <a:cs typeface="Arial" panose="020B0604020202020204" pitchFamily="34" charset="0"/>
              </a:rPr>
              <a:t>batches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12E32236-A8E8-6DA5-40C9-677EB12F3E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48345" y="3445682"/>
                <a:ext cx="1455466" cy="2910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GB" sz="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GB" sz="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4000 genomes/batch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12E32236-A8E8-6DA5-40C9-677EB12F3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345" y="3445682"/>
                <a:ext cx="1455466" cy="2910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6A8A34C-6C53-D67A-7D34-267FB4CD2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7444" y="4703130"/>
                <a:ext cx="1511219" cy="350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None/>
                </a:pPr>
                <a14:m>
                  <m:oMath xmlns:m="http://schemas.openxmlformats.org/officeDocument/2006/math">
                    <m:r>
                      <a:rPr lang="en-GB" sz="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GB" sz="8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1000 genomes/batch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6A8A34C-6C53-D67A-7D34-267FB4CD2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44" y="4703130"/>
                <a:ext cx="1511219" cy="3503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0D1034-B9C9-21F3-28D6-795824260996}"/>
              </a:ext>
            </a:extLst>
          </p:cNvPr>
          <p:cNvCxnSpPr>
            <a:cxnSpLocks/>
          </p:cNvCxnSpPr>
          <p:nvPr/>
        </p:nvCxnSpPr>
        <p:spPr>
          <a:xfrm>
            <a:off x="4293410" y="5821100"/>
            <a:ext cx="1692110" cy="18154"/>
          </a:xfrm>
          <a:prstGeom prst="line">
            <a:avLst/>
          </a:prstGeom>
          <a:ln w="19050">
            <a:solidFill>
              <a:srgbClr val="C00000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75E2176E-65F8-2E83-2196-07284314E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653952" y="5736638"/>
            <a:ext cx="205232" cy="205232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0C768DF-D4C4-F622-BC44-CE09D18CCFB9}"/>
              </a:ext>
            </a:extLst>
          </p:cNvPr>
          <p:cNvSpPr txBox="1">
            <a:spLocks/>
          </p:cNvSpPr>
          <p:nvPr/>
        </p:nvSpPr>
        <p:spPr>
          <a:xfrm>
            <a:off x="9174223" y="5255010"/>
            <a:ext cx="2709947" cy="77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b="1" dirty="0">
                <a:solidFill>
                  <a:srgbClr val="000000"/>
                </a:solidFill>
                <a:cs typeface="Arial" panose="020B0604020202020204" pitchFamily="34" charset="0"/>
              </a:rPr>
              <a:t>Parameters (Constraints):</a:t>
            </a:r>
            <a:endParaRPr lang="en-GB" sz="1050" b="1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cs typeface="Arial" panose="020B0604020202020204" pitchFamily="34" charset="0"/>
              </a:rPr>
              <a:t>Max batch size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cs typeface="Arial" panose="020B0604020202020204" pitchFamily="34" charset="0"/>
              </a:rPr>
              <a:t>Max dustbin size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050" dirty="0">
                <a:solidFill>
                  <a:srgbClr val="000000"/>
                </a:solidFill>
                <a:cs typeface="Arial" panose="020B0604020202020204" pitchFamily="34" charset="0"/>
              </a:rPr>
              <a:t>Dustbin threshold (clusters go to dustbin)</a:t>
            </a:r>
          </a:p>
        </p:txBody>
      </p:sp>
      <p:sp>
        <p:nvSpPr>
          <p:cNvPr id="52" name="Rectangular Callout 51">
            <a:extLst>
              <a:ext uri="{FF2B5EF4-FFF2-40B4-BE49-F238E27FC236}">
                <a16:creationId xmlns:a16="http://schemas.microsoft.com/office/drawing/2014/main" id="{E4F583DD-8FD4-BB53-8E4B-5D6778F11F6D}"/>
              </a:ext>
            </a:extLst>
          </p:cNvPr>
          <p:cNvSpPr/>
          <p:nvPr/>
        </p:nvSpPr>
        <p:spPr>
          <a:xfrm>
            <a:off x="442369" y="4113013"/>
            <a:ext cx="2102620" cy="992530"/>
          </a:xfrm>
          <a:prstGeom prst="wedgeRectCallout">
            <a:avLst>
              <a:gd name="adj1" fmla="val -20154"/>
              <a:gd name="adj2" fmla="val -778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400" dirty="0">
                <a:cs typeface="Arial" panose="020B0604020202020204" pitchFamily="34" charset="0"/>
              </a:rPr>
              <a:t>Species form clusters in public databases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7ABAA6-BFD1-5ABD-FD19-8C1AFC45BEEF}"/>
              </a:ext>
            </a:extLst>
          </p:cNvPr>
          <p:cNvGrpSpPr/>
          <p:nvPr/>
        </p:nvGrpSpPr>
        <p:grpSpPr>
          <a:xfrm>
            <a:off x="6538464" y="2112763"/>
            <a:ext cx="746739" cy="737947"/>
            <a:chOff x="8748631" y="3566872"/>
            <a:chExt cx="524563" cy="474760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F3F4E2B5-BBA9-2F3C-9002-24839F903193}"/>
                </a:ext>
              </a:extLst>
            </p:cNvPr>
            <p:cNvSpPr/>
            <p:nvPr/>
          </p:nvSpPr>
          <p:spPr>
            <a:xfrm flipH="1">
              <a:off x="8795195" y="3876656"/>
              <a:ext cx="116060" cy="9282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E301F3D6-6DBC-A79C-6CF7-75C28D44D9D0}"/>
                </a:ext>
              </a:extLst>
            </p:cNvPr>
            <p:cNvSpPr/>
            <p:nvPr/>
          </p:nvSpPr>
          <p:spPr>
            <a:xfrm flipH="1">
              <a:off x="8767928" y="3605545"/>
              <a:ext cx="233602" cy="2083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6083882-70D3-2F86-5321-E967D8E80FF1}"/>
                </a:ext>
              </a:extLst>
            </p:cNvPr>
            <p:cNvSpPr/>
            <p:nvPr/>
          </p:nvSpPr>
          <p:spPr>
            <a:xfrm>
              <a:off x="8748631" y="3566872"/>
              <a:ext cx="524563" cy="47476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7EE7C96-3B89-4430-B8ED-93BD07D38349}"/>
                </a:ext>
              </a:extLst>
            </p:cNvPr>
            <p:cNvSpPr/>
            <p:nvPr/>
          </p:nvSpPr>
          <p:spPr>
            <a:xfrm flipH="1">
              <a:off x="9025586" y="3651367"/>
              <a:ext cx="192793" cy="1777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9AC28F8-78A4-BDB7-6AFB-96F4716C464B}"/>
                </a:ext>
              </a:extLst>
            </p:cNvPr>
            <p:cNvSpPr/>
            <p:nvPr/>
          </p:nvSpPr>
          <p:spPr>
            <a:xfrm flipH="1">
              <a:off x="8930851" y="3860541"/>
              <a:ext cx="160123" cy="15112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0" name="Rectangular Callout 59">
            <a:extLst>
              <a:ext uri="{FF2B5EF4-FFF2-40B4-BE49-F238E27FC236}">
                <a16:creationId xmlns:a16="http://schemas.microsoft.com/office/drawing/2014/main" id="{B9562CE1-7F96-2483-2C5A-A80838657741}"/>
              </a:ext>
            </a:extLst>
          </p:cNvPr>
          <p:cNvSpPr/>
          <p:nvPr/>
        </p:nvSpPr>
        <p:spPr>
          <a:xfrm>
            <a:off x="6385126" y="3180079"/>
            <a:ext cx="1557335" cy="1107996"/>
          </a:xfrm>
          <a:prstGeom prst="wedgeRectCallout">
            <a:avLst>
              <a:gd name="adj1" fmla="val -20154"/>
              <a:gd name="adj2" fmla="val -7785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FR" sz="1100" b="1" dirty="0">
                <a:cs typeface="Arial" panose="020B0604020202020204" pitchFamily="34" charset="0"/>
              </a:rPr>
              <a:t>Dustbin:</a:t>
            </a:r>
          </a:p>
          <a:p>
            <a:r>
              <a:rPr lang="en-FR" sz="1100" dirty="0">
                <a:cs typeface="Arial" panose="020B0604020202020204" pitchFamily="34" charset="0"/>
              </a:rPr>
              <a:t>Group genomes from small cluster</a:t>
            </a:r>
          </a:p>
          <a:p>
            <a:r>
              <a:rPr lang="en-FR" sz="1100" dirty="0">
                <a:cs typeface="Arial" panose="020B0604020202020204" pitchFamily="34" charset="0"/>
              </a:rPr>
              <a:t>Sort the genomes lexicographically</a:t>
            </a:r>
          </a:p>
          <a:p>
            <a:endParaRPr lang="en-FR" sz="1100" dirty="0"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AF7340-A403-0CBB-4C09-4539C939B0A0}"/>
              </a:ext>
            </a:extLst>
          </p:cNvPr>
          <p:cNvSpPr txBox="1"/>
          <p:nvPr/>
        </p:nvSpPr>
        <p:spPr>
          <a:xfrm>
            <a:off x="5983189" y="4671873"/>
            <a:ext cx="18749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050" dirty="0">
                <a:cs typeface="Arial" panose="020B0604020202020204" pitchFamily="34" charset="0"/>
              </a:rPr>
              <a:t>Sequencing data is typically uploaded together </a:t>
            </a:r>
          </a:p>
          <a:p>
            <a:pPr>
              <a:buNone/>
            </a:pPr>
            <a:r>
              <a:rPr lang="en-GB" sz="1050" dirty="0">
                <a:cs typeface="Arial" panose="020B0604020202020204" pitchFamily="34" charset="0"/>
              </a:rPr>
              <a:t>i.e. genomes with nearby accession numbers are likely related.</a:t>
            </a:r>
            <a:endParaRPr lang="en-GB" sz="105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FR" sz="1050" dirty="0">
              <a:cs typeface="Arial" panose="020B06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DC5CB61-467E-85EF-0D12-75508D43F5B2}"/>
              </a:ext>
            </a:extLst>
          </p:cNvPr>
          <p:cNvGrpSpPr/>
          <p:nvPr/>
        </p:nvGrpSpPr>
        <p:grpSpPr>
          <a:xfrm>
            <a:off x="10559058" y="3841905"/>
            <a:ext cx="558027" cy="640672"/>
            <a:chOff x="8748631" y="3629454"/>
            <a:chExt cx="391998" cy="412178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CBAD783-2A63-7FCD-D34A-FDF693D60ADE}"/>
                </a:ext>
              </a:extLst>
            </p:cNvPr>
            <p:cNvSpPr/>
            <p:nvPr/>
          </p:nvSpPr>
          <p:spPr>
            <a:xfrm flipH="1">
              <a:off x="8795194" y="3913441"/>
              <a:ext cx="87125" cy="5603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C60A3D75-86DB-9D3E-B5E4-A2229BEE77D6}"/>
                </a:ext>
              </a:extLst>
            </p:cNvPr>
            <p:cNvSpPr/>
            <p:nvPr/>
          </p:nvSpPr>
          <p:spPr>
            <a:xfrm>
              <a:off x="8748631" y="3629454"/>
              <a:ext cx="391998" cy="41217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50E1328B-208C-D87E-DEB4-E04FD77FEA9A}"/>
                </a:ext>
              </a:extLst>
            </p:cNvPr>
            <p:cNvSpPr/>
            <p:nvPr/>
          </p:nvSpPr>
          <p:spPr>
            <a:xfrm flipH="1">
              <a:off x="8833388" y="3678031"/>
              <a:ext cx="192793" cy="17772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098F0DD-09A8-A25E-E556-7E893E8CAEDE}"/>
                </a:ext>
              </a:extLst>
            </p:cNvPr>
            <p:cNvSpPr/>
            <p:nvPr/>
          </p:nvSpPr>
          <p:spPr>
            <a:xfrm flipH="1">
              <a:off x="8906554" y="3874376"/>
              <a:ext cx="175926" cy="14434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E863F5-79AF-F1F7-4C05-6C2B162E8303}"/>
              </a:ext>
            </a:extLst>
          </p:cNvPr>
          <p:cNvGrpSpPr/>
          <p:nvPr/>
        </p:nvGrpSpPr>
        <p:grpSpPr>
          <a:xfrm>
            <a:off x="9740063" y="3900188"/>
            <a:ext cx="712991" cy="519073"/>
            <a:chOff x="8748631" y="3707685"/>
            <a:chExt cx="500856" cy="33394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CF846C6F-4929-B79F-82C7-4763A1C2850A}"/>
                </a:ext>
              </a:extLst>
            </p:cNvPr>
            <p:cNvSpPr/>
            <p:nvPr/>
          </p:nvSpPr>
          <p:spPr>
            <a:xfrm flipH="1">
              <a:off x="8795195" y="3876656"/>
              <a:ext cx="116060" cy="92825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75203FDD-F099-4495-D17F-9106AF07786B}"/>
                </a:ext>
              </a:extLst>
            </p:cNvPr>
            <p:cNvSpPr/>
            <p:nvPr/>
          </p:nvSpPr>
          <p:spPr>
            <a:xfrm flipH="1">
              <a:off x="8940903" y="3761132"/>
              <a:ext cx="233602" cy="2083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99173A9B-8CB3-A44F-38ED-284C373B8865}"/>
                </a:ext>
              </a:extLst>
            </p:cNvPr>
            <p:cNvSpPr/>
            <p:nvPr/>
          </p:nvSpPr>
          <p:spPr>
            <a:xfrm>
              <a:off x="8748631" y="3707685"/>
              <a:ext cx="500856" cy="33394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CDDCD9A7-4EAA-F269-819B-C24F4F6818C8}"/>
              </a:ext>
            </a:extLst>
          </p:cNvPr>
          <p:cNvSpPr txBox="1">
            <a:spLocks/>
          </p:cNvSpPr>
          <p:nvPr/>
        </p:nvSpPr>
        <p:spPr>
          <a:xfrm>
            <a:off x="9720139" y="4477524"/>
            <a:ext cx="173139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Split </a:t>
            </a:r>
            <a:r>
              <a:rPr lang="en-GB" sz="900" b="1" i="1" dirty="0">
                <a:solidFill>
                  <a:srgbClr val="000000"/>
                </a:solidFill>
                <a:cs typeface="Arial" panose="020B0604020202020204" pitchFamily="34" charset="0"/>
              </a:rPr>
              <a:t>dustbin </a:t>
            </a:r>
            <a:r>
              <a:rPr lang="en-GB" sz="900" dirty="0">
                <a:solidFill>
                  <a:srgbClr val="000000"/>
                </a:solidFill>
                <a:cs typeface="Arial" panose="020B0604020202020204" pitchFamily="34" charset="0"/>
              </a:rPr>
              <a:t>into </a:t>
            </a:r>
            <a:r>
              <a:rPr lang="en-GB" sz="900" b="1" i="1" dirty="0">
                <a:solidFill>
                  <a:srgbClr val="000000"/>
                </a:solidFill>
                <a:cs typeface="Arial" panose="020B0604020202020204" pitchFamily="34" charset="0"/>
              </a:rPr>
              <a:t>batches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F171CA-EC2A-CE67-D9CD-7910FB239D02}"/>
              </a:ext>
            </a:extLst>
          </p:cNvPr>
          <p:cNvCxnSpPr>
            <a:cxnSpLocks/>
            <a:stCxn id="36" idx="1"/>
            <a:endCxn id="57" idx="1"/>
          </p:cNvCxnSpPr>
          <p:nvPr/>
        </p:nvCxnSpPr>
        <p:spPr>
          <a:xfrm>
            <a:off x="6074459" y="2303530"/>
            <a:ext cx="464005" cy="17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934B6DC-B461-6351-79F6-6F4E09049F82}"/>
              </a:ext>
            </a:extLst>
          </p:cNvPr>
          <p:cNvCxnSpPr>
            <a:cxnSpLocks/>
            <a:stCxn id="37" idx="1"/>
            <a:endCxn id="57" idx="1"/>
          </p:cNvCxnSpPr>
          <p:nvPr/>
        </p:nvCxnSpPr>
        <p:spPr>
          <a:xfrm flipV="1">
            <a:off x="6115837" y="2481737"/>
            <a:ext cx="422627" cy="22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2675CB9-FB91-CC6C-4C59-0646B0C207CF}"/>
              </a:ext>
            </a:extLst>
          </p:cNvPr>
          <p:cNvCxnSpPr>
            <a:cxnSpLocks/>
            <a:stCxn id="38" idx="1"/>
            <a:endCxn id="57" idx="1"/>
          </p:cNvCxnSpPr>
          <p:nvPr/>
        </p:nvCxnSpPr>
        <p:spPr>
          <a:xfrm flipV="1">
            <a:off x="6044940" y="2481737"/>
            <a:ext cx="493524" cy="62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1CE3C4-1FCA-DF72-1617-FAE238676817}"/>
              </a:ext>
            </a:extLst>
          </p:cNvPr>
          <p:cNvCxnSpPr>
            <a:cxnSpLocks/>
            <a:stCxn id="32" idx="1"/>
            <a:endCxn id="57" idx="1"/>
          </p:cNvCxnSpPr>
          <p:nvPr/>
        </p:nvCxnSpPr>
        <p:spPr>
          <a:xfrm flipV="1">
            <a:off x="6107831" y="2481737"/>
            <a:ext cx="430633" cy="85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A5482D-58DF-0640-027C-F40A872C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8130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9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2" grpId="0" animBg="1"/>
      <p:bldP spid="3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0" grpId="0" animBg="1"/>
      <p:bldP spid="23" grpId="0"/>
      <p:bldP spid="24" grpId="0"/>
      <p:bldP spid="25" grpId="0"/>
      <p:bldP spid="48" grpId="0"/>
      <p:bldP spid="52" grpId="0" animBg="1"/>
      <p:bldP spid="60" grpId="0" animBg="1"/>
      <p:bldP spid="63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419218-1E96-44A9-0558-544796F5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sz="2400" b="1" dirty="0"/>
              <a:t>Limitation: </a:t>
            </a:r>
            <a:r>
              <a:rPr lang="en-FR" sz="2400" dirty="0"/>
              <a:t>Phylogenetic batching currently unable to adjust to target applications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A8A14F-1B8D-A4B5-D40E-60E1B1244FFC}"/>
              </a:ext>
            </a:extLst>
          </p:cNvPr>
          <p:cNvSpPr/>
          <p:nvPr/>
        </p:nvSpPr>
        <p:spPr>
          <a:xfrm>
            <a:off x="387098" y="3012107"/>
            <a:ext cx="3517392" cy="914400"/>
          </a:xfrm>
          <a:prstGeom prst="roundRect">
            <a:avLst>
              <a:gd name="adj" fmla="val 6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rgbClr val="C00000"/>
                </a:solidFill>
                <a:cs typeface="Arial" panose="020B0604020202020204" pitchFamily="34" charset="0"/>
              </a:rPr>
              <a:t>No formalization of batching as an optimization problem.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1CFAFA-1FE7-9317-45AC-B20AAF031DE1}"/>
              </a:ext>
            </a:extLst>
          </p:cNvPr>
          <p:cNvSpPr/>
          <p:nvPr/>
        </p:nvSpPr>
        <p:spPr>
          <a:xfrm>
            <a:off x="4270249" y="3012107"/>
            <a:ext cx="3517392" cy="914400"/>
          </a:xfrm>
          <a:prstGeom prst="roundRect">
            <a:avLst>
              <a:gd name="adj" fmla="val 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rgbClr val="C00000"/>
                </a:solidFill>
                <a:cs typeface="Arial" panose="020B0604020202020204" pitchFamily="34" charset="0"/>
              </a:rPr>
              <a:t>Batching are not suitable for hardware specific target application.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BE20E1-6759-8711-71BC-19E01309CF1D}"/>
              </a:ext>
            </a:extLst>
          </p:cNvPr>
          <p:cNvSpPr/>
          <p:nvPr/>
        </p:nvSpPr>
        <p:spPr>
          <a:xfrm>
            <a:off x="8153400" y="3012107"/>
            <a:ext cx="3517392" cy="914400"/>
          </a:xfrm>
          <a:prstGeom prst="roundRect">
            <a:avLst>
              <a:gd name="adj" fmla="val 533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rgbClr val="C00000"/>
                </a:solidFill>
                <a:cs typeface="Arial" panose="020B0604020202020204" pitchFamily="34" charset="0"/>
              </a:rPr>
              <a:t>Heavily dependent on metadata f</a:t>
            </a:r>
            <a:r>
              <a:rPr lang="en-GB" dirty="0">
                <a:solidFill>
                  <a:srgbClr val="C00000"/>
                </a:solidFill>
                <a:cs typeface="Arial" panose="020B0604020202020204" pitchFamily="34" charset="0"/>
              </a:rPr>
              <a:t>or an </a:t>
            </a:r>
            <a:r>
              <a:rPr lang="en-FR" dirty="0">
                <a:solidFill>
                  <a:srgbClr val="C00000"/>
                </a:solidFill>
                <a:cs typeface="Arial" panose="020B0604020202020204" pitchFamily="34" charset="0"/>
              </a:rPr>
              <a:t>approximative input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F630B9-7502-3CF9-BEBC-927411FBD67F}"/>
              </a:ext>
            </a:extLst>
          </p:cNvPr>
          <p:cNvSpPr txBox="1"/>
          <p:nvPr/>
        </p:nvSpPr>
        <p:spPr>
          <a:xfrm>
            <a:off x="4572000" y="4067398"/>
            <a:ext cx="3048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We want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Search on GPUs or for processing-in-memory (PIM) architectures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A5B64C-9E02-87F4-A413-6B5F1798392F}"/>
              </a:ext>
            </a:extLst>
          </p:cNvPr>
          <p:cNvSpPr txBox="1"/>
          <p:nvPr/>
        </p:nvSpPr>
        <p:spPr>
          <a:xfrm>
            <a:off x="8388096" y="4067397"/>
            <a:ext cx="3048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We want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Independence on metadata (accession numbers, species labels)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F5460-083F-F7D0-92A3-F047A761889C}"/>
              </a:ext>
            </a:extLst>
          </p:cNvPr>
          <p:cNvSpPr txBox="1"/>
          <p:nvPr/>
        </p:nvSpPr>
        <p:spPr>
          <a:xfrm>
            <a:off x="621794" y="4067396"/>
            <a:ext cx="3048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We want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Constraints on: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Uncompressed sizes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Compressed sizes</a:t>
            </a:r>
          </a:p>
          <a:p>
            <a:pPr algn="ctr"/>
            <a:r>
              <a:rPr lang="en-GB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Number of genomes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68A68-F644-21D8-894F-7BC52E51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838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26491</TotalTime>
  <Words>3382</Words>
  <Application>Microsoft Macintosh PowerPoint</Application>
  <PresentationFormat>Widescreen</PresentationFormat>
  <Paragraphs>515</Paragraphs>
  <Slides>44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Optimized ordering and batching of microbial genomic data for compression</vt:lpstr>
      <vt:lpstr>Introduction &amp; motivation</vt:lpstr>
      <vt:lpstr>Traditional data storages techniques are insufficent for the explosion of microbial data</vt:lpstr>
      <vt:lpstr>Phylogenetic order is a compression facilitator for bacterial genome collections</vt:lpstr>
      <vt:lpstr>Applications On Large Genomes Collections – 1-2 Orders Of Magnitude Reduction In Size</vt:lpstr>
      <vt:lpstr>PowerPoint Presentation</vt:lpstr>
      <vt:lpstr>Batching step is needed for efficient uses of tools &amp; computational ressources</vt:lpstr>
      <vt:lpstr>Batching in phylogenetic compression (current state of the art via species &amp; accessions)</vt:lpstr>
      <vt:lpstr>Limitation: Phylogenetic batching currently unable to adjust to target applications</vt:lpstr>
      <vt:lpstr>Formulation of the batching optimization problem for phylogenetic compression</vt:lpstr>
      <vt:lpstr>Scenario: max bound on per batch compressed size  (motivated by internet transmission)</vt:lpstr>
      <vt:lpstr>The Two Tracks Of My Work: Preordering &amp; Partitionning</vt:lpstr>
      <vt:lpstr>Methods</vt:lpstr>
      <vt:lpstr>Overview: Phylogenetic batching for million of genomes</vt:lpstr>
      <vt:lpstr>Ordering</vt:lpstr>
      <vt:lpstr>Scalability of neighbor-joining: </vt:lpstr>
      <vt:lpstr>Key Idea: reduce the number of required calculations for phylogenetic ordering</vt:lpstr>
      <vt:lpstr>Example: Benchmark with E. coli – different reference genomes percentage, compression size, different within batch reordering method</vt:lpstr>
      <vt:lpstr>Top 6 species of 661k: 15-40% improvement with reference genomes using fewer than 10% of the input</vt:lpstr>
      <vt:lpstr>Consistent improvement using a fixed number of genomes instead of a fraction of a collection</vt:lpstr>
      <vt:lpstr>Question: What is the smallest possible genomes selection for reference tree that ensures a good compression size?</vt:lpstr>
      <vt:lpstr>Question: What is the smallest possible genomes selection for reference tree that ensures a good compression size?</vt:lpstr>
      <vt:lpstr>Question: What is the smallest possible genomes selection for reference tree that ensures a good compression size?</vt:lpstr>
      <vt:lpstr>Question: What is the smallest possible genomes selection for reference tree that ensures a good compression size?</vt:lpstr>
      <vt:lpstr>Batching</vt:lpstr>
      <vt:lpstr>The easy case of batching: cardinality and uncompressed size</vt:lpstr>
      <vt:lpstr>The easy case of batching: cardinality and uncompressed size</vt:lpstr>
      <vt:lpstr>The complex case of batching: thresholding with kmers</vt:lpstr>
      <vt:lpstr>Interger linear model for genomes bin packing with overlapping contents (kmers)</vt:lpstr>
      <vt:lpstr>Counting kmers is computationally expensive</vt:lpstr>
      <vt:lpstr>Fast distinct kmers counting using sketches</vt:lpstr>
      <vt:lpstr>Example: M. tuberculosis from the 661k Collection </vt:lpstr>
      <vt:lpstr>The even more complex case of batching: compressed size</vt:lpstr>
      <vt:lpstr>Linear correlation between compression size and distinct kmers count - xz compressor – top 6 species</vt:lpstr>
      <vt:lpstr>Linear correlation between compression size and distinct kmers count - MBGC compressor - top 6 species</vt:lpstr>
      <vt:lpstr>Benchmark: E.coli, MBGC compressor, 50MB per compressed batch</vt:lpstr>
      <vt:lpstr>Global Results</vt:lpstr>
      <vt:lpstr>Compressors comparison: XZ for general usages, MBGC for the best results, AGC for accessing compressed genomes</vt:lpstr>
      <vt:lpstr>Batching vs no batching – AGC 661k</vt:lpstr>
      <vt:lpstr>661k: Further reduction in compression size</vt:lpstr>
      <vt:lpstr>AllTheBacteria top 7 – recompression with 5% reference genomes</vt:lpstr>
      <vt:lpstr>AllTheBacteria: Top 7 species by compression sizes</vt:lpstr>
      <vt:lpstr>Implemetation, data availability and reproducibility</vt:lpstr>
      <vt:lpstr>Conclusion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Khac Minh Tam Truong</dc:creator>
  <cp:lastModifiedBy>Khac Minh Tam Truong</cp:lastModifiedBy>
  <cp:revision>12</cp:revision>
  <dcterms:created xsi:type="dcterms:W3CDTF">2025-09-02T08:36:49Z</dcterms:created>
  <dcterms:modified xsi:type="dcterms:W3CDTF">2025-09-25T08:56:35Z</dcterms:modified>
</cp:coreProperties>
</file>