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57" r:id="rId4"/>
    <p:sldId id="260" r:id="rId5"/>
    <p:sldId id="267" r:id="rId6"/>
    <p:sldId id="259" r:id="rId7"/>
    <p:sldId id="262" r:id="rId8"/>
    <p:sldId id="263" r:id="rId9"/>
    <p:sldId id="264" r:id="rId10"/>
    <p:sldId id="268" r:id="rId11"/>
    <p:sldId id="265" r:id="rId12"/>
    <p:sldId id="266" r:id="rId13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–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–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FD0F851-EC5A-4D38-B0AD-8093EC10F338}" styleName="Light Style 1 –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howGuides="1">
      <p:cViewPr varScale="1">
        <p:scale>
          <a:sx n="99" d="100"/>
          <a:sy n="99" d="100"/>
        </p:scale>
        <p:origin x="184" y="5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4C503-9B3C-A945-A00E-BEF1FA4D94E7}" type="datetimeFigureOut">
              <a:rPr lang="en-FR" smtClean="0"/>
              <a:t>24/09/2025</a:t>
            </a:fld>
            <a:endParaRPr lang="en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EA9E1-4505-AF4A-8DE1-6EC64997B88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39592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EA9E1-4505-AF4A-8DE1-6EC64997B881}" type="slidenum">
              <a:rPr lang="en-FR" smtClean="0"/>
              <a:t>6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542124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703D4-F2E5-2144-3619-EEFC10F69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63B48-EA71-B042-75E6-7B405DF76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36E80-71FF-9746-C238-7EFAAF26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CB3E6B-98BB-AE41-BAE4-EB75752C90D0}" type="datetime1">
              <a:rPr lang="fr-FR" smtClean="0"/>
              <a:t>24/09/2025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57C85-9718-D2E3-3595-15145F0C0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63A07-6CBF-A9C5-B79A-DE57515BC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CF76-438D-A144-A7D1-2C329B1BD2C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202108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60" userDrawn="1">
          <p15:clr>
            <a:srgbClr val="FBAE40"/>
          </p15:clr>
        </p15:guide>
        <p15:guide id="4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4C435-8508-6B17-B0F6-077B30BD6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A73E93-719D-F758-5D24-68918B964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F9D2-E04B-B864-2E28-047FF84C2C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BC6690-B8FC-D64D-8A7A-238F2BA32206}" type="datetime1">
              <a:rPr lang="fr-FR" smtClean="0"/>
              <a:t>24/09/2025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7DE7B-8528-4E38-98FD-5E1EE0EDE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50FC1-7DEB-B3E6-7A2E-9D32F8C60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CF76-438D-A144-A7D1-2C329B1BD2C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67208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34C38E-756F-5E16-9E25-9FB61375F8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1F677F-D4BF-5FBC-0B52-4A400A1E5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E1F83-3DC9-06B5-0CCB-7F621C40B9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77BF62-8D5B-954A-A350-584909C8EAF7}" type="datetime1">
              <a:rPr lang="fr-FR" smtClean="0"/>
              <a:t>24/09/2025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57203-8175-1EE7-7F48-1792AC408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21556-807E-6CCE-B08B-84A2792E5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CF76-438D-A144-A7D1-2C329B1BD2C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963626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9AEDA-C048-6774-C69F-2D701842B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053C9-A1F5-86A6-B9A8-4A5C400C2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07A90-EE03-105C-4D24-4AD9ED9420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AC1F5-8D7B-EB45-AA70-A3F171F7E1EC}" type="datetime1">
              <a:rPr lang="fr-FR" smtClean="0"/>
              <a:t>24/09/2025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8BBB2-37E6-5690-468D-715FE7814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2FD45-C0E9-6C73-04B8-B7E41477F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CF76-438D-A144-A7D1-2C329B1BD2C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324899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E684B-5D3D-C3F5-8F8D-7C342304B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D6772-1A5E-C0FD-B2CF-2945ABEBB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D3BA3-9204-5C03-3FBB-FD45DD2A2D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F4C65A-55B0-A848-889B-FED2643D1423}" type="datetime1">
              <a:rPr lang="fr-FR" smtClean="0"/>
              <a:t>24/09/2025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CB8D1-46F0-B51C-8F4A-264054665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E8DBE-0917-00EF-F9CE-81743EC89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CF76-438D-A144-A7D1-2C329B1BD2C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5206368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59F26-7FF4-043D-37BD-489DEF6E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F6DC1-F935-4D57-4421-E2BEB126D0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AFEE38-049A-44AA-D7DD-DB6378155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4B554-12B1-E0A6-4C3D-C3AE091517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56D96E-70D4-1844-A9EA-0DB930E5DCEC}" type="datetime1">
              <a:rPr lang="fr-FR" smtClean="0"/>
              <a:t>24/09/2025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EC700-57E1-99A4-6C0E-28D2F8B67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AB7A27-0DC6-1F32-E0AF-514023C8A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CF76-438D-A144-A7D1-2C329B1BD2C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971623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A7ABB-78E6-B6EC-ACD7-F9D128C14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5C672-FBB8-D0FA-4FCA-C625072C7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B39DF-EFD9-DD5F-24D6-3F4562B4B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2E5073-DC18-C5B8-C9E6-982B1DAB90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A5EEB9-1638-E983-4D16-6159C2BD3B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A42871-EDDB-7CFC-9C6A-A9952C7110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FE40B6-7D71-324A-A209-FF4F219E6A46}" type="datetime1">
              <a:rPr lang="fr-FR" smtClean="0"/>
              <a:t>24/09/2025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736D55-3FFB-16F3-BA1A-B4509EBB4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F12417-C0DB-9D27-3CD2-FEDB4B05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CF76-438D-A144-A7D1-2C329B1BD2C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84277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E8C9-3BD6-1795-89F2-4B235E6A6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6A0C18-EC13-3483-D971-A983859C99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A7DBF8-F638-1140-8957-5AC446214B8B}" type="datetime1">
              <a:rPr lang="fr-FR" smtClean="0"/>
              <a:t>24/09/2025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7B54E4-70E4-777C-8217-10A8BE038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3C3D0A-FA11-BE35-4A3D-D9B33939D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CF76-438D-A144-A7D1-2C329B1BD2C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34570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037EDD-A24B-DCBD-59DA-D87F3A7A00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E6CB74-493E-CD46-B8A4-8E4C0FCE4692}" type="datetime1">
              <a:rPr lang="fr-FR" smtClean="0"/>
              <a:t>24/09/2025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FE3817-F595-D81A-47D4-3F603F571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8C23E1-0F90-D2C8-76F9-CE1216BBE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CF76-438D-A144-A7D1-2C329B1BD2C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969674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8DD3C-CC80-3CB8-A0BE-EDBCAF2C1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A78AD-3DAB-7987-F2B4-C494768B8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1AB2E-DEA6-CAE7-9B08-5A2A3AEC1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9540F-C74A-7825-BBE5-AA75954443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91B35A-7414-034A-872D-8F8EEC5011FD}" type="datetime1">
              <a:rPr lang="fr-FR" smtClean="0"/>
              <a:t>24/09/2025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8B4C3-E7BE-4FED-3937-7747E143D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66B25-7A82-20A9-6808-E44E2BB1A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CF76-438D-A144-A7D1-2C329B1BD2C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236473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E5BE4-5F68-AA66-895C-5D7E3D06B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C8EDBA-9884-D029-6D02-906AAE2E3A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24443F-B306-9FC6-5562-3BCA4D2AF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96A70-D82B-993D-6D01-F9A3FCF72A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6A4142-E8C9-C346-96E2-AF0CB40345D7}" type="datetime1">
              <a:rPr lang="fr-FR" smtClean="0"/>
              <a:t>24/09/2025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E4F5E-79E7-B328-801F-A27B0F380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DE61E-80B1-4D50-E19B-3A28AC3CD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CF76-438D-A144-A7D1-2C329B1BD2C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087621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CB0CE7-D57B-38DB-7C99-A955098D2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5AC42-04A0-0A6F-3FFE-7F16838D9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55DE3-7FCA-CE99-F87B-F57AB3FC62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E291B-CD84-1748-DEF9-F3A3ED44F1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7CF76-438D-A144-A7D1-2C329B1BD2C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339270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C3AB3-2B8B-B4AC-DA8A-124C384ACD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FR" dirty="0"/>
              <a:t>Optimized ordering and batching of microbial genomic data for compression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6F2584-3A8C-4E07-85B4-E475D34B8F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FR" dirty="0"/>
              <a:t>24/09/2025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EA9862-76F4-C955-AD6A-2BDBBC86F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F01579-1A78-253A-ED1A-52ED3CD82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CF76-438D-A144-A7D1-2C329B1BD2C7}" type="slidenum">
              <a:rPr lang="en-FR" smtClean="0"/>
              <a:t>1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896766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6970A-5CC6-22C4-8468-2D884EFD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Conceptual explaination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A89FC-1A03-8713-6849-00A42FDBB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R" dirty="0"/>
              <a:t>Studying various characteristic of the batches (repetitive measures, distinct kmers count) and the outcome as a compression size with different compressors</a:t>
            </a:r>
          </a:p>
          <a:p>
            <a:r>
              <a:rPr lang="en-GB" dirty="0"/>
              <a:t>M</a:t>
            </a:r>
            <a:r>
              <a:rPr lang="en-FR" dirty="0"/>
              <a:t>ult linear regression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3C76F1-7970-5D68-0475-7EDEDFC87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BD6B93-C13B-19B5-8535-2C7844028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CF76-438D-A144-A7D1-2C329B1BD2C7}" type="slidenum">
              <a:rPr lang="en-FR" smtClean="0"/>
              <a:t>10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636684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F4BF-873A-16E3-B225-5BF124FD1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Setup: </a:t>
            </a: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5FB8B-DFEA-C3A4-4372-D6C2A03AA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884918"/>
          </a:xfrm>
        </p:spPr>
        <p:txBody>
          <a:bodyPr/>
          <a:lstStyle/>
          <a:p>
            <a:pPr marL="0" indent="0">
              <a:buNone/>
            </a:pPr>
            <a:r>
              <a:rPr lang="en-FR" b="1" dirty="0"/>
              <a:t>Dataset: </a:t>
            </a:r>
            <a:r>
              <a:rPr lang="en-FR" dirty="0"/>
              <a:t>10 small batches of E. coli, number of genomes ranging from 25-100 genomes.</a:t>
            </a:r>
          </a:p>
          <a:p>
            <a:pPr marL="0" indent="0">
              <a:buNone/>
            </a:pPr>
            <a:r>
              <a:rPr lang="en-FR" b="1" dirty="0"/>
              <a:t>Predictors: </a:t>
            </a:r>
            <a:r>
              <a:rPr lang="en-FR" dirty="0"/>
              <a:t>number of distinct kmers, number of genomes, number of phrase z (using PFP)</a:t>
            </a:r>
          </a:p>
          <a:p>
            <a:pPr marL="0" indent="0">
              <a:buNone/>
            </a:pPr>
            <a:endParaRPr lang="en-FR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F7C954F-86DC-A0B8-DCB7-D54ED7500E7D}"/>
              </a:ext>
            </a:extLst>
          </p:cNvPr>
          <p:cNvGrpSpPr/>
          <p:nvPr/>
        </p:nvGrpSpPr>
        <p:grpSpPr>
          <a:xfrm>
            <a:off x="6286494" y="2639331"/>
            <a:ext cx="4360635" cy="3276600"/>
            <a:chOff x="6281056" y="3052989"/>
            <a:chExt cx="4360635" cy="32766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7256F03-7D21-C356-315A-272007F9A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52037"/>
            <a:stretch>
              <a:fillRect/>
            </a:stretch>
          </p:blipFill>
          <p:spPr>
            <a:xfrm>
              <a:off x="7053942" y="3052989"/>
              <a:ext cx="3587749" cy="32766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712EBFC-54FA-2393-411C-AD4CF5383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3910" r="75758"/>
            <a:stretch>
              <a:fillRect/>
            </a:stretch>
          </p:blipFill>
          <p:spPr>
            <a:xfrm>
              <a:off x="6281056" y="3052989"/>
              <a:ext cx="772886" cy="327660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D527069-B934-4984-43D4-0C1F0E0AD72D}"/>
              </a:ext>
            </a:extLst>
          </p:cNvPr>
          <p:cNvGrpSpPr/>
          <p:nvPr/>
        </p:nvGrpSpPr>
        <p:grpSpPr>
          <a:xfrm>
            <a:off x="934933" y="2639331"/>
            <a:ext cx="3837214" cy="3276600"/>
            <a:chOff x="838200" y="3052989"/>
            <a:chExt cx="3837214" cy="32766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D483242-CEBF-265A-DABC-A714534D6A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3910" r="75758"/>
            <a:stretch>
              <a:fillRect/>
            </a:stretch>
          </p:blipFill>
          <p:spPr>
            <a:xfrm>
              <a:off x="838200" y="3052989"/>
              <a:ext cx="772886" cy="32766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A59EE88-0F8F-36DF-F2D4-2D32F95F2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4679" r="47672"/>
            <a:stretch>
              <a:fillRect/>
            </a:stretch>
          </p:blipFill>
          <p:spPr>
            <a:xfrm>
              <a:off x="1611086" y="3052989"/>
              <a:ext cx="2068284" cy="32766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19E63E8-4E0B-46D1-4D4E-2F9E6DDE9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813" r="85872"/>
            <a:stretch>
              <a:fillRect/>
            </a:stretch>
          </p:blipFill>
          <p:spPr>
            <a:xfrm>
              <a:off x="3679370" y="3052989"/>
              <a:ext cx="996044" cy="3276600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C89D51C-9B2A-A7B7-5092-E806717CDD4A}"/>
              </a:ext>
            </a:extLst>
          </p:cNvPr>
          <p:cNvSpPr txBox="1"/>
          <p:nvPr/>
        </p:nvSpPr>
        <p:spPr>
          <a:xfrm>
            <a:off x="5158590" y="3733800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7200" dirty="0"/>
              <a:t>~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7D30DE1D-E5F7-8EB2-C2B6-5E868C735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Hong, Aaron, Massimiliano Rossi, and Christina Boucher. 2023. “LZ77 via Prefix-Free Parsing.” In </a:t>
            </a:r>
            <a:r>
              <a:rPr lang="en-GB" i="1" dirty="0"/>
              <a:t>2023 Proceedings of the Symposium on Algorithm Engineering and Experiments (ALENEX)</a:t>
            </a:r>
            <a:r>
              <a:rPr lang="en-GB" dirty="0"/>
              <a:t>, 123–34. Philadelphia, PA: Society for Industrial and Applied Mathematics.</a:t>
            </a:r>
            <a:endParaRPr lang="en-FR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67179E31-679E-7C1C-8889-6677E2E07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CF76-438D-A144-A7D1-2C329B1BD2C7}" type="slidenum">
              <a:rPr lang="en-FR" smtClean="0"/>
              <a:t>11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91932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AAE63-C55C-FFF9-57F3-8C975153E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Multi-linear regression results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289B30-97B9-3695-545A-4D5F3F2AA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3ADBE1-5EA0-2D19-DC2E-31557D9C5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CF76-438D-A144-A7D1-2C329B1BD2C7}" type="slidenum">
              <a:rPr lang="en-FR" smtClean="0"/>
              <a:t>12</a:t>
            </a:fld>
            <a:endParaRPr lang="en-FR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E4B7264-9F92-B6CD-5B88-5584046E0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204497"/>
              </p:ext>
            </p:extLst>
          </p:nvPr>
        </p:nvGraphicFramePr>
        <p:xfrm>
          <a:off x="838200" y="1782786"/>
          <a:ext cx="10297886" cy="228600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396504">
                  <a:extLst>
                    <a:ext uri="{9D8B030D-6E8A-4147-A177-3AD203B41FA5}">
                      <a16:colId xmlns:a16="http://schemas.microsoft.com/office/drawing/2014/main" val="1463870393"/>
                    </a:ext>
                  </a:extLst>
                </a:gridCol>
                <a:gridCol w="3915725">
                  <a:extLst>
                    <a:ext uri="{9D8B030D-6E8A-4147-A177-3AD203B41FA5}">
                      <a16:colId xmlns:a16="http://schemas.microsoft.com/office/drawing/2014/main" val="413956783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733378468"/>
                    </a:ext>
                  </a:extLst>
                </a:gridCol>
                <a:gridCol w="3548743">
                  <a:extLst>
                    <a:ext uri="{9D8B030D-6E8A-4147-A177-3AD203B41FA5}">
                      <a16:colId xmlns:a16="http://schemas.microsoft.com/office/drawing/2014/main" val="24455596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b="1" dirty="0"/>
                        <a:t>Outcome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GB" b="1" dirty="0"/>
                        <a:t>Significant Predictors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GB" b="1" dirty="0"/>
                        <a:t>Direction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GB" b="1" dirty="0"/>
                        <a:t>Notes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98402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b="1" dirty="0" err="1"/>
                        <a:t>size_mbgc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GB" dirty="0" err="1"/>
                        <a:t>u_kmers</a:t>
                      </a:r>
                      <a:r>
                        <a:rPr lang="en-GB" dirty="0"/>
                        <a:t> (+, p = 0.03) </a:t>
                      </a:r>
                    </a:p>
                    <a:p>
                      <a:pPr algn="l">
                        <a:buNone/>
                      </a:pPr>
                      <a:r>
                        <a:rPr lang="en-GB" dirty="0" err="1"/>
                        <a:t>nb_genomes</a:t>
                      </a:r>
                      <a:r>
                        <a:rPr lang="en-GB" dirty="0"/>
                        <a:t> (+, p = 0.079, borderline)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GB" dirty="0"/>
                        <a:t>Positive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GB" dirty="0" err="1"/>
                        <a:t>nb_phrases</a:t>
                      </a:r>
                      <a:r>
                        <a:rPr lang="en-GB" dirty="0"/>
                        <a:t> not significant.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0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b="1" dirty="0" err="1"/>
                        <a:t>size_agc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GB" dirty="0" err="1"/>
                        <a:t>nb_phrases</a:t>
                      </a:r>
                      <a:r>
                        <a:rPr lang="en-GB" dirty="0"/>
                        <a:t> (+, p = 0.017) </a:t>
                      </a:r>
                    </a:p>
                    <a:p>
                      <a:pPr algn="l">
                        <a:buNone/>
                      </a:pPr>
                      <a:r>
                        <a:rPr lang="en-GB" dirty="0" err="1"/>
                        <a:t>nb_genomes</a:t>
                      </a:r>
                      <a:r>
                        <a:rPr lang="en-GB" dirty="0"/>
                        <a:t> (+, p = 0.040)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GB" dirty="0"/>
                        <a:t>Positive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GB" dirty="0" err="1"/>
                        <a:t>u_kmers</a:t>
                      </a:r>
                      <a:r>
                        <a:rPr lang="en-GB" dirty="0"/>
                        <a:t> not significant.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687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b="1" dirty="0" err="1"/>
                        <a:t>size_xz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GB" dirty="0" err="1"/>
                        <a:t>nb_phrases</a:t>
                      </a:r>
                      <a:r>
                        <a:rPr lang="en-GB" dirty="0"/>
                        <a:t> (+, p = 0.016) </a:t>
                      </a:r>
                    </a:p>
                    <a:p>
                      <a:pPr algn="l">
                        <a:buNone/>
                      </a:pPr>
                      <a:r>
                        <a:rPr lang="en-GB" dirty="0" err="1"/>
                        <a:t>nb_genomes</a:t>
                      </a:r>
                      <a:r>
                        <a:rPr lang="en-GB" dirty="0"/>
                        <a:t> (+, p = 0.0068)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GB" dirty="0"/>
                        <a:t>Positive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GB" dirty="0" err="1"/>
                        <a:t>u_kmers</a:t>
                      </a:r>
                      <a:r>
                        <a:rPr lang="en-GB" dirty="0"/>
                        <a:t> not significant.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0546743"/>
                  </a:ext>
                </a:extLst>
              </a:tr>
            </a:tbl>
          </a:graphicData>
        </a:graphic>
      </p:graphicFrame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6EFE5847-3155-4798-5C83-7B2066823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60883"/>
            <a:ext cx="10515600" cy="1869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FR" sz="1800" b="1" dirty="0"/>
              <a:t>Model fit (all compressor): </a:t>
            </a:r>
          </a:p>
          <a:p>
            <a:pPr marL="0" indent="0">
              <a:buNone/>
            </a:pPr>
            <a:r>
              <a:rPr lang="en-GB" sz="1800" dirty="0"/>
              <a:t>C</a:t>
            </a:r>
            <a:r>
              <a:rPr lang="en-FR" sz="1800" dirty="0"/>
              <a:t>urrently overfitting with R</a:t>
            </a:r>
            <a:r>
              <a:rPr lang="en-FR" sz="1800" baseline="30000" dirty="0"/>
              <a:t>2</a:t>
            </a:r>
            <a:r>
              <a:rPr lang="en-FR" sz="1800" dirty="0"/>
              <a:t> &gt; 0.99, adjusted R</a:t>
            </a:r>
            <a:r>
              <a:rPr lang="en-FR" sz="1800" baseline="30000" dirty="0"/>
              <a:t>2</a:t>
            </a:r>
            <a:r>
              <a:rPr lang="en-FR" sz="1800" dirty="0"/>
              <a:t> &gt; 0.98.</a:t>
            </a:r>
          </a:p>
          <a:p>
            <a:pPr marL="0" indent="0">
              <a:buNone/>
            </a:pPr>
            <a:r>
              <a:rPr lang="en-FR" sz="1800" dirty="0"/>
              <a:t>Residual SE varies from ~100kb to ~400kb </a:t>
            </a:r>
          </a:p>
          <a:p>
            <a:pPr>
              <a:buFont typeface="Wingdings" pitchFamily="2" charset="2"/>
              <a:buChar char="è"/>
            </a:pPr>
            <a:r>
              <a:rPr lang="en-GB" sz="1800" i="1" dirty="0">
                <a:sym typeface="Wingdings" pitchFamily="2" charset="2"/>
              </a:rPr>
              <a:t>E</a:t>
            </a:r>
            <a:r>
              <a:rPr lang="en-GB" sz="1800" i="1" dirty="0"/>
              <a:t>xploratory signals</a:t>
            </a:r>
            <a:r>
              <a:rPr lang="en-GB" sz="1800" dirty="0"/>
              <a:t> pointing to possible predictors (</a:t>
            </a:r>
            <a:r>
              <a:rPr lang="en-GB" dirty="0" err="1"/>
              <a:t>nb_genomes</a:t>
            </a:r>
            <a:r>
              <a:rPr lang="en-GB" sz="1800" dirty="0"/>
              <a:t>, </a:t>
            </a:r>
            <a:r>
              <a:rPr lang="en-GB" dirty="0" err="1"/>
              <a:t>nb_phrases</a:t>
            </a:r>
            <a:r>
              <a:rPr lang="en-GB" sz="1800" dirty="0"/>
              <a:t>)</a:t>
            </a:r>
          </a:p>
          <a:p>
            <a:pPr>
              <a:buFont typeface="Wingdings" pitchFamily="2" charset="2"/>
              <a:buChar char="è"/>
            </a:pPr>
            <a:r>
              <a:rPr lang="en-GB" sz="1800" dirty="0"/>
              <a:t>Distinct </a:t>
            </a:r>
            <a:r>
              <a:rPr lang="en-GB" sz="1800" dirty="0" err="1"/>
              <a:t>kmers</a:t>
            </a:r>
            <a:r>
              <a:rPr lang="en-GB" sz="1800" dirty="0"/>
              <a:t> count not so good, to be further tested using delta measures.</a:t>
            </a:r>
            <a:endParaRPr lang="en-FR" sz="1800" dirty="0"/>
          </a:p>
        </p:txBody>
      </p:sp>
    </p:spTree>
    <p:extLst>
      <p:ext uri="{BB962C8B-B14F-4D97-AF65-F5344CB8AC3E}">
        <p14:creationId xmlns:p14="http://schemas.microsoft.com/office/powerpoint/2010/main" val="1623171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892A5-35B7-23D9-005F-CB1F0A43E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New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1A8B1-79E2-6DBB-989E-CE0EA28E91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CC8B0F-BCE6-99A3-1055-3A632832B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71EFE8-117B-D711-1433-1268A6B85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CF76-438D-A144-A7D1-2C329B1BD2C7}" type="slidenum">
              <a:rPr lang="en-FR" smtClean="0"/>
              <a:t>2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622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39652-E971-5C76-663A-FFAFB01FF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b="1" dirty="0"/>
              <a:t>Recompression of ATB: </a:t>
            </a:r>
            <a:r>
              <a:rPr lang="en-FR" dirty="0"/>
              <a:t>30% reduction in size with XZ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130DB-8E28-C5BD-0B7C-42BDD24FA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3805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FR" sz="1800" dirty="0"/>
              <a:t>New vocabularies for clusters division:</a:t>
            </a:r>
          </a:p>
          <a:p>
            <a:r>
              <a:rPr lang="en-FR" sz="1800" dirty="0"/>
              <a:t>Major species: regular batches</a:t>
            </a:r>
          </a:p>
          <a:p>
            <a:r>
              <a:rPr lang="en-FR" sz="1800" dirty="0"/>
              <a:t>Minor species: dustbin</a:t>
            </a:r>
          </a:p>
          <a:p>
            <a:r>
              <a:rPr lang="en-FR" sz="1800" dirty="0"/>
              <a:t>Unknown species: species without taxo metadata</a:t>
            </a:r>
          </a:p>
          <a:p>
            <a:pPr marL="0" indent="0">
              <a:buNone/>
            </a:pPr>
            <a:r>
              <a:rPr lang="en-FR" sz="1800" dirty="0"/>
              <a:t>Different compressors all benefit from phylogenetic compression:</a:t>
            </a:r>
          </a:p>
          <a:p>
            <a:r>
              <a:rPr lang="en-FR" sz="1800" dirty="0"/>
              <a:t>XZ for general usage</a:t>
            </a:r>
          </a:p>
          <a:p>
            <a:r>
              <a:rPr lang="en-FR" sz="1800" dirty="0"/>
              <a:t>AGC for rapid sample extraction</a:t>
            </a:r>
          </a:p>
          <a:p>
            <a:r>
              <a:rPr lang="en-FR" sz="1800" dirty="0"/>
              <a:t>MBGC for best compression (2,3 millions genomes compressed down to just over 14GB)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FC97F4-2DE0-9AA7-70F4-18EB5C21D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3A663-58AA-0BBF-E448-A037B22F4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CF76-438D-A144-A7D1-2C329B1BD2C7}" type="slidenum">
              <a:rPr lang="en-FR" smtClean="0"/>
              <a:t>3</a:t>
            </a:fld>
            <a:endParaRPr lang="en-F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780A81-3C9A-68A7-D021-401C9FC52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5508171" cy="445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411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0F484B25-D283-DE9A-AD48-FA61E1FC1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098" y="1308213"/>
            <a:ext cx="7245803" cy="3428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6C9252-0698-54EB-CE0C-965C36472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b="1" dirty="0"/>
              <a:t>AGC minor species clusters: </a:t>
            </a:r>
            <a:r>
              <a:rPr lang="en-FR" dirty="0"/>
              <a:t>the choice of reference genomes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35354-CF8D-26E3-381A-97140D13C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5648" y="4787787"/>
            <a:ext cx="8880701" cy="152399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FR" sz="1600" dirty="0"/>
              <a:t>AGC requires that a reference genomes is picked.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FR" sz="1600" dirty="0"/>
              <a:t>(a): Pick single appearance kmers as splitter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FR" sz="1600" dirty="0"/>
              <a:t>(b): Split the reference genomes into segment (parameter -s)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FR" sz="1600" dirty="0"/>
              <a:t>(c): Split the remaining genomes into segments and then grouping (parameter -b)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FR" sz="1600" dirty="0"/>
              <a:t>(d): Compression of each segment groups by first LZSS parsing agst the reference and zstd compressing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D5382-4580-7F18-03FC-4CA997C13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/>
              <a:t>Deorowicz</a:t>
            </a:r>
            <a:r>
              <a:rPr lang="en-GB" dirty="0"/>
              <a:t>, Sebastian, Agnieszka Danek, and Heng Li. 2023. “AGC: Compact Representation of Assembled Genomes with Fast Queries and Updates.” </a:t>
            </a:r>
            <a:r>
              <a:rPr lang="en-GB" i="1" dirty="0"/>
              <a:t>Bioinformatics</a:t>
            </a:r>
            <a:endParaRPr lang="en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1CAEA9-AA1A-FC56-7C65-A83E6D870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CF76-438D-A144-A7D1-2C329B1BD2C7}" type="slidenum">
              <a:rPr lang="en-FR" smtClean="0"/>
              <a:t>4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814352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7E0DE-250A-CE58-EC7A-1AAC0281F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DBA73-93D8-0A35-4885-A7FC0773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b="1" dirty="0"/>
              <a:t>AGC minor species clusters: </a:t>
            </a:r>
            <a:r>
              <a:rPr lang="en-FR" dirty="0"/>
              <a:t>the choice of reference genomes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57EC05-A893-652D-A4D8-1AFD920F8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B7E018-5BAD-6CFE-E632-612D013A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CF76-438D-A144-A7D1-2C329B1BD2C7}" type="slidenum">
              <a:rPr lang="en-FR" smtClean="0"/>
              <a:t>5</a:t>
            </a:fld>
            <a:endParaRPr lang="en-FR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83D5C5-4B06-0E68-61C5-B56ABBD64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FR" sz="1600" dirty="0"/>
              <a:t>Our choice of reference genomes: the first genome of each batch.</a:t>
            </a:r>
          </a:p>
          <a:p>
            <a:pPr marL="0" indent="0">
              <a:buNone/>
            </a:pPr>
            <a:r>
              <a:rPr lang="en-GB" sz="1600" b="1" dirty="0">
                <a:sym typeface="Wingdings" pitchFamily="2" charset="2"/>
              </a:rPr>
              <a:t>Question: </a:t>
            </a:r>
          </a:p>
          <a:p>
            <a:pPr marL="0" indent="0">
              <a:buNone/>
            </a:pPr>
            <a:r>
              <a:rPr lang="en-GB" sz="1600" dirty="0">
                <a:sym typeface="Wingdings" pitchFamily="2" charset="2"/>
              </a:rPr>
              <a:t>T</a:t>
            </a:r>
            <a:r>
              <a:rPr lang="en-FR" sz="1600" dirty="0">
                <a:sym typeface="Wingdings" pitchFamily="2" charset="2"/>
              </a:rPr>
              <a:t>his works with batch from the same species clusters (evidently agc compress better than xz for major spc batches). </a:t>
            </a:r>
          </a:p>
          <a:p>
            <a:pPr marL="0" indent="0">
              <a:buNone/>
            </a:pPr>
            <a:r>
              <a:rPr lang="en-FR" sz="1600" dirty="0">
                <a:solidFill>
                  <a:srgbClr val="C00000"/>
                </a:solidFill>
                <a:sym typeface="Wingdings" pitchFamily="2" charset="2"/>
              </a:rPr>
              <a:t>But is it a bad choice with batches containing genomes from multiple species (minor batches)?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510D447-BA86-B9CE-B08A-4175D7D52BA5}"/>
              </a:ext>
            </a:extLst>
          </p:cNvPr>
          <p:cNvSpPr txBox="1">
            <a:spLocks/>
          </p:cNvSpPr>
          <p:nvPr/>
        </p:nvSpPr>
        <p:spPr>
          <a:xfrm>
            <a:off x="838200" y="3450771"/>
            <a:ext cx="5257800" cy="261257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600" b="1" dirty="0">
                <a:sym typeface="Wingdings" pitchFamily="2" charset="2"/>
              </a:rPr>
              <a:t>Testing with 1 batch: </a:t>
            </a:r>
          </a:p>
          <a:p>
            <a:pPr marL="0" indent="0">
              <a:buNone/>
            </a:pPr>
            <a:r>
              <a:rPr lang="en-GB" sz="1600" b="1" dirty="0">
                <a:sym typeface="Wingdings" pitchFamily="2" charset="2"/>
              </a:rPr>
              <a:t>Dataset: </a:t>
            </a:r>
            <a:r>
              <a:rPr lang="en-GB" sz="1600" dirty="0">
                <a:sym typeface="Wingdings" pitchFamily="2" charset="2"/>
              </a:rPr>
              <a:t>batch </a:t>
            </a:r>
            <a:r>
              <a:rPr lang="en-GB" sz="1600" i="1" dirty="0">
                <a:sym typeface="Wingdings" pitchFamily="2" charset="2"/>
              </a:rPr>
              <a:t>atb.assembly.r0.2.batch.97 from original ATB batch</a:t>
            </a:r>
          </a:p>
          <a:p>
            <a:pPr marL="0" indent="0">
              <a:buNone/>
            </a:pPr>
            <a:r>
              <a:rPr lang="en-GB" sz="1600" b="1" dirty="0">
                <a:sym typeface="Wingdings" pitchFamily="2" charset="2"/>
              </a:rPr>
              <a:t>Batch metadata: </a:t>
            </a:r>
          </a:p>
          <a:p>
            <a:r>
              <a:rPr lang="en-GB" sz="1600" dirty="0">
                <a:sym typeface="Wingdings" pitchFamily="2" charset="2"/>
              </a:rPr>
              <a:t>Number of species: 33</a:t>
            </a:r>
          </a:p>
          <a:p>
            <a:r>
              <a:rPr lang="en-GB" sz="1600" dirty="0">
                <a:sym typeface="Wingdings" pitchFamily="2" charset="2"/>
              </a:rPr>
              <a:t>Number of genomes: 1000</a:t>
            </a:r>
          </a:p>
          <a:p>
            <a:pPr marL="0" indent="0">
              <a:buNone/>
            </a:pPr>
            <a:r>
              <a:rPr lang="en-GB" sz="1600" b="1" dirty="0">
                <a:sym typeface="Wingdings" pitchFamily="2" charset="2"/>
              </a:rPr>
              <a:t>Reference genome choices:</a:t>
            </a:r>
          </a:p>
          <a:p>
            <a:r>
              <a:rPr lang="en-GB" sz="1600" dirty="0">
                <a:sym typeface="Wingdings" pitchFamily="2" charset="2"/>
              </a:rPr>
              <a:t>The first genome</a:t>
            </a:r>
          </a:p>
          <a:p>
            <a:r>
              <a:rPr lang="en-GB" sz="1600" dirty="0">
                <a:sym typeface="Wingdings" pitchFamily="2" charset="2"/>
              </a:rPr>
              <a:t>Randomly select 1 genome from each species, then concatenate them</a:t>
            </a:r>
          </a:p>
          <a:p>
            <a:pPr marL="0" indent="0">
              <a:buNone/>
            </a:pPr>
            <a:r>
              <a:rPr lang="en-GB" sz="1600" b="1" dirty="0">
                <a:sym typeface="Wingdings" pitchFamily="2" charset="2"/>
              </a:rPr>
              <a:t>Parameter: </a:t>
            </a:r>
            <a:r>
              <a:rPr lang="en-GB" sz="1600" dirty="0">
                <a:sym typeface="Wingdings" pitchFamily="2" charset="2"/>
              </a:rPr>
              <a:t>AGC –a –b 500 –s 1500</a:t>
            </a:r>
          </a:p>
        </p:txBody>
      </p:sp>
      <p:pic>
        <p:nvPicPr>
          <p:cNvPr id="3073" name="Picture 1">
            <a:extLst>
              <a:ext uri="{FF2B5EF4-FFF2-40B4-BE49-F238E27FC236}">
                <a16:creationId xmlns:a16="http://schemas.microsoft.com/office/drawing/2014/main" id="{3C9E0F5B-DEFA-16C8-A434-76CDB2DD67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94"/>
          <a:stretch>
            <a:fillRect/>
          </a:stretch>
        </p:blipFill>
        <p:spPr bwMode="auto">
          <a:xfrm>
            <a:off x="7107684" y="3178629"/>
            <a:ext cx="3245317" cy="288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4848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14DC1-AD52-2F37-0D26-BDDE06A89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b="1" dirty="0"/>
              <a:t>Single sample extraction: </a:t>
            </a:r>
            <a:r>
              <a:rPr lang="en-FR" dirty="0"/>
              <a:t>AGC compressor is the most suitable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C80B789-B7C2-87B9-D4C1-5E5B892C7B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9235175"/>
              </p:ext>
            </p:extLst>
          </p:nvPr>
        </p:nvGraphicFramePr>
        <p:xfrm>
          <a:off x="3173185" y="3153951"/>
          <a:ext cx="6019800" cy="213115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541814">
                  <a:extLst>
                    <a:ext uri="{9D8B030D-6E8A-4147-A177-3AD203B41FA5}">
                      <a16:colId xmlns:a16="http://schemas.microsoft.com/office/drawing/2014/main" val="4010396421"/>
                    </a:ext>
                  </a:extLst>
                </a:gridCol>
                <a:gridCol w="1738993">
                  <a:extLst>
                    <a:ext uri="{9D8B030D-6E8A-4147-A177-3AD203B41FA5}">
                      <a16:colId xmlns:a16="http://schemas.microsoft.com/office/drawing/2014/main" val="1842266110"/>
                    </a:ext>
                  </a:extLst>
                </a:gridCol>
                <a:gridCol w="1738993">
                  <a:extLst>
                    <a:ext uri="{9D8B030D-6E8A-4147-A177-3AD203B41FA5}">
                      <a16:colId xmlns:a16="http://schemas.microsoft.com/office/drawing/2014/main" val="1738248113"/>
                    </a:ext>
                  </a:extLst>
                </a:gridCol>
              </a:tblGrid>
              <a:tr h="378551">
                <a:tc rowSpan="2">
                  <a:txBody>
                    <a:bodyPr/>
                    <a:lstStyle/>
                    <a:p>
                      <a:pPr algn="ctr"/>
                      <a:r>
                        <a:rPr lang="en-FR" dirty="0"/>
                        <a:t>Tools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FR" dirty="0"/>
                        <a:t>Sample extraction </a:t>
                      </a:r>
                    </a:p>
                    <a:p>
                      <a:pPr algn="ctr"/>
                      <a:r>
                        <a:rPr lang="en-FR" dirty="0"/>
                        <a:t>(n = 17,440)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21981"/>
                  </a:ext>
                </a:extLst>
              </a:tr>
              <a:tr h="378551">
                <a:tc vMerge="1">
                  <a:txBody>
                    <a:bodyPr/>
                    <a:lstStyle/>
                    <a:p>
                      <a:pPr algn="ctr"/>
                      <a:endParaRPr lang="en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  <a:r>
                        <a:rPr lang="en-FR" dirty="0"/>
                        <a:t>verage (s)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Total (s)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491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AGC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0.29</a:t>
                      </a:r>
                      <a:endParaRPr lang="en-FR" dirty="0"/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5056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54600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MBGC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8.18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142738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037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XZ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(still running)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486966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560EF-79A4-3FBE-4F40-0E6EDEBF6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C9AE5-22D7-DD89-7144-74ACD26AA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CF76-438D-A144-A7D1-2C329B1BD2C7}" type="slidenum">
              <a:rPr lang="en-FR" smtClean="0"/>
              <a:t>6</a:t>
            </a:fld>
            <a:endParaRPr lang="en-FR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D8D6D89B-4441-1002-2931-354BB3DA652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FR" b="1" dirty="0"/>
              <a:t>Setup: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FR" dirty="0"/>
              <a:t>Extract randomly 20 genomes from each batch with AGC, MBGC and XZ</a:t>
            </a:r>
          </a:p>
        </p:txBody>
      </p:sp>
    </p:spTree>
    <p:extLst>
      <p:ext uri="{BB962C8B-B14F-4D97-AF65-F5344CB8AC3E}">
        <p14:creationId xmlns:p14="http://schemas.microsoft.com/office/powerpoint/2010/main" val="3698324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674666-3680-B002-5A22-4E8715D42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Prediction of compression size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55199F-3EB3-F221-B4CA-77BF88C6AF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09354-B029-D776-1B39-1019A532C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BE96B-AABB-5DE3-56AF-C5A6C3225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CF76-438D-A144-A7D1-2C329B1BD2C7}" type="slidenum">
              <a:rPr lang="en-FR" smtClean="0"/>
              <a:t>7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812608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F6CD1B-75A1-F51F-9474-9D1740FE5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b="1" dirty="0"/>
              <a:t>Small experiment: </a:t>
            </a:r>
            <a:r>
              <a:rPr lang="en-FR" dirty="0"/>
              <a:t>compressibility measure z as a predictor of compression size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224D7C-D066-AB43-FD41-826D0A21C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FR" b="1" dirty="0"/>
              <a:t>GOAL: </a:t>
            </a:r>
            <a:r>
              <a:rPr lang="en-FR" dirty="0"/>
              <a:t>Gain first intuition for the impact of cmp measure z on compression sizes using 3 compressors (xz, mbgc, agc)</a:t>
            </a:r>
          </a:p>
          <a:p>
            <a:pPr marL="0" indent="0">
              <a:buNone/>
            </a:pPr>
            <a:r>
              <a:rPr lang="en-FR" b="1" dirty="0"/>
              <a:t>Hypothesis: </a:t>
            </a:r>
            <a:r>
              <a:rPr lang="en-FR" dirty="0"/>
              <a:t>Since all 3 compressors in many aspects share the same compression principle of dictionary compression </a:t>
            </a:r>
            <a:r>
              <a:rPr lang="en-FR" dirty="0">
                <a:sym typeface="Wingdings" pitchFamily="2" charset="2"/>
              </a:rPr>
              <a:t> z could be a good predictor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E719A-BA4A-C3B7-FB63-B2D11F2D4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B7605-8D6F-7C03-3BCF-848B01EC2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CF76-438D-A144-A7D1-2C329B1BD2C7}" type="slidenum">
              <a:rPr lang="en-FR" smtClean="0"/>
              <a:t>8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314125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A239E-27CD-61CD-C273-7A1DE9D06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Lempel-Ziv compression: repetitive measure z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988DF5F-B1FA-616F-0A57-EB09AD677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Navarro, Gonzalo. 2022. “Indexing Highly Repetitive String Collections, Part I: Repetitiveness Measures.” </a:t>
            </a:r>
            <a:r>
              <a:rPr lang="en-GB" i="1" dirty="0"/>
              <a:t>ACM Computing Surveys</a:t>
            </a:r>
            <a:endParaRPr lang="en-F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2F2F34-6288-45D3-5D3A-01E6B9E382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6650"/>
          <a:stretch>
            <a:fillRect/>
          </a:stretch>
        </p:blipFill>
        <p:spPr>
          <a:xfrm>
            <a:off x="2209800" y="1816049"/>
            <a:ext cx="7772400" cy="19068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28B4E4-5FD0-86DC-3BAF-B5284108B1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6142"/>
          <a:stretch>
            <a:fillRect/>
          </a:stretch>
        </p:blipFill>
        <p:spPr>
          <a:xfrm>
            <a:off x="2209800" y="4005943"/>
            <a:ext cx="7772400" cy="1210180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69996FB-63F7-DDEE-32B6-55475785D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7CF76-438D-A144-A7D1-2C329B1BD2C7}" type="slidenum">
              <a:rPr lang="en-FR" smtClean="0"/>
              <a:t>9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956006988"/>
      </p:ext>
    </p:extLst>
  </p:cSld>
  <p:clrMapOvr>
    <a:masterClrMapping/>
  </p:clrMapOvr>
</p:sld>
</file>

<file path=ppt/theme/theme1.xml><?xml version="1.0" encoding="utf-8"?>
<a:theme xmlns:a="http://schemas.openxmlformats.org/drawingml/2006/main" name="basic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_theme" id="{2C96D13E-3BD5-4740-A055-7F689F8DB6D1}" vid="{DE696CEC-FBBA-C945-A5E1-10F6BEFD76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basic_theme</Template>
  <TotalTime>1315</TotalTime>
  <Words>732</Words>
  <Application>Microsoft Macintosh PowerPoint</Application>
  <PresentationFormat>Widescreen</PresentationFormat>
  <Paragraphs>102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basic_theme</vt:lpstr>
      <vt:lpstr>Optimized ordering and batching of microbial genomic data for compression</vt:lpstr>
      <vt:lpstr>New results</vt:lpstr>
      <vt:lpstr>Recompression of ATB: 30% reduction in size with XZ</vt:lpstr>
      <vt:lpstr>AGC minor species clusters: the choice of reference genomes</vt:lpstr>
      <vt:lpstr>AGC minor species clusters: the choice of reference genomes</vt:lpstr>
      <vt:lpstr>Single sample extraction: AGC compressor is the most suitable</vt:lpstr>
      <vt:lpstr>Prediction of compression size</vt:lpstr>
      <vt:lpstr>Small experiment: compressibility measure z as a predictor of compression size</vt:lpstr>
      <vt:lpstr>Lempel-Ziv compression: repetitive measure z</vt:lpstr>
      <vt:lpstr>Conceptual explaination</vt:lpstr>
      <vt:lpstr>Setup: </vt:lpstr>
      <vt:lpstr>Multi-linear regression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Khac Minh Tam Truong</dc:creator>
  <cp:lastModifiedBy>Khac Minh Tam Truong</cp:lastModifiedBy>
  <cp:revision>6</cp:revision>
  <dcterms:created xsi:type="dcterms:W3CDTF">2025-09-24T11:01:08Z</dcterms:created>
  <dcterms:modified xsi:type="dcterms:W3CDTF">2025-09-25T08:56:30Z</dcterms:modified>
</cp:coreProperties>
</file>