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091dacf0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091dacf0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091dacf0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091dacf0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091dacf0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091dacf0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091dacf0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091dacf0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091dacf0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091dacf0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5091dacf0b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5091dacf0b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4f93944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4f93944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091dacf0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091dacf0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091dacf0b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091dacf0b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091dacf0b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091dacf0b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091dacf0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5091dacf0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091dacf0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091dacf0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091dacf0b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091dacf0b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091dacf0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091dacf0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091dacf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091dacf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091dacf0b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091dacf0b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091dacf0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091dacf0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091dacf0b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091dacf0b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091dacf0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091dacf0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091dacf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091dacf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091dacf0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091dacf0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091dacf0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091dacf0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091dacf0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091dacf0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uasi-phylogenetic ordering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with minimum mapping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28/04/2025</a:t>
            </a:r>
            <a:endParaRPr sz="17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Phylogenetic </a:t>
            </a:r>
            <a:r>
              <a:rPr lang="en"/>
              <a:t>O</a:t>
            </a:r>
            <a:r>
              <a:rPr lang="en" sz="1800"/>
              <a:t>rdering Strategy </a:t>
            </a:r>
            <a:r>
              <a:rPr lang="en"/>
              <a:t>A</a:t>
            </a:r>
            <a:r>
              <a:rPr lang="en" sz="1800"/>
              <a:t>chieves </a:t>
            </a:r>
            <a:r>
              <a:rPr lang="en"/>
              <a:t>T</a:t>
            </a:r>
            <a:r>
              <a:rPr lang="en" sz="1800"/>
              <a:t>he </a:t>
            </a:r>
            <a:r>
              <a:rPr lang="en"/>
              <a:t>B</a:t>
            </a:r>
            <a:r>
              <a:rPr lang="en" sz="1800"/>
              <a:t>est Compressibility</a:t>
            </a:r>
            <a:endParaRPr sz="1800"/>
          </a:p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50" y="1017725"/>
            <a:ext cx="5097116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5620750" y="1591888"/>
            <a:ext cx="3293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Experiment: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</a:rPr>
              <a:t>661k collection, select </a:t>
            </a:r>
            <a:r>
              <a:rPr b="1" lang="en" sz="1200">
                <a:solidFill>
                  <a:srgbClr val="666666"/>
                </a:solidFill>
              </a:rPr>
              <a:t>6 species </a:t>
            </a:r>
            <a:r>
              <a:rPr lang="en" sz="1200">
                <a:solidFill>
                  <a:srgbClr val="666666"/>
                </a:solidFill>
              </a:rPr>
              <a:t>(gtdbtk classification)</a:t>
            </a:r>
            <a:r>
              <a:rPr b="1" lang="en" sz="1200">
                <a:solidFill>
                  <a:srgbClr val="666666"/>
                </a:solidFill>
              </a:rPr>
              <a:t> with over 20,000 genomes. 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Sample randomly 20,000 genomes </a:t>
            </a:r>
            <a:r>
              <a:rPr lang="en" sz="1100">
                <a:solidFill>
                  <a:srgbClr val="666666"/>
                </a:solidFill>
              </a:rPr>
              <a:t>from each species.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Compress the genomes using the 5 ordering methods.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Accession</a:t>
            </a:r>
            <a:r>
              <a:rPr lang="en" sz="1100">
                <a:solidFill>
                  <a:srgbClr val="666666"/>
                </a:solidFill>
              </a:rPr>
              <a:t> + phylo is equivalent to the current strategy.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</a:t>
            </a:r>
            <a:r>
              <a:rPr lang="en"/>
              <a:t>neighbor joining</a:t>
            </a:r>
            <a:r>
              <a:rPr lang="en"/>
              <a:t> tree scaling up is </a:t>
            </a:r>
            <a:r>
              <a:rPr lang="en"/>
              <a:t>impractical</a:t>
            </a:r>
            <a:r>
              <a:rPr lang="en"/>
              <a:t> O(n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79" name="Google Shape;27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Scaling up to 100k genomes (</a:t>
            </a:r>
            <a:r>
              <a:rPr i="1" lang="en" sz="1200">
                <a:solidFill>
                  <a:schemeClr val="dk1"/>
                </a:solidFill>
              </a:rPr>
              <a:t>Salmonella enterica</a:t>
            </a:r>
            <a:r>
              <a:rPr lang="en" sz="1200">
                <a:solidFill>
                  <a:schemeClr val="dk1"/>
                </a:solidFill>
              </a:rPr>
              <a:t>) using the </a:t>
            </a:r>
            <a:r>
              <a:rPr lang="en" sz="1200">
                <a:solidFill>
                  <a:schemeClr val="dk1"/>
                </a:solidFill>
              </a:rPr>
              <a:t>following</a:t>
            </a:r>
            <a:r>
              <a:rPr lang="en" sz="1200">
                <a:solidFill>
                  <a:schemeClr val="dk1"/>
                </a:solidFill>
              </a:rPr>
              <a:t> strategy: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Phylogenetic order with sketch size 10000 (default attotree)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Result: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Mash triangle: ~14h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Quicktree: ~4 days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4125"/>
                </a:solidFill>
              </a:rPr>
              <a:t>⇒ Challenge: not scalable</a:t>
            </a:r>
            <a:endParaRPr sz="1200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⇒ Goal: a faster way of estimating phylogenetic order at scale (100k, 1 million)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Quasi-phylogenetic order</a:t>
            </a:r>
            <a:endParaRPr/>
          </a:p>
        </p:txBody>
      </p:sp>
      <p:sp>
        <p:nvSpPr>
          <p:cNvPr id="286" name="Google Shape;2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20"/>
              <a:t>Quasi-phylogenetic ordering with minimum mapping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311700" y="1152475"/>
            <a:ext cx="85206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Idea:</a:t>
            </a:r>
            <a:endParaRPr/>
          </a:p>
        </p:txBody>
      </p:sp>
      <p:sp>
        <p:nvSpPr>
          <p:cNvPr id="293" name="Google Shape;2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525875" y="1727200"/>
            <a:ext cx="7818600" cy="5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10k reference genomes tree order</a:t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>
            <a:off x="922725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1184300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1505350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/>
          <p:nvPr/>
        </p:nvCxnSpPr>
        <p:spPr>
          <a:xfrm>
            <a:off x="2034775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/>
          <p:nvPr/>
        </p:nvCxnSpPr>
        <p:spPr>
          <a:xfrm>
            <a:off x="2355850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5921375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5"/>
          <p:cNvCxnSpPr/>
          <p:nvPr/>
        </p:nvCxnSpPr>
        <p:spPr>
          <a:xfrm>
            <a:off x="6421050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>
            <a:off x="6970325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5"/>
          <p:cNvCxnSpPr/>
          <p:nvPr/>
        </p:nvCxnSpPr>
        <p:spPr>
          <a:xfrm>
            <a:off x="2707500" y="1722250"/>
            <a:ext cx="0" cy="5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5"/>
          <p:cNvSpPr/>
          <p:nvPr/>
        </p:nvSpPr>
        <p:spPr>
          <a:xfrm>
            <a:off x="758800" y="31745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87632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1016465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758800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1016465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1145297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935627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1016465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1145297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1016465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893148" y="36325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274129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1164571" y="3007525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1145297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1274129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1145297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1274129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1402961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1359088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1274129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1402961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1616752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1402961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1274129" y="36325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1016465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1145297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1274129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1016465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1274129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1402961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1193292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274129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1402961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1274129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150813" y="37596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1531794" y="365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1422236" y="3134625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1402961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1531794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1402961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1531794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1660626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1616752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1531794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1660626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1874417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1660626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1531794" y="37596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1749400" y="31745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1954432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083265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1825600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2083265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2212097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002427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2083265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2212097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2083265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1959948" y="36325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2340929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2318996" y="3149275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2212097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2340929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2212097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2340929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2469761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2425888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2340929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2469761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2683552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2469761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2340929" y="36325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2083265" y="31492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2212097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2340929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2083265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2340929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2469761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2260092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2340929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2469761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2340929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2217613" y="37596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2598594" y="365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2489036" y="3134625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2469761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2598594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2469761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2598594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2727426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>
            <a:off x="2683552" y="3276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2598594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2727426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"/>
          <p:cNvSpPr/>
          <p:nvPr/>
        </p:nvSpPr>
        <p:spPr>
          <a:xfrm>
            <a:off x="2941217" y="3403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2727426" y="353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2598594" y="37596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25"/>
          <p:cNvCxnSpPr/>
          <p:nvPr/>
        </p:nvCxnSpPr>
        <p:spPr>
          <a:xfrm rot="10800000">
            <a:off x="942725" y="2451925"/>
            <a:ext cx="69300" cy="42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5"/>
          <p:cNvCxnSpPr/>
          <p:nvPr/>
        </p:nvCxnSpPr>
        <p:spPr>
          <a:xfrm flipH="1" rot="10800000">
            <a:off x="1508125" y="2312950"/>
            <a:ext cx="516000" cy="52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5"/>
          <p:cNvCxnSpPr/>
          <p:nvPr/>
        </p:nvCxnSpPr>
        <p:spPr>
          <a:xfrm flipH="1" rot="10800000">
            <a:off x="2817825" y="2342775"/>
            <a:ext cx="3026100" cy="69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5"/>
          <p:cNvCxnSpPr/>
          <p:nvPr/>
        </p:nvCxnSpPr>
        <p:spPr>
          <a:xfrm flipH="1" rot="10800000">
            <a:off x="3115475" y="2461875"/>
            <a:ext cx="3690900" cy="84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5"/>
          <p:cNvCxnSpPr/>
          <p:nvPr/>
        </p:nvCxnSpPr>
        <p:spPr>
          <a:xfrm rot="10800000">
            <a:off x="1270075" y="2392350"/>
            <a:ext cx="29700" cy="40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25"/>
          <p:cNvSpPr/>
          <p:nvPr/>
        </p:nvSpPr>
        <p:spPr>
          <a:xfrm>
            <a:off x="7012697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7012697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7031971" y="2321725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7012697" y="24634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7141529" y="259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7012697" y="24634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7141529" y="259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7270361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7226488" y="24634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7141529" y="259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7270361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7270361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>
            <a:off x="7012697" y="259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141529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7141529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7141529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7141529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7289636" y="2448825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"/>
          <p:cNvSpPr/>
          <p:nvPr/>
        </p:nvSpPr>
        <p:spPr>
          <a:xfrm>
            <a:off x="7270361" y="259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/>
          <p:nvPr/>
        </p:nvSpPr>
        <p:spPr>
          <a:xfrm>
            <a:off x="7399194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>
            <a:off x="7270361" y="25905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7399194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7399194" y="27176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1807529" y="2311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1807529" y="24133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1936361" y="2311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1726692" y="2311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1936361" y="2311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1684213" y="25404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2065194" y="24384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2194026" y="2311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2194026" y="2311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2194026" y="2311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065194" y="2540459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530200" y="21839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59032" y="23110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787865" y="24381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530200" y="24381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87865" y="24381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/>
          <p:nvPr/>
        </p:nvSpPr>
        <p:spPr>
          <a:xfrm>
            <a:off x="916697" y="25652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/>
          <p:nvPr/>
        </p:nvSpPr>
        <p:spPr>
          <a:xfrm>
            <a:off x="707027" y="25652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787865" y="24381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5"/>
          <p:cNvSpPr/>
          <p:nvPr/>
        </p:nvSpPr>
        <p:spPr>
          <a:xfrm>
            <a:off x="916697" y="25652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5"/>
          <p:cNvSpPr/>
          <p:nvPr/>
        </p:nvSpPr>
        <p:spPr>
          <a:xfrm>
            <a:off x="787865" y="24381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"/>
          <p:cNvSpPr/>
          <p:nvPr/>
        </p:nvSpPr>
        <p:spPr>
          <a:xfrm>
            <a:off x="935971" y="2169325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5"/>
          <p:cNvSpPr/>
          <p:nvPr/>
        </p:nvSpPr>
        <p:spPr>
          <a:xfrm>
            <a:off x="916697" y="23110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5"/>
          <p:cNvSpPr/>
          <p:nvPr/>
        </p:nvSpPr>
        <p:spPr>
          <a:xfrm>
            <a:off x="916697" y="23110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"/>
          <p:cNvSpPr/>
          <p:nvPr/>
        </p:nvSpPr>
        <p:spPr>
          <a:xfrm>
            <a:off x="787865" y="2311082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916697" y="24381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87865" y="25652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964692" y="2692383"/>
            <a:ext cx="84900" cy="83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6895700" y="2263375"/>
            <a:ext cx="912900" cy="69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6806375" y="2897600"/>
            <a:ext cx="17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Infer subtree</a:t>
            </a:r>
            <a:endParaRPr sz="900">
              <a:solidFill>
                <a:srgbClr val="595959"/>
              </a:solidFill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427675" y="4038075"/>
            <a:ext cx="17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Remaining genomes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Quasi-phylogenetic ordering with minimum mapping</a:t>
            </a:r>
            <a:r>
              <a:rPr lang="en" sz="1800"/>
              <a:t> - </a:t>
            </a:r>
            <a:r>
              <a:rPr lang="en"/>
              <a:t>Implementation</a:t>
            </a:r>
            <a:endParaRPr sz="1800"/>
          </a:p>
        </p:txBody>
      </p:sp>
      <p:sp>
        <p:nvSpPr>
          <p:cNvPr id="464" name="Google Shape;464;p26"/>
          <p:cNvSpPr txBox="1"/>
          <p:nvPr>
            <p:ph idx="1" type="body"/>
          </p:nvPr>
        </p:nvSpPr>
        <p:spPr>
          <a:xfrm>
            <a:off x="311700" y="1152475"/>
            <a:ext cx="85206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A set of genomes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the set of genomes into 2 groups (</a:t>
            </a:r>
            <a:r>
              <a:rPr lang="en"/>
              <a:t>randomly</a:t>
            </a:r>
            <a:r>
              <a:rPr lang="en"/>
              <a:t>): </a:t>
            </a:r>
            <a:r>
              <a:rPr b="1" lang="en"/>
              <a:t>reference genomes</a:t>
            </a:r>
            <a:r>
              <a:rPr lang="en"/>
              <a:t> and </a:t>
            </a:r>
            <a:r>
              <a:rPr b="1" lang="en"/>
              <a:t>query genomes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a reference tree from reference genomes.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the distance between each query genome to all the reference genomes in the 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 the query genome to the branch with the minimum distance (min-mapping)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Infer</a:t>
            </a:r>
            <a:r>
              <a:rPr lang="en"/>
              <a:t> phylogenetic tree for each min-mapping sub-groups.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Quasi-phylogenetic order of the entire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7"/>
          <p:cNvGrpSpPr/>
          <p:nvPr/>
        </p:nvGrpSpPr>
        <p:grpSpPr>
          <a:xfrm>
            <a:off x="195673" y="1042797"/>
            <a:ext cx="4922170" cy="3649695"/>
            <a:chOff x="1422837" y="235200"/>
            <a:chExt cx="6298362" cy="4673104"/>
          </a:xfrm>
        </p:grpSpPr>
        <p:pic>
          <p:nvPicPr>
            <p:cNvPr id="471" name="Google Shape;471;p27" title="tree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2837" y="235200"/>
              <a:ext cx="3088754" cy="4578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27"/>
            <p:cNvPicPr preferRelativeResize="0"/>
            <p:nvPr/>
          </p:nvPicPr>
          <p:blipFill rotWithShape="1">
            <a:blip r:embed="rId4">
              <a:alphaModFix/>
            </a:blip>
            <a:srcRect b="6263" l="1176" r="0" t="5012"/>
            <a:stretch/>
          </p:blipFill>
          <p:spPr>
            <a:xfrm>
              <a:off x="4511600" y="330675"/>
              <a:ext cx="3209600" cy="445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27"/>
            <p:cNvPicPr preferRelativeResize="0"/>
            <p:nvPr/>
          </p:nvPicPr>
          <p:blipFill rotWithShape="1">
            <a:blip r:embed="rId4">
              <a:alphaModFix/>
            </a:blip>
            <a:srcRect b="0" l="592" r="583" t="97006"/>
            <a:stretch/>
          </p:blipFill>
          <p:spPr>
            <a:xfrm>
              <a:off x="4492766" y="4756347"/>
              <a:ext cx="3209584" cy="1519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4" name="Google Shape;4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Quasi-phylogenetic ordering with minimum mapping</a:t>
            </a:r>
            <a:r>
              <a:rPr lang="en" sz="1800"/>
              <a:t> - </a:t>
            </a:r>
            <a:r>
              <a:rPr lang="en"/>
              <a:t>visualization</a:t>
            </a:r>
            <a:endParaRPr sz="1800"/>
          </a:p>
        </p:txBody>
      </p:sp>
      <p:sp>
        <p:nvSpPr>
          <p:cNvPr id="475" name="Google Shape;4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27"/>
          <p:cNvSpPr txBox="1"/>
          <p:nvPr/>
        </p:nvSpPr>
        <p:spPr>
          <a:xfrm>
            <a:off x="2794200" y="4673125"/>
            <a:ext cx="177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Number of genomes</a:t>
            </a:r>
            <a:endParaRPr sz="600">
              <a:solidFill>
                <a:srgbClr val="595959"/>
              </a:solidFill>
            </a:endParaRPr>
          </a:p>
        </p:txBody>
      </p:sp>
      <p:sp>
        <p:nvSpPr>
          <p:cNvPr id="477" name="Google Shape;477;p27"/>
          <p:cNvSpPr txBox="1"/>
          <p:nvPr>
            <p:ph idx="1" type="body"/>
          </p:nvPr>
        </p:nvSpPr>
        <p:spPr>
          <a:xfrm>
            <a:off x="195675" y="832775"/>
            <a:ext cx="19599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Step 1: build the reference tree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478" name="Google Shape;478;p27"/>
          <p:cNvSpPr txBox="1"/>
          <p:nvPr>
            <p:ph idx="1" type="body"/>
          </p:nvPr>
        </p:nvSpPr>
        <p:spPr>
          <a:xfrm>
            <a:off x="2633975" y="827850"/>
            <a:ext cx="22425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Step 2: min-mapping the query genomes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479" name="Google Shape;479;p27"/>
          <p:cNvCxnSpPr/>
          <p:nvPr/>
        </p:nvCxnSpPr>
        <p:spPr>
          <a:xfrm>
            <a:off x="4407675" y="1459550"/>
            <a:ext cx="14886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7"/>
          <p:cNvCxnSpPr/>
          <p:nvPr/>
        </p:nvCxnSpPr>
        <p:spPr>
          <a:xfrm flipH="1" rot="10800000">
            <a:off x="3943825" y="1763925"/>
            <a:ext cx="1971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7"/>
          <p:cNvCxnSpPr>
            <a:endCxn id="482" idx="1"/>
          </p:cNvCxnSpPr>
          <p:nvPr/>
        </p:nvCxnSpPr>
        <p:spPr>
          <a:xfrm flipH="1" rot="10800000">
            <a:off x="4944025" y="1864725"/>
            <a:ext cx="9597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7"/>
          <p:cNvSpPr txBox="1"/>
          <p:nvPr>
            <p:ph idx="1" type="body"/>
          </p:nvPr>
        </p:nvSpPr>
        <p:spPr>
          <a:xfrm>
            <a:off x="5903725" y="1691475"/>
            <a:ext cx="24138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Step 3: infer tree for each min-map subgroup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483" name="Google Shape;483;p27"/>
          <p:cNvSpPr txBox="1"/>
          <p:nvPr>
            <p:ph idx="1" type="body"/>
          </p:nvPr>
        </p:nvSpPr>
        <p:spPr>
          <a:xfrm>
            <a:off x="5802250" y="3205750"/>
            <a:ext cx="29673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Step 4: concat the subgroups ⇒ quasi-phylogenetic order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484" name="Google Shape;484;p27"/>
          <p:cNvCxnSpPr/>
          <p:nvPr/>
        </p:nvCxnSpPr>
        <p:spPr>
          <a:xfrm flipH="1" rot="10800000">
            <a:off x="4910300" y="2029750"/>
            <a:ext cx="1014900" cy="15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7"/>
          <p:cNvCxnSpPr/>
          <p:nvPr/>
        </p:nvCxnSpPr>
        <p:spPr>
          <a:xfrm flipH="1" rot="10800000">
            <a:off x="4654150" y="1971850"/>
            <a:ext cx="1256700" cy="10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7"/>
          <p:cNvCxnSpPr/>
          <p:nvPr/>
        </p:nvCxnSpPr>
        <p:spPr>
          <a:xfrm flipH="1" rot="10800000">
            <a:off x="4876475" y="2024975"/>
            <a:ext cx="1256700" cy="24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89136 genome of </a:t>
            </a:r>
            <a:r>
              <a:rPr i="1" lang="en"/>
              <a:t>Escherichia coli </a:t>
            </a:r>
            <a:r>
              <a:rPr lang="en"/>
              <a:t>from the 661k collection</a:t>
            </a:r>
            <a:endParaRPr/>
          </a:p>
        </p:txBody>
      </p:sp>
      <p:sp>
        <p:nvSpPr>
          <p:cNvPr id="492" name="Google Shape;4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28"/>
          <p:cNvSpPr txBox="1"/>
          <p:nvPr>
            <p:ph idx="1" type="body"/>
          </p:nvPr>
        </p:nvSpPr>
        <p:spPr>
          <a:xfrm>
            <a:off x="311700" y="1302675"/>
            <a:ext cx="81609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the genomes of </a:t>
            </a:r>
            <a:r>
              <a:rPr i="1" lang="en"/>
              <a:t>Escherichia coli</a:t>
            </a:r>
            <a:r>
              <a:rPr lang="en"/>
              <a:t> using gtbdk classification from BakRep.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ordering strategy: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Batch size 4000, 23 batches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Original</a:t>
            </a:r>
            <a:r>
              <a:rPr lang="en" sz="1200"/>
              <a:t> (accession + phylo), </a:t>
            </a:r>
            <a:r>
              <a:rPr b="1" lang="en" sz="1200"/>
              <a:t>phylogenetic</a:t>
            </a:r>
            <a:r>
              <a:rPr lang="en" sz="1200"/>
              <a:t>, </a:t>
            </a:r>
            <a:r>
              <a:rPr b="1" lang="en" sz="1200"/>
              <a:t>quasi-phylogenetic </a:t>
            </a:r>
            <a:r>
              <a:rPr b="1" lang="en" sz="1200"/>
              <a:t>(10k genomes references tree)</a:t>
            </a:r>
            <a:endParaRPr b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89136 genome of </a:t>
            </a:r>
            <a:r>
              <a:rPr i="1" lang="en"/>
              <a:t>Escherichia coli </a:t>
            </a:r>
            <a:r>
              <a:rPr lang="en"/>
              <a:t>from the 661k collection</a:t>
            </a:r>
            <a:endParaRPr/>
          </a:p>
        </p:txBody>
      </p:sp>
      <p:sp>
        <p:nvSpPr>
          <p:cNvPr id="499" name="Google Shape;499;p29"/>
          <p:cNvSpPr txBox="1"/>
          <p:nvPr>
            <p:ph idx="1" type="body"/>
          </p:nvPr>
        </p:nvSpPr>
        <p:spPr>
          <a:xfrm>
            <a:off x="311700" y="2571750"/>
            <a:ext cx="42603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size: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Original </a:t>
            </a:r>
            <a:r>
              <a:rPr lang="en"/>
              <a:t>strategy</a:t>
            </a:r>
            <a:r>
              <a:rPr lang="en"/>
              <a:t>: 4.302 GB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Quasi-phylogenetic: 3.184 GB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Phylogenetic: 3.027 GB</a:t>
            </a:r>
            <a:endParaRPr/>
          </a:p>
        </p:txBody>
      </p:sp>
      <p:sp>
        <p:nvSpPr>
          <p:cNvPr id="500" name="Google Shape;5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29"/>
          <p:cNvSpPr txBox="1"/>
          <p:nvPr>
            <p:ph idx="1" type="body"/>
          </p:nvPr>
        </p:nvSpPr>
        <p:spPr>
          <a:xfrm>
            <a:off x="4572000" y="2571750"/>
            <a:ext cx="4260300" cy="1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(Ordering):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Original: Negligible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Quasi-phylogenetic (M4 10 </a:t>
            </a:r>
            <a:r>
              <a:rPr lang="en"/>
              <a:t>cores</a:t>
            </a:r>
            <a:r>
              <a:rPr lang="en"/>
              <a:t>):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Reference tree (10k genomes): ~4h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Computing distance (79k*10k): ~3h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Phylogenetics (M4 10 </a:t>
            </a:r>
            <a:r>
              <a:rPr lang="en"/>
              <a:t>cores</a:t>
            </a:r>
            <a:r>
              <a:rPr lang="en"/>
              <a:t>): &gt; 3.5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compression runtime.</a:t>
            </a:r>
            <a:endParaRPr/>
          </a:p>
        </p:txBody>
      </p:sp>
      <p:sp>
        <p:nvSpPr>
          <p:cNvPr id="502" name="Google Shape;502;p29"/>
          <p:cNvSpPr txBox="1"/>
          <p:nvPr>
            <p:ph idx="1" type="body"/>
          </p:nvPr>
        </p:nvSpPr>
        <p:spPr>
          <a:xfrm>
            <a:off x="311700" y="1302675"/>
            <a:ext cx="81609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the genomes of </a:t>
            </a:r>
            <a:r>
              <a:rPr i="1" lang="en"/>
              <a:t>Escherichia coli</a:t>
            </a:r>
            <a:r>
              <a:rPr lang="en"/>
              <a:t> using gtbdk classification from BakRep.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ordering strategy: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Batch size 4000, 23 batches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Original</a:t>
            </a:r>
            <a:r>
              <a:rPr lang="en" sz="1200"/>
              <a:t> (accession + phylo), </a:t>
            </a:r>
            <a:r>
              <a:rPr b="1" lang="en" sz="1200"/>
              <a:t>phylogenetic</a:t>
            </a:r>
            <a:r>
              <a:rPr lang="en" sz="1200"/>
              <a:t>, </a:t>
            </a:r>
            <a:r>
              <a:rPr b="1" lang="en" sz="1200"/>
              <a:t>quasi-phylogenetic (10k </a:t>
            </a:r>
            <a:r>
              <a:rPr b="1" lang="en" sz="1200"/>
              <a:t>genomes references tree</a:t>
            </a:r>
            <a:r>
              <a:rPr b="1" lang="en" sz="1200"/>
              <a:t>)</a:t>
            </a:r>
            <a:endParaRPr b="1" sz="1200"/>
          </a:p>
        </p:txBody>
      </p:sp>
      <p:sp>
        <p:nvSpPr>
          <p:cNvPr id="503" name="Google Shape;503;p29"/>
          <p:cNvSpPr txBox="1"/>
          <p:nvPr>
            <p:ph idx="1" type="body"/>
          </p:nvPr>
        </p:nvSpPr>
        <p:spPr>
          <a:xfrm>
            <a:off x="408150" y="4392925"/>
            <a:ext cx="8327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200">
                <a:solidFill>
                  <a:srgbClr val="38761D"/>
                </a:solidFill>
              </a:rPr>
              <a:t>⇒ </a:t>
            </a:r>
            <a:r>
              <a:rPr b="1" lang="en" sz="1200">
                <a:solidFill>
                  <a:srgbClr val="38761D"/>
                </a:solidFill>
              </a:rPr>
              <a:t>IMPROVEMENT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b="1" lang="en" sz="1200">
                <a:solidFill>
                  <a:srgbClr val="38761D"/>
                </a:solidFill>
              </a:rPr>
              <a:t>Comparable compressibility </a:t>
            </a:r>
            <a:r>
              <a:rPr lang="en" sz="1200">
                <a:solidFill>
                  <a:srgbClr val="38761D"/>
                </a:solidFill>
              </a:rPr>
              <a:t>with</a:t>
            </a:r>
            <a:r>
              <a:rPr b="1" lang="en" sz="1200">
                <a:solidFill>
                  <a:srgbClr val="38761D"/>
                </a:solidFill>
              </a:rPr>
              <a:t> </a:t>
            </a:r>
            <a:r>
              <a:rPr lang="en" sz="1200">
                <a:solidFill>
                  <a:srgbClr val="38761D"/>
                </a:solidFill>
              </a:rPr>
              <a:t>phylogenetic order while being </a:t>
            </a:r>
            <a:r>
              <a:rPr b="1" lang="en" sz="1200">
                <a:solidFill>
                  <a:srgbClr val="38761D"/>
                </a:solidFill>
              </a:rPr>
              <a:t>significantly faster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89136 genome of </a:t>
            </a:r>
            <a:r>
              <a:rPr i="1" lang="en"/>
              <a:t>Escherichia coli </a:t>
            </a:r>
            <a:r>
              <a:rPr lang="en"/>
              <a:t>from the 661k collection</a:t>
            </a:r>
            <a:endParaRPr/>
          </a:p>
        </p:txBody>
      </p:sp>
      <p:sp>
        <p:nvSpPr>
          <p:cNvPr id="509" name="Google Shape;509;p30"/>
          <p:cNvSpPr txBox="1"/>
          <p:nvPr>
            <p:ph idx="1" type="body"/>
          </p:nvPr>
        </p:nvSpPr>
        <p:spPr>
          <a:xfrm>
            <a:off x="311700" y="2571750"/>
            <a:ext cx="42603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size: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Original </a:t>
            </a:r>
            <a:r>
              <a:rPr lang="en"/>
              <a:t>strategy</a:t>
            </a:r>
            <a:r>
              <a:rPr lang="en"/>
              <a:t>: 4.302 GB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Quasi-phylogenetic: 3.184 GB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Phylogenetic: 3.027 GB</a:t>
            </a:r>
            <a:endParaRPr/>
          </a:p>
        </p:txBody>
      </p:sp>
      <p:sp>
        <p:nvSpPr>
          <p:cNvPr id="510" name="Google Shape;5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30"/>
          <p:cNvSpPr txBox="1"/>
          <p:nvPr>
            <p:ph idx="1" type="body"/>
          </p:nvPr>
        </p:nvSpPr>
        <p:spPr>
          <a:xfrm>
            <a:off x="4572000" y="2571750"/>
            <a:ext cx="4260300" cy="1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(Ordering):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Original: Negligible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Quasi-phylogenetic </a:t>
            </a:r>
            <a:r>
              <a:rPr lang="en"/>
              <a:t>(M4 10 cores):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Reference tree (10k genomes): ~4h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Computing distance </a:t>
            </a:r>
            <a:r>
              <a:rPr lang="en" sz="1200"/>
              <a:t>(79k*10k):</a:t>
            </a:r>
            <a:r>
              <a:rPr lang="en" sz="1200"/>
              <a:t> ~3h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Phylogenetics </a:t>
            </a:r>
            <a:r>
              <a:rPr lang="en"/>
              <a:t>(M4 10 cores)</a:t>
            </a:r>
            <a:r>
              <a:rPr lang="en"/>
              <a:t>: &gt; 3.5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compression runtime.</a:t>
            </a:r>
            <a:endParaRPr/>
          </a:p>
        </p:txBody>
      </p:sp>
      <p:sp>
        <p:nvSpPr>
          <p:cNvPr id="512" name="Google Shape;512;p30"/>
          <p:cNvSpPr txBox="1"/>
          <p:nvPr>
            <p:ph idx="1" type="body"/>
          </p:nvPr>
        </p:nvSpPr>
        <p:spPr>
          <a:xfrm>
            <a:off x="311700" y="1302675"/>
            <a:ext cx="81609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the genomes of </a:t>
            </a:r>
            <a:r>
              <a:rPr i="1" lang="en"/>
              <a:t>Escherichia coli</a:t>
            </a:r>
            <a:r>
              <a:rPr lang="en"/>
              <a:t> using gtbdk classification from BakRep.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ordering strategy: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Batch size 4000, 23 batches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Original</a:t>
            </a:r>
            <a:r>
              <a:rPr lang="en" sz="1200"/>
              <a:t> (accession + phylo), </a:t>
            </a:r>
            <a:r>
              <a:rPr b="1" lang="en" sz="1200"/>
              <a:t>phylogenetic</a:t>
            </a:r>
            <a:r>
              <a:rPr lang="en" sz="1200"/>
              <a:t>, </a:t>
            </a:r>
            <a:r>
              <a:rPr b="1" lang="en" sz="1200"/>
              <a:t>quasi-phylogenetic </a:t>
            </a:r>
            <a:r>
              <a:rPr b="1" lang="en" sz="1200"/>
              <a:t>(10k genomes references tree)</a:t>
            </a:r>
            <a:endParaRPr b="1" sz="1200"/>
          </a:p>
        </p:txBody>
      </p:sp>
      <p:sp>
        <p:nvSpPr>
          <p:cNvPr id="513" name="Google Shape;513;p30"/>
          <p:cNvSpPr txBox="1"/>
          <p:nvPr>
            <p:ph idx="1" type="body"/>
          </p:nvPr>
        </p:nvSpPr>
        <p:spPr>
          <a:xfrm>
            <a:off x="408150" y="4392925"/>
            <a:ext cx="8327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200">
                <a:solidFill>
                  <a:srgbClr val="38761D"/>
                </a:solidFill>
              </a:rPr>
              <a:t>⇒ </a:t>
            </a:r>
            <a:r>
              <a:rPr b="1" lang="en" sz="1200">
                <a:solidFill>
                  <a:srgbClr val="38761D"/>
                </a:solidFill>
              </a:rPr>
              <a:t>IMPROVEMENT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b="1" lang="en" sz="1200">
                <a:solidFill>
                  <a:srgbClr val="38761D"/>
                </a:solidFill>
              </a:rPr>
              <a:t>Comparable compressibility </a:t>
            </a:r>
            <a:r>
              <a:rPr lang="en" sz="1200">
                <a:solidFill>
                  <a:srgbClr val="38761D"/>
                </a:solidFill>
              </a:rPr>
              <a:t>with</a:t>
            </a:r>
            <a:r>
              <a:rPr b="1" lang="en" sz="1200">
                <a:solidFill>
                  <a:srgbClr val="38761D"/>
                </a:solidFill>
              </a:rPr>
              <a:t> </a:t>
            </a:r>
            <a:r>
              <a:rPr lang="en" sz="1200">
                <a:solidFill>
                  <a:srgbClr val="38761D"/>
                </a:solidFill>
              </a:rPr>
              <a:t>phylogenetic order while being </a:t>
            </a:r>
            <a:r>
              <a:rPr b="1" lang="en" sz="1200">
                <a:solidFill>
                  <a:srgbClr val="38761D"/>
                </a:solidFill>
              </a:rPr>
              <a:t>significantly faster</a:t>
            </a:r>
            <a:endParaRPr b="1" sz="1200">
              <a:solidFill>
                <a:srgbClr val="38761D"/>
              </a:solidFill>
            </a:endParaRPr>
          </a:p>
        </p:txBody>
      </p:sp>
      <p:sp>
        <p:nvSpPr>
          <p:cNvPr id="514" name="Google Shape;514;p30"/>
          <p:cNvSpPr txBox="1"/>
          <p:nvPr>
            <p:ph idx="1" type="body"/>
          </p:nvPr>
        </p:nvSpPr>
        <p:spPr>
          <a:xfrm>
            <a:off x="408150" y="4690425"/>
            <a:ext cx="8327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200">
                <a:solidFill>
                  <a:srgbClr val="CC4125"/>
                </a:solidFill>
              </a:rPr>
              <a:t>⇒ </a:t>
            </a:r>
            <a:r>
              <a:rPr b="1" lang="en" sz="1200">
                <a:solidFill>
                  <a:srgbClr val="CC4125"/>
                </a:solidFill>
              </a:rPr>
              <a:t>QUESTION</a:t>
            </a:r>
            <a:r>
              <a:rPr lang="en" sz="1200">
                <a:solidFill>
                  <a:srgbClr val="CC4125"/>
                </a:solidFill>
              </a:rPr>
              <a:t>: </a:t>
            </a:r>
            <a:r>
              <a:rPr b="1" lang="en" sz="1200">
                <a:solidFill>
                  <a:srgbClr val="CC4125"/>
                </a:solidFill>
              </a:rPr>
              <a:t>Are there other mapping strategies?</a:t>
            </a:r>
            <a:endParaRPr b="1" sz="12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Genome to a Reference Tree: a Well Established Research Topic</a:t>
            </a:r>
            <a:endParaRPr/>
          </a:p>
        </p:txBody>
      </p:sp>
      <p:sp>
        <p:nvSpPr>
          <p:cNvPr id="520" name="Google Shape;5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p31"/>
          <p:cNvPicPr preferRelativeResize="0"/>
          <p:nvPr/>
        </p:nvPicPr>
        <p:blipFill rotWithShape="1">
          <a:blip r:embed="rId3">
            <a:alphaModFix/>
          </a:blip>
          <a:srcRect b="-7180" l="-2612" r="-2308" t="-4839"/>
          <a:stretch/>
        </p:blipFill>
        <p:spPr>
          <a:xfrm>
            <a:off x="1643225" y="1164750"/>
            <a:ext cx="5514450" cy="2338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2" name="Google Shape;522;p31"/>
          <p:cNvSpPr txBox="1"/>
          <p:nvPr/>
        </p:nvSpPr>
        <p:spPr>
          <a:xfrm>
            <a:off x="4538175" y="3311925"/>
            <a:ext cx="333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Czech, L. &amp; al. Frontiers in Bioinformatics, </a:t>
            </a:r>
            <a:r>
              <a:rPr lang="en" sz="600"/>
              <a:t>2022</a:t>
            </a:r>
            <a:endParaRPr sz="600"/>
          </a:p>
        </p:txBody>
      </p:sp>
      <p:sp>
        <p:nvSpPr>
          <p:cNvPr id="523" name="Google Shape;523;p31"/>
          <p:cNvSpPr txBox="1"/>
          <p:nvPr>
            <p:ph idx="1" type="body"/>
          </p:nvPr>
        </p:nvSpPr>
        <p:spPr>
          <a:xfrm>
            <a:off x="273050" y="3621725"/>
            <a:ext cx="8465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Overview of </a:t>
            </a:r>
            <a:r>
              <a:rPr b="1" lang="en" sz="1000"/>
              <a:t>Phylogenetic Placement</a:t>
            </a:r>
            <a:r>
              <a:rPr lang="en" sz="1000"/>
              <a:t>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mapping a query to an existing tree onto its branch (Maximum likelihood based placement)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Recap of Previous Experiments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Genome to a Reference Tree: a Well Established Research Topic</a:t>
            </a:r>
            <a:endParaRPr/>
          </a:p>
        </p:txBody>
      </p:sp>
      <p:sp>
        <p:nvSpPr>
          <p:cNvPr id="529" name="Google Shape;5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32"/>
          <p:cNvPicPr preferRelativeResize="0"/>
          <p:nvPr/>
        </p:nvPicPr>
        <p:blipFill rotWithShape="1">
          <a:blip r:embed="rId3">
            <a:alphaModFix/>
          </a:blip>
          <a:srcRect b="-7180" l="-2612" r="-2308" t="-4839"/>
          <a:stretch/>
        </p:blipFill>
        <p:spPr>
          <a:xfrm>
            <a:off x="1643225" y="1164750"/>
            <a:ext cx="5514450" cy="2338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1" name="Google Shape;531;p32"/>
          <p:cNvSpPr txBox="1"/>
          <p:nvPr/>
        </p:nvSpPr>
        <p:spPr>
          <a:xfrm>
            <a:off x="4538175" y="3311925"/>
            <a:ext cx="333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Czech, L. &amp; al. Frontiers in Bioinformatics, 2022</a:t>
            </a:r>
            <a:endParaRPr sz="600"/>
          </a:p>
        </p:txBody>
      </p:sp>
      <p:sp>
        <p:nvSpPr>
          <p:cNvPr id="532" name="Google Shape;532;p32"/>
          <p:cNvSpPr txBox="1"/>
          <p:nvPr>
            <p:ph idx="1" type="body"/>
          </p:nvPr>
        </p:nvSpPr>
        <p:spPr>
          <a:xfrm>
            <a:off x="273050" y="3621725"/>
            <a:ext cx="8465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Overview of </a:t>
            </a:r>
            <a:r>
              <a:rPr b="1" lang="en" sz="1000"/>
              <a:t>Phylogenetic Placement</a:t>
            </a:r>
            <a:r>
              <a:rPr lang="en" sz="1000"/>
              <a:t>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mapping a query to an existing tree onto its branch (Maximum likelihood based placement)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33" name="Google Shape;533;p32"/>
          <p:cNvSpPr txBox="1"/>
          <p:nvPr>
            <p:ph idx="1" type="body"/>
          </p:nvPr>
        </p:nvSpPr>
        <p:spPr>
          <a:xfrm>
            <a:off x="339450" y="4174825"/>
            <a:ext cx="8465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</a:rPr>
              <a:t>Questionable applicability: Mash distance vs ML based, Maximum likelihood tree are </a:t>
            </a:r>
            <a:r>
              <a:rPr lang="en" sz="1000">
                <a:solidFill>
                  <a:srgbClr val="E06666"/>
                </a:solidFill>
              </a:rPr>
              <a:t>preferred</a:t>
            </a:r>
            <a:r>
              <a:rPr lang="en" sz="1000">
                <a:solidFill>
                  <a:srgbClr val="E06666"/>
                </a:solidFill>
              </a:rPr>
              <a:t> in the </a:t>
            </a:r>
            <a:r>
              <a:rPr lang="en" sz="1000">
                <a:solidFill>
                  <a:srgbClr val="E06666"/>
                </a:solidFill>
              </a:rPr>
              <a:t>literature</a:t>
            </a:r>
            <a:r>
              <a:rPr lang="en" sz="1000">
                <a:solidFill>
                  <a:srgbClr val="E06666"/>
                </a:solidFill>
              </a:rPr>
              <a:t>, single vs multiple species... </a:t>
            </a:r>
            <a:endParaRPr sz="10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39" name="Google Shape;5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New Batching Comprehensive Pipeline</a:t>
            </a:r>
            <a:endParaRPr/>
          </a:p>
        </p:txBody>
      </p:sp>
      <p:sp>
        <p:nvSpPr>
          <p:cNvPr id="545" name="Google Shape;54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34"/>
          <p:cNvSpPr/>
          <p:nvPr/>
        </p:nvSpPr>
        <p:spPr>
          <a:xfrm>
            <a:off x="494525" y="2424188"/>
            <a:ext cx="712800" cy="5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input</a:t>
            </a:r>
            <a:endParaRPr sz="900"/>
          </a:p>
        </p:txBody>
      </p:sp>
      <p:sp>
        <p:nvSpPr>
          <p:cNvPr id="547" name="Google Shape;547;p34"/>
          <p:cNvSpPr/>
          <p:nvPr/>
        </p:nvSpPr>
        <p:spPr>
          <a:xfrm>
            <a:off x="1084375" y="3276025"/>
            <a:ext cx="7128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Queries</a:t>
            </a:r>
            <a:endParaRPr sz="900"/>
          </a:p>
        </p:txBody>
      </p:sp>
      <p:pic>
        <p:nvPicPr>
          <p:cNvPr id="548" name="Google Shape;5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82013" y="1579850"/>
            <a:ext cx="1206600" cy="61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9" name="Google Shape;549;p34"/>
          <p:cNvGrpSpPr/>
          <p:nvPr/>
        </p:nvGrpSpPr>
        <p:grpSpPr>
          <a:xfrm>
            <a:off x="2259175" y="3265975"/>
            <a:ext cx="634050" cy="695800"/>
            <a:chOff x="2121675" y="3175275"/>
            <a:chExt cx="634050" cy="695800"/>
          </a:xfrm>
        </p:grpSpPr>
        <p:sp>
          <p:nvSpPr>
            <p:cNvPr id="550" name="Google Shape;550;p34"/>
            <p:cNvSpPr/>
            <p:nvPr/>
          </p:nvSpPr>
          <p:spPr>
            <a:xfrm>
              <a:off x="2175825" y="3228475"/>
              <a:ext cx="579900" cy="6426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distance matrix</a:t>
              </a:r>
              <a:endParaRPr sz="300"/>
            </a:p>
          </p:txBody>
        </p:sp>
        <p:cxnSp>
          <p:nvCxnSpPr>
            <p:cNvPr id="551" name="Google Shape;551;p34"/>
            <p:cNvCxnSpPr/>
            <p:nvPr/>
          </p:nvCxnSpPr>
          <p:spPr>
            <a:xfrm>
              <a:off x="2121675" y="3175275"/>
              <a:ext cx="32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52" name="Google Shape;552;p34"/>
            <p:cNvCxnSpPr/>
            <p:nvPr/>
          </p:nvCxnSpPr>
          <p:spPr>
            <a:xfrm flipH="1">
              <a:off x="2121700" y="3175275"/>
              <a:ext cx="4800" cy="29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53" name="Google Shape;553;p34"/>
          <p:cNvSpPr txBox="1"/>
          <p:nvPr>
            <p:ph idx="1" type="body"/>
          </p:nvPr>
        </p:nvSpPr>
        <p:spPr>
          <a:xfrm>
            <a:off x="2259175" y="3030650"/>
            <a:ext cx="4515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ref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554" name="Google Shape;554;p34"/>
          <p:cNvSpPr txBox="1"/>
          <p:nvPr>
            <p:ph idx="1" type="body"/>
          </p:nvPr>
        </p:nvSpPr>
        <p:spPr>
          <a:xfrm rot="-5400000">
            <a:off x="1914325" y="3291450"/>
            <a:ext cx="4515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query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3438063" y="2582600"/>
            <a:ext cx="4515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4"/>
          <p:cNvSpPr txBox="1"/>
          <p:nvPr>
            <p:ph idx="1" type="body"/>
          </p:nvPr>
        </p:nvSpPr>
        <p:spPr>
          <a:xfrm>
            <a:off x="3366675" y="2761900"/>
            <a:ext cx="5943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mapping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557" name="Google Shape;557;p34"/>
          <p:cNvSpPr txBox="1"/>
          <p:nvPr>
            <p:ph idx="1" type="body"/>
          </p:nvPr>
        </p:nvSpPr>
        <p:spPr>
          <a:xfrm>
            <a:off x="5935250" y="2687825"/>
            <a:ext cx="5943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batching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558" name="Google Shape;558;p34"/>
          <p:cNvCxnSpPr>
            <a:stCxn id="546" idx="2"/>
            <a:endCxn id="547" idx="0"/>
          </p:cNvCxnSpPr>
          <p:nvPr/>
        </p:nvCxnSpPr>
        <p:spPr>
          <a:xfrm>
            <a:off x="850925" y="2950988"/>
            <a:ext cx="5898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9" name="Google Shape;559;p34"/>
          <p:cNvCxnSpPr>
            <a:stCxn id="547" idx="3"/>
          </p:cNvCxnSpPr>
          <p:nvPr/>
        </p:nvCxnSpPr>
        <p:spPr>
          <a:xfrm flipH="1" rot="10800000">
            <a:off x="1797175" y="3436375"/>
            <a:ext cx="266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0" name="Google Shape;560;p34"/>
          <p:cNvSpPr/>
          <p:nvPr/>
        </p:nvSpPr>
        <p:spPr>
          <a:xfrm>
            <a:off x="6006638" y="2582600"/>
            <a:ext cx="4515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078600" y="1324225"/>
            <a:ext cx="168300" cy="275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4"/>
          <p:cNvGrpSpPr/>
          <p:nvPr/>
        </p:nvGrpSpPr>
        <p:grpSpPr>
          <a:xfrm>
            <a:off x="5759225" y="1584670"/>
            <a:ext cx="946362" cy="807737"/>
            <a:chOff x="5395699" y="3149200"/>
            <a:chExt cx="1434969" cy="1252500"/>
          </a:xfrm>
        </p:grpSpPr>
        <p:pic>
          <p:nvPicPr>
            <p:cNvPr id="563" name="Google Shape;563;p34"/>
            <p:cNvPicPr preferRelativeResize="0"/>
            <p:nvPr/>
          </p:nvPicPr>
          <p:blipFill rotWithShape="1">
            <a:blip r:embed="rId4">
              <a:alphaModFix/>
            </a:blip>
            <a:srcRect b="5225" l="4900" r="58306" t="42256"/>
            <a:stretch/>
          </p:blipFill>
          <p:spPr>
            <a:xfrm>
              <a:off x="5395699" y="3149200"/>
              <a:ext cx="1434951" cy="12525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4" name="Google Shape;564;p34"/>
            <p:cNvSpPr txBox="1"/>
            <p:nvPr/>
          </p:nvSpPr>
          <p:spPr>
            <a:xfrm>
              <a:off x="5869168" y="3392520"/>
              <a:ext cx="9615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700">
                  <a:solidFill>
                    <a:srgbClr val="595959"/>
                  </a:solidFill>
                </a:rPr>
                <a:t>y = ax + b</a:t>
              </a:r>
              <a:endParaRPr i="1" sz="700">
                <a:solidFill>
                  <a:srgbClr val="595959"/>
                </a:solidFill>
              </a:endParaRPr>
            </a:p>
          </p:txBody>
        </p:sp>
      </p:grpSp>
      <p:cxnSp>
        <p:nvCxnSpPr>
          <p:cNvPr id="565" name="Google Shape;565;p34"/>
          <p:cNvCxnSpPr>
            <a:stCxn id="563" idx="2"/>
          </p:cNvCxnSpPr>
          <p:nvPr/>
        </p:nvCxnSpPr>
        <p:spPr>
          <a:xfrm>
            <a:off x="6232400" y="2392408"/>
            <a:ext cx="6900" cy="1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6" name="Google Shape;566;p34"/>
          <p:cNvGrpSpPr/>
          <p:nvPr/>
        </p:nvGrpSpPr>
        <p:grpSpPr>
          <a:xfrm>
            <a:off x="5855075" y="3232625"/>
            <a:ext cx="850500" cy="887717"/>
            <a:chOff x="6203400" y="3415150"/>
            <a:chExt cx="850500" cy="887717"/>
          </a:xfrm>
        </p:grpSpPr>
        <p:grpSp>
          <p:nvGrpSpPr>
            <p:cNvPr id="567" name="Google Shape;567;p34"/>
            <p:cNvGrpSpPr/>
            <p:nvPr/>
          </p:nvGrpSpPr>
          <p:grpSpPr>
            <a:xfrm>
              <a:off x="6261362" y="3495108"/>
              <a:ext cx="671715" cy="807758"/>
              <a:chOff x="6949898" y="3687499"/>
              <a:chExt cx="966775" cy="1143324"/>
            </a:xfrm>
          </p:grpSpPr>
          <p:pic>
            <p:nvPicPr>
              <p:cNvPr id="568" name="Google Shape;568;p3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991488" y="3687499"/>
                <a:ext cx="883580" cy="641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" name="Google Shape;569;p3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949898" y="4058051"/>
                <a:ext cx="966775" cy="7727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0" name="Google Shape;570;p34"/>
            <p:cNvSpPr/>
            <p:nvPr/>
          </p:nvSpPr>
          <p:spPr>
            <a:xfrm>
              <a:off x="6203400" y="3415150"/>
              <a:ext cx="850500" cy="807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1" name="Google Shape;571;p34"/>
          <p:cNvCxnSpPr>
            <a:stCxn id="570" idx="0"/>
          </p:cNvCxnSpPr>
          <p:nvPr/>
        </p:nvCxnSpPr>
        <p:spPr>
          <a:xfrm flipH="1" rot="10800000">
            <a:off x="6280325" y="3034325"/>
            <a:ext cx="45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2" name="Google Shape;57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9063" y="2251025"/>
            <a:ext cx="1969625" cy="6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4"/>
          <p:cNvSpPr txBox="1"/>
          <p:nvPr>
            <p:ph idx="1" type="body"/>
          </p:nvPr>
        </p:nvSpPr>
        <p:spPr>
          <a:xfrm>
            <a:off x="7563625" y="2892475"/>
            <a:ext cx="12033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Balanced, optimized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574" name="Google Shape;574;p34"/>
          <p:cNvGrpSpPr/>
          <p:nvPr/>
        </p:nvGrpSpPr>
        <p:grpSpPr>
          <a:xfrm>
            <a:off x="4113535" y="1547126"/>
            <a:ext cx="1252114" cy="2280942"/>
            <a:chOff x="1422837" y="235200"/>
            <a:chExt cx="6298362" cy="4673104"/>
          </a:xfrm>
        </p:grpSpPr>
        <p:pic>
          <p:nvPicPr>
            <p:cNvPr id="575" name="Google Shape;575;p34" title="tree.pn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22837" y="235200"/>
              <a:ext cx="3088755" cy="4578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34"/>
            <p:cNvPicPr preferRelativeResize="0"/>
            <p:nvPr/>
          </p:nvPicPr>
          <p:blipFill rotWithShape="1">
            <a:blip r:embed="rId9">
              <a:alphaModFix/>
            </a:blip>
            <a:srcRect b="6263" l="1176" r="0" t="5012"/>
            <a:stretch/>
          </p:blipFill>
          <p:spPr>
            <a:xfrm>
              <a:off x="4511600" y="330675"/>
              <a:ext cx="3209600" cy="445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34"/>
            <p:cNvPicPr preferRelativeResize="0"/>
            <p:nvPr/>
          </p:nvPicPr>
          <p:blipFill rotWithShape="1">
            <a:blip r:embed="rId9">
              <a:alphaModFix/>
            </a:blip>
            <a:srcRect b="0" l="592" r="583" t="97006"/>
            <a:stretch/>
          </p:blipFill>
          <p:spPr>
            <a:xfrm>
              <a:off x="4492766" y="4756347"/>
              <a:ext cx="3209585" cy="1519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8" name="Google Shape;578;p34"/>
          <p:cNvSpPr txBox="1"/>
          <p:nvPr>
            <p:ph idx="1" type="body"/>
          </p:nvPr>
        </p:nvSpPr>
        <p:spPr>
          <a:xfrm>
            <a:off x="5926175" y="3773850"/>
            <a:ext cx="7128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bin packing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579" name="Google Shape;579;p34"/>
          <p:cNvSpPr/>
          <p:nvPr/>
        </p:nvSpPr>
        <p:spPr>
          <a:xfrm>
            <a:off x="1069375" y="1726875"/>
            <a:ext cx="792000" cy="37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References</a:t>
            </a:r>
            <a:endParaRPr sz="900"/>
          </a:p>
        </p:txBody>
      </p:sp>
      <p:cxnSp>
        <p:nvCxnSpPr>
          <p:cNvPr id="580" name="Google Shape;580;p34"/>
          <p:cNvCxnSpPr>
            <a:endCxn id="579" idx="2"/>
          </p:cNvCxnSpPr>
          <p:nvPr/>
        </p:nvCxnSpPr>
        <p:spPr>
          <a:xfrm flipH="1" rot="10800000">
            <a:off x="850975" y="2099175"/>
            <a:ext cx="6144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34"/>
          <p:cNvCxnSpPr>
            <a:stCxn id="579" idx="3"/>
          </p:cNvCxnSpPr>
          <p:nvPr/>
        </p:nvCxnSpPr>
        <p:spPr>
          <a:xfrm>
            <a:off x="1861375" y="1913025"/>
            <a:ext cx="367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"/>
          <p:cNvSpPr/>
          <p:nvPr/>
        </p:nvSpPr>
        <p:spPr>
          <a:xfrm>
            <a:off x="995275" y="1232400"/>
            <a:ext cx="2251500" cy="125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5708325" y="3141450"/>
            <a:ext cx="1889700" cy="156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/>
          <p:nvPr/>
        </p:nvSpPr>
        <p:spPr>
          <a:xfrm>
            <a:off x="4091550" y="1404150"/>
            <a:ext cx="1344000" cy="251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3322125" y="2506750"/>
            <a:ext cx="683400" cy="85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Batching Comprehensive Pipeline - Q</a:t>
            </a:r>
            <a:r>
              <a:rPr lang="en"/>
              <a:t>uestions &amp; Perspectives</a:t>
            </a:r>
            <a:endParaRPr/>
          </a:p>
        </p:txBody>
      </p:sp>
      <p:sp>
        <p:nvSpPr>
          <p:cNvPr id="591" name="Google Shape;59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35"/>
          <p:cNvSpPr/>
          <p:nvPr/>
        </p:nvSpPr>
        <p:spPr>
          <a:xfrm>
            <a:off x="494525" y="2424188"/>
            <a:ext cx="712800" cy="5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input</a:t>
            </a:r>
            <a:endParaRPr sz="900"/>
          </a:p>
        </p:txBody>
      </p:sp>
      <p:sp>
        <p:nvSpPr>
          <p:cNvPr id="593" name="Google Shape;593;p35"/>
          <p:cNvSpPr/>
          <p:nvPr/>
        </p:nvSpPr>
        <p:spPr>
          <a:xfrm>
            <a:off x="1069375" y="1726875"/>
            <a:ext cx="792000" cy="37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</a:t>
            </a:r>
            <a:r>
              <a:rPr lang="en" sz="900"/>
              <a:t>eferences</a:t>
            </a:r>
            <a:endParaRPr sz="900"/>
          </a:p>
        </p:txBody>
      </p:sp>
      <p:sp>
        <p:nvSpPr>
          <p:cNvPr id="594" name="Google Shape;594;p35"/>
          <p:cNvSpPr/>
          <p:nvPr/>
        </p:nvSpPr>
        <p:spPr>
          <a:xfrm>
            <a:off x="1084375" y="3276025"/>
            <a:ext cx="7128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Queries</a:t>
            </a:r>
            <a:endParaRPr sz="900"/>
          </a:p>
        </p:txBody>
      </p:sp>
      <p:pic>
        <p:nvPicPr>
          <p:cNvPr id="595" name="Google Shape;5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82013" y="1579850"/>
            <a:ext cx="1206600" cy="61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35"/>
          <p:cNvGrpSpPr/>
          <p:nvPr/>
        </p:nvGrpSpPr>
        <p:grpSpPr>
          <a:xfrm>
            <a:off x="2259175" y="3265975"/>
            <a:ext cx="634050" cy="695800"/>
            <a:chOff x="2121675" y="3175275"/>
            <a:chExt cx="634050" cy="695800"/>
          </a:xfrm>
        </p:grpSpPr>
        <p:sp>
          <p:nvSpPr>
            <p:cNvPr id="597" name="Google Shape;597;p35"/>
            <p:cNvSpPr/>
            <p:nvPr/>
          </p:nvSpPr>
          <p:spPr>
            <a:xfrm>
              <a:off x="2175825" y="3228475"/>
              <a:ext cx="579900" cy="6426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distance matrix</a:t>
              </a:r>
              <a:endParaRPr sz="300"/>
            </a:p>
          </p:txBody>
        </p:sp>
        <p:cxnSp>
          <p:nvCxnSpPr>
            <p:cNvPr id="598" name="Google Shape;598;p35"/>
            <p:cNvCxnSpPr/>
            <p:nvPr/>
          </p:nvCxnSpPr>
          <p:spPr>
            <a:xfrm>
              <a:off x="2121675" y="3175275"/>
              <a:ext cx="32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99" name="Google Shape;599;p35"/>
            <p:cNvCxnSpPr/>
            <p:nvPr/>
          </p:nvCxnSpPr>
          <p:spPr>
            <a:xfrm flipH="1">
              <a:off x="2121700" y="3175275"/>
              <a:ext cx="4800" cy="29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600" name="Google Shape;600;p35"/>
          <p:cNvSpPr txBox="1"/>
          <p:nvPr>
            <p:ph idx="1" type="body"/>
          </p:nvPr>
        </p:nvSpPr>
        <p:spPr>
          <a:xfrm>
            <a:off x="2259175" y="3030650"/>
            <a:ext cx="4515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ref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601" name="Google Shape;601;p35"/>
          <p:cNvSpPr txBox="1"/>
          <p:nvPr>
            <p:ph idx="1" type="body"/>
          </p:nvPr>
        </p:nvSpPr>
        <p:spPr>
          <a:xfrm rot="-5400000">
            <a:off x="1914325" y="3291450"/>
            <a:ext cx="4515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query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602" name="Google Shape;602;p35"/>
          <p:cNvGrpSpPr/>
          <p:nvPr/>
        </p:nvGrpSpPr>
        <p:grpSpPr>
          <a:xfrm>
            <a:off x="4113535" y="1547126"/>
            <a:ext cx="1252114" cy="2280942"/>
            <a:chOff x="1422837" y="235200"/>
            <a:chExt cx="6298362" cy="4673104"/>
          </a:xfrm>
        </p:grpSpPr>
        <p:pic>
          <p:nvPicPr>
            <p:cNvPr id="603" name="Google Shape;603;p35" title="tree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2837" y="235200"/>
              <a:ext cx="3088755" cy="4578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35"/>
            <p:cNvPicPr preferRelativeResize="0"/>
            <p:nvPr/>
          </p:nvPicPr>
          <p:blipFill rotWithShape="1">
            <a:blip r:embed="rId5">
              <a:alphaModFix/>
            </a:blip>
            <a:srcRect b="6263" l="1176" r="0" t="5012"/>
            <a:stretch/>
          </p:blipFill>
          <p:spPr>
            <a:xfrm>
              <a:off x="4511600" y="330675"/>
              <a:ext cx="3209600" cy="445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35"/>
            <p:cNvPicPr preferRelativeResize="0"/>
            <p:nvPr/>
          </p:nvPicPr>
          <p:blipFill rotWithShape="1">
            <a:blip r:embed="rId5">
              <a:alphaModFix/>
            </a:blip>
            <a:srcRect b="0" l="592" r="583" t="97006"/>
            <a:stretch/>
          </p:blipFill>
          <p:spPr>
            <a:xfrm>
              <a:off x="4492766" y="4756347"/>
              <a:ext cx="3209585" cy="1519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Google Shape;606;p35"/>
          <p:cNvSpPr/>
          <p:nvPr/>
        </p:nvSpPr>
        <p:spPr>
          <a:xfrm>
            <a:off x="3438063" y="2582600"/>
            <a:ext cx="4515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5"/>
          <p:cNvSpPr txBox="1"/>
          <p:nvPr>
            <p:ph idx="1" type="body"/>
          </p:nvPr>
        </p:nvSpPr>
        <p:spPr>
          <a:xfrm>
            <a:off x="3366675" y="2761900"/>
            <a:ext cx="5943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 strike="sngStrike">
                <a:solidFill>
                  <a:srgbClr val="666666"/>
                </a:solidFill>
              </a:rPr>
              <a:t>mapping</a:t>
            </a:r>
            <a:endParaRPr sz="800" strike="sngStrike">
              <a:solidFill>
                <a:srgbClr val="666666"/>
              </a:solidFill>
            </a:endParaRPr>
          </a:p>
        </p:txBody>
      </p:sp>
      <p:sp>
        <p:nvSpPr>
          <p:cNvPr id="608" name="Google Shape;608;p35"/>
          <p:cNvSpPr txBox="1"/>
          <p:nvPr>
            <p:ph idx="1" type="body"/>
          </p:nvPr>
        </p:nvSpPr>
        <p:spPr>
          <a:xfrm>
            <a:off x="5935250" y="2687825"/>
            <a:ext cx="5943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batching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609" name="Google Shape;609;p35"/>
          <p:cNvCxnSpPr>
            <a:stCxn id="592" idx="0"/>
            <a:endCxn id="593" idx="2"/>
          </p:cNvCxnSpPr>
          <p:nvPr/>
        </p:nvCxnSpPr>
        <p:spPr>
          <a:xfrm flipH="1" rot="10800000">
            <a:off x="850925" y="2099288"/>
            <a:ext cx="6144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0" name="Google Shape;610;p35"/>
          <p:cNvCxnSpPr>
            <a:stCxn id="592" idx="2"/>
            <a:endCxn id="594" idx="0"/>
          </p:cNvCxnSpPr>
          <p:nvPr/>
        </p:nvCxnSpPr>
        <p:spPr>
          <a:xfrm>
            <a:off x="850925" y="2950988"/>
            <a:ext cx="5898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1" name="Google Shape;611;p35"/>
          <p:cNvCxnSpPr>
            <a:stCxn id="593" idx="3"/>
          </p:cNvCxnSpPr>
          <p:nvPr/>
        </p:nvCxnSpPr>
        <p:spPr>
          <a:xfrm>
            <a:off x="1861375" y="1913025"/>
            <a:ext cx="367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2" name="Google Shape;612;p35"/>
          <p:cNvCxnSpPr>
            <a:stCxn id="594" idx="3"/>
          </p:cNvCxnSpPr>
          <p:nvPr/>
        </p:nvCxnSpPr>
        <p:spPr>
          <a:xfrm flipH="1" rot="10800000">
            <a:off x="1797175" y="3436375"/>
            <a:ext cx="266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3" name="Google Shape;613;p35"/>
          <p:cNvSpPr/>
          <p:nvPr/>
        </p:nvSpPr>
        <p:spPr>
          <a:xfrm>
            <a:off x="6006638" y="2582600"/>
            <a:ext cx="4515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5"/>
          <p:cNvSpPr/>
          <p:nvPr/>
        </p:nvSpPr>
        <p:spPr>
          <a:xfrm>
            <a:off x="3078600" y="1324225"/>
            <a:ext cx="168300" cy="275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35"/>
          <p:cNvGrpSpPr/>
          <p:nvPr/>
        </p:nvGrpSpPr>
        <p:grpSpPr>
          <a:xfrm>
            <a:off x="5759225" y="1584670"/>
            <a:ext cx="946362" cy="807737"/>
            <a:chOff x="5395699" y="3149200"/>
            <a:chExt cx="1434969" cy="1252500"/>
          </a:xfrm>
        </p:grpSpPr>
        <p:pic>
          <p:nvPicPr>
            <p:cNvPr id="616" name="Google Shape;616;p35"/>
            <p:cNvPicPr preferRelativeResize="0"/>
            <p:nvPr/>
          </p:nvPicPr>
          <p:blipFill rotWithShape="1">
            <a:blip r:embed="rId6">
              <a:alphaModFix/>
            </a:blip>
            <a:srcRect b="5225" l="4900" r="58306" t="42256"/>
            <a:stretch/>
          </p:blipFill>
          <p:spPr>
            <a:xfrm>
              <a:off x="5395699" y="3149200"/>
              <a:ext cx="1434951" cy="12525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17" name="Google Shape;617;p35"/>
            <p:cNvSpPr txBox="1"/>
            <p:nvPr/>
          </p:nvSpPr>
          <p:spPr>
            <a:xfrm>
              <a:off x="5869168" y="3392520"/>
              <a:ext cx="9615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700">
                  <a:solidFill>
                    <a:srgbClr val="595959"/>
                  </a:solidFill>
                </a:rPr>
                <a:t>y = ax + b</a:t>
              </a:r>
              <a:endParaRPr i="1" sz="700">
                <a:solidFill>
                  <a:srgbClr val="595959"/>
                </a:solidFill>
              </a:endParaRPr>
            </a:p>
          </p:txBody>
        </p:sp>
      </p:grpSp>
      <p:cxnSp>
        <p:nvCxnSpPr>
          <p:cNvPr id="618" name="Google Shape;618;p35"/>
          <p:cNvCxnSpPr>
            <a:stCxn id="616" idx="2"/>
          </p:cNvCxnSpPr>
          <p:nvPr/>
        </p:nvCxnSpPr>
        <p:spPr>
          <a:xfrm>
            <a:off x="6232400" y="2392408"/>
            <a:ext cx="6900" cy="1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9" name="Google Shape;619;p35"/>
          <p:cNvGrpSpPr/>
          <p:nvPr/>
        </p:nvGrpSpPr>
        <p:grpSpPr>
          <a:xfrm>
            <a:off x="5855075" y="3232625"/>
            <a:ext cx="850500" cy="887717"/>
            <a:chOff x="6203400" y="3415150"/>
            <a:chExt cx="850500" cy="887717"/>
          </a:xfrm>
        </p:grpSpPr>
        <p:grpSp>
          <p:nvGrpSpPr>
            <p:cNvPr id="620" name="Google Shape;620;p35"/>
            <p:cNvGrpSpPr/>
            <p:nvPr/>
          </p:nvGrpSpPr>
          <p:grpSpPr>
            <a:xfrm>
              <a:off x="6261362" y="3495108"/>
              <a:ext cx="671715" cy="807758"/>
              <a:chOff x="6949898" y="3687499"/>
              <a:chExt cx="966775" cy="1143324"/>
            </a:xfrm>
          </p:grpSpPr>
          <p:pic>
            <p:nvPicPr>
              <p:cNvPr id="621" name="Google Shape;621;p3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991488" y="3687499"/>
                <a:ext cx="883580" cy="641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" name="Google Shape;622;p3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949898" y="4058051"/>
                <a:ext cx="966775" cy="7727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3" name="Google Shape;623;p35"/>
            <p:cNvSpPr/>
            <p:nvPr/>
          </p:nvSpPr>
          <p:spPr>
            <a:xfrm>
              <a:off x="6203400" y="3415150"/>
              <a:ext cx="850500" cy="807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4" name="Google Shape;624;p35"/>
          <p:cNvCxnSpPr>
            <a:stCxn id="623" idx="0"/>
          </p:cNvCxnSpPr>
          <p:nvPr/>
        </p:nvCxnSpPr>
        <p:spPr>
          <a:xfrm flipH="1" rot="10800000">
            <a:off x="6280325" y="3034325"/>
            <a:ext cx="45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5" name="Google Shape;62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9063" y="2251025"/>
            <a:ext cx="1969625" cy="6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5"/>
          <p:cNvSpPr txBox="1"/>
          <p:nvPr>
            <p:ph idx="1" type="body"/>
          </p:nvPr>
        </p:nvSpPr>
        <p:spPr>
          <a:xfrm>
            <a:off x="7563625" y="2892475"/>
            <a:ext cx="12033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>
                <a:solidFill>
                  <a:srgbClr val="666666"/>
                </a:solidFill>
              </a:rPr>
              <a:t>Balanced, optimized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627" name="Google Shape;627;p35"/>
          <p:cNvSpPr txBox="1"/>
          <p:nvPr>
            <p:ph idx="1" type="body"/>
          </p:nvPr>
        </p:nvSpPr>
        <p:spPr>
          <a:xfrm>
            <a:off x="1083100" y="1184700"/>
            <a:ext cx="13839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Size of tree? (Delta (δ)?)</a:t>
            </a:r>
            <a:endParaRPr i="1" sz="800">
              <a:solidFill>
                <a:srgbClr val="CC4125"/>
              </a:solidFill>
            </a:endParaRPr>
          </a:p>
        </p:txBody>
      </p:sp>
      <p:sp>
        <p:nvSpPr>
          <p:cNvPr id="628" name="Google Shape;628;p35"/>
          <p:cNvSpPr txBox="1"/>
          <p:nvPr>
            <p:ph idx="1" type="body"/>
          </p:nvPr>
        </p:nvSpPr>
        <p:spPr>
          <a:xfrm>
            <a:off x="3304775" y="2960225"/>
            <a:ext cx="1290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Phylogenetic placement?</a:t>
            </a:r>
            <a:endParaRPr i="1" sz="800">
              <a:solidFill>
                <a:srgbClr val="CC4125"/>
              </a:solidFill>
            </a:endParaRPr>
          </a:p>
        </p:txBody>
      </p:sp>
      <p:sp>
        <p:nvSpPr>
          <p:cNvPr id="629" name="Google Shape;629;p35"/>
          <p:cNvSpPr txBox="1"/>
          <p:nvPr>
            <p:ph idx="1" type="body"/>
          </p:nvPr>
        </p:nvSpPr>
        <p:spPr>
          <a:xfrm>
            <a:off x="4094600" y="3931525"/>
            <a:ext cx="1523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Instead of mapping to a leave, mapping to a branch?</a:t>
            </a:r>
            <a:endParaRPr i="1" sz="800">
              <a:solidFill>
                <a:srgbClr val="CC4125"/>
              </a:solidFill>
            </a:endParaRPr>
          </a:p>
        </p:txBody>
      </p:sp>
      <p:sp>
        <p:nvSpPr>
          <p:cNvPr id="630" name="Google Shape;630;p35"/>
          <p:cNvSpPr txBox="1"/>
          <p:nvPr>
            <p:ph idx="1" type="body"/>
          </p:nvPr>
        </p:nvSpPr>
        <p:spPr>
          <a:xfrm>
            <a:off x="4094602" y="4278025"/>
            <a:ext cx="1523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Directly using the subgroups as batches?</a:t>
            </a:r>
            <a:endParaRPr i="1" sz="800">
              <a:solidFill>
                <a:srgbClr val="CC4125"/>
              </a:solidFill>
            </a:endParaRPr>
          </a:p>
        </p:txBody>
      </p:sp>
      <p:sp>
        <p:nvSpPr>
          <p:cNvPr id="631" name="Google Shape;631;p35"/>
          <p:cNvSpPr txBox="1"/>
          <p:nvPr>
            <p:ph idx="1" type="body"/>
          </p:nvPr>
        </p:nvSpPr>
        <p:spPr>
          <a:xfrm>
            <a:off x="4091551" y="4595525"/>
            <a:ext cx="14124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Can we optimize for number of batches here?</a:t>
            </a:r>
            <a:endParaRPr i="1" sz="800">
              <a:solidFill>
                <a:srgbClr val="CC4125"/>
              </a:solidFill>
            </a:endParaRPr>
          </a:p>
        </p:txBody>
      </p:sp>
      <p:sp>
        <p:nvSpPr>
          <p:cNvPr id="632" name="Google Shape;632;p35"/>
          <p:cNvSpPr txBox="1"/>
          <p:nvPr>
            <p:ph idx="1" type="body"/>
          </p:nvPr>
        </p:nvSpPr>
        <p:spPr>
          <a:xfrm>
            <a:off x="6126250" y="4083925"/>
            <a:ext cx="1471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bin repacking: redistribute the subgroups into balanced batches</a:t>
            </a:r>
            <a:endParaRPr i="1" sz="800">
              <a:solidFill>
                <a:srgbClr val="CC4125"/>
              </a:solidFill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1007775" y="3078600"/>
            <a:ext cx="2013000" cy="13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5"/>
          <p:cNvSpPr txBox="1"/>
          <p:nvPr>
            <p:ph idx="1" type="body"/>
          </p:nvPr>
        </p:nvSpPr>
        <p:spPr>
          <a:xfrm>
            <a:off x="1083100" y="3961775"/>
            <a:ext cx="1290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Different sketch sizes?</a:t>
            </a:r>
            <a:endParaRPr i="1" sz="800">
              <a:solidFill>
                <a:srgbClr val="CC4125"/>
              </a:solidFill>
            </a:endParaRPr>
          </a:p>
        </p:txBody>
      </p:sp>
      <p:sp>
        <p:nvSpPr>
          <p:cNvPr id="635" name="Google Shape;635;p35"/>
          <p:cNvSpPr/>
          <p:nvPr/>
        </p:nvSpPr>
        <p:spPr>
          <a:xfrm>
            <a:off x="5681900" y="1232400"/>
            <a:ext cx="1383900" cy="127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5"/>
          <p:cNvSpPr txBox="1"/>
          <p:nvPr>
            <p:ph idx="1" type="body"/>
          </p:nvPr>
        </p:nvSpPr>
        <p:spPr>
          <a:xfrm>
            <a:off x="5681900" y="1200625"/>
            <a:ext cx="1344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Linear regression for quasi-phylogenetic</a:t>
            </a:r>
            <a:endParaRPr i="1" sz="800">
              <a:solidFill>
                <a:srgbClr val="CC4125"/>
              </a:solidFill>
            </a:endParaRPr>
          </a:p>
        </p:txBody>
      </p:sp>
      <p:sp>
        <p:nvSpPr>
          <p:cNvPr id="637" name="Google Shape;637;p35"/>
          <p:cNvSpPr txBox="1"/>
          <p:nvPr>
            <p:ph idx="1" type="body"/>
          </p:nvPr>
        </p:nvSpPr>
        <p:spPr>
          <a:xfrm>
            <a:off x="5926175" y="3773850"/>
            <a:ext cx="7128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800" strike="sngStrike">
                <a:solidFill>
                  <a:srgbClr val="666666"/>
                </a:solidFill>
              </a:rPr>
              <a:t>bin packing</a:t>
            </a:r>
            <a:endParaRPr sz="800" strike="sngStrike">
              <a:solidFill>
                <a:srgbClr val="666666"/>
              </a:solidFill>
            </a:endParaRPr>
          </a:p>
        </p:txBody>
      </p:sp>
      <p:sp>
        <p:nvSpPr>
          <p:cNvPr id="638" name="Google Shape;638;p35"/>
          <p:cNvSpPr txBox="1"/>
          <p:nvPr>
            <p:ph idx="1" type="body"/>
          </p:nvPr>
        </p:nvSpPr>
        <p:spPr>
          <a:xfrm>
            <a:off x="1083100" y="1404150"/>
            <a:ext cx="13839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i="1" lang="en" sz="800">
                <a:solidFill>
                  <a:srgbClr val="CC4125"/>
                </a:solidFill>
              </a:rPr>
              <a:t>Selection strategies?</a:t>
            </a:r>
            <a:endParaRPr i="1" sz="8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Phylogenetic compression improves compressibility via </a:t>
            </a:r>
            <a:r>
              <a:rPr b="1" lang="en" sz="1800"/>
              <a:t>reordering</a:t>
            </a:r>
            <a:r>
              <a:rPr lang="en" sz="1800"/>
              <a:t> according to the </a:t>
            </a:r>
            <a:r>
              <a:rPr b="1" lang="en" sz="1800"/>
              <a:t>evolutionary history</a:t>
            </a:r>
            <a:r>
              <a:rPr lang="en" sz="1800"/>
              <a:t> </a:t>
            </a:r>
            <a:endParaRPr sz="180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46952" t="0"/>
          <a:stretch/>
        </p:blipFill>
        <p:spPr>
          <a:xfrm>
            <a:off x="2124175" y="3471300"/>
            <a:ext cx="1885850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58645" r="0" t="0"/>
          <a:stretch/>
        </p:blipFill>
        <p:spPr>
          <a:xfrm>
            <a:off x="4010025" y="3471300"/>
            <a:ext cx="1470175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1625925"/>
            <a:ext cx="1013031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575" y="1675251"/>
            <a:ext cx="1524597" cy="11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876063" y="1387350"/>
            <a:ext cx="3716700" cy="1640700"/>
          </a:xfrm>
          <a:prstGeom prst="roundRect">
            <a:avLst>
              <a:gd fmla="val 615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851013" y="3211100"/>
            <a:ext cx="3716700" cy="1640700"/>
          </a:xfrm>
          <a:prstGeom prst="roundRect">
            <a:avLst>
              <a:gd fmla="val 615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876075" y="1387350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I</a:t>
            </a:r>
            <a:r>
              <a:rPr lang="en" sz="700">
                <a:solidFill>
                  <a:schemeClr val="dk2"/>
                </a:solidFill>
              </a:rPr>
              <a:t>nnovation for compressing steadily growing bacteria database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851025" y="3211100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Key steps of phylogenetic compression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Phylogenetic compression improves compressibility via </a:t>
            </a:r>
            <a:r>
              <a:rPr b="1" lang="en" sz="1800"/>
              <a:t>reordering</a:t>
            </a:r>
            <a:r>
              <a:rPr lang="en" sz="1800"/>
              <a:t> according to the </a:t>
            </a:r>
            <a:r>
              <a:rPr b="1" lang="en" sz="1800"/>
              <a:t>evolutionary history</a:t>
            </a:r>
            <a:r>
              <a:rPr lang="en" sz="1800"/>
              <a:t> </a:t>
            </a:r>
            <a:endParaRPr sz="18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46952" t="0"/>
          <a:stretch/>
        </p:blipFill>
        <p:spPr>
          <a:xfrm>
            <a:off x="2124175" y="3471300"/>
            <a:ext cx="1885850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58645" r="0" t="0"/>
          <a:stretch/>
        </p:blipFill>
        <p:spPr>
          <a:xfrm>
            <a:off x="4010025" y="3471300"/>
            <a:ext cx="1470175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1625925"/>
            <a:ext cx="1013031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575" y="1675251"/>
            <a:ext cx="1524597" cy="11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1876063" y="1387350"/>
            <a:ext cx="3716700" cy="1640700"/>
          </a:xfrm>
          <a:prstGeom prst="roundRect">
            <a:avLst>
              <a:gd fmla="val 615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851013" y="3211100"/>
            <a:ext cx="3716700" cy="1640700"/>
          </a:xfrm>
          <a:prstGeom prst="roundRect">
            <a:avLst>
              <a:gd fmla="val 615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876075" y="1387350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Innovation for compressing steadily growing bacteria database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851025" y="3211100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Key steps of phylogenetic compression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847525" y="2350950"/>
            <a:ext cx="295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Current reordering strategy: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en" sz="800">
                <a:solidFill>
                  <a:schemeClr val="dk2"/>
                </a:solidFill>
              </a:rPr>
              <a:t>Sort by </a:t>
            </a:r>
            <a:r>
              <a:rPr lang="en" sz="800">
                <a:solidFill>
                  <a:schemeClr val="dk2"/>
                </a:solidFill>
              </a:rPr>
              <a:t>accession</a:t>
            </a:r>
            <a:r>
              <a:rPr lang="en" sz="800">
                <a:solidFill>
                  <a:schemeClr val="dk2"/>
                </a:solidFill>
              </a:rPr>
              <a:t> number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en" sz="800">
                <a:solidFill>
                  <a:schemeClr val="dk2"/>
                </a:solidFill>
              </a:rPr>
              <a:t>Split into batches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en" sz="800">
                <a:solidFill>
                  <a:schemeClr val="dk2"/>
                </a:solidFill>
              </a:rPr>
              <a:t>Reorder with phylogenetic tree on each batch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847525" y="3503600"/>
            <a:ext cx="295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</a:rPr>
              <a:t>⇒ Is this ordering strategy the best? How good is it compared to other orders? 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09" name="Google Shape;109;p17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12" name="Google Shape;112;p17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15" name="Google Shape;115;p17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510500" y="52603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742275" y="52603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N</a:t>
            </a:r>
            <a:r>
              <a:rPr b="1" lang="en" sz="900">
                <a:solidFill>
                  <a:schemeClr val="dk2"/>
                </a:solidFill>
              </a:rPr>
              <a:t>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20" name="Google Shape;120;p17"/>
          <p:cNvCxnSpPr>
            <a:stCxn id="119" idx="3"/>
            <a:endCxn id="97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37" name="Google Shape;137;p18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40" name="Google Shape;140;p18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43" name="Google Shape;143;p18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510500" y="52603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742275" y="52603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N</a:t>
            </a:r>
            <a:r>
              <a:rPr b="1" lang="en" sz="900">
                <a:solidFill>
                  <a:schemeClr val="dk2"/>
                </a:solidFill>
              </a:rPr>
              <a:t>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48" name="Google Shape;148;p18"/>
          <p:cNvCxnSpPr>
            <a:stCxn id="147" idx="3"/>
            <a:endCxn id="125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150" name="Google Shape;150;p18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3" name="Google Shape;173;p19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756875" y="3612444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76" name="Google Shape;176;p19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019400" y="3612444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79" name="Google Shape;179;p19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281925" y="3612444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82" name="Google Shape;182;p19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N</a:t>
            </a:r>
            <a:r>
              <a:rPr b="1" lang="en" sz="900">
                <a:solidFill>
                  <a:schemeClr val="dk2"/>
                </a:solidFill>
              </a:rPr>
              <a:t>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85" name="Google Shape;185;p19"/>
          <p:cNvCxnSpPr>
            <a:stCxn id="184" idx="3"/>
            <a:endCxn id="164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187" name="Google Shape;187;p19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9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1" name="Google Shape;191;p19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016300" y="43878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753775" y="43878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99" name="Google Shape;199;p19"/>
          <p:cNvCxnSpPr>
            <a:endCxn id="197" idx="1"/>
          </p:cNvCxnSpPr>
          <p:nvPr/>
        </p:nvCxnSpPr>
        <p:spPr>
          <a:xfrm>
            <a:off x="4016300" y="35668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9"/>
          <p:cNvCxnSpPr>
            <a:endCxn id="198" idx="1"/>
          </p:cNvCxnSpPr>
          <p:nvPr/>
        </p:nvCxnSpPr>
        <p:spPr>
          <a:xfrm>
            <a:off x="2753775" y="35668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9"/>
          <p:cNvSpPr txBox="1"/>
          <p:nvPr/>
        </p:nvSpPr>
        <p:spPr>
          <a:xfrm>
            <a:off x="2753775" y="46507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02" name="Google Shape;202;p19"/>
          <p:cNvSpPr txBox="1"/>
          <p:nvPr/>
        </p:nvSpPr>
        <p:spPr>
          <a:xfrm>
            <a:off x="4016300" y="46507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03" name="Google Shape;203;p19"/>
          <p:cNvSpPr txBox="1"/>
          <p:nvPr/>
        </p:nvSpPr>
        <p:spPr>
          <a:xfrm>
            <a:off x="2753775" y="3900675"/>
            <a:ext cx="23370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Reorder 1 more time on individual subset with phylo tree</a:t>
            </a:r>
            <a:endParaRPr sz="800"/>
          </a:p>
        </p:txBody>
      </p:sp>
      <p:sp>
        <p:nvSpPr>
          <p:cNvPr id="204" name="Google Shape;204;p19"/>
          <p:cNvSpPr txBox="1"/>
          <p:nvPr/>
        </p:nvSpPr>
        <p:spPr>
          <a:xfrm>
            <a:off x="2818225" y="48458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046900" y="48458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/>
          <p:nvPr/>
        </p:nvSpPr>
        <p:spPr>
          <a:xfrm>
            <a:off x="5241725" y="2899700"/>
            <a:ext cx="1199400" cy="92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3969200" y="2877800"/>
            <a:ext cx="1199400" cy="94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2702100" y="2899700"/>
            <a:ext cx="1199400" cy="92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2" name="Google Shape;222;p20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25" name="Google Shape;225;p20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28" name="Google Shape;228;p20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5288825" y="362246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31" name="Google Shape;231;p20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N</a:t>
            </a:r>
            <a:r>
              <a:rPr b="1" lang="en" sz="900">
                <a:solidFill>
                  <a:schemeClr val="dk2"/>
                </a:solidFill>
              </a:rPr>
              <a:t>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234" name="Google Shape;234;p20"/>
          <p:cNvCxnSpPr>
            <a:stCxn id="233" idx="3"/>
            <a:endCxn id="213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0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236" name="Google Shape;236;p20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0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0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0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0" name="Google Shape;240;p20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4016300" y="43116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2753775" y="43116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48" name="Google Shape;248;p20"/>
          <p:cNvCxnSpPr>
            <a:endCxn id="246" idx="1"/>
          </p:cNvCxnSpPr>
          <p:nvPr/>
        </p:nvCxnSpPr>
        <p:spPr>
          <a:xfrm>
            <a:off x="4016300" y="34906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>
            <a:endCxn id="247" idx="1"/>
          </p:cNvCxnSpPr>
          <p:nvPr/>
        </p:nvCxnSpPr>
        <p:spPr>
          <a:xfrm>
            <a:off x="2753775" y="34906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0"/>
          <p:cNvSpPr txBox="1"/>
          <p:nvPr/>
        </p:nvSpPr>
        <p:spPr>
          <a:xfrm>
            <a:off x="2753775" y="4650700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51" name="Google Shape;251;p20"/>
          <p:cNvSpPr txBox="1"/>
          <p:nvPr/>
        </p:nvSpPr>
        <p:spPr>
          <a:xfrm>
            <a:off x="4016300" y="46507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52" name="Google Shape;252;p20"/>
          <p:cNvSpPr txBox="1"/>
          <p:nvPr/>
        </p:nvSpPr>
        <p:spPr>
          <a:xfrm>
            <a:off x="2753775" y="3900675"/>
            <a:ext cx="23370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Reorder 1 more time with phylo tree</a:t>
            </a:r>
            <a:endParaRPr sz="800"/>
          </a:p>
        </p:txBody>
      </p:sp>
      <p:sp>
        <p:nvSpPr>
          <p:cNvPr id="253" name="Google Shape;253;p20"/>
          <p:cNvSpPr txBox="1"/>
          <p:nvPr/>
        </p:nvSpPr>
        <p:spPr>
          <a:xfrm>
            <a:off x="2818225" y="48458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046900" y="48458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2709775" y="4264450"/>
            <a:ext cx="1199400" cy="8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3969200" y="4286350"/>
            <a:ext cx="1199400" cy="8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5497425" y="4138650"/>
            <a:ext cx="207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5 methods of ordering genome to evaluate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Ordering Compressibility using </a:t>
            </a:r>
            <a:r>
              <a:rPr lang="en" sz="1800"/>
              <a:t>Distinct Kmers Counts</a:t>
            </a:r>
            <a:r>
              <a:rPr lang="en"/>
              <a:t> as</a:t>
            </a:r>
            <a:r>
              <a:rPr lang="en" sz="1800"/>
              <a:t> an approximation of compression sizes</a:t>
            </a:r>
            <a:endParaRPr sz="1800"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5538600" y="1152475"/>
            <a:ext cx="32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 orders, 40 batches (subsets) per order.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Using a linear regression: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y = Ax + B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S</a:t>
            </a:r>
            <a:r>
              <a:rPr lang="en" sz="1300"/>
              <a:t>maller A → less space per distinct k-mer → higher compression efficiency</a:t>
            </a:r>
            <a:endParaRPr sz="1300"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