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</p:sldIdLst>
  <p:sldSz cy="5143500" cx="9144000"/>
  <p:notesSz cx="6858000" cy="9144000"/>
  <p:embeddedFontLst>
    <p:embeddedFont>
      <p:font typeface="Roboto"/>
      <p:regular r:id="rId86"/>
      <p:bold r:id="rId87"/>
      <p:italic r:id="rId88"/>
      <p:boldItalic r:id="rId89"/>
    </p:embeddedFont>
    <p:embeddedFont>
      <p:font typeface="Helvetica Neue"/>
      <p:regular r:id="rId90"/>
      <p:bold r:id="rId91"/>
      <p:italic r:id="rId92"/>
      <p:boldItalic r:id="rId93"/>
    </p:embeddedFont>
    <p:embeddedFont>
      <p:font typeface="Roboto Mono"/>
      <p:regular r:id="rId94"/>
      <p:bold r:id="rId95"/>
      <p:italic r:id="rId96"/>
      <p:boldItalic r:id="rId9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997B219-BD1C-43BC-8BE3-8B1EEEB1204A}">
  <a:tblStyle styleId="{2997B219-BD1C-43BC-8BE3-8B1EEEB120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RobotoMono-bold.fntdata"/><Relationship Id="rId94" Type="http://schemas.openxmlformats.org/officeDocument/2006/relationships/font" Target="fonts/RobotoMono-regular.fntdata"/><Relationship Id="rId97" Type="http://schemas.openxmlformats.org/officeDocument/2006/relationships/font" Target="fonts/RobotoMono-boldItalic.fntdata"/><Relationship Id="rId96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HelveticaNeue-bold.fntdata"/><Relationship Id="rId90" Type="http://schemas.openxmlformats.org/officeDocument/2006/relationships/font" Target="fonts/HelveticaNeue-regular.fntdata"/><Relationship Id="rId93" Type="http://schemas.openxmlformats.org/officeDocument/2006/relationships/font" Target="fonts/HelveticaNeue-boldItalic.fntdata"/><Relationship Id="rId92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font" Target="fonts/Roboto-regular.fntdata"/><Relationship Id="rId85" Type="http://schemas.openxmlformats.org/officeDocument/2006/relationships/slide" Target="slides/slide79.xml"/><Relationship Id="rId88" Type="http://schemas.openxmlformats.org/officeDocument/2006/relationships/font" Target="fonts/Roboto-italic.fntdata"/><Relationship Id="rId87" Type="http://schemas.openxmlformats.org/officeDocument/2006/relationships/font" Target="fonts/Roboto-bold.fntdata"/><Relationship Id="rId89" Type="http://schemas.openxmlformats.org/officeDocument/2006/relationships/font" Target="fonts/Roboto-boldItalic.fntdata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iorxiv.org/content/10.1101/2023.04.15.536996v3.full#ref-17" TargetMode="External"/><Relationship Id="rId3" Type="http://schemas.openxmlformats.org/officeDocument/2006/relationships/hyperlink" Target="https://www.biorxiv.org/content/10.1101/2023.04.15.536996v3.full#ref-17" TargetMode="External"/><Relationship Id="rId4" Type="http://schemas.openxmlformats.org/officeDocument/2006/relationships/hyperlink" Target="https://www.biorxiv.org/content/10.1101/2023.04.15.536996v3.full#ref-35" TargetMode="External"/><Relationship Id="rId5" Type="http://schemas.openxmlformats.org/officeDocument/2006/relationships/hyperlink" Target="https://www.biorxiv.org/content/10.1101/2023.04.15.536996v3.full#ref-35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80253100d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80253100d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f67d1055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f67d1055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976e50d6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976e50d6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Ressource can be different thing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9900ba05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9900ba05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Ressource can be different thing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80253100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80253100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dbd4d684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dbd4d684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fa24b09b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fa24b09b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fa24b09b4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2fa24b09b4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fa24b09b4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fa24b09b4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2fa24b09b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2fa24b09b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fa24b09b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fa24b09b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fa24b09b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fa24b09b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fa24b09b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2fa24b09b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f67d1055b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f67d1055b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500422473_8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2500422473_8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dbd4d684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dbd4d684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2dbd4d684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2dbd4d684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af67d1055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af67d1055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2dbd4d684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2dbd4d684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2dbd4d68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2dbd4d68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af67d1055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af67d1055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50042247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50042247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d80253100d_3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d80253100d_3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2500422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2500422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2976e50d6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2976e50d6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2976e50d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2976e50d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d80253100d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d80253100d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250042247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250042247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2976e50d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2976e50d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2500422473_8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2500422473_8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2500422473_8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2500422473_8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25004224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25004224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80253100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80253100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250042247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250042247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26d838f9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26d838f9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26d838f9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26d838f9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2976e50d6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2976e50d6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2976e50d6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2976e50d6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2976e50d6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2976e50d6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29900ba05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29900ba05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29900ba05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29900ba05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250042247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250042247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Ressource can be different thing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2500422473_8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2500422473_8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f67d1055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f67d1055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d80253100d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d80253100d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26d838f9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26d838f9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26d838f9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26d838f9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d80253100d_3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d80253100d_3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d80253100d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d80253100d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d80253100d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d80253100d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2d80253100d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2d80253100d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2d80253100d_3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2d80253100d_3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d80253100d_3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d80253100d_3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2976e50d6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2976e50d6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f67d105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f67d105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2976e50d6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2976e50d6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2976e50d67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2976e50d67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2976e50d67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2976e50d67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2976e50d67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2976e50d67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2976e50d6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2976e50d6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2976e50d6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2976e50d6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d80253100d_3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2d80253100d_3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d80253100d_3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2d80253100d_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2d80253100d_3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2d80253100d_3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d80253100d_3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d80253100d_3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f67d1055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f67d1055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26d838f91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26d838f9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2500422473_8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2500422473_8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2500422473_8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2500422473_8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2500422473_8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2500422473_8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d7d4855c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d7d4855c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2976e50d6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2976e50d6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3bd92476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3bd92476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3bd92476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3bd92476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33bd9247636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33bd9247636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3bd9247636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33bd9247636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f67d1055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f67d1055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Constrained genome size range.</a:t>
            </a:r>
            <a:r>
              <a:rPr lang="en">
                <a:solidFill>
                  <a:schemeClr val="dk1"/>
                </a:solidFill>
              </a:rPr>
              <a:t> For bacteria, their genome size can be assumed to fit within a range of one order of magnitude, typically 1 Mbp to 10 Mbp (see the principles behind BIGSI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aseline="30000" lang="en" u="sng">
                <a:solidFill>
                  <a:schemeClr val="hlink"/>
                </a:solidFill>
                <a:hlinkClick r:id="rId3"/>
              </a:rPr>
              <a:t>17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Relatedness within bioprojects.</a:t>
            </a:r>
            <a:r>
              <a:rPr lang="en">
                <a:solidFill>
                  <a:schemeClr val="dk1"/>
                </a:solidFill>
              </a:rPr>
              <a:t> In public repositories such as ENA, sequencing data are usually uploaded per individual projects, and ENA accession ranges often contain highly phylogenetically related genomes.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Species clusters.</a:t>
            </a:r>
            <a:r>
              <a:rPr lang="en">
                <a:solidFill>
                  <a:schemeClr val="dk1"/>
                </a:solidFill>
              </a:rPr>
              <a:t> Individual microbial species form clusters in public repositories such as ENA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aseline="30000" lang="en" u="sng">
                <a:solidFill>
                  <a:schemeClr val="hlink"/>
                </a:solidFill>
                <a:hlinkClick r:id="rId5"/>
              </a:rPr>
              <a:t>35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>
                <a:solidFill>
                  <a:schemeClr val="dk1"/>
                </a:solidFill>
              </a:rPr>
              <a:t>Sampling biases.</a:t>
            </a:r>
            <a:r>
              <a:rPr lang="en">
                <a:solidFill>
                  <a:schemeClr val="dk1"/>
                </a:solidFill>
              </a:rPr>
              <a:t> Public repositories exhibit prevalent sampling biases, enabling a rough classification of bacterial species into two categories: highly sampled and sparsely sampled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50042247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5004224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37175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Disjoint_sets" TargetMode="External"/><Relationship Id="rId4" Type="http://schemas.openxmlformats.org/officeDocument/2006/relationships/hyperlink" Target="https://en.wikipedia.org/wiki/Michael_R._Garey" TargetMode="External"/><Relationship Id="rId5" Type="http://schemas.openxmlformats.org/officeDocument/2006/relationships/hyperlink" Target="https://en.wikipedia.org/wiki/David_S._Johnson" TargetMode="External"/><Relationship Id="rId6" Type="http://schemas.openxmlformats.org/officeDocument/2006/relationships/hyperlink" Target="https://en.wikipedia.org/wiki/David_S._Johnson" TargetMode="External"/><Relationship Id="rId7" Type="http://schemas.openxmlformats.org/officeDocument/2006/relationships/hyperlink" Target="https://en.wikipedia.org/wiki/Victor_Klee" TargetMode="External"/><Relationship Id="rId8" Type="http://schemas.openxmlformats.org/officeDocument/2006/relationships/hyperlink" Target="https://en.wikipedia.org/wiki/Victor_Kle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1.png"/><Relationship Id="rId4" Type="http://schemas.openxmlformats.org/officeDocument/2006/relationships/image" Target="../media/image30.png"/><Relationship Id="rId5" Type="http://schemas.openxmlformats.org/officeDocument/2006/relationships/image" Target="../media/image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1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4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P</a:t>
            </a:r>
            <a:r>
              <a:rPr lang="en" sz="3900"/>
              <a:t>hylogenetics grouping </a:t>
            </a:r>
            <a:r>
              <a:rPr lang="en" sz="3900"/>
              <a:t>as an optimization problem</a:t>
            </a:r>
            <a:endParaRPr sz="3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80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Feb</a:t>
            </a:r>
            <a:r>
              <a:rPr lang="en"/>
              <a:t> 10 2025  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490250" y="450150"/>
            <a:ext cx="8490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solidFill>
                  <a:srgbClr val="980000"/>
                </a:solidFill>
              </a:rPr>
              <a:t>Challenge</a:t>
            </a:r>
            <a:r>
              <a:rPr lang="en" sz="2420">
                <a:solidFill>
                  <a:srgbClr val="980000"/>
                </a:solidFill>
              </a:rPr>
              <a:t>:</a:t>
            </a:r>
            <a:r>
              <a:rPr lang="en" sz="2420"/>
              <a:t> Current batching is imbalance, hindering downstream analysis</a:t>
            </a:r>
            <a:endParaRPr sz="242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100">
                <a:solidFill>
                  <a:schemeClr val="dk2"/>
                </a:solidFill>
              </a:rPr>
              <a:t>Large batches (dustbins) are difficult to transmit over unreliable networks.</a:t>
            </a:r>
            <a:endParaRPr sz="1100">
              <a:solidFill>
                <a:schemeClr val="dk2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100">
                <a:solidFill>
                  <a:schemeClr val="dk2"/>
                </a:solidFill>
              </a:rPr>
              <a:t>Inefficiently make use of computational resources (e.g. for parallelization)</a:t>
            </a:r>
            <a:endParaRPr sz="172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n" sz="1400"/>
              <a:t>⇒ Optimization needed to minimize ressources requirement for different use cases.</a:t>
            </a:r>
            <a:endParaRPr b="1" i="1" sz="1400"/>
          </a:p>
        </p:txBody>
      </p:sp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Toward the first optimization model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781375" y="3508875"/>
            <a:ext cx="37281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4125"/>
                </a:solidFill>
              </a:rPr>
              <a:t>Per-batch constraints:</a:t>
            </a:r>
            <a:endParaRPr b="1" sz="1200">
              <a:solidFill>
                <a:srgbClr val="CC4125"/>
              </a:solidFill>
            </a:endParaRPr>
          </a:p>
          <a:p>
            <a:pPr indent="200025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</a:rPr>
              <a:t>• Bounds on compressed size</a:t>
            </a:r>
            <a:endParaRPr i="1" sz="1200">
              <a:solidFill>
                <a:schemeClr val="dk1"/>
              </a:solidFill>
            </a:endParaRPr>
          </a:p>
          <a:p>
            <a:pPr indent="200025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• Bounds on decompressed size</a:t>
            </a:r>
            <a:endParaRPr i="1" sz="1200">
              <a:solidFill>
                <a:schemeClr val="dk1"/>
              </a:solidFill>
            </a:endParaRPr>
          </a:p>
          <a:p>
            <a:pPr indent="200025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• Bounds on number of genomes</a:t>
            </a:r>
            <a:endParaRPr i="1" sz="1200">
              <a:solidFill>
                <a:schemeClr val="dk1"/>
              </a:solidFill>
            </a:endParaRPr>
          </a:p>
          <a:p>
            <a:pPr indent="200025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• Bounds on size of the used search indexes</a:t>
            </a: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380200" y="21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800"/>
              <a:t>Many optimization problems for different use cases</a:t>
            </a:r>
            <a:endParaRPr sz="1800" u="sng"/>
          </a:p>
        </p:txBody>
      </p:sp>
      <p:sp>
        <p:nvSpPr>
          <p:cNvPr id="194" name="Google Shape;194;p24"/>
          <p:cNvSpPr txBox="1"/>
          <p:nvPr>
            <p:ph idx="1" type="body"/>
          </p:nvPr>
        </p:nvSpPr>
        <p:spPr>
          <a:xfrm>
            <a:off x="781363" y="1701988"/>
            <a:ext cx="2269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200">
                <a:solidFill>
                  <a:srgbClr val="CC4125"/>
                </a:solidFill>
              </a:rPr>
              <a:t>Objective function:</a:t>
            </a:r>
            <a:endParaRPr b="1" sz="1200">
              <a:solidFill>
                <a:srgbClr val="CC4125"/>
              </a:solidFill>
            </a:endParaRPr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781375" y="2366000"/>
            <a:ext cx="49260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C4125"/>
                </a:solidFill>
              </a:rPr>
              <a:t>Variables:</a:t>
            </a:r>
            <a:endParaRPr b="1" sz="1200">
              <a:solidFill>
                <a:srgbClr val="CC4125"/>
              </a:solidFill>
            </a:endParaRPr>
          </a:p>
          <a:p>
            <a:pPr indent="2286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Number of batches: </a:t>
            </a:r>
            <a:r>
              <a:rPr b="1" lang="en" sz="1200">
                <a:solidFill>
                  <a:schemeClr val="dk1"/>
                </a:solidFill>
              </a:rPr>
              <a:t>n</a:t>
            </a:r>
            <a:endParaRPr b="1" i="1" sz="1200">
              <a:solidFill>
                <a:schemeClr val="dk1"/>
              </a:solidFill>
            </a:endParaRPr>
          </a:p>
          <a:p>
            <a:pPr indent="228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Assignments of genomes to batches: </a:t>
            </a:r>
            <a:r>
              <a:rPr b="1" lang="en" sz="1200">
                <a:solidFill>
                  <a:schemeClr val="dk1"/>
                </a:solidFill>
              </a:rPr>
              <a:t>a</a:t>
            </a:r>
            <a:r>
              <a:rPr b="1" baseline="-25000" lang="en" sz="1200">
                <a:solidFill>
                  <a:schemeClr val="dk1"/>
                </a:solidFill>
              </a:rPr>
              <a:t>ij</a:t>
            </a:r>
            <a:endParaRPr b="1" sz="1200">
              <a:solidFill>
                <a:schemeClr val="dk1"/>
              </a:solidFill>
            </a:endParaRPr>
          </a:p>
          <a:p>
            <a:pPr indent="228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       - binary variable for whether a genome j is in batch i </a:t>
            </a:r>
            <a:endParaRPr b="1" i="1" sz="1200">
              <a:solidFill>
                <a:schemeClr val="dk1"/>
              </a:solidFill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5286125" y="2812575"/>
            <a:ext cx="33738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1"/>
                </a:solidFill>
              </a:rPr>
              <a:t>Challenge:</a:t>
            </a:r>
            <a:r>
              <a:rPr b="1" lang="en" sz="1000">
                <a:solidFill>
                  <a:schemeClr val="dk1"/>
                </a:solidFill>
              </a:rPr>
              <a:t> resource(batch</a:t>
            </a:r>
            <a:r>
              <a:rPr b="1" baseline="-25000" lang="en" sz="1000">
                <a:solidFill>
                  <a:schemeClr val="dk1"/>
                </a:solidFill>
              </a:rPr>
              <a:t>i</a:t>
            </a:r>
            <a:r>
              <a:rPr b="1" lang="en" sz="1000">
                <a:solidFill>
                  <a:schemeClr val="dk1"/>
                </a:solidFill>
              </a:rPr>
              <a:t>) cannot be easily evaluated, but can be estimated through bacteria’s biological properties</a:t>
            </a:r>
            <a:r>
              <a:rPr lang="en" sz="1000">
                <a:solidFill>
                  <a:schemeClr val="dk1"/>
                </a:solidFill>
              </a:rPr>
              <a:t> (eg diversity of a given </a:t>
            </a:r>
            <a:r>
              <a:rPr lang="en" sz="1000">
                <a:solidFill>
                  <a:schemeClr val="dk1"/>
                </a:solidFill>
              </a:rPr>
              <a:t>species</a:t>
            </a:r>
            <a:r>
              <a:rPr lang="en" sz="10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961075" y="698875"/>
            <a:ext cx="22692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Given:</a:t>
            </a:r>
            <a:r>
              <a:rPr b="1" lang="en" sz="1000">
                <a:solidFill>
                  <a:srgbClr val="CC4125"/>
                </a:solidFill>
              </a:rPr>
              <a:t> </a:t>
            </a:r>
            <a:endParaRPr b="1" sz="1000">
              <a:solidFill>
                <a:srgbClr val="CC4125"/>
              </a:solidFill>
            </a:endParaRPr>
          </a:p>
          <a:p>
            <a:pPr indent="2286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• Clusters of genomes</a:t>
            </a:r>
            <a:endParaRPr sz="1000">
              <a:solidFill>
                <a:schemeClr val="dk1"/>
              </a:solidFill>
            </a:endParaRPr>
          </a:p>
          <a:p>
            <a:pPr indent="228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• Hardware platform</a:t>
            </a:r>
            <a:endParaRPr sz="1000">
              <a:solidFill>
                <a:schemeClr val="dk1"/>
              </a:solidFill>
            </a:endParaRPr>
          </a:p>
          <a:p>
            <a:pPr indent="228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• Search algorithm 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99" name="Google Shape;19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2800" y="1691650"/>
            <a:ext cx="2037613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1624" y="3334899"/>
            <a:ext cx="2382923" cy="76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9221" y="2430925"/>
            <a:ext cx="1718258" cy="51071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381057" y="2905059"/>
            <a:ext cx="24813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Subject to: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526725" y="40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800"/>
              <a:t>An optimization problem for internet </a:t>
            </a:r>
            <a:r>
              <a:rPr lang="en" sz="1800"/>
              <a:t>transmission</a:t>
            </a:r>
            <a:r>
              <a:rPr lang="en" sz="1800"/>
              <a:t> </a:t>
            </a:r>
            <a:endParaRPr sz="1800" u="sng"/>
          </a:p>
        </p:txBody>
      </p:sp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657551" y="1182774"/>
            <a:ext cx="24813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Examples of scenarios: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983327" y="1512222"/>
            <a:ext cx="24813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accent1"/>
                </a:solidFill>
              </a:rPr>
              <a:t>• Internet transmission:</a:t>
            </a:r>
            <a:endParaRPr b="1" sz="1200">
              <a:solidFill>
                <a:schemeClr val="accent1"/>
              </a:solidFill>
            </a:endParaRPr>
          </a:p>
        </p:txBody>
      </p:sp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1381057" y="1901836"/>
            <a:ext cx="2481300" cy="5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Objective function: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2840538" y="4247625"/>
            <a:ext cx="3373800" cy="585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1"/>
                </a:solidFill>
              </a:rPr>
              <a:t>THIS CAN BE FORMULATED AS A BIN PACKING OPTIMIZATION PROBLEM</a:t>
            </a:r>
            <a:endParaRPr sz="1300"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4382925" y="2483350"/>
            <a:ext cx="4664400" cy="15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the total compression size of all batches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Capacity of a batches : the size of the batch after compression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Number of genomes in each batch less &lt; 10000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 packing Formal Statement </a:t>
            </a:r>
            <a:endParaRPr/>
          </a:p>
        </p:txBody>
      </p:sp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529800" y="1434175"/>
            <a:ext cx="81060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Instance</a:t>
            </a:r>
            <a:r>
              <a:rPr lang="en" sz="1600">
                <a:solidFill>
                  <a:schemeClr val="dk1"/>
                </a:solidFill>
              </a:rPr>
              <a:t>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Finite set I of items, a size s ( i ) ∈ Z + for each i ∈ I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 positive integer bin capacity C.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Question: 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Is there a partition of I into</a:t>
            </a:r>
            <a:r>
              <a:rPr lang="en" sz="14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disjoint sets</a:t>
            </a:r>
            <a:r>
              <a:rPr lang="en" sz="1400">
                <a:solidFill>
                  <a:schemeClr val="dk1"/>
                </a:solidFill>
              </a:rPr>
              <a:t> B_1 , … , B_K such that the sum of the sizes of the items in each B_j is C or less?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311700" y="4384200"/>
            <a:ext cx="83241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Garey, M. R.</a:t>
            </a:r>
            <a:r>
              <a:rPr lang="en" sz="1100">
                <a:solidFill>
                  <a:schemeClr val="dk1"/>
                </a:solidFill>
              </a:rPr>
              <a:t>;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Johnson, D. S.</a:t>
            </a:r>
            <a:r>
              <a:rPr lang="en" sz="1100">
                <a:solidFill>
                  <a:schemeClr val="dk1"/>
                </a:solidFill>
              </a:rPr>
              <a:t> (1979).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8"/>
              </a:rPr>
              <a:t>Victor Klee</a:t>
            </a:r>
            <a:r>
              <a:rPr lang="en" sz="1100">
                <a:solidFill>
                  <a:schemeClr val="dk1"/>
                </a:solidFill>
              </a:rPr>
              <a:t> (ed.). </a:t>
            </a:r>
            <a:r>
              <a:rPr i="1" lang="en" sz="1100">
                <a:solidFill>
                  <a:schemeClr val="dk1"/>
                </a:solidFill>
              </a:rPr>
              <a:t>Computers and Intractability: A Guide to the Theory of NP-Completeness</a:t>
            </a:r>
            <a:r>
              <a:rPr lang="en" sz="1100">
                <a:solidFill>
                  <a:schemeClr val="dk1"/>
                </a:solidFill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/>
          <p:nvPr/>
        </p:nvSpPr>
        <p:spPr>
          <a:xfrm>
            <a:off x="4424750" y="2283500"/>
            <a:ext cx="4342500" cy="273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/>
          <p:nvPr/>
        </p:nvSpPr>
        <p:spPr>
          <a:xfrm>
            <a:off x="381825" y="826225"/>
            <a:ext cx="3703200" cy="2495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4993750" y="2448250"/>
            <a:ext cx="321900" cy="191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6418800" y="3184150"/>
            <a:ext cx="4743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…</a:t>
            </a:r>
            <a:endParaRPr sz="2400"/>
          </a:p>
        </p:txBody>
      </p:sp>
      <p:cxnSp>
        <p:nvCxnSpPr>
          <p:cNvPr id="231" name="Google Shape;231;p27"/>
          <p:cNvCxnSpPr/>
          <p:nvPr/>
        </p:nvCxnSpPr>
        <p:spPr>
          <a:xfrm>
            <a:off x="4724725" y="2746350"/>
            <a:ext cx="393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1068875" y="1318200"/>
            <a:ext cx="1170300" cy="31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93C47D"/>
                </a:solidFill>
              </a:rPr>
              <a:t>Genome 1</a:t>
            </a:r>
            <a:endParaRPr sz="1300">
              <a:solidFill>
                <a:srgbClr val="93C47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1C232"/>
                </a:solidFill>
              </a:rPr>
              <a:t>Genome 2</a:t>
            </a:r>
            <a:endParaRPr sz="13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Genome 3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…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3C78D8"/>
                </a:solidFill>
              </a:rPr>
              <a:t>Genome g</a:t>
            </a:r>
            <a:endParaRPr sz="1300">
              <a:solidFill>
                <a:srgbClr val="3C78D8"/>
              </a:solidFill>
            </a:endParaRPr>
          </a:p>
        </p:txBody>
      </p:sp>
      <p:sp>
        <p:nvSpPr>
          <p:cNvPr id="233" name="Google Shape;233;p27"/>
          <p:cNvSpPr txBox="1"/>
          <p:nvPr>
            <p:ph idx="1" type="body"/>
          </p:nvPr>
        </p:nvSpPr>
        <p:spPr>
          <a:xfrm>
            <a:off x="2112225" y="943850"/>
            <a:ext cx="1923600" cy="31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Biological properties p: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P1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P2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P3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…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Pg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cxnSp>
        <p:nvCxnSpPr>
          <p:cNvPr id="234" name="Google Shape;234;p27"/>
          <p:cNvCxnSpPr/>
          <p:nvPr/>
        </p:nvCxnSpPr>
        <p:spPr>
          <a:xfrm flipH="1">
            <a:off x="986175" y="1500550"/>
            <a:ext cx="7500" cy="12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7"/>
          <p:cNvSpPr txBox="1"/>
          <p:nvPr>
            <p:ph idx="1" type="body"/>
          </p:nvPr>
        </p:nvSpPr>
        <p:spPr>
          <a:xfrm rot="-5400000">
            <a:off x="-117425" y="1857325"/>
            <a:ext cx="16119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Sorted</a:t>
            </a:r>
            <a:endParaRPr sz="2400"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7342025" y="2414525"/>
            <a:ext cx="29643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Threshold (size)</a:t>
            </a:r>
            <a:endParaRPr sz="1200"/>
          </a:p>
        </p:txBody>
      </p:sp>
      <p:sp>
        <p:nvSpPr>
          <p:cNvPr id="237" name="Google Shape;237;p27"/>
          <p:cNvSpPr txBox="1"/>
          <p:nvPr>
            <p:ph idx="1" type="body"/>
          </p:nvPr>
        </p:nvSpPr>
        <p:spPr>
          <a:xfrm>
            <a:off x="5677750" y="4502800"/>
            <a:ext cx="13449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Batches</a:t>
            </a:r>
            <a:endParaRPr sz="1900"/>
          </a:p>
        </p:txBody>
      </p:sp>
      <p:sp>
        <p:nvSpPr>
          <p:cNvPr id="238" name="Google Shape;238;p27"/>
          <p:cNvSpPr/>
          <p:nvPr/>
        </p:nvSpPr>
        <p:spPr>
          <a:xfrm>
            <a:off x="5527975" y="2448250"/>
            <a:ext cx="321900" cy="191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7"/>
          <p:cNvSpPr/>
          <p:nvPr/>
        </p:nvSpPr>
        <p:spPr>
          <a:xfrm>
            <a:off x="6062200" y="2448250"/>
            <a:ext cx="321900" cy="191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7"/>
          <p:cNvSpPr/>
          <p:nvPr/>
        </p:nvSpPr>
        <p:spPr>
          <a:xfrm>
            <a:off x="6927800" y="2414525"/>
            <a:ext cx="321900" cy="1916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/>
          <p:nvPr/>
        </p:nvSpPr>
        <p:spPr>
          <a:xfrm>
            <a:off x="5023700" y="3503875"/>
            <a:ext cx="254700" cy="8274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3C47D"/>
              </a:solidFill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5023700" y="2788300"/>
            <a:ext cx="254700" cy="678000"/>
          </a:xfrm>
          <a:prstGeom prst="roundRect">
            <a:avLst>
              <a:gd fmla="val 16667" name="adj"/>
            </a:avLst>
          </a:prstGeom>
          <a:solidFill>
            <a:srgbClr val="FFD9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/>
          <p:nvPr/>
        </p:nvSpPr>
        <p:spPr>
          <a:xfrm>
            <a:off x="5561575" y="3736000"/>
            <a:ext cx="254700" cy="595200"/>
          </a:xfrm>
          <a:prstGeom prst="roundRect">
            <a:avLst>
              <a:gd fmla="val 16667" name="adj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5561575" y="2920213"/>
            <a:ext cx="254700" cy="761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/>
          <p:nvPr/>
        </p:nvSpPr>
        <p:spPr>
          <a:xfrm>
            <a:off x="6099450" y="3306063"/>
            <a:ext cx="254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7"/>
          <p:cNvSpPr/>
          <p:nvPr/>
        </p:nvSpPr>
        <p:spPr>
          <a:xfrm>
            <a:off x="6099450" y="3843475"/>
            <a:ext cx="254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7"/>
          <p:cNvSpPr/>
          <p:nvPr/>
        </p:nvSpPr>
        <p:spPr>
          <a:xfrm>
            <a:off x="6099450" y="2768650"/>
            <a:ext cx="254700" cy="50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6961400" y="3184150"/>
            <a:ext cx="254700" cy="10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2485575" y="3873775"/>
            <a:ext cx="2113200" cy="4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Partitioning</a:t>
            </a:r>
            <a:endParaRPr sz="1900"/>
          </a:p>
        </p:txBody>
      </p:sp>
      <p:sp>
        <p:nvSpPr>
          <p:cNvPr id="250" name="Google Shape;250;p27"/>
          <p:cNvSpPr txBox="1"/>
          <p:nvPr>
            <p:ph type="title"/>
          </p:nvPr>
        </p:nvSpPr>
        <p:spPr>
          <a:xfrm>
            <a:off x="311700" y="21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Bin packing </a:t>
            </a:r>
            <a:r>
              <a:rPr lang="en" sz="2220"/>
              <a:t>for cluster of genomes : preliminary</a:t>
            </a:r>
            <a:endParaRPr sz="2220"/>
          </a:p>
        </p:txBody>
      </p:sp>
      <p:sp>
        <p:nvSpPr>
          <p:cNvPr id="251" name="Google Shape;251;p27"/>
          <p:cNvSpPr txBox="1"/>
          <p:nvPr>
            <p:ph idx="1" type="body"/>
          </p:nvPr>
        </p:nvSpPr>
        <p:spPr>
          <a:xfrm>
            <a:off x="4424750" y="841713"/>
            <a:ext cx="4342500" cy="138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items : set of genomes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Capacity of a b</a:t>
            </a:r>
            <a:r>
              <a:rPr lang="en"/>
              <a:t>atches : the size of the batch after compression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capacity of each batch is generally the the sum of the properties of the genomes in that batch.</a:t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 rot="5400000">
            <a:off x="3010125" y="2208175"/>
            <a:ext cx="1227000" cy="2276100"/>
          </a:xfrm>
          <a:prstGeom prst="bentUpArrow">
            <a:avLst>
              <a:gd fmla="val 9986" name="adj1"/>
              <a:gd fmla="val 15174" name="adj2"/>
              <a:gd fmla="val 14803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simplified bin packing problem for batching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266100" y="1023750"/>
            <a:ext cx="82695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G={g1,g2,g3,…,gn} be the set of genomes.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B={b1,b2,b3,…,bm} be the set of batches, where bi⊆G. All genomes need to be assigned, one gen in one batch</a:t>
            </a:r>
            <a:endParaRPr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266100" y="3020463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compression size of each batch must be less than or equal to A MB:</a:t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99" y="3281713"/>
            <a:ext cx="2438038" cy="4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266100" y="2220388"/>
            <a:ext cx="2085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decision variables are:</a:t>
            </a:r>
            <a:endParaRPr/>
          </a:p>
        </p:txBody>
      </p:sp>
      <p:pic>
        <p:nvPicPr>
          <p:cNvPr id="262" name="Google Shape;2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975" y="2043100"/>
            <a:ext cx="29051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 txBox="1"/>
          <p:nvPr>
            <p:ph idx="1" type="body"/>
          </p:nvPr>
        </p:nvSpPr>
        <p:spPr>
          <a:xfrm>
            <a:off x="4772188" y="2224488"/>
            <a:ext cx="4206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and</a:t>
            </a:r>
            <a:endParaRPr/>
          </a:p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82425" y="4150775"/>
            <a:ext cx="23634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Minimize the number of batches: 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7700" y="2138363"/>
            <a:ext cx="21240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5700" y="3888650"/>
            <a:ext cx="1603423" cy="872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5392975" y="3188750"/>
            <a:ext cx="33738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1"/>
                </a:solidFill>
              </a:rPr>
              <a:t>Challenge : What biological property can be use to determine compressed size ?</a:t>
            </a:r>
            <a:endParaRPr/>
          </a:p>
        </p:txBody>
      </p:sp>
      <p:cxnSp>
        <p:nvCxnSpPr>
          <p:cNvPr id="269" name="Google Shape;269;p28"/>
          <p:cNvCxnSpPr>
            <a:stCxn id="260" idx="3"/>
          </p:cNvCxnSpPr>
          <p:nvPr/>
        </p:nvCxnSpPr>
        <p:spPr>
          <a:xfrm flipH="1" rot="10800000">
            <a:off x="3306137" y="3203113"/>
            <a:ext cx="2092800" cy="3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8"/>
          <p:cNvCxnSpPr>
            <a:stCxn id="260" idx="3"/>
          </p:cNvCxnSpPr>
          <p:nvPr/>
        </p:nvCxnSpPr>
        <p:spPr>
          <a:xfrm>
            <a:off x="3306137" y="3510613"/>
            <a:ext cx="2073300" cy="16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850" y="1192626"/>
            <a:ext cx="3205776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050" y="1148898"/>
            <a:ext cx="3288001" cy="23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 txBox="1"/>
          <p:nvPr/>
        </p:nvSpPr>
        <p:spPr>
          <a:xfrm>
            <a:off x="1097488" y="3786875"/>
            <a:ext cx="329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[Brinda et al.,bioRxiv, 2024]</a:t>
            </a:r>
            <a:endParaRPr sz="900">
              <a:solidFill>
                <a:srgbClr val="595959"/>
              </a:solidFill>
            </a:endParaRPr>
          </a:p>
        </p:txBody>
      </p:sp>
      <p:sp>
        <p:nvSpPr>
          <p:cNvPr id="279" name="Google Shape;2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Observation: The compressed size of batches is related to its distinct kmers count</a:t>
            </a:r>
            <a:endParaRPr sz="14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Observation: The compressed size of batches is related to its distinct kmers count</a:t>
            </a:r>
            <a:endParaRPr sz="1420"/>
          </a:p>
        </p:txBody>
      </p:sp>
      <p:pic>
        <p:nvPicPr>
          <p:cNvPr id="285" name="Google Shape;2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00" y="1130538"/>
            <a:ext cx="3448775" cy="3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150" y="1182938"/>
            <a:ext cx="3362987" cy="33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/>
          <p:nvPr/>
        </p:nvSpPr>
        <p:spPr>
          <a:xfrm>
            <a:off x="149750" y="2500650"/>
            <a:ext cx="2141100" cy="216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30"/>
          <p:cNvCxnSpPr>
            <a:stCxn id="287" idx="6"/>
          </p:cNvCxnSpPr>
          <p:nvPr/>
        </p:nvCxnSpPr>
        <p:spPr>
          <a:xfrm flipH="1" rot="10800000">
            <a:off x="2290850" y="1317750"/>
            <a:ext cx="2530800" cy="22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0"/>
          <p:cNvCxnSpPr>
            <a:stCxn id="287" idx="6"/>
          </p:cNvCxnSpPr>
          <p:nvPr/>
        </p:nvCxnSpPr>
        <p:spPr>
          <a:xfrm>
            <a:off x="2290850" y="3582450"/>
            <a:ext cx="263550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800"/>
              <a:t>Observations:</a:t>
            </a:r>
            <a:endParaRPr sz="1800"/>
          </a:p>
        </p:txBody>
      </p:sp>
      <p:sp>
        <p:nvSpPr>
          <p:cNvPr id="295" name="Google Shape;2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Different species has different correlation coefficient.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HyperLogLog sketches for approximating distinct kmers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Distinct kmers can be overlapped between genomes: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⇒ So card(g1+g2) = card(g1) U card(g2)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⇒ Virtual Machine Bin Packing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Need to pre-compute the card(genomes) for all combinations for batching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4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- Rapidly Growing Bacterial Genome Data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8668" l="0" r="0" t="12814"/>
          <a:stretch/>
        </p:blipFill>
        <p:spPr>
          <a:xfrm>
            <a:off x="199724" y="1631875"/>
            <a:ext cx="4214900" cy="24503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34276" y="1140150"/>
            <a:ext cx="369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Fast growth of bacterial genomes data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59413" y="4204625"/>
            <a:ext cx="329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[Brinda et al.,bioRxiv, 2024]</a:t>
            </a:r>
            <a:endParaRPr sz="900">
              <a:solidFill>
                <a:srgbClr val="595959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414625" y="1696350"/>
            <a:ext cx="45084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aseline="30000" lang="en" sz="1600"/>
              <a:t>AllTheBacteria (Hunt et al., bioRxiv, 2024) 	</a:t>
            </a:r>
            <a:endParaRPr baseline="30000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aseline="30000" lang="en" sz="1600"/>
              <a:t>v0.2 release 2024-08			n = 2,440,377</a:t>
            </a:r>
            <a:endParaRPr baseline="30000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aseline="30000" lang="en" sz="1600"/>
              <a:t>v0.1 data release			n = 1,932,812	</a:t>
            </a:r>
            <a:endParaRPr baseline="3000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aseline="30000" lang="en" sz="1600"/>
              <a:t>661k (Blackwell et al., PLOS Biology, 2021)	n = 661,405</a:t>
            </a:r>
            <a:endParaRPr baseline="3000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aseline="30000" lang="en" sz="1600"/>
              <a:t>BIGSIdata (Bradley et al.,Nature biotech, 2019)	n = 469,654</a:t>
            </a:r>
            <a:endParaRPr baseline="30000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aseline="30000" lang="en" sz="1600"/>
              <a:t>FUTURE : collection of ten of millions bacteria genomes, higher diversity, metagenomes,...</a:t>
            </a:r>
            <a:endParaRPr baseline="30000" sz="1600"/>
          </a:p>
        </p:txBody>
      </p:sp>
      <p:sp>
        <p:nvSpPr>
          <p:cNvPr id="66" name="Google Shape;66;p14"/>
          <p:cNvSpPr txBox="1"/>
          <p:nvPr/>
        </p:nvSpPr>
        <p:spPr>
          <a:xfrm>
            <a:off x="4980226" y="1172388"/>
            <a:ext cx="369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Increasing Availability of Larger Bacterial Genome Collections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Greedy approach inspired by</a:t>
            </a:r>
            <a:r>
              <a:rPr lang="en"/>
              <a:t> </a:t>
            </a:r>
            <a:r>
              <a:rPr i="1" lang="en" sz="2000"/>
              <a:t>Mehringer, S., Seiler, E., Droop, F. et al.</a:t>
            </a:r>
            <a:r>
              <a:rPr lang="en" sz="2000"/>
              <a:t> </a:t>
            </a:r>
            <a:endParaRPr sz="2000"/>
          </a:p>
        </p:txBody>
      </p:sp>
      <p:sp>
        <p:nvSpPr>
          <p:cNvPr id="302" name="Google Shape;302;p32"/>
          <p:cNvSpPr txBox="1"/>
          <p:nvPr>
            <p:ph idx="1" type="body"/>
          </p:nvPr>
        </p:nvSpPr>
        <p:spPr>
          <a:xfrm>
            <a:off x="311700" y="1115050"/>
            <a:ext cx="7819200" cy="13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Presorted the genomes by its number of distinct kmers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Compute the UNION size of a batch using Hyperloglog sketching (implemented in dashing)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2"/>
          <p:cNvPicPr preferRelativeResize="0"/>
          <p:nvPr/>
        </p:nvPicPr>
        <p:blipFill rotWithShape="1">
          <a:blip r:embed="rId3">
            <a:alphaModFix/>
          </a:blip>
          <a:srcRect b="13542" l="-2696" r="-1829" t="-5294"/>
          <a:stretch/>
        </p:blipFill>
        <p:spPr>
          <a:xfrm>
            <a:off x="391350" y="2373725"/>
            <a:ext cx="5551700" cy="1896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5" name="Google Shape;305;p32"/>
          <p:cNvSpPr txBox="1"/>
          <p:nvPr/>
        </p:nvSpPr>
        <p:spPr>
          <a:xfrm>
            <a:off x="4163275" y="2353475"/>
            <a:ext cx="229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(Mehringer et al., Genome Biology, 2023)</a:t>
            </a:r>
            <a:endParaRPr sz="700"/>
          </a:p>
        </p:txBody>
      </p:sp>
      <p:sp>
        <p:nvSpPr>
          <p:cNvPr id="306" name="Google Shape;306;p32"/>
          <p:cNvSpPr txBox="1"/>
          <p:nvPr/>
        </p:nvSpPr>
        <p:spPr>
          <a:xfrm>
            <a:off x="391350" y="4496350"/>
            <a:ext cx="875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700">
                <a:solidFill>
                  <a:schemeClr val="dk1"/>
                </a:solidFill>
              </a:rPr>
              <a:t>Mehringer, S., Seiler, E., Droop, F. et al. Hierarchical Interleaved Bloom Filter: enabling ultrafast, approximate sequence queries. Genome Biol </a:t>
            </a:r>
            <a:r>
              <a:rPr b="1" i="1" lang="en" sz="700">
                <a:solidFill>
                  <a:schemeClr val="dk1"/>
                </a:solidFill>
              </a:rPr>
              <a:t>24</a:t>
            </a:r>
            <a:r>
              <a:rPr i="1" lang="en" sz="700">
                <a:solidFill>
                  <a:schemeClr val="dk1"/>
                </a:solidFill>
              </a:rPr>
              <a:t>, 131 (2023). https://doi.org/10.1186/s13059-023-02971-4</a:t>
            </a:r>
            <a:endParaRPr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- </a:t>
            </a:r>
            <a:r>
              <a:rPr lang="en"/>
              <a:t>Snakemake</a:t>
            </a:r>
            <a:endParaRPr/>
          </a:p>
        </p:txBody>
      </p:sp>
      <p:sp>
        <p:nvSpPr>
          <p:cNvPr id="312" name="Google Shape;31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Given a list of genomes from the same species.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Estimate the number of distinct k-mers for each genome using Dashing.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Sort the genomes in descending order based on their distinct k-mer counts.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Create an empty list of bins and mark them as available.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For each genome in the sorted list: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	Try to add it to the first available bin.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		i. Before adding, estimate the total distinct k-mers with the genome in the bin using Dashing.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		ii. If the total remains within the allowed max size, add the genome to the bin.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		iii. If adding the genome exceeds the max size, mark the bin as unavailable and </a:t>
            </a:r>
            <a:r>
              <a:rPr lang="en"/>
              <a:t>use</a:t>
            </a:r>
            <a:r>
              <a:rPr lang="en"/>
              <a:t> a new bin for this genome.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Once all genomes are assigned, compress each bin using Miniphy2.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7. Return the list of bins. 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Bin packing variable and its equivalence in bactching problem</a:t>
            </a:r>
            <a:endParaRPr sz="2220"/>
          </a:p>
        </p:txBody>
      </p:sp>
      <p:sp>
        <p:nvSpPr>
          <p:cNvPr id="318" name="Google Shape;31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of items : set of genomes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Capacity of a bin : max number of distinct kmers per batches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⇒ the capacity of a bin could also be how compressible is the genomes in that batch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</a:t>
            </a:r>
            <a:r>
              <a:rPr lang="en"/>
              <a:t>implified </a:t>
            </a:r>
            <a:r>
              <a:rPr lang="en"/>
              <a:t>b</a:t>
            </a:r>
            <a:r>
              <a:rPr lang="en"/>
              <a:t>in packing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5"/>
          <p:cNvSpPr txBox="1"/>
          <p:nvPr>
            <p:ph idx="1" type="body"/>
          </p:nvPr>
        </p:nvSpPr>
        <p:spPr>
          <a:xfrm>
            <a:off x="266100" y="1023750"/>
            <a:ext cx="82695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G={g1,g2,g3,…,gn} be the set of genomes.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B={b1,b2,b3,…,bm} be the set of batches, where bi⊆G. All genomes need to be assigned, one gen in one batch</a:t>
            </a:r>
            <a:endParaRPr/>
          </a:p>
        </p:txBody>
      </p:sp>
      <p:sp>
        <p:nvSpPr>
          <p:cNvPr id="326" name="Google Shape;326;p35"/>
          <p:cNvSpPr txBox="1"/>
          <p:nvPr>
            <p:ph idx="1" type="body"/>
          </p:nvPr>
        </p:nvSpPr>
        <p:spPr>
          <a:xfrm>
            <a:off x="266100" y="2927725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compression size of each batch must be less than or equal to A MB:</a:t>
            </a:r>
            <a:endParaRPr/>
          </a:p>
        </p:txBody>
      </p:sp>
      <p:pic>
        <p:nvPicPr>
          <p:cNvPr id="327" name="Google Shape;3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99" y="3188975"/>
            <a:ext cx="2438038" cy="4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35"/>
          <p:cNvSpPr txBox="1"/>
          <p:nvPr>
            <p:ph idx="1" type="body"/>
          </p:nvPr>
        </p:nvSpPr>
        <p:spPr>
          <a:xfrm>
            <a:off x="266100" y="2220388"/>
            <a:ext cx="2085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decision variables are:</a:t>
            </a:r>
            <a:endParaRPr/>
          </a:p>
        </p:txBody>
      </p:sp>
      <p:pic>
        <p:nvPicPr>
          <p:cNvPr id="329" name="Google Shape;3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2975" y="2043100"/>
            <a:ext cx="29051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5"/>
          <p:cNvSpPr txBox="1"/>
          <p:nvPr>
            <p:ph idx="1" type="body"/>
          </p:nvPr>
        </p:nvSpPr>
        <p:spPr>
          <a:xfrm>
            <a:off x="4772188" y="2224488"/>
            <a:ext cx="4206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and</a:t>
            </a:r>
            <a:endParaRPr/>
          </a:p>
        </p:txBody>
      </p:sp>
      <p:sp>
        <p:nvSpPr>
          <p:cNvPr id="331" name="Google Shape;331;p35"/>
          <p:cNvSpPr txBox="1"/>
          <p:nvPr>
            <p:ph idx="1" type="body"/>
          </p:nvPr>
        </p:nvSpPr>
        <p:spPr>
          <a:xfrm>
            <a:off x="868100" y="4204075"/>
            <a:ext cx="23634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Minimize the number of batches: 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332" name="Google Shape;33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7700" y="2138363"/>
            <a:ext cx="21240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1375" y="3941950"/>
            <a:ext cx="1603423" cy="872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4" name="Google Shape;33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300" y="3065375"/>
            <a:ext cx="3041100" cy="4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simplified bin packing 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6"/>
          <p:cNvSpPr txBox="1"/>
          <p:nvPr>
            <p:ph idx="1" type="body"/>
          </p:nvPr>
        </p:nvSpPr>
        <p:spPr>
          <a:xfrm>
            <a:off x="266100" y="1023750"/>
            <a:ext cx="82695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G={g1,g2,g3,…,gn} be the set of genomes.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B={b1,b2,b3,…,bm} be the set of batches, where bi⊆G. All genomes need to be assigned, one gen in one batch</a:t>
            </a:r>
            <a:endParaRPr/>
          </a:p>
        </p:txBody>
      </p:sp>
      <p:sp>
        <p:nvSpPr>
          <p:cNvPr id="342" name="Google Shape;342;p36"/>
          <p:cNvSpPr txBox="1"/>
          <p:nvPr>
            <p:ph idx="1" type="body"/>
          </p:nvPr>
        </p:nvSpPr>
        <p:spPr>
          <a:xfrm>
            <a:off x="266100" y="2795575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(1) The number of distinct k-mers in each batch must be similar:</a:t>
            </a:r>
            <a:endParaRPr/>
          </a:p>
        </p:txBody>
      </p:sp>
      <p:sp>
        <p:nvSpPr>
          <p:cNvPr id="343" name="Google Shape;343;p36"/>
          <p:cNvSpPr txBox="1"/>
          <p:nvPr>
            <p:ph idx="1" type="body"/>
          </p:nvPr>
        </p:nvSpPr>
        <p:spPr>
          <a:xfrm>
            <a:off x="266100" y="3434750"/>
            <a:ext cx="85206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(2) The compression size of each batch must be less than or equal to A MB:</a:t>
            </a:r>
            <a:endParaRPr/>
          </a:p>
        </p:txBody>
      </p:sp>
      <p:pic>
        <p:nvPicPr>
          <p:cNvPr id="344" name="Google Shape;34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8099" y="3696000"/>
            <a:ext cx="2438038" cy="4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6"/>
          <p:cNvSpPr txBox="1"/>
          <p:nvPr>
            <p:ph idx="1" type="body"/>
          </p:nvPr>
        </p:nvSpPr>
        <p:spPr>
          <a:xfrm>
            <a:off x="266100" y="2220388"/>
            <a:ext cx="20859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decision variables are:</a:t>
            </a:r>
            <a:endParaRPr/>
          </a:p>
        </p:txBody>
      </p:sp>
      <p:pic>
        <p:nvPicPr>
          <p:cNvPr id="346" name="Google Shape;34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2975" y="2043100"/>
            <a:ext cx="29051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36"/>
          <p:cNvSpPr txBox="1"/>
          <p:nvPr>
            <p:ph idx="1" type="body"/>
          </p:nvPr>
        </p:nvSpPr>
        <p:spPr>
          <a:xfrm>
            <a:off x="4772188" y="2224488"/>
            <a:ext cx="420600" cy="3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and</a:t>
            </a:r>
            <a:endParaRPr/>
          </a:p>
        </p:txBody>
      </p:sp>
      <p:sp>
        <p:nvSpPr>
          <p:cNvPr id="348" name="Google Shape;348;p36"/>
          <p:cNvSpPr txBox="1"/>
          <p:nvPr>
            <p:ph idx="1" type="body"/>
          </p:nvPr>
        </p:nvSpPr>
        <p:spPr>
          <a:xfrm>
            <a:off x="1530900" y="4226525"/>
            <a:ext cx="23634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Minimize the number of batches: 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349" name="Google Shape;34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97700" y="2138363"/>
            <a:ext cx="21240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94175" y="3964400"/>
            <a:ext cx="1603423" cy="872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51" name="Google Shape;35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Distinct kmers as a predictor for compressed size</a:t>
            </a:r>
            <a:endParaRPr/>
          </a:p>
        </p:txBody>
      </p:sp>
      <p:sp>
        <p:nvSpPr>
          <p:cNvPr id="357" name="Google Shape;35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850" y="1192626"/>
            <a:ext cx="3205776" cy="241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050" y="1148898"/>
            <a:ext cx="3288001" cy="237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7"/>
          <p:cNvSpPr txBox="1"/>
          <p:nvPr/>
        </p:nvSpPr>
        <p:spPr>
          <a:xfrm>
            <a:off x="1105913" y="3748375"/>
            <a:ext cx="329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[Brinda et al.,bioRxiv, 2024]</a:t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Observation: </a:t>
            </a:r>
            <a:r>
              <a:rPr lang="en" sz="1720"/>
              <a:t>The compressed size of batches is related to its distinct kmers count</a:t>
            </a:r>
            <a:endParaRPr sz="1420"/>
          </a:p>
        </p:txBody>
      </p:sp>
      <p:pic>
        <p:nvPicPr>
          <p:cNvPr id="366" name="Google Shape;36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00" y="1130538"/>
            <a:ext cx="3448775" cy="346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4150" y="1182938"/>
            <a:ext cx="3362987" cy="335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8"/>
          <p:cNvSpPr/>
          <p:nvPr/>
        </p:nvSpPr>
        <p:spPr>
          <a:xfrm>
            <a:off x="149750" y="2500650"/>
            <a:ext cx="2141100" cy="21636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9" name="Google Shape;369;p38"/>
          <p:cNvCxnSpPr>
            <a:stCxn id="368" idx="6"/>
          </p:cNvCxnSpPr>
          <p:nvPr/>
        </p:nvCxnSpPr>
        <p:spPr>
          <a:xfrm flipH="1" rot="10800000">
            <a:off x="2290850" y="1317750"/>
            <a:ext cx="2530800" cy="22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38"/>
          <p:cNvCxnSpPr>
            <a:stCxn id="368" idx="6"/>
          </p:cNvCxnSpPr>
          <p:nvPr/>
        </p:nvCxnSpPr>
        <p:spPr>
          <a:xfrm>
            <a:off x="2290850" y="3582450"/>
            <a:ext cx="2635500" cy="87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800"/>
              <a:t>HyperLogLog estimates for approximating distinct kmers</a:t>
            </a:r>
            <a:endParaRPr sz="1800"/>
          </a:p>
        </p:txBody>
      </p:sp>
      <p:sp>
        <p:nvSpPr>
          <p:cNvPr id="376" name="Google Shape;376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Distinct kmers can be overlapped between genomes: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card(g1+g2) = card(g1) U card(g2)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Need to pre-compute the card(genomes) for all combinations.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Heuristic inspired by</a:t>
            </a:r>
            <a:r>
              <a:rPr lang="en"/>
              <a:t> </a:t>
            </a:r>
            <a:r>
              <a:rPr i="1" lang="en" sz="2000"/>
              <a:t>Mehringer, S., Seiler, E., Droop, F. et al.</a:t>
            </a:r>
            <a:r>
              <a:rPr lang="en" sz="2000"/>
              <a:t> </a:t>
            </a:r>
            <a:endParaRPr sz="2000"/>
          </a:p>
        </p:txBody>
      </p:sp>
      <p:sp>
        <p:nvSpPr>
          <p:cNvPr id="383" name="Google Shape;383;p40"/>
          <p:cNvSpPr txBox="1"/>
          <p:nvPr>
            <p:ph idx="1" type="body"/>
          </p:nvPr>
        </p:nvSpPr>
        <p:spPr>
          <a:xfrm>
            <a:off x="311700" y="1115050"/>
            <a:ext cx="7819200" cy="13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Presorted the genomes by its number of distinct kmers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Compute the UNION size of a batch using Hyperloglog sketch (implemented in dashing)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40"/>
          <p:cNvPicPr preferRelativeResize="0"/>
          <p:nvPr/>
        </p:nvPicPr>
        <p:blipFill rotWithShape="1">
          <a:blip r:embed="rId3">
            <a:alphaModFix/>
          </a:blip>
          <a:srcRect b="13542" l="-2696" r="-1829" t="-5294"/>
          <a:stretch/>
        </p:blipFill>
        <p:spPr>
          <a:xfrm>
            <a:off x="366125" y="2575450"/>
            <a:ext cx="5551700" cy="1896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6" name="Google Shape;386;p40"/>
          <p:cNvSpPr txBox="1"/>
          <p:nvPr/>
        </p:nvSpPr>
        <p:spPr>
          <a:xfrm>
            <a:off x="4138725" y="2515575"/>
            <a:ext cx="229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(Mehringer et al., Genome Biology, 2023)</a:t>
            </a:r>
            <a:endParaRPr sz="7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Perspectives -what I have been working on week 4 Jan</a:t>
            </a:r>
            <a:endParaRPr/>
          </a:p>
        </p:txBody>
      </p:sp>
      <p:sp>
        <p:nvSpPr>
          <p:cNvPr id="392" name="Google Shape;39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String attractors, delta measures for compression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Recompressing all the batches of 661k locally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Worked on a small improvement of MiniPhy2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4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otivation - Rapidly Growing Bacterial Genome Data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8668" l="0" r="0" t="12814"/>
          <a:stretch/>
        </p:blipFill>
        <p:spPr>
          <a:xfrm>
            <a:off x="199724" y="1631875"/>
            <a:ext cx="4214900" cy="24503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634276" y="1140150"/>
            <a:ext cx="369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Fast g</a:t>
            </a:r>
            <a:r>
              <a:rPr b="1" lang="en" sz="1200">
                <a:solidFill>
                  <a:srgbClr val="595959"/>
                </a:solidFill>
              </a:rPr>
              <a:t>rowth of bacterial genomes data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659413" y="4204625"/>
            <a:ext cx="329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[Brinda et al.,bioRxiv, 2024]</a:t>
            </a:r>
            <a:endParaRPr sz="900">
              <a:solidFill>
                <a:srgbClr val="595959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454075" y="1696350"/>
            <a:ext cx="4508400" cy="26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aseline="30000" lang="en" sz="1600"/>
              <a:t>AllTheBacteria (</a:t>
            </a:r>
            <a:r>
              <a:rPr baseline="30000" lang="en" sz="1600"/>
              <a:t>Hunt et al., bioRxiv, 2024</a:t>
            </a:r>
            <a:r>
              <a:rPr baseline="30000" lang="en" sz="1600"/>
              <a:t>)</a:t>
            </a:r>
            <a:endParaRPr baseline="30000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aseline="30000" lang="en" sz="1600"/>
              <a:t>Release 2024-08			n = 2,440,377</a:t>
            </a:r>
            <a:endParaRPr baseline="30000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baseline="30000" lang="en" sz="1600"/>
              <a:t>v0.1 data release			n = 1,932,812	</a:t>
            </a:r>
            <a:endParaRPr baseline="3000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aseline="30000" lang="en" sz="1600"/>
              <a:t>661k (Blackwell et al., PLOS Biology, 2021)	n = 661,405</a:t>
            </a:r>
            <a:endParaRPr baseline="30000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aseline="30000" lang="en" sz="1600"/>
              <a:t>BIGSIdata (Bradley et al.,Nature biotech, 2019)	n = 469,654</a:t>
            </a:r>
            <a:endParaRPr baseline="30000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aseline="30000" lang="en" sz="1600"/>
              <a:t>FUTURE : collection of ten of millions bacteria genomes, higher diversity, metagenomes,...</a:t>
            </a:r>
            <a:endParaRPr baseline="30000" sz="1600"/>
          </a:p>
        </p:txBody>
      </p:sp>
      <p:sp>
        <p:nvSpPr>
          <p:cNvPr id="77" name="Google Shape;77;p15"/>
          <p:cNvSpPr txBox="1"/>
          <p:nvPr/>
        </p:nvSpPr>
        <p:spPr>
          <a:xfrm>
            <a:off x="4980226" y="1172388"/>
            <a:ext cx="369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95959"/>
                </a:solidFill>
              </a:rPr>
              <a:t>Increasing Availability of Larger Bacterial Genome Collections</a:t>
            </a:r>
            <a:endParaRPr b="1" sz="1200">
              <a:solidFill>
                <a:srgbClr val="595959"/>
              </a:solidFill>
            </a:endParaRPr>
          </a:p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 </a:t>
            </a:r>
            <a:r>
              <a:rPr lang="en"/>
              <a:t>Reordering with </a:t>
            </a:r>
            <a:r>
              <a:rPr lang="en"/>
              <a:t>compressive</a:t>
            </a:r>
            <a:r>
              <a:rPr lang="en"/>
              <a:t> phylogeny</a:t>
            </a:r>
            <a:endParaRPr/>
          </a:p>
        </p:txBody>
      </p:sp>
      <p:sp>
        <p:nvSpPr>
          <p:cNvPr id="399" name="Google Shape;39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Process each batch individually due to the high computational cost of a full phylogenetic tree.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Difficult to build an exact phylogenetic tree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⇒ approximating with Mashtree </a:t>
            </a:r>
            <a:r>
              <a:rPr lang="en" sz="1500"/>
              <a:t>algorithm</a:t>
            </a:r>
            <a:r>
              <a:rPr lang="en" sz="1500"/>
              <a:t>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(Attotree reimplementation)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⇒ reordering from left to right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400" name="Google Shape;40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p42"/>
          <p:cNvPicPr preferRelativeResize="0"/>
          <p:nvPr/>
        </p:nvPicPr>
        <p:blipFill rotWithShape="1">
          <a:blip r:embed="rId3">
            <a:alphaModFix/>
          </a:blip>
          <a:srcRect b="-13273" l="-2067" r="-5609" t="-10198"/>
          <a:stretch/>
        </p:blipFill>
        <p:spPr>
          <a:xfrm>
            <a:off x="4103325" y="1893825"/>
            <a:ext cx="4124850" cy="1728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2" name="Google Shape;402;p42"/>
          <p:cNvSpPr txBox="1"/>
          <p:nvPr/>
        </p:nvSpPr>
        <p:spPr>
          <a:xfrm>
            <a:off x="4445063" y="3374550"/>
            <a:ext cx="329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[Brinda et al.,bioRxiv, 2024]</a:t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408" name="Google Shape;408;p43"/>
          <p:cNvSpPr txBox="1"/>
          <p:nvPr>
            <p:ph idx="1" type="body"/>
          </p:nvPr>
        </p:nvSpPr>
        <p:spPr>
          <a:xfrm>
            <a:off x="311700" y="1144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Motivation </a:t>
            </a:r>
            <a:r>
              <a:rPr lang="en"/>
              <a:t>and Phylogenetic Compression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Compression size optimization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Bin packing problem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Measuring compressibility DandD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HIBP - </a:t>
            </a:r>
            <a:r>
              <a:rPr lang="en"/>
              <a:t>balancing</a:t>
            </a:r>
            <a:r>
              <a:rPr lang="en"/>
              <a:t> </a:t>
            </a:r>
            <a:r>
              <a:rPr lang="en"/>
              <a:t>distinct</a:t>
            </a:r>
            <a:r>
              <a:rPr lang="en"/>
              <a:t> kmers bloom filter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Side project: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MiniPhy2 in Rust, </a:t>
            </a:r>
            <a:r>
              <a:rPr lang="en"/>
              <a:t>New metadata for 661k from BakRep</a:t>
            </a:r>
            <a:endParaRPr/>
          </a:p>
        </p:txBody>
      </p:sp>
      <p:sp>
        <p:nvSpPr>
          <p:cNvPr id="409" name="Google Shape;40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Essential Properties for Batches - Different Use Cases</a:t>
            </a:r>
            <a:endParaRPr/>
          </a:p>
        </p:txBody>
      </p:sp>
      <p:sp>
        <p:nvSpPr>
          <p:cNvPr id="415" name="Google Shape;415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C</a:t>
            </a:r>
            <a:r>
              <a:rPr b="1" lang="en" sz="1200">
                <a:solidFill>
                  <a:srgbClr val="595959"/>
                </a:solidFill>
              </a:rPr>
              <a:t>ompressed size</a:t>
            </a:r>
            <a:endParaRPr b="1"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b="1" lang="en" sz="1200">
                <a:solidFill>
                  <a:srgbClr val="595959"/>
                </a:solidFill>
              </a:rPr>
              <a:t>Upper-bounded </a:t>
            </a:r>
            <a:r>
              <a:rPr lang="en" sz="1200">
                <a:solidFill>
                  <a:srgbClr val="595959"/>
                </a:solidFill>
              </a:rPr>
              <a:t>: Ensures smooth internet transmission.</a:t>
            </a:r>
            <a:endParaRPr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b="1" lang="en" sz="1200">
                <a:solidFill>
                  <a:srgbClr val="595959"/>
                </a:solidFill>
              </a:rPr>
              <a:t>Lower-bounded</a:t>
            </a:r>
            <a:r>
              <a:rPr lang="en" sz="1200">
                <a:solidFill>
                  <a:srgbClr val="595959"/>
                </a:solidFill>
              </a:rPr>
              <a:t>: Prevents unbalanced batches, ensuring compatibility with workflow managers.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D</a:t>
            </a:r>
            <a:r>
              <a:rPr b="1" lang="en" sz="1200">
                <a:solidFill>
                  <a:srgbClr val="595959"/>
                </a:solidFill>
              </a:rPr>
              <a:t>ecompressed size</a:t>
            </a:r>
            <a:endParaRPr b="1" sz="1200">
              <a:solidFill>
                <a:srgbClr val="595959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○"/>
            </a:pPr>
            <a:r>
              <a:rPr b="1" lang="en" sz="1200">
                <a:solidFill>
                  <a:srgbClr val="595959"/>
                </a:solidFill>
              </a:rPr>
              <a:t>Upper-bounded</a:t>
            </a:r>
            <a:r>
              <a:rPr lang="en" sz="1200">
                <a:solidFill>
                  <a:srgbClr val="595959"/>
                </a:solidFill>
              </a:rPr>
              <a:t>: Limits memory usage, enabling parallel processing.</a:t>
            </a:r>
            <a:endParaRPr sz="1200">
              <a:solidFill>
                <a:srgbClr val="595959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Char char="●"/>
            </a:pPr>
            <a:r>
              <a:rPr b="1" lang="en" sz="1200">
                <a:solidFill>
                  <a:srgbClr val="595959"/>
                </a:solidFill>
              </a:rPr>
              <a:t>Upper-bounded genomes per batch</a:t>
            </a:r>
            <a:r>
              <a:rPr lang="en" sz="1200">
                <a:solidFill>
                  <a:srgbClr val="595959"/>
                </a:solidFill>
              </a:rPr>
              <a:t>: Sets time limits for analysis.</a:t>
            </a:r>
            <a:endParaRPr sz="12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Imbalances cause many issues</a:t>
            </a:r>
            <a:endParaRPr/>
          </a:p>
        </p:txBody>
      </p:sp>
      <p:sp>
        <p:nvSpPr>
          <p:cNvPr id="422" name="Google Shape;42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Compressed size im</a:t>
            </a:r>
            <a:r>
              <a:rPr lang="en"/>
              <a:t>balanced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Large batches (dustbins) are difficult to transmit over unreliable networks.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Inefficiently make use of computational </a:t>
            </a:r>
            <a:r>
              <a:rPr lang="en"/>
              <a:t>resources (e.g. for parallelization)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⇒ Need for optimization for balancing batches</a:t>
            </a:r>
            <a:endParaRPr/>
          </a:p>
        </p:txBody>
      </p:sp>
      <p:sp>
        <p:nvSpPr>
          <p:cNvPr id="423" name="Google Shape;42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MiniPhy - workflow of phylogenetic compression</a:t>
            </a:r>
            <a:endParaRPr/>
          </a:p>
        </p:txBody>
      </p:sp>
      <p:sp>
        <p:nvSpPr>
          <p:cNvPr id="429" name="Google Shape;42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Step 1 : Divide the genomes into roughly equal-sized batches, usually based on species.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Step 2 : Process each batch individually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an approximate phylogenetic tree is created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genomes are then reordered based on the tree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Step 3 : Compress with a low-level compressor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⇒ My focus: Step 1</a:t>
            </a:r>
            <a:endParaRPr i="1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 u="sng">
                <a:solidFill>
                  <a:schemeClr val="accent1"/>
                </a:solidFill>
              </a:rPr>
              <a:t>MiniPhy : https://github.com/karel-brinda/miniphy</a:t>
            </a:r>
            <a:endParaRPr sz="1200"/>
          </a:p>
        </p:txBody>
      </p:sp>
      <p:sp>
        <p:nvSpPr>
          <p:cNvPr id="430" name="Google Shape;43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specific bin packing problem formulation for batch design in internet transmission.</a:t>
            </a:r>
            <a:endParaRPr/>
          </a:p>
        </p:txBody>
      </p:sp>
      <p:sp>
        <p:nvSpPr>
          <p:cNvPr id="436" name="Google Shape;436;p47"/>
          <p:cNvSpPr txBox="1"/>
          <p:nvPr>
            <p:ph idx="1" type="body"/>
          </p:nvPr>
        </p:nvSpPr>
        <p:spPr>
          <a:xfrm>
            <a:off x="311700" y="1699250"/>
            <a:ext cx="8520600" cy="28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Preliminary: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 set of genomes from the same species (a cluster of genomes)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Goal</a:t>
            </a:r>
            <a:r>
              <a:rPr lang="en" sz="1400">
                <a:solidFill>
                  <a:schemeClr val="dk1"/>
                </a:solidFill>
              </a:rPr>
              <a:t>: Group them into batches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number of distinct kmers in individual batches should be similar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compressed size of each batch must be below a certain size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Key observations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Constrained genome size range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Bacterial genome size typically falls within 1 Mbp to 10 Mbp (one order of magnitude). BIGSI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Relatedness within bioprojects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Sequencing data in ENA are uploaded per project.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ENA accession ranges often include phylogenetically related genomes.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Species clusters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Microbial species form clusters in public repositories like ENA.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Sampling biases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Public repositories show sampling biases.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Bacterial species can be classified into two categories: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Highly sampled.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sz="1100">
                <a:solidFill>
                  <a:schemeClr val="dk1"/>
                </a:solidFill>
              </a:rPr>
              <a:t>Sparsely sampled.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 u="sng"/>
              <a:t>Limitation of current 661k batching:</a:t>
            </a:r>
            <a:r>
              <a:rPr lang="en" sz="1920"/>
              <a:t>  Current batches extremely unbalanced</a:t>
            </a:r>
            <a:endParaRPr sz="1920"/>
          </a:p>
        </p:txBody>
      </p:sp>
      <p:sp>
        <p:nvSpPr>
          <p:cNvPr id="450" name="Google Shape;450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51" name="Google Shape;4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2850"/>
            <a:ext cx="91440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count/estimate constraints?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Counting </a:t>
            </a:r>
            <a:r>
              <a:rPr lang="en"/>
              <a:t>the distinct kmers for balancing batch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</a:t>
            </a:r>
            <a:r>
              <a:rPr lang="en"/>
              <a:t>mers is shared between genomes ⇒ Virtual Machine packing problem [1] ⇒ higher complexity than bin packing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Counting kmers is costly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Determining</a:t>
            </a:r>
            <a:r>
              <a:rPr lang="en"/>
              <a:t> the relationship (more </a:t>
            </a:r>
            <a:r>
              <a:rPr lang="en"/>
              <a:t>explanation</a:t>
            </a:r>
            <a:r>
              <a:rPr lang="en"/>
              <a:t>) between number of distinct kmers and compressed size for each species.</a:t>
            </a:r>
            <a:endParaRPr/>
          </a:p>
        </p:txBody>
      </p:sp>
      <p:sp>
        <p:nvSpPr>
          <p:cNvPr id="459" name="Google Shape;459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400"/>
              <a:t>Hypothesis: Correlation between the number of distinct kmers and the compressed size a</a:t>
            </a:r>
            <a:r>
              <a:rPr lang="en" sz="1400"/>
              <a:t>t the single batch level.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400"/>
              <a:t> </a:t>
            </a:r>
            <a:endParaRPr sz="1400"/>
          </a:p>
        </p:txBody>
      </p:sp>
      <p:sp>
        <p:nvSpPr>
          <p:cNvPr id="465" name="Google Shape;465;p51"/>
          <p:cNvSpPr txBox="1"/>
          <p:nvPr>
            <p:ph idx="1" type="body"/>
          </p:nvPr>
        </p:nvSpPr>
        <p:spPr>
          <a:xfrm>
            <a:off x="311700" y="1152475"/>
            <a:ext cx="4489800" cy="3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200"/>
              <a:t>Observation: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Dustbin: Genomes from different species exhibit lower compressibility.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Within the same species: The final batch contains fewer genomes.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Uncompressed genome file sizes remain similar.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Accession numbers do not fully account for the relatedness of bacterial genomes.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Correlation </a:t>
            </a:r>
            <a:r>
              <a:rPr lang="en" sz="1200"/>
              <a:t>between</a:t>
            </a:r>
            <a:r>
              <a:rPr lang="en" sz="1200"/>
              <a:t> number of distinct kmers of each bach and its compressed size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Char char="●"/>
            </a:pPr>
            <a:r>
              <a:rPr lang="en" sz="1200">
                <a:solidFill>
                  <a:srgbClr val="FF0000"/>
                </a:solidFill>
              </a:rPr>
              <a:t>Not possible to infer everything using phylo tree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466" name="Google Shape;46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500" y="1296813"/>
            <a:ext cx="3857175" cy="278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Phylogenetic compression:</a:t>
            </a:r>
            <a:r>
              <a:rPr lang="en" sz="1400"/>
              <a:t> </a:t>
            </a:r>
            <a:r>
              <a:rPr lang="en" sz="1400"/>
              <a:t>Utilizes evolutionary relationships to guide compression and search</a:t>
            </a:r>
            <a:r>
              <a:rPr lang="en" sz="1400"/>
              <a:t> </a:t>
            </a:r>
            <a:endParaRPr sz="1400"/>
          </a:p>
        </p:txBody>
      </p:sp>
      <p:sp>
        <p:nvSpPr>
          <p:cNvPr id="84" name="Google Shape;84;p16"/>
          <p:cNvSpPr txBox="1"/>
          <p:nvPr/>
        </p:nvSpPr>
        <p:spPr>
          <a:xfrm>
            <a:off x="379050" y="1093913"/>
            <a:ext cx="398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Genomes that are closer to </a:t>
            </a:r>
            <a:r>
              <a:rPr lang="en" sz="1000"/>
              <a:t>each other</a:t>
            </a:r>
            <a:r>
              <a:rPr lang="en" sz="1000"/>
              <a:t> on the phylogenetic tree are more compressible </a:t>
            </a:r>
            <a:r>
              <a:rPr lang="en" sz="1000">
                <a:solidFill>
                  <a:srgbClr val="000000"/>
                </a:solidFill>
              </a:rPr>
              <a:t> 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4196" l="-2658" r="0" t="0"/>
          <a:stretch/>
        </p:blipFill>
        <p:spPr>
          <a:xfrm rot="5400000">
            <a:off x="1025488" y="1270437"/>
            <a:ext cx="2552525" cy="32752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6"/>
          <p:cNvSpPr txBox="1"/>
          <p:nvPr/>
        </p:nvSpPr>
        <p:spPr>
          <a:xfrm>
            <a:off x="1733150" y="2373975"/>
            <a:ext cx="43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539775" y="2469250"/>
            <a:ext cx="43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cxnSp>
        <p:nvCxnSpPr>
          <p:cNvPr id="88" name="Google Shape;88;p16"/>
          <p:cNvCxnSpPr>
            <a:stCxn id="86" idx="0"/>
            <a:endCxn id="87" idx="0"/>
          </p:cNvCxnSpPr>
          <p:nvPr/>
        </p:nvCxnSpPr>
        <p:spPr>
          <a:xfrm flipH="1" rot="-5400000">
            <a:off x="2807450" y="1518375"/>
            <a:ext cx="95400" cy="1806600"/>
          </a:xfrm>
          <a:prstGeom prst="curvedConnector3">
            <a:avLst>
              <a:gd fmla="val -249607" name="adj1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6"/>
          <p:cNvSpPr txBox="1"/>
          <p:nvPr/>
        </p:nvSpPr>
        <p:spPr>
          <a:xfrm>
            <a:off x="621488" y="4299800"/>
            <a:ext cx="329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[Brinda et al.,bioRxiv, 2024]</a:t>
            </a:r>
            <a:endParaRPr sz="900">
              <a:solidFill>
                <a:srgbClr val="595959"/>
              </a:solidFill>
            </a:endParaRPr>
          </a:p>
        </p:txBody>
      </p:sp>
      <p:sp>
        <p:nvSpPr>
          <p:cNvPr id="90" name="Google Shape;9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4488500" y="2078575"/>
            <a:ext cx="4165800" cy="16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Individual genomes</a:t>
            </a:r>
            <a:r>
              <a:rPr lang="en" sz="1100">
                <a:solidFill>
                  <a:schemeClr val="dk1"/>
                </a:solidFill>
              </a:rPr>
              <a:t> are </a:t>
            </a:r>
            <a:r>
              <a:rPr b="1" lang="en" sz="1100">
                <a:solidFill>
                  <a:schemeClr val="dk1"/>
                </a:solidFill>
              </a:rPr>
              <a:t>not highly compressible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Collections of related genomes</a:t>
            </a:r>
            <a:r>
              <a:rPr lang="en" sz="1100">
                <a:solidFill>
                  <a:schemeClr val="dk1"/>
                </a:solidFill>
              </a:rPr>
              <a:t> are </a:t>
            </a:r>
            <a:r>
              <a:rPr b="1" lang="en" sz="1100">
                <a:solidFill>
                  <a:schemeClr val="dk1"/>
                </a:solidFill>
              </a:rPr>
              <a:t>extremely compressible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Loh, PR., Baym, M. &amp; Berger, B. Compressive genomics. </a:t>
            </a:r>
            <a:r>
              <a:rPr i="1" lang="en" sz="800">
                <a:solidFill>
                  <a:schemeClr val="dk1"/>
                </a:solidFill>
              </a:rPr>
              <a:t>Nat Biotechnol</a:t>
            </a:r>
            <a:r>
              <a:rPr lang="en" sz="800">
                <a:solidFill>
                  <a:schemeClr val="dk1"/>
                </a:solidFill>
              </a:rPr>
              <a:t> </a:t>
            </a:r>
            <a:r>
              <a:rPr b="1" lang="en" sz="800">
                <a:solidFill>
                  <a:schemeClr val="dk1"/>
                </a:solidFill>
              </a:rPr>
              <a:t>30</a:t>
            </a:r>
            <a:r>
              <a:rPr lang="en" sz="800">
                <a:solidFill>
                  <a:schemeClr val="dk1"/>
                </a:solidFill>
              </a:rPr>
              <a:t>, 627–630 (2012). https://doi.org/10.1038/nbt.2241</a:t>
            </a:r>
            <a:endParaRPr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How batching is implemented in MiniPhy</a:t>
            </a:r>
            <a:endParaRPr sz="1920"/>
          </a:p>
        </p:txBody>
      </p:sp>
      <p:sp>
        <p:nvSpPr>
          <p:cNvPr id="473" name="Google Shape;473;p52"/>
          <p:cNvSpPr/>
          <p:nvPr/>
        </p:nvSpPr>
        <p:spPr>
          <a:xfrm>
            <a:off x="5767350" y="1324850"/>
            <a:ext cx="3126900" cy="2547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A7291E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4" name="Google Shape;474;p52"/>
          <p:cNvPicPr preferRelativeResize="0"/>
          <p:nvPr/>
        </p:nvPicPr>
        <p:blipFill rotWithShape="1">
          <a:blip r:embed="rId3">
            <a:alphaModFix/>
          </a:blip>
          <a:srcRect b="0" l="4388" r="0" t="3521"/>
          <a:stretch/>
        </p:blipFill>
        <p:spPr>
          <a:xfrm>
            <a:off x="152400" y="1370363"/>
            <a:ext cx="2757800" cy="214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52"/>
          <p:cNvPicPr preferRelativeResize="0"/>
          <p:nvPr/>
        </p:nvPicPr>
        <p:blipFill rotWithShape="1">
          <a:blip r:embed="rId4">
            <a:alphaModFix/>
          </a:blip>
          <a:srcRect b="19850" l="10051" r="49055" t="28292"/>
          <a:stretch/>
        </p:blipFill>
        <p:spPr>
          <a:xfrm>
            <a:off x="2922450" y="2370550"/>
            <a:ext cx="1209600" cy="9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52"/>
          <p:cNvPicPr preferRelativeResize="0"/>
          <p:nvPr/>
        </p:nvPicPr>
        <p:blipFill rotWithShape="1">
          <a:blip r:embed="rId4">
            <a:alphaModFix/>
          </a:blip>
          <a:srcRect b="15947" l="53276" r="13782" t="19041"/>
          <a:stretch/>
        </p:blipFill>
        <p:spPr>
          <a:xfrm>
            <a:off x="4144288" y="2370551"/>
            <a:ext cx="869200" cy="108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52"/>
          <p:cNvPicPr preferRelativeResize="0"/>
          <p:nvPr/>
        </p:nvPicPr>
        <p:blipFill rotWithShape="1">
          <a:blip r:embed="rId5">
            <a:alphaModFix/>
          </a:blip>
          <a:srcRect b="0" l="7390" r="0" t="2771"/>
          <a:stretch/>
        </p:blipFill>
        <p:spPr>
          <a:xfrm>
            <a:off x="6132912" y="2013000"/>
            <a:ext cx="2395775" cy="16842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2"/>
          <p:cNvSpPr/>
          <p:nvPr/>
        </p:nvSpPr>
        <p:spPr>
          <a:xfrm>
            <a:off x="2066150" y="2947450"/>
            <a:ext cx="1209600" cy="44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clustering</a:t>
            </a:r>
            <a:endParaRPr sz="1200"/>
          </a:p>
        </p:txBody>
      </p:sp>
      <p:sp>
        <p:nvSpPr>
          <p:cNvPr id="479" name="Google Shape;479;p52"/>
          <p:cNvSpPr txBox="1"/>
          <p:nvPr/>
        </p:nvSpPr>
        <p:spPr>
          <a:xfrm>
            <a:off x="3073500" y="2693575"/>
            <a:ext cx="907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rgbClr val="000000"/>
                </a:solidFill>
              </a:rPr>
              <a:t>S. enterica</a:t>
            </a:r>
            <a:endParaRPr i="1" sz="900">
              <a:solidFill>
                <a:srgbClr val="000000"/>
              </a:solidFill>
            </a:endParaRPr>
          </a:p>
        </p:txBody>
      </p:sp>
      <p:sp>
        <p:nvSpPr>
          <p:cNvPr id="480" name="Google Shape;480;p52"/>
          <p:cNvSpPr txBox="1"/>
          <p:nvPr/>
        </p:nvSpPr>
        <p:spPr>
          <a:xfrm>
            <a:off x="3956050" y="2140250"/>
            <a:ext cx="1209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Other genomes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481" name="Google Shape;481;p52"/>
          <p:cNvSpPr/>
          <p:nvPr/>
        </p:nvSpPr>
        <p:spPr>
          <a:xfrm>
            <a:off x="4856088" y="2917438"/>
            <a:ext cx="1276800" cy="50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D7E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batching</a:t>
            </a:r>
            <a:endParaRPr sz="1200"/>
          </a:p>
        </p:txBody>
      </p:sp>
      <p:sp>
        <p:nvSpPr>
          <p:cNvPr id="482" name="Google Shape;482;p52"/>
          <p:cNvSpPr txBox="1"/>
          <p:nvPr/>
        </p:nvSpPr>
        <p:spPr>
          <a:xfrm>
            <a:off x="5882025" y="2573175"/>
            <a:ext cx="203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Splitted into balanced batches</a:t>
            </a:r>
            <a:endParaRPr sz="900">
              <a:solidFill>
                <a:srgbClr val="000000"/>
              </a:solidFill>
            </a:endParaRPr>
          </a:p>
        </p:txBody>
      </p:sp>
      <p:cxnSp>
        <p:nvCxnSpPr>
          <p:cNvPr id="483" name="Google Shape;483;p52"/>
          <p:cNvCxnSpPr>
            <a:stCxn id="479" idx="3"/>
          </p:cNvCxnSpPr>
          <p:nvPr/>
        </p:nvCxnSpPr>
        <p:spPr>
          <a:xfrm flipH="1" rot="10800000">
            <a:off x="3981000" y="2562325"/>
            <a:ext cx="2494800" cy="292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4" name="Google Shape;484;p52"/>
          <p:cNvSpPr txBox="1"/>
          <p:nvPr/>
        </p:nvSpPr>
        <p:spPr>
          <a:xfrm>
            <a:off x="429300" y="3782575"/>
            <a:ext cx="5086500" cy="11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Genomes are sorted according to their accession number.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Thresholding at 4000 genomes per batches (1000 genomes for dustbin)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Dustbin are batches of sparsely sampled species.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485" name="Google Shape;48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491" name="Google Shape;491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</a:t>
            </a:r>
            <a:r>
              <a:rPr lang="en"/>
              <a:t>computational</a:t>
            </a:r>
            <a:r>
              <a:rPr lang="en"/>
              <a:t> methods for 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Designing </a:t>
            </a:r>
            <a:r>
              <a:rPr i="1" lang="en"/>
              <a:t>balanced</a:t>
            </a:r>
            <a:r>
              <a:rPr lang="en"/>
              <a:t> batches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Different use cases – first for Internet transmission, later other use cases</a:t>
            </a:r>
            <a:endParaRPr/>
          </a:p>
        </p:txBody>
      </p:sp>
      <p:sp>
        <p:nvSpPr>
          <p:cNvPr id="492" name="Google Shape;49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batching for Internet </a:t>
            </a:r>
            <a:r>
              <a:rPr lang="en" sz="2700"/>
              <a:t>transmission</a:t>
            </a:r>
            <a:r>
              <a:rPr lang="en" sz="2700"/>
              <a:t> is an instance of a Bin packing problem</a:t>
            </a:r>
            <a:endParaRPr sz="2700"/>
          </a:p>
        </p:txBody>
      </p:sp>
      <p:sp>
        <p:nvSpPr>
          <p:cNvPr id="498" name="Google Shape;498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Explain the title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</a:t>
            </a:r>
            <a:r>
              <a:rPr b="1" lang="en" sz="2300"/>
              <a:t>DandD: Efficient measurement of sequence growth and similarity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Bonnie, J. K., Ahmed, O. &amp; Langmead, B. DandD: efficient measurement of sequence growth and similarity. iScience 109054 (2024).</a:t>
            </a:r>
            <a:endParaRPr sz="900"/>
          </a:p>
        </p:txBody>
      </p:sp>
      <p:sp>
        <p:nvSpPr>
          <p:cNvPr id="505" name="Google Shape;50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overview  </a:t>
            </a:r>
            <a:endParaRPr/>
          </a:p>
        </p:txBody>
      </p:sp>
      <p:sp>
        <p:nvSpPr>
          <p:cNvPr id="511" name="Google Shape;51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Propose DandD and k-independent Jaccard measure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For: m</a:t>
            </a:r>
            <a:r>
              <a:rPr lang="en"/>
              <a:t>easuring how much new genetic information each additional genome sequence contributes to a growing collection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How: estimating delta measure using sketches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Delta Measure Estimation </a:t>
            </a:r>
            <a:endParaRPr/>
          </a:p>
        </p:txBody>
      </p:sp>
      <p:sp>
        <p:nvSpPr>
          <p:cNvPr id="518" name="Google Shape;518;p57"/>
          <p:cNvSpPr txBox="1"/>
          <p:nvPr>
            <p:ph idx="1" type="body"/>
          </p:nvPr>
        </p:nvSpPr>
        <p:spPr>
          <a:xfrm>
            <a:off x="311700" y="2512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Choosing the k that maximizes d_k(S)/k identifies this point of diminishing returns.</a:t>
            </a:r>
            <a:endParaRPr/>
          </a:p>
        </p:txBody>
      </p:sp>
      <p:sp>
        <p:nvSpPr>
          <p:cNvPr id="519" name="Google Shape;51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450" y="3085475"/>
            <a:ext cx="409575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800" y="1222325"/>
            <a:ext cx="2952750" cy="10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7"/>
          <p:cNvSpPr txBox="1"/>
          <p:nvPr>
            <p:ph idx="1" type="body"/>
          </p:nvPr>
        </p:nvSpPr>
        <p:spPr>
          <a:xfrm>
            <a:off x="426800" y="4110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Estimating delta measure find 3 consecutive k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Estimation cardinality using dashing</a:t>
            </a:r>
            <a:endParaRPr/>
          </a:p>
        </p:txBody>
      </p:sp>
      <p:sp>
        <p:nvSpPr>
          <p:cNvPr id="528" name="Google Shape;528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Compares exact and approximate modes of DandD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Evaluates computational performance on different genome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Demonstrates the efficiency and accuracy of the sketch-based approximation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maximum observed relative error was 1.32 x 10^-3</a:t>
            </a:r>
            <a:endParaRPr/>
          </a:p>
        </p:txBody>
      </p:sp>
      <p:sp>
        <p:nvSpPr>
          <p:cNvPr id="529" name="Google Shape;529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K-independent jaccard measure</a:t>
            </a:r>
            <a:endParaRPr/>
          </a:p>
        </p:txBody>
      </p:sp>
      <p:sp>
        <p:nvSpPr>
          <p:cNvPr id="535" name="Google Shape;535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1242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9"/>
          <p:cNvPicPr preferRelativeResize="0"/>
          <p:nvPr/>
        </p:nvPicPr>
        <p:blipFill rotWithShape="1">
          <a:blip r:embed="rId4">
            <a:alphaModFix/>
          </a:blip>
          <a:srcRect b="0" l="0" r="0" t="8349"/>
          <a:stretch/>
        </p:blipFill>
        <p:spPr>
          <a:xfrm>
            <a:off x="311700" y="2258350"/>
            <a:ext cx="4743450" cy="120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425875"/>
            <a:ext cx="455295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/>
          <p:nvPr>
            <p:ph idx="1" type="body"/>
          </p:nvPr>
        </p:nvSpPr>
        <p:spPr>
          <a:xfrm>
            <a:off x="932925" y="3091500"/>
            <a:ext cx="34248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4125"/>
                </a:solidFill>
              </a:rPr>
              <a:t>Per-batch constraints:</a:t>
            </a:r>
            <a:endParaRPr b="1" sz="1000">
              <a:solidFill>
                <a:srgbClr val="CC4125"/>
              </a:solidFill>
            </a:endParaRPr>
          </a:p>
          <a:p>
            <a:pPr indent="200025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</a:rPr>
              <a:t>• Bounds on compressed size</a:t>
            </a:r>
            <a:endParaRPr i="1" sz="1000">
              <a:solidFill>
                <a:schemeClr val="dk1"/>
              </a:solidFill>
            </a:endParaRPr>
          </a:p>
          <a:p>
            <a:pPr indent="200025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• Bounds on decompressed size</a:t>
            </a:r>
            <a:endParaRPr i="1" sz="1000">
              <a:solidFill>
                <a:schemeClr val="dk1"/>
              </a:solidFill>
            </a:endParaRPr>
          </a:p>
          <a:p>
            <a:pPr indent="200025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• Bounds on number of genomes</a:t>
            </a:r>
            <a:endParaRPr i="1" sz="1000">
              <a:solidFill>
                <a:schemeClr val="dk1"/>
              </a:solidFill>
            </a:endParaRPr>
          </a:p>
          <a:p>
            <a:pPr indent="200025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• Bounds on size of the used search indexes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545" name="Google Shape;5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0250" y="3621649"/>
            <a:ext cx="2481745" cy="61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1569" y="3066392"/>
            <a:ext cx="1667025" cy="4229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0300" y="1904824"/>
            <a:ext cx="1948478" cy="630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60401" y="1355601"/>
            <a:ext cx="1571296" cy="4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60"/>
          <p:cNvSpPr txBox="1"/>
          <p:nvPr>
            <p:ph idx="1" type="body"/>
          </p:nvPr>
        </p:nvSpPr>
        <p:spPr>
          <a:xfrm>
            <a:off x="5411438" y="1641763"/>
            <a:ext cx="2269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Subject to: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50" name="Google Shape;550;p60"/>
          <p:cNvSpPr txBox="1"/>
          <p:nvPr>
            <p:ph type="title"/>
          </p:nvPr>
        </p:nvSpPr>
        <p:spPr>
          <a:xfrm>
            <a:off x="500550" y="20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Formalizing batching as an </a:t>
            </a:r>
            <a:r>
              <a:rPr lang="en" sz="1800"/>
              <a:t>optimization</a:t>
            </a:r>
            <a:r>
              <a:rPr lang="en" sz="1800"/>
              <a:t> problem</a:t>
            </a:r>
            <a:endParaRPr sz="1800"/>
          </a:p>
        </p:txBody>
      </p:sp>
      <p:sp>
        <p:nvSpPr>
          <p:cNvPr id="551" name="Google Shape;551;p60"/>
          <p:cNvSpPr txBox="1"/>
          <p:nvPr>
            <p:ph idx="1" type="body"/>
          </p:nvPr>
        </p:nvSpPr>
        <p:spPr>
          <a:xfrm>
            <a:off x="932913" y="1509113"/>
            <a:ext cx="2269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000">
                <a:solidFill>
                  <a:srgbClr val="CC4125"/>
                </a:solidFill>
              </a:rPr>
              <a:t>Objective function:</a:t>
            </a:r>
            <a:endParaRPr b="1" sz="1000">
              <a:solidFill>
                <a:srgbClr val="CC4125"/>
              </a:solidFill>
            </a:endParaRPr>
          </a:p>
        </p:txBody>
      </p:sp>
      <p:sp>
        <p:nvSpPr>
          <p:cNvPr id="552" name="Google Shape;55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60"/>
          <p:cNvSpPr txBox="1"/>
          <p:nvPr>
            <p:ph idx="1" type="body"/>
          </p:nvPr>
        </p:nvSpPr>
        <p:spPr>
          <a:xfrm>
            <a:off x="932925" y="2210125"/>
            <a:ext cx="34248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C4125"/>
                </a:solidFill>
              </a:rPr>
              <a:t>Variables:</a:t>
            </a:r>
            <a:endParaRPr b="1" sz="1000">
              <a:solidFill>
                <a:srgbClr val="CC4125"/>
              </a:solidFill>
            </a:endParaRPr>
          </a:p>
          <a:p>
            <a:pPr indent="2286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Number of batches: </a:t>
            </a:r>
            <a:r>
              <a:rPr b="1" lang="en" sz="1000">
                <a:solidFill>
                  <a:schemeClr val="dk1"/>
                </a:solidFill>
              </a:rPr>
              <a:t>n</a:t>
            </a:r>
            <a:endParaRPr b="1" i="1" sz="1000">
              <a:solidFill>
                <a:schemeClr val="dk1"/>
              </a:solidFill>
            </a:endParaRPr>
          </a:p>
          <a:p>
            <a:pPr indent="228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Assignments of genomes to batches: </a:t>
            </a:r>
            <a:r>
              <a:rPr b="1" lang="en" sz="1000">
                <a:solidFill>
                  <a:schemeClr val="dk1"/>
                </a:solidFill>
              </a:rPr>
              <a:t>a</a:t>
            </a:r>
            <a:r>
              <a:rPr b="1" baseline="-25000" lang="en" sz="1000">
                <a:solidFill>
                  <a:schemeClr val="dk1"/>
                </a:solidFill>
              </a:rPr>
              <a:t>ij</a:t>
            </a:r>
            <a:endParaRPr b="1" sz="1000">
              <a:solidFill>
                <a:schemeClr val="dk1"/>
              </a:solidFill>
            </a:endParaRPr>
          </a:p>
          <a:p>
            <a:pPr indent="228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       - binary variable for whether a genome j is in batch i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b="1" i="1" sz="1000">
              <a:solidFill>
                <a:schemeClr val="dk1"/>
              </a:solidFill>
            </a:endParaRPr>
          </a:p>
        </p:txBody>
      </p:sp>
      <p:sp>
        <p:nvSpPr>
          <p:cNvPr id="554" name="Google Shape;554;p60"/>
          <p:cNvSpPr txBox="1"/>
          <p:nvPr>
            <p:ph idx="1" type="body"/>
          </p:nvPr>
        </p:nvSpPr>
        <p:spPr>
          <a:xfrm>
            <a:off x="4749813" y="627875"/>
            <a:ext cx="22692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Examples of scenarios: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55" name="Google Shape;555;p60"/>
          <p:cNvSpPr txBox="1"/>
          <p:nvPr>
            <p:ph idx="1" type="body"/>
          </p:nvPr>
        </p:nvSpPr>
        <p:spPr>
          <a:xfrm>
            <a:off x="5411438" y="3375975"/>
            <a:ext cx="2269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Subject to: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56" name="Google Shape;556;p60"/>
          <p:cNvSpPr txBox="1"/>
          <p:nvPr>
            <p:ph idx="1" type="body"/>
          </p:nvPr>
        </p:nvSpPr>
        <p:spPr>
          <a:xfrm>
            <a:off x="5047725" y="932288"/>
            <a:ext cx="22692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• Internet transmission:</a:t>
            </a:r>
            <a:endParaRPr b="1" sz="1000">
              <a:solidFill>
                <a:schemeClr val="accent1"/>
              </a:solidFill>
            </a:endParaRPr>
          </a:p>
        </p:txBody>
      </p:sp>
      <p:sp>
        <p:nvSpPr>
          <p:cNvPr id="557" name="Google Shape;557;p60"/>
          <p:cNvSpPr txBox="1"/>
          <p:nvPr>
            <p:ph idx="1" type="body"/>
          </p:nvPr>
        </p:nvSpPr>
        <p:spPr>
          <a:xfrm>
            <a:off x="5047724" y="2591213"/>
            <a:ext cx="3682500" cy="3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• Computation on many CPUs with shared memory</a:t>
            </a:r>
            <a:endParaRPr b="1" sz="1000">
              <a:solidFill>
                <a:schemeClr val="accent1"/>
              </a:solidFill>
            </a:endParaRPr>
          </a:p>
        </p:txBody>
      </p:sp>
      <p:sp>
        <p:nvSpPr>
          <p:cNvPr id="558" name="Google Shape;558;p60"/>
          <p:cNvSpPr txBox="1"/>
          <p:nvPr/>
        </p:nvSpPr>
        <p:spPr>
          <a:xfrm>
            <a:off x="2244150" y="4293350"/>
            <a:ext cx="49134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1"/>
                </a:solidFill>
              </a:rPr>
              <a:t>Challenge:</a:t>
            </a:r>
            <a:r>
              <a:rPr b="1" lang="en" sz="1000">
                <a:solidFill>
                  <a:schemeClr val="dk1"/>
                </a:solidFill>
              </a:rPr>
              <a:t> resource(batch</a:t>
            </a:r>
            <a:r>
              <a:rPr b="1" baseline="-25000" lang="en" sz="1000">
                <a:solidFill>
                  <a:schemeClr val="dk1"/>
                </a:solidFill>
              </a:rPr>
              <a:t>i</a:t>
            </a:r>
            <a:r>
              <a:rPr b="1" lang="en" sz="1000">
                <a:solidFill>
                  <a:schemeClr val="dk1"/>
                </a:solidFill>
              </a:rPr>
              <a:t>) cannot be easily evaluated, but can be estimated through bacteria’s biological properties</a:t>
            </a:r>
            <a:r>
              <a:rPr lang="en" sz="1000">
                <a:solidFill>
                  <a:schemeClr val="dk1"/>
                </a:solidFill>
              </a:rPr>
              <a:t> (eg diversity of a given </a:t>
            </a:r>
            <a:r>
              <a:rPr lang="en" sz="1000">
                <a:solidFill>
                  <a:schemeClr val="dk1"/>
                </a:solidFill>
              </a:rPr>
              <a:t>species</a:t>
            </a:r>
            <a:r>
              <a:rPr lang="en" sz="10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559" name="Google Shape;559;p60"/>
          <p:cNvSpPr txBox="1"/>
          <p:nvPr>
            <p:ph idx="1" type="body"/>
          </p:nvPr>
        </p:nvSpPr>
        <p:spPr>
          <a:xfrm>
            <a:off x="932925" y="657050"/>
            <a:ext cx="2269200" cy="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Given:</a:t>
            </a:r>
            <a:r>
              <a:rPr b="1" lang="en" sz="1000">
                <a:solidFill>
                  <a:srgbClr val="CC4125"/>
                </a:solidFill>
              </a:rPr>
              <a:t> </a:t>
            </a:r>
            <a:endParaRPr b="1" sz="1000">
              <a:solidFill>
                <a:srgbClr val="CC4125"/>
              </a:solidFill>
            </a:endParaRPr>
          </a:p>
          <a:p>
            <a:pPr indent="22860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• Clusters of genomes</a:t>
            </a:r>
            <a:endParaRPr sz="1000">
              <a:solidFill>
                <a:schemeClr val="dk1"/>
              </a:solidFill>
            </a:endParaRPr>
          </a:p>
          <a:p>
            <a:pPr indent="228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• Hardware platform</a:t>
            </a:r>
            <a:endParaRPr sz="1000">
              <a:solidFill>
                <a:schemeClr val="dk1"/>
              </a:solidFill>
            </a:endParaRPr>
          </a:p>
          <a:p>
            <a:pPr indent="2286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• Search algorithm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60" name="Google Shape;560;p60"/>
          <p:cNvSpPr txBox="1"/>
          <p:nvPr>
            <p:ph idx="1" type="body"/>
          </p:nvPr>
        </p:nvSpPr>
        <p:spPr>
          <a:xfrm>
            <a:off x="5411438" y="2841125"/>
            <a:ext cx="2269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Objective function: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561" name="Google Shape;561;p60"/>
          <p:cNvSpPr txBox="1"/>
          <p:nvPr>
            <p:ph idx="1" type="body"/>
          </p:nvPr>
        </p:nvSpPr>
        <p:spPr>
          <a:xfrm>
            <a:off x="5411438" y="1169863"/>
            <a:ext cx="2269200" cy="4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Objective function:</a:t>
            </a:r>
            <a:endParaRPr b="1" sz="1000">
              <a:solidFill>
                <a:schemeClr val="dk1"/>
              </a:solidFill>
            </a:endParaRPr>
          </a:p>
        </p:txBody>
      </p:sp>
      <p:pic>
        <p:nvPicPr>
          <p:cNvPr id="562" name="Google Shape;562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50950" y="1752825"/>
            <a:ext cx="2037613" cy="4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techniques studied/ to be further studied</a:t>
            </a:r>
            <a:endParaRPr/>
          </a:p>
        </p:txBody>
      </p:sp>
      <p:sp>
        <p:nvSpPr>
          <p:cNvPr id="568" name="Google Shape;568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Kmers counting: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KMC3, Jellyfish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Dashing - distinct kmers </a:t>
            </a:r>
            <a:r>
              <a:rPr lang="en"/>
              <a:t>estimation using Hyperloglog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Minhash and Mash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Miniphy and Miniphy2: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Goal: Documentation for Miniphy 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Lossless compression of 1-3 order of magnitude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3171750" y="1245200"/>
            <a:ext cx="215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</a:rPr>
              <a:t>C</a:t>
            </a:r>
            <a:r>
              <a:rPr b="1" lang="en" sz="1200">
                <a:solidFill>
                  <a:srgbClr val="000000"/>
                </a:solidFill>
              </a:rPr>
              <a:t>ompression </a:t>
            </a:r>
            <a:r>
              <a:rPr b="1" lang="en" sz="1200">
                <a:solidFill>
                  <a:srgbClr val="000000"/>
                </a:solidFill>
              </a:rPr>
              <a:t>improvement</a:t>
            </a:r>
            <a:endParaRPr b="1" sz="1200">
              <a:solidFill>
                <a:srgbClr val="000000"/>
              </a:solidFill>
            </a:endParaRPr>
          </a:p>
        </p:txBody>
      </p:sp>
      <p:pic>
        <p:nvPicPr>
          <p:cNvPr id="100" name="Google Shape;100;p17"/>
          <p:cNvPicPr preferRelativeResize="0"/>
          <p:nvPr/>
        </p:nvPicPr>
        <p:blipFill rotWithShape="1">
          <a:blip r:embed="rId3">
            <a:alphaModFix/>
          </a:blip>
          <a:srcRect b="0" l="0" r="0" t="1826"/>
          <a:stretch/>
        </p:blipFill>
        <p:spPr>
          <a:xfrm>
            <a:off x="2603250" y="1708525"/>
            <a:ext cx="3295499" cy="2070626"/>
          </a:xfrm>
          <a:prstGeom prst="rect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1" name="Google Shape;101;p17"/>
          <p:cNvSpPr txBox="1"/>
          <p:nvPr/>
        </p:nvSpPr>
        <p:spPr>
          <a:xfrm>
            <a:off x="2603238" y="3849725"/>
            <a:ext cx="329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[Brinda et al.,bioRxiv, 2024]</a:t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Balancing using distinct kmer counts is not straightforward</a:t>
            </a:r>
            <a:endParaRPr/>
          </a:p>
        </p:txBody>
      </p:sp>
      <p:sp>
        <p:nvSpPr>
          <p:cNvPr id="575" name="Google Shape;57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Objective: 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Compute a 'weight' or ‘size’ for each genome within a species, i.e. the ratio of the genome's distinct kmers to the species' total distinct kmers.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My first intuition: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The weight w(g1​) of genome g1​ can be estimated: w(g1)=card(g1) / card(G)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80000"/>
                </a:solidFill>
              </a:rPr>
              <a:t>⇒ WRONG.</a:t>
            </a:r>
            <a:endParaRPr sz="15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980000"/>
                </a:solidFill>
              </a:rPr>
              <a:t>⇒ Distinct kmers of genomes can overlap with each other.</a:t>
            </a:r>
            <a:endParaRPr sz="15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76" name="Google Shape;57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3"/>
          <p:cNvSpPr txBox="1"/>
          <p:nvPr>
            <p:ph type="title"/>
          </p:nvPr>
        </p:nvSpPr>
        <p:spPr>
          <a:xfrm>
            <a:off x="311700" y="19331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55"/>
              <a:t>S</a:t>
            </a:r>
            <a:r>
              <a:rPr lang="en" sz="2555"/>
              <a:t>imilar problem in </a:t>
            </a:r>
            <a:r>
              <a:rPr b="1" lang="en" sz="2555"/>
              <a:t>Hierarchical Interleaved Bloom Filter: enabling ultrafast, approximate sequence queries</a:t>
            </a:r>
            <a:endParaRPr/>
          </a:p>
        </p:txBody>
      </p:sp>
      <p:sp>
        <p:nvSpPr>
          <p:cNvPr id="582" name="Google Shape;58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overview - a new data structure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Propose a new data structure: </a:t>
            </a:r>
            <a:r>
              <a:rPr lang="en" sz="1600"/>
              <a:t>Hierarchical Interleaved Bloom Filter (HIBF)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Improved on Interleaved Bloom Filter, faster and more space efficient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Mehringer, S., Seiler, E., Droop, F. et al. Hierarchical Interleaved Bloom Filter: enabling ultrafast, approximate sequence queries. Genome Biol </a:t>
            </a:r>
            <a:r>
              <a:rPr b="1" i="1" lang="en" sz="1000">
                <a:solidFill>
                  <a:schemeClr val="dk1"/>
                </a:solidFill>
              </a:rPr>
              <a:t>24</a:t>
            </a:r>
            <a:r>
              <a:rPr i="1" lang="en" sz="1000">
                <a:solidFill>
                  <a:schemeClr val="dk1"/>
                </a:solidFill>
              </a:rPr>
              <a:t>, 131 (2023). https://doi.org/10.1186/s13059-023-02971-4</a:t>
            </a:r>
            <a:endParaRPr i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589" name="Google Shape;58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/>
              <a:t>Interleaved Bloom Filter - Preliminary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 data : </a:t>
            </a:r>
            <a:r>
              <a:rPr lang="en"/>
              <a:t>a set/cluster of sequences from a species (or other semantic meaning)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Technical bin: BFs from IBF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structure based on combining Bloom Filters.</a:t>
            </a:r>
            <a:endParaRPr/>
          </a:p>
        </p:txBody>
      </p:sp>
      <p:sp>
        <p:nvSpPr>
          <p:cNvPr id="596" name="Google Shape;596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6"/>
          <p:cNvSpPr txBox="1"/>
          <p:nvPr>
            <p:ph type="title"/>
          </p:nvPr>
        </p:nvSpPr>
        <p:spPr>
          <a:xfrm>
            <a:off x="311700" y="11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Interleaved Bloom Filter </a:t>
            </a:r>
            <a:endParaRPr/>
          </a:p>
        </p:txBody>
      </p:sp>
      <p:sp>
        <p:nvSpPr>
          <p:cNvPr id="602" name="Google Shape;60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3" name="Google Shape;603;p66"/>
          <p:cNvPicPr preferRelativeResize="0"/>
          <p:nvPr/>
        </p:nvPicPr>
        <p:blipFill rotWithShape="1">
          <a:blip r:embed="rId3">
            <a:alphaModFix/>
          </a:blip>
          <a:srcRect b="-5932" l="-2003" r="-1827" t="-5166"/>
          <a:stretch/>
        </p:blipFill>
        <p:spPr>
          <a:xfrm>
            <a:off x="143875" y="1064775"/>
            <a:ext cx="5698127" cy="34957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04" name="Google Shape;604;p66"/>
          <p:cNvSpPr txBox="1"/>
          <p:nvPr/>
        </p:nvSpPr>
        <p:spPr>
          <a:xfrm>
            <a:off x="1124875" y="4535700"/>
            <a:ext cx="3129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(Mehringer et al., </a:t>
            </a:r>
            <a:r>
              <a:rPr lang="en" sz="800"/>
              <a:t>Genome Biology, 2023</a:t>
            </a:r>
            <a:r>
              <a:rPr lang="en" sz="800"/>
              <a:t>)</a:t>
            </a:r>
            <a:endParaRPr sz="800"/>
          </a:p>
        </p:txBody>
      </p:sp>
      <p:sp>
        <p:nvSpPr>
          <p:cNvPr id="605" name="Google Shape;605;p66"/>
          <p:cNvSpPr txBox="1"/>
          <p:nvPr/>
        </p:nvSpPr>
        <p:spPr>
          <a:xfrm>
            <a:off x="5624300" y="1181775"/>
            <a:ext cx="361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</a:rPr>
              <a:t>Bloom Filter b (BFb) for genomes from species b</a:t>
            </a:r>
            <a:endParaRPr sz="1100">
              <a:solidFill>
                <a:schemeClr val="accent1"/>
              </a:solidFill>
            </a:endParaRPr>
          </a:p>
        </p:txBody>
      </p:sp>
      <p:sp>
        <p:nvSpPr>
          <p:cNvPr id="606" name="Google Shape;606;p66"/>
          <p:cNvSpPr txBox="1"/>
          <p:nvPr/>
        </p:nvSpPr>
        <p:spPr>
          <a:xfrm>
            <a:off x="5742225" y="1748250"/>
            <a:ext cx="288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D7E6B"/>
                </a:solidFill>
              </a:rPr>
              <a:t>BF3 for species 3</a:t>
            </a:r>
            <a:endParaRPr sz="1100">
              <a:solidFill>
                <a:srgbClr val="DD7E6B"/>
              </a:solidFill>
            </a:endParaRPr>
          </a:p>
        </p:txBody>
      </p:sp>
      <p:sp>
        <p:nvSpPr>
          <p:cNvPr id="607" name="Google Shape;607;p66"/>
          <p:cNvSpPr txBox="1"/>
          <p:nvPr/>
        </p:nvSpPr>
        <p:spPr>
          <a:xfrm>
            <a:off x="5742225" y="2033788"/>
            <a:ext cx="288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D966"/>
                </a:solidFill>
              </a:rPr>
              <a:t>BF2 for species 2</a:t>
            </a:r>
            <a:endParaRPr sz="1100">
              <a:solidFill>
                <a:srgbClr val="FFD966"/>
              </a:solidFill>
            </a:endParaRPr>
          </a:p>
        </p:txBody>
      </p:sp>
      <p:sp>
        <p:nvSpPr>
          <p:cNvPr id="608" name="Google Shape;608;p66"/>
          <p:cNvSpPr txBox="1"/>
          <p:nvPr/>
        </p:nvSpPr>
        <p:spPr>
          <a:xfrm>
            <a:off x="5742225" y="2350188"/>
            <a:ext cx="2884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</a:rPr>
              <a:t>BF1 for species 1</a:t>
            </a:r>
            <a:endParaRPr sz="1100">
              <a:solidFill>
                <a:srgbClr val="188038"/>
              </a:solidFill>
            </a:endParaRPr>
          </a:p>
        </p:txBody>
      </p:sp>
      <p:sp>
        <p:nvSpPr>
          <p:cNvPr id="609" name="Google Shape;609;p66"/>
          <p:cNvSpPr txBox="1"/>
          <p:nvPr/>
        </p:nvSpPr>
        <p:spPr>
          <a:xfrm>
            <a:off x="5842000" y="2848725"/>
            <a:ext cx="283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Combined BFs into 1 (interleaved BF)</a:t>
            </a:r>
            <a:endParaRPr sz="1100"/>
          </a:p>
        </p:txBody>
      </p:sp>
      <p:sp>
        <p:nvSpPr>
          <p:cNvPr id="610" name="Google Shape;610;p66"/>
          <p:cNvSpPr txBox="1"/>
          <p:nvPr/>
        </p:nvSpPr>
        <p:spPr>
          <a:xfrm>
            <a:off x="5842000" y="3663650"/>
            <a:ext cx="2830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Querying kmers</a:t>
            </a:r>
            <a:endParaRPr sz="11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IBF</a:t>
            </a:r>
            <a:endParaRPr/>
          </a:p>
        </p:txBody>
      </p:sp>
      <p:sp>
        <p:nvSpPr>
          <p:cNvPr id="616" name="Google Shape;616;p67"/>
          <p:cNvSpPr txBox="1"/>
          <p:nvPr>
            <p:ph idx="1" type="body"/>
          </p:nvPr>
        </p:nvSpPr>
        <p:spPr>
          <a:xfrm>
            <a:off x="311700" y="1152475"/>
            <a:ext cx="8520600" cy="1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Bin size</a:t>
            </a:r>
            <a:r>
              <a:rPr lang="en" sz="1300">
                <a:solidFill>
                  <a:schemeClr val="dk1"/>
                </a:solidFill>
              </a:rPr>
              <a:t>: Based on the largest species cluster ⇒ smaller one still requires bins of the same size.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Impact of species diversity</a:t>
            </a:r>
            <a:r>
              <a:rPr lang="en" sz="1300">
                <a:solidFill>
                  <a:schemeClr val="dk1"/>
                </a:solidFill>
              </a:rPr>
              <a:t>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Greater number of species increases the number of bins needed.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Higher species diversity leads to longer query times.</a:t>
            </a:r>
            <a:endParaRPr sz="2000"/>
          </a:p>
        </p:txBody>
      </p:sp>
      <p:sp>
        <p:nvSpPr>
          <p:cNvPr id="617" name="Google Shape;617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8" name="Google Shape;618;p67"/>
          <p:cNvPicPr preferRelativeResize="0"/>
          <p:nvPr/>
        </p:nvPicPr>
        <p:blipFill rotWithShape="1">
          <a:blip r:embed="rId3">
            <a:alphaModFix/>
          </a:blip>
          <a:srcRect b="-2578" l="0" r="56790" t="9138"/>
          <a:stretch/>
        </p:blipFill>
        <p:spPr>
          <a:xfrm>
            <a:off x="580575" y="2635425"/>
            <a:ext cx="2529024" cy="2128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19" name="Google Shape;619;p67"/>
          <p:cNvSpPr txBox="1"/>
          <p:nvPr/>
        </p:nvSpPr>
        <p:spPr>
          <a:xfrm>
            <a:off x="997850" y="4764325"/>
            <a:ext cx="229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(Mehringer et al., Genome Biology, 2023)</a:t>
            </a:r>
            <a:endParaRPr sz="700"/>
          </a:p>
        </p:txBody>
      </p:sp>
      <p:sp>
        <p:nvSpPr>
          <p:cNvPr id="620" name="Google Shape;620;p67"/>
          <p:cNvSpPr txBox="1"/>
          <p:nvPr>
            <p:ph idx="1" type="body"/>
          </p:nvPr>
        </p:nvSpPr>
        <p:spPr>
          <a:xfrm>
            <a:off x="3247500" y="3554125"/>
            <a:ext cx="53340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IBF layout of 8 species clusters (A–H) and their respective BFs, with all BFs standardized to the size of the largest species cluster (100). </a:t>
            </a:r>
            <a:endParaRPr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/>
              <a:t>Why </a:t>
            </a:r>
            <a:r>
              <a:rPr lang="en" sz="2220"/>
              <a:t>is</a:t>
            </a:r>
            <a:r>
              <a:rPr lang="en" sz="2220"/>
              <a:t> IBF relevant to our problem of phylogenetic grouping?</a:t>
            </a:r>
            <a:endParaRPr sz="2220"/>
          </a:p>
        </p:txBody>
      </p:sp>
      <p:sp>
        <p:nvSpPr>
          <p:cNvPr id="626" name="Google Shape;626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IBF </a:t>
            </a:r>
            <a:r>
              <a:rPr lang="en"/>
              <a:t>bins</a:t>
            </a:r>
            <a:r>
              <a:rPr lang="en"/>
              <a:t> contents shows significant imbalance ⇒ wasted 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⇒ Need for an approach to reorganize the bin contents toward a more balanced and optimized distribution.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69"/>
          <p:cNvSpPr txBox="1"/>
          <p:nvPr>
            <p:ph type="title"/>
          </p:nvPr>
        </p:nvSpPr>
        <p:spPr>
          <a:xfrm>
            <a:off x="226775" y="299875"/>
            <a:ext cx="879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HIBF strategy to balance the size of the BFs (Technical bins)</a:t>
            </a:r>
            <a:endParaRPr/>
          </a:p>
        </p:txBody>
      </p:sp>
      <p:sp>
        <p:nvSpPr>
          <p:cNvPr id="633" name="Google Shape;633;p69"/>
          <p:cNvSpPr txBox="1"/>
          <p:nvPr>
            <p:ph idx="1" type="body"/>
          </p:nvPr>
        </p:nvSpPr>
        <p:spPr>
          <a:xfrm>
            <a:off x="643800" y="3583225"/>
            <a:ext cx="8188500" cy="13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t_max = 5, i.e. max number of TBs allowed: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⇒ Split contents of big species clusters into multiple smaller TBs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⇒ Put all the content of of a species cluster into a single smaller TBs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⇒ Merge all small species clusters into 1 TB, this TB is now also a lower level IBF</a:t>
            </a:r>
            <a:endParaRPr/>
          </a:p>
        </p:txBody>
      </p:sp>
      <p:sp>
        <p:nvSpPr>
          <p:cNvPr id="634" name="Google Shape;634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5" name="Google Shape;635;p69"/>
          <p:cNvPicPr preferRelativeResize="0"/>
          <p:nvPr/>
        </p:nvPicPr>
        <p:blipFill rotWithShape="1">
          <a:blip r:embed="rId3">
            <a:alphaModFix/>
          </a:blip>
          <a:srcRect b="-7031" l="-2696" r="-1829" t="-5290"/>
          <a:stretch/>
        </p:blipFill>
        <p:spPr>
          <a:xfrm>
            <a:off x="1796150" y="1090300"/>
            <a:ext cx="5551700" cy="2322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6" name="Google Shape;636;p69"/>
          <p:cNvSpPr txBox="1"/>
          <p:nvPr/>
        </p:nvSpPr>
        <p:spPr>
          <a:xfrm>
            <a:off x="5606125" y="1035975"/>
            <a:ext cx="229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(Mehringer et al., Genome Biology, 2023)</a:t>
            </a:r>
            <a:endParaRPr sz="7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HIBF</a:t>
            </a:r>
            <a:endParaRPr/>
          </a:p>
        </p:txBody>
      </p:sp>
      <p:sp>
        <p:nvSpPr>
          <p:cNvPr id="642" name="Google Shape;642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70"/>
          <p:cNvSpPr txBox="1"/>
          <p:nvPr>
            <p:ph idx="1" type="body"/>
          </p:nvPr>
        </p:nvSpPr>
        <p:spPr>
          <a:xfrm>
            <a:off x="311700" y="1152475"/>
            <a:ext cx="420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 u="sng">
                <a:solidFill>
                  <a:schemeClr val="dk1"/>
                </a:solidFill>
              </a:rPr>
              <a:t>Preprocessing :</a:t>
            </a: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 sz="1400">
                <a:solidFill>
                  <a:schemeClr val="dk1"/>
                </a:solidFill>
              </a:rPr>
              <a:t>Estimating the </a:t>
            </a:r>
            <a:r>
              <a:rPr lang="en" sz="1400">
                <a:solidFill>
                  <a:srgbClr val="FF0000"/>
                </a:solidFill>
              </a:rPr>
              <a:t>size</a:t>
            </a:r>
            <a:r>
              <a:rPr lang="en" sz="1400">
                <a:solidFill>
                  <a:schemeClr val="dk1"/>
                </a:solidFill>
              </a:rPr>
              <a:t> of the input </a:t>
            </a:r>
            <a:r>
              <a:rPr lang="en" sz="1400">
                <a:solidFill>
                  <a:schemeClr val="dk1"/>
                </a:solidFill>
              </a:rPr>
              <a:t>clusters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using Hyperloglog sketches.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rPr lang="en">
                <a:solidFill>
                  <a:schemeClr val="dk1"/>
                </a:solidFill>
              </a:rPr>
              <a:t>then compute the layout of the HIBF using Dynamic Programing.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</a:pPr>
            <a:r>
              <a:rPr lang="en" sz="1400">
                <a:solidFill>
                  <a:srgbClr val="999999"/>
                </a:solidFill>
              </a:rPr>
              <a:t>Building : From the given layout, build the HIBF index</a:t>
            </a:r>
            <a:endParaRPr sz="1400">
              <a:solidFill>
                <a:srgbClr val="999999"/>
              </a:solidFill>
            </a:endParaRPr>
          </a:p>
          <a:p>
            <a:pPr indent="-3175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</a:pPr>
            <a:r>
              <a:rPr lang="en" sz="1400">
                <a:solidFill>
                  <a:srgbClr val="999999"/>
                </a:solidFill>
              </a:rPr>
              <a:t>Query : The HIBF index can subsequently be utilized to query the membership of sequences within the input samples.</a:t>
            </a:r>
            <a:endParaRPr sz="1400">
              <a:solidFill>
                <a:srgbClr val="999999"/>
              </a:solidFill>
            </a:endParaRPr>
          </a:p>
        </p:txBody>
      </p:sp>
      <p:pic>
        <p:nvPicPr>
          <p:cNvPr id="644" name="Google Shape;644;p70"/>
          <p:cNvPicPr preferRelativeResize="0"/>
          <p:nvPr/>
        </p:nvPicPr>
        <p:blipFill rotWithShape="1">
          <a:blip r:embed="rId3">
            <a:alphaModFix/>
          </a:blip>
          <a:srcRect b="-1957" l="0" r="0" t="0"/>
          <a:stretch/>
        </p:blipFill>
        <p:spPr>
          <a:xfrm>
            <a:off x="4753500" y="440163"/>
            <a:ext cx="4030552" cy="426317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70"/>
          <p:cNvSpPr txBox="1"/>
          <p:nvPr/>
        </p:nvSpPr>
        <p:spPr>
          <a:xfrm>
            <a:off x="5621275" y="4610125"/>
            <a:ext cx="22950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(Mehringer et al., Genome Biology, 2023)</a:t>
            </a:r>
            <a:endParaRPr sz="7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Building the layout of HIBF - general </a:t>
            </a:r>
            <a:endParaRPr/>
          </a:p>
        </p:txBody>
      </p:sp>
      <p:sp>
        <p:nvSpPr>
          <p:cNvPr id="651" name="Google Shape;651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Dynamic Programming (DP) Matrices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Rows</a:t>
            </a:r>
            <a:r>
              <a:rPr lang="en" sz="1100">
                <a:solidFill>
                  <a:schemeClr val="dk1"/>
                </a:solidFill>
              </a:rPr>
              <a:t>: Represent technical bins (TB0, …, TBt−1).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Columns</a:t>
            </a:r>
            <a:r>
              <a:rPr lang="en" sz="1100">
                <a:solidFill>
                  <a:schemeClr val="dk1"/>
                </a:solidFill>
              </a:rPr>
              <a:t>: Represent user bins (UB0, …, UBb−1).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Movement in the DP matrix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Horizontally</a:t>
            </a:r>
            <a:r>
              <a:rPr lang="en" sz="1100">
                <a:solidFill>
                  <a:schemeClr val="dk1"/>
                </a:solidFill>
              </a:rPr>
              <a:t>: Consume multiple user bins for a single technical bin (merged bin).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Vertically</a:t>
            </a:r>
            <a:r>
              <a:rPr lang="en" sz="1100">
                <a:solidFill>
                  <a:schemeClr val="dk1"/>
                </a:solidFill>
              </a:rPr>
              <a:t>: Consume multiple technical bins for single user bin (isplit bin).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No diagonal movement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 </a:t>
            </a:r>
            <a:r>
              <a:rPr b="1" lang="en" sz="1100">
                <a:solidFill>
                  <a:schemeClr val="dk1"/>
                </a:solidFill>
              </a:rPr>
              <a:t>single bin</a:t>
            </a:r>
            <a:r>
              <a:rPr lang="en" sz="1100">
                <a:solidFill>
                  <a:schemeClr val="dk1"/>
                </a:solidFill>
              </a:rPr>
              <a:t> (for clarity) is treated as a split bin of size 1.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Matrices</a:t>
            </a:r>
            <a:r>
              <a:rPr lang="en" sz="1100">
                <a:solidFill>
                  <a:schemeClr val="dk1"/>
                </a:solidFill>
              </a:rPr>
              <a:t>:.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Mi,j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Tracks the maximum technical bin size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Li,j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Tracks the space consumption estimate for all lower-level IBFs created for each merged bin</a:t>
            </a:r>
            <a:endParaRPr/>
          </a:p>
        </p:txBody>
      </p:sp>
      <p:sp>
        <p:nvSpPr>
          <p:cNvPr id="652" name="Google Shape;652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Phylogenetic compression involves evolutionary reordering the genomes in the collection</a:t>
            </a:r>
            <a:endParaRPr sz="1320"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555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real bacteria collections, phylogenetic compression involves: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Clustering them by species, then </a:t>
            </a:r>
            <a:r>
              <a:rPr lang="en"/>
              <a:t>partitioning</a:t>
            </a:r>
            <a:r>
              <a:rPr lang="en"/>
              <a:t> the genomes into batches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Building a phylogenetic tree, then compress each batch with a compressor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325" y="1324775"/>
            <a:ext cx="3004975" cy="272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5682050" y="4052975"/>
            <a:ext cx="329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[Brinda et al.,bioRxiv, 2024]</a:t>
            </a:r>
            <a:endParaRPr sz="900">
              <a:solidFill>
                <a:srgbClr val="595959"/>
              </a:solidFill>
            </a:endParaRPr>
          </a:p>
        </p:txBody>
      </p:sp>
      <p:sp>
        <p:nvSpPr>
          <p:cNvPr id="111" name="Google Shape;111;p18"/>
          <p:cNvSpPr/>
          <p:nvPr/>
        </p:nvSpPr>
        <p:spPr>
          <a:xfrm>
            <a:off x="5946700" y="1292100"/>
            <a:ext cx="2913600" cy="127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>
            <a:off x="5946700" y="2703950"/>
            <a:ext cx="2913600" cy="13491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layout of HIBF - general </a:t>
            </a:r>
            <a:endParaRPr/>
          </a:p>
        </p:txBody>
      </p:sp>
      <p:sp>
        <p:nvSpPr>
          <p:cNvPr id="658" name="Google Shape;658;p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Recurrence: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2 cases: splitting and merging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DP Matrix Updates: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values of Mi,jM_{i,j}Mi,j​ (maximum bin size) and Li,jL_{i,j}Li,j​ (lower-level IBF costs) are updated by comparing the costs of splitting vs. merging.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Traceback</a:t>
            </a:r>
            <a:r>
              <a:rPr lang="en" sz="1100">
                <a:solidFill>
                  <a:schemeClr val="dk1"/>
                </a:solidFill>
              </a:rPr>
              <a:t> to construct the layout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59" name="Google Shape;65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layout of HIBF - </a:t>
            </a:r>
            <a:r>
              <a:rPr lang="en"/>
              <a:t>Obstacle</a:t>
            </a:r>
            <a:r>
              <a:rPr lang="en"/>
              <a:t> </a:t>
            </a:r>
            <a:endParaRPr/>
          </a:p>
        </p:txBody>
      </p:sp>
      <p:sp>
        <p:nvSpPr>
          <p:cNvPr id="665" name="Google Shape;665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tools provided by the paper can only be installed on Linux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lowest tmax possible by default in the tool is 64 technical bins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66" name="Google Shape;666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layout of HIBF - example simplified</a:t>
            </a:r>
            <a:endParaRPr/>
          </a:p>
        </p:txBody>
      </p:sp>
      <p:sp>
        <p:nvSpPr>
          <p:cNvPr id="672" name="Google Shape;672;p74"/>
          <p:cNvSpPr txBox="1"/>
          <p:nvPr>
            <p:ph idx="1" type="body"/>
          </p:nvPr>
        </p:nvSpPr>
        <p:spPr>
          <a:xfrm>
            <a:off x="311700" y="1152475"/>
            <a:ext cx="423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Assumptions: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We have 5 user bins, denoted UB0,UB1</a:t>
            </a:r>
            <a:r>
              <a:rPr lang="en" sz="1100">
                <a:solidFill>
                  <a:schemeClr val="dk1"/>
                </a:solidFill>
              </a:rPr>
              <a:t>,...</a:t>
            </a:r>
            <a:r>
              <a:rPr lang="en" sz="1100">
                <a:solidFill>
                  <a:schemeClr val="dk1"/>
                </a:solidFill>
              </a:rPr>
              <a:t>,UB4​.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We have 3 technical bins, denoted TB0,TB1,TB3​.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Let’s assume the sizes of the user bins as follows: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∣UB0∣=100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∣UB1∣=90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∣UB2∣=80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∣UB3∣=70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∣UB4∣=60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4" name="Google Shape;674;p74"/>
          <p:cNvGraphicFramePr/>
          <p:nvPr/>
        </p:nvGraphicFramePr>
        <p:xfrm>
          <a:off x="5658513" y="137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{2997B219-BD1C-43BC-8BE3-8B1EEEB1204A}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Mij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75" name="Google Shape;675;p74"/>
          <p:cNvGraphicFramePr/>
          <p:nvPr/>
        </p:nvGraphicFramePr>
        <p:xfrm>
          <a:off x="5658513" y="290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{2997B219-BD1C-43BC-8BE3-8B1EEEB1204A}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Lij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layout of HIBF - example simplified</a:t>
            </a:r>
            <a:endParaRPr/>
          </a:p>
        </p:txBody>
      </p:sp>
      <p:sp>
        <p:nvSpPr>
          <p:cNvPr id="681" name="Google Shape;681;p75"/>
          <p:cNvSpPr txBox="1"/>
          <p:nvPr>
            <p:ph idx="1" type="body"/>
          </p:nvPr>
        </p:nvSpPr>
        <p:spPr>
          <a:xfrm>
            <a:off x="311700" y="1152475"/>
            <a:ext cx="423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Initialize j =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3" name="Google Shape;683;p75"/>
          <p:cNvGraphicFramePr/>
          <p:nvPr/>
        </p:nvGraphicFramePr>
        <p:xfrm>
          <a:off x="5658513" y="137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{2997B219-BD1C-43BC-8BE3-8B1EEEB1204A}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Mij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84" name="Google Shape;684;p75"/>
          <p:cNvGraphicFramePr/>
          <p:nvPr/>
        </p:nvGraphicFramePr>
        <p:xfrm>
          <a:off x="5658513" y="290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{2997B219-BD1C-43BC-8BE3-8B1EEEB1204A}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Lij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layout of HIBF - example simplified</a:t>
            </a:r>
            <a:endParaRPr/>
          </a:p>
        </p:txBody>
      </p:sp>
      <p:sp>
        <p:nvSpPr>
          <p:cNvPr id="690" name="Google Shape;690;p76"/>
          <p:cNvSpPr txBox="1"/>
          <p:nvPr>
            <p:ph idx="1" type="body"/>
          </p:nvPr>
        </p:nvSpPr>
        <p:spPr>
          <a:xfrm>
            <a:off x="311700" y="1152475"/>
            <a:ext cx="423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Initialize j = 0,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Initialize i = 0, j !=0 : the space consumption is</a:t>
            </a:r>
            <a:endParaRPr/>
          </a:p>
        </p:txBody>
      </p:sp>
      <p:sp>
        <p:nvSpPr>
          <p:cNvPr id="691" name="Google Shape;69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2" name="Google Shape;692;p76"/>
          <p:cNvGraphicFramePr/>
          <p:nvPr/>
        </p:nvGraphicFramePr>
        <p:xfrm>
          <a:off x="5658513" y="137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{2997B219-BD1C-43BC-8BE3-8B1EEEB1204A}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Mij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93" name="Google Shape;693;p76"/>
          <p:cNvGraphicFramePr/>
          <p:nvPr/>
        </p:nvGraphicFramePr>
        <p:xfrm>
          <a:off x="5658513" y="290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{2997B219-BD1C-43BC-8BE3-8B1EEEB1204A}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Lij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270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340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layout of HIBF - example simplified</a:t>
            </a:r>
            <a:endParaRPr/>
          </a:p>
        </p:txBody>
      </p:sp>
      <p:sp>
        <p:nvSpPr>
          <p:cNvPr id="699" name="Google Shape;699;p77"/>
          <p:cNvSpPr txBox="1"/>
          <p:nvPr>
            <p:ph idx="1" type="body"/>
          </p:nvPr>
        </p:nvSpPr>
        <p:spPr>
          <a:xfrm>
            <a:off x="311700" y="1152475"/>
            <a:ext cx="423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Initialize j = 0,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Initialize i = 0, j !=0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Recursion: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00" name="Google Shape;700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1" name="Google Shape;701;p77"/>
          <p:cNvGraphicFramePr/>
          <p:nvPr/>
        </p:nvGraphicFramePr>
        <p:xfrm>
          <a:off x="5658513" y="137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{2997B219-BD1C-43BC-8BE3-8B1EEEB1204A}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Mij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100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80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70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60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02" name="Google Shape;702;p77"/>
          <p:cNvGraphicFramePr/>
          <p:nvPr/>
        </p:nvGraphicFramePr>
        <p:xfrm>
          <a:off x="5658513" y="2902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{2997B219-BD1C-43BC-8BE3-8B1EEEB1204A}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Lij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U4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270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340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400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T2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0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 of HIBF</a:t>
            </a:r>
            <a:endParaRPr/>
          </a:p>
        </p:txBody>
      </p:sp>
      <p:sp>
        <p:nvSpPr>
          <p:cNvPr id="708" name="Google Shape;708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p78"/>
          <p:cNvPicPr preferRelativeResize="0"/>
          <p:nvPr/>
        </p:nvPicPr>
        <p:blipFill rotWithShape="1">
          <a:blip r:embed="rId3">
            <a:alphaModFix/>
          </a:blip>
          <a:srcRect b="-1957" l="0" r="0" t="0"/>
          <a:stretch/>
        </p:blipFill>
        <p:spPr>
          <a:xfrm>
            <a:off x="4387475" y="508525"/>
            <a:ext cx="4030552" cy="426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7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715" name="Google Shape;715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batch</a:t>
            </a:r>
            <a:endParaRPr/>
          </a:p>
        </p:txBody>
      </p:sp>
      <p:sp>
        <p:nvSpPr>
          <p:cNvPr id="721" name="Google Shape;721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80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 implementation in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can be found 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BakRep - new metadata</a:t>
            </a:r>
            <a:endParaRPr/>
          </a:p>
        </p:txBody>
      </p:sp>
      <p:sp>
        <p:nvSpPr>
          <p:cNvPr id="728" name="Google Shape;728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species: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create batches how many</a:t>
            </a:r>
            <a:endParaRPr/>
          </a:p>
        </p:txBody>
      </p:sp>
      <p:sp>
        <p:nvSpPr>
          <p:cNvPr id="729" name="Google Shape;729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5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Batching is advantageous for different use cases and tools 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Batching the collection into manageable partition for: 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Reliable Internet transmission ⇒ reasonable compressed size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Parallelizable processing of batches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Searchable ⇒ search within the compressed batch (using PhyLign)</a:t>
            </a:r>
            <a:endParaRPr/>
          </a:p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11700" y="4462200"/>
            <a:ext cx="3795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https://github.com/karel-brinda/Phylign</a:t>
            </a:r>
            <a:endParaRPr sz="80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Side challenge: re</a:t>
            </a:r>
            <a:r>
              <a:rPr lang="en"/>
              <a:t>compressing</a:t>
            </a:r>
            <a:r>
              <a:rPr lang="en"/>
              <a:t> 661k </a:t>
            </a:r>
            <a:r>
              <a:rPr lang="en"/>
              <a:t>in Rust with new metadata</a:t>
            </a:r>
            <a:endParaRPr/>
          </a:p>
        </p:txBody>
      </p:sp>
      <p:sp>
        <p:nvSpPr>
          <p:cNvPr id="735" name="Google Shape;735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/>
              <a:t>iniPhy2 - Overview</a:t>
            </a:r>
            <a:endParaRPr/>
          </a:p>
        </p:txBody>
      </p:sp>
      <p:sp>
        <p:nvSpPr>
          <p:cNvPr id="741" name="Google Shape;741;p83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Miniphy2</a:t>
            </a:r>
            <a:r>
              <a:rPr lang="en" sz="1600">
                <a:solidFill>
                  <a:schemeClr val="dk1"/>
                </a:solidFill>
              </a:rPr>
              <a:t> is the second version of the </a:t>
            </a:r>
            <a:r>
              <a:rPr b="1" lang="en" sz="1600">
                <a:solidFill>
                  <a:schemeClr val="dk1"/>
                </a:solidFill>
              </a:rPr>
              <a:t>Miniphy</a:t>
            </a:r>
            <a:r>
              <a:rPr lang="en" sz="1600">
                <a:solidFill>
                  <a:schemeClr val="dk1"/>
                </a:solidFill>
              </a:rPr>
              <a:t> workflow, designed for </a:t>
            </a:r>
            <a:r>
              <a:rPr b="1" lang="en" sz="1600">
                <a:solidFill>
                  <a:schemeClr val="dk1"/>
                </a:solidFill>
              </a:rPr>
              <a:t>phylogenetic compression</a:t>
            </a:r>
            <a:r>
              <a:rPr lang="en" sz="1600">
                <a:solidFill>
                  <a:schemeClr val="dk1"/>
                </a:solidFill>
              </a:rPr>
              <a:t> of genome data (bacteria).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 is written in </a:t>
            </a:r>
            <a:r>
              <a:rPr b="1" lang="en" sz="1600">
                <a:solidFill>
                  <a:schemeClr val="dk1"/>
                </a:solidFill>
              </a:rPr>
              <a:t>Rust</a:t>
            </a:r>
            <a:r>
              <a:rPr lang="en" sz="1600">
                <a:solidFill>
                  <a:schemeClr val="dk1"/>
                </a:solidFill>
              </a:rPr>
              <a:t>, better optimized and more efficient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Currently in development.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New metadata for 661k from BakRep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42" name="Google Shape;742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MiniPhy2 - Input preparation</a:t>
            </a:r>
            <a:endParaRPr/>
          </a:p>
        </p:txBody>
      </p:sp>
      <p:sp>
        <p:nvSpPr>
          <p:cNvPr id="748" name="Google Shape;748;p84"/>
          <p:cNvSpPr txBox="1"/>
          <p:nvPr>
            <p:ph idx="1" type="body"/>
          </p:nvPr>
        </p:nvSpPr>
        <p:spPr>
          <a:xfrm>
            <a:off x="311700" y="1152475"/>
            <a:ext cx="8520600" cy="37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952">
                <a:solidFill>
                  <a:schemeClr val="dk1"/>
                </a:solidFill>
              </a:rPr>
              <a:t>Steps:</a:t>
            </a:r>
            <a:endParaRPr b="1"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52"/>
              <a:buAutoNum type="arabicPeriod"/>
            </a:pPr>
            <a:r>
              <a:rPr b="1" lang="en" sz="952">
                <a:solidFill>
                  <a:schemeClr val="dk1"/>
                </a:solidFill>
              </a:rPr>
              <a:t>Prepare Input:</a:t>
            </a:r>
            <a:endParaRPr b="1" sz="952">
              <a:solidFill>
                <a:schemeClr val="dk1"/>
              </a:solidFill>
            </a:endParaRPr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lang="en" sz="9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find &lt;path_to_genome_files&gt;/*.fa &gt; &lt;input_file&gt;</a:t>
            </a:r>
            <a:endParaRPr sz="952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lang="en" sz="952">
                <a:solidFill>
                  <a:schemeClr val="dk1"/>
                </a:solidFill>
              </a:rPr>
              <a:t>The input (</a:t>
            </a:r>
            <a:r>
              <a:rPr lang="en" sz="9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input.txt</a:t>
            </a:r>
            <a:r>
              <a:rPr lang="en" sz="952">
                <a:solidFill>
                  <a:schemeClr val="dk1"/>
                </a:solidFill>
              </a:rPr>
              <a:t>) contains a list of genome file names.</a:t>
            </a:r>
            <a:endParaRPr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arabicPeriod"/>
            </a:pPr>
            <a:r>
              <a:rPr b="1" lang="en" sz="952">
                <a:solidFill>
                  <a:schemeClr val="dk1"/>
                </a:solidFill>
              </a:rPr>
              <a:t>Build Tree:</a:t>
            </a:r>
            <a:r>
              <a:rPr lang="en" sz="952">
                <a:solidFill>
                  <a:schemeClr val="dk1"/>
                </a:solidFill>
              </a:rPr>
              <a:t> Run </a:t>
            </a:r>
            <a:r>
              <a:rPr b="1" lang="en" sz="952">
                <a:solidFill>
                  <a:schemeClr val="dk1"/>
                </a:solidFill>
              </a:rPr>
              <a:t>attotree</a:t>
            </a:r>
            <a:r>
              <a:rPr lang="en" sz="952">
                <a:solidFill>
                  <a:schemeClr val="dk1"/>
                </a:solidFill>
              </a:rPr>
              <a:t> to generate a tree:</a:t>
            </a:r>
            <a:endParaRPr sz="952">
              <a:solidFill>
                <a:schemeClr val="dk1"/>
              </a:solidFill>
            </a:endParaRPr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lang="en" sz="952">
                <a:solidFill>
                  <a:schemeClr val="dk1"/>
                </a:solidFill>
              </a:rPr>
              <a:t>attotree -L &lt;input_file&gt; -o &lt;output_tree_file&gt;</a:t>
            </a:r>
            <a:endParaRPr sz="952">
              <a:solidFill>
                <a:schemeClr val="dk1"/>
              </a:solidFill>
            </a:endParaRPr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romanLcPeriod"/>
            </a:pPr>
            <a:r>
              <a:rPr lang="en" sz="9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-L</a:t>
            </a:r>
            <a:r>
              <a:rPr lang="en" sz="952">
                <a:solidFill>
                  <a:schemeClr val="dk1"/>
                </a:solidFill>
              </a:rPr>
              <a:t>: Specifies the input file containing the list of genome files.</a:t>
            </a:r>
            <a:endParaRPr sz="952">
              <a:solidFill>
                <a:schemeClr val="dk1"/>
              </a:solidFill>
            </a:endParaRPr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romanLcPeriod"/>
            </a:pPr>
            <a:r>
              <a:rPr lang="en" sz="9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-o</a:t>
            </a:r>
            <a:r>
              <a:rPr lang="en" sz="952">
                <a:solidFill>
                  <a:schemeClr val="dk1"/>
                </a:solidFill>
              </a:rPr>
              <a:t>: Defines the output tree file.</a:t>
            </a:r>
            <a:endParaRPr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arabicPeriod"/>
            </a:pPr>
            <a:r>
              <a:rPr b="1" lang="en" sz="952">
                <a:solidFill>
                  <a:schemeClr val="dk1"/>
                </a:solidFill>
              </a:rPr>
              <a:t>Post-process Tree:</a:t>
            </a:r>
            <a:r>
              <a:rPr lang="en" sz="952">
                <a:solidFill>
                  <a:schemeClr val="dk1"/>
                </a:solidFill>
              </a:rPr>
              <a:t> Use </a:t>
            </a:r>
            <a:r>
              <a:rPr b="1" lang="en" sz="952">
                <a:solidFill>
                  <a:schemeClr val="dk1"/>
                </a:solidFill>
              </a:rPr>
              <a:t>postprocess_tree.py in MiniPhy</a:t>
            </a:r>
            <a:r>
              <a:rPr lang="en" sz="952">
                <a:solidFill>
                  <a:schemeClr val="dk1"/>
                </a:solidFill>
              </a:rPr>
              <a:t> to get tree leaves in order:</a:t>
            </a:r>
            <a:endParaRPr sz="952">
              <a:solidFill>
                <a:schemeClr val="dk1"/>
              </a:solidFill>
            </a:endParaRPr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lang="en" sz="952">
                <a:solidFill>
                  <a:schemeClr val="dk1"/>
                </a:solidFill>
              </a:rPr>
              <a:t>./postprocess_tree.py --standardize --midpoint-outgroup --name-internals --ladderize -n &lt;output_nodes_file&gt; -l &lt;leaves_order_file&gt; &lt;input_tree_file&gt; &lt;output_tree_file&gt;</a:t>
            </a:r>
            <a:endParaRPr sz="952">
              <a:solidFill>
                <a:schemeClr val="dk1"/>
              </a:solidFill>
            </a:endParaRPr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romanLcPeriod"/>
            </a:pPr>
            <a:r>
              <a:rPr b="1" lang="en" sz="9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&lt;output_nodes_file&gt;</a:t>
            </a:r>
            <a:r>
              <a:rPr lang="en" sz="952">
                <a:solidFill>
                  <a:schemeClr val="dk1"/>
                </a:solidFill>
              </a:rPr>
              <a:t>: File to save tree node data.</a:t>
            </a:r>
            <a:endParaRPr sz="952">
              <a:solidFill>
                <a:schemeClr val="dk1"/>
              </a:solidFill>
            </a:endParaRPr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romanLcPeriod"/>
            </a:pPr>
            <a:r>
              <a:rPr b="1" lang="en" sz="952" u="sng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&lt;leaves_order_file&gt;</a:t>
            </a:r>
            <a:r>
              <a:rPr b="1" lang="en" sz="952" u="sng">
                <a:solidFill>
                  <a:schemeClr val="dk1"/>
                </a:solidFill>
              </a:rPr>
              <a:t>: File to save the order of tree leaves.</a:t>
            </a:r>
            <a:endParaRPr b="1" sz="952" u="sng">
              <a:solidFill>
                <a:schemeClr val="dk1"/>
              </a:solidFill>
            </a:endParaRPr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romanLcPeriod"/>
            </a:pPr>
            <a:r>
              <a:rPr b="1" lang="en" sz="9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&lt;input_tree_file&gt;</a:t>
            </a:r>
            <a:r>
              <a:rPr lang="en" sz="952">
                <a:solidFill>
                  <a:schemeClr val="dk1"/>
                </a:solidFill>
              </a:rPr>
              <a:t>: Input tree file (e.g., from </a:t>
            </a:r>
            <a:r>
              <a:rPr lang="en" sz="9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attotree</a:t>
            </a:r>
            <a:r>
              <a:rPr lang="en" sz="952">
                <a:solidFill>
                  <a:schemeClr val="dk1"/>
                </a:solidFill>
              </a:rPr>
              <a:t>).</a:t>
            </a:r>
            <a:endParaRPr sz="952">
              <a:solidFill>
                <a:schemeClr val="dk1"/>
              </a:solidFill>
            </a:endParaRPr>
          </a:p>
          <a:p>
            <a:pPr indent="-289083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romanLcPeriod"/>
            </a:pPr>
            <a:r>
              <a:rPr b="1" lang="en" sz="9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&lt;output_tree_file&gt;</a:t>
            </a:r>
            <a:r>
              <a:rPr lang="en" sz="952">
                <a:solidFill>
                  <a:schemeClr val="dk1"/>
                </a:solidFill>
              </a:rPr>
              <a:t>: Processed tree file.</a:t>
            </a:r>
            <a:endParaRPr sz="952">
              <a:solidFill>
                <a:schemeClr val="dk1"/>
              </a:solidFill>
            </a:endParaRPr>
          </a:p>
          <a:p>
            <a:pPr indent="-28908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AutoNum type="arabicPeriod"/>
            </a:pPr>
            <a:r>
              <a:rPr b="1" lang="en" sz="952">
                <a:solidFill>
                  <a:schemeClr val="dk1"/>
                </a:solidFill>
              </a:rPr>
              <a:t>Generate Ordered Genome Paths:</a:t>
            </a:r>
            <a:r>
              <a:rPr lang="en" sz="952">
                <a:solidFill>
                  <a:schemeClr val="dk1"/>
                </a:solidFill>
              </a:rPr>
              <a:t> Create paths with prefixes and suffixes for genome files:</a:t>
            </a:r>
            <a:r>
              <a:rPr b="1" lang="en" sz="952">
                <a:solidFill>
                  <a:schemeClr val="dk1"/>
                </a:solidFill>
              </a:rPr>
              <a:t> </a:t>
            </a:r>
            <a:endParaRPr b="1" sz="952">
              <a:solidFill>
                <a:schemeClr val="dk1"/>
              </a:solidFill>
            </a:endParaRPr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lang="en" sz="952">
                <a:solidFill>
                  <a:schemeClr val="dk1"/>
                </a:solidFill>
              </a:rPr>
              <a:t>awk '{print "/path/to/file/" $0 ".fa"}' leaves_order.txt &gt; input_genomes_order.txt</a:t>
            </a:r>
            <a:endParaRPr sz="952">
              <a:solidFill>
                <a:schemeClr val="dk1"/>
              </a:solidFill>
            </a:endParaRPr>
          </a:p>
          <a:p>
            <a:pPr indent="-289083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2"/>
              <a:buChar char="○"/>
            </a:pPr>
            <a:r>
              <a:rPr lang="en" sz="952">
                <a:solidFill>
                  <a:schemeClr val="dk1"/>
                </a:solidFill>
              </a:rPr>
              <a:t>Output: </a:t>
            </a:r>
            <a:r>
              <a:rPr lang="en" sz="9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input_genomes_order.txt</a:t>
            </a:r>
            <a:r>
              <a:rPr lang="en" sz="952">
                <a:solidFill>
                  <a:schemeClr val="dk1"/>
                </a:solidFill>
              </a:rPr>
              <a:t>, an ordered list of paths for genome files for MiniPhy.</a:t>
            </a:r>
            <a:endParaRPr sz="9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952">
                <a:solidFill>
                  <a:schemeClr val="dk1"/>
                </a:solidFill>
              </a:rPr>
              <a:t>Finalized Input:</a:t>
            </a:r>
            <a:endParaRPr b="1" sz="9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95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input_genomes_order.txt</a:t>
            </a:r>
            <a:r>
              <a:rPr lang="en" sz="952">
                <a:solidFill>
                  <a:schemeClr val="dk1"/>
                </a:solidFill>
              </a:rPr>
              <a:t>: Paths to genome files, ready for further processing.</a:t>
            </a:r>
            <a:endParaRPr sz="952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495"/>
          </a:p>
        </p:txBody>
      </p:sp>
      <p:sp>
        <p:nvSpPr>
          <p:cNvPr id="749" name="Google Shape;749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MiniPhy2 </a:t>
            </a:r>
            <a:endParaRPr/>
          </a:p>
        </p:txBody>
      </p:sp>
      <p:sp>
        <p:nvSpPr>
          <p:cNvPr id="755" name="Google Shape;755;p85"/>
          <p:cNvSpPr txBox="1"/>
          <p:nvPr>
            <p:ph idx="1" type="body"/>
          </p:nvPr>
        </p:nvSpPr>
        <p:spPr>
          <a:xfrm>
            <a:off x="311700" y="1152475"/>
            <a:ext cx="8520600" cy="36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0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./miniphy2 compress </a:t>
            </a:r>
            <a:r>
              <a:rPr lang="en" sz="10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input_genomes_order.txt </a:t>
            </a:r>
            <a:r>
              <a:rPr lang="en" sz="10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-l -c  -o ./output/output_xz</a:t>
            </a:r>
            <a:endParaRPr sz="103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rPr b="1" lang="en" sz="1205">
                <a:solidFill>
                  <a:schemeClr val="dk1"/>
                </a:solidFill>
              </a:rPr>
              <a:t>Explanation:</a:t>
            </a:r>
            <a:endParaRPr b="1" sz="120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35"/>
              <a:buChar char="●"/>
            </a:pPr>
            <a:r>
              <a:rPr b="1" lang="en" sz="10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./miniphy2</a:t>
            </a:r>
            <a:r>
              <a:rPr lang="en" sz="1035">
                <a:solidFill>
                  <a:schemeClr val="dk1"/>
                </a:solidFill>
              </a:rPr>
              <a:t>: Runs the </a:t>
            </a:r>
            <a:r>
              <a:rPr lang="en" sz="10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miniphy2</a:t>
            </a:r>
            <a:r>
              <a:rPr lang="en" sz="1035">
                <a:solidFill>
                  <a:schemeClr val="dk1"/>
                </a:solidFill>
              </a:rPr>
              <a:t> program from the current directory.</a:t>
            </a:r>
            <a:endParaRPr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●"/>
            </a:pPr>
            <a:r>
              <a:rPr b="1" lang="en" sz="10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compress</a:t>
            </a:r>
            <a:r>
              <a:rPr lang="en" sz="1035">
                <a:solidFill>
                  <a:schemeClr val="dk1"/>
                </a:solidFill>
              </a:rPr>
              <a:t>: Specifies the operation to compress input data.</a:t>
            </a:r>
            <a:endParaRPr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●"/>
            </a:pPr>
            <a:r>
              <a:rPr b="1" lang="en" sz="10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-l</a:t>
            </a:r>
            <a:r>
              <a:rPr lang="en" sz="1035">
                <a:solidFill>
                  <a:schemeClr val="dk1"/>
                </a:solidFill>
              </a:rPr>
              <a:t>: Indicates the input is a list of files</a:t>
            </a:r>
            <a:endParaRPr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●"/>
            </a:pPr>
            <a:r>
              <a:rPr b="1" lang="en" sz="10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-c</a:t>
            </a:r>
            <a:r>
              <a:rPr lang="en" sz="1035">
                <a:solidFill>
                  <a:schemeClr val="dk1"/>
                </a:solidFill>
              </a:rPr>
              <a:t>: Specifies compression using the </a:t>
            </a:r>
            <a:r>
              <a:rPr lang="en" sz="10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xz</a:t>
            </a:r>
            <a:r>
              <a:rPr lang="en" sz="1035">
                <a:solidFill>
                  <a:schemeClr val="dk1"/>
                </a:solidFill>
              </a:rPr>
              <a:t> algorithm at maximum level (level 9).</a:t>
            </a:r>
            <a:endParaRPr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●"/>
            </a:pPr>
            <a:r>
              <a:rPr b="1" lang="en" sz="10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-o ./output/output_xz</a:t>
            </a:r>
            <a:r>
              <a:rPr lang="en" sz="1035">
                <a:solidFill>
                  <a:schemeClr val="dk1"/>
                </a:solidFill>
              </a:rPr>
              <a:t>: Indicates the compressed output file will be saved as </a:t>
            </a:r>
            <a:r>
              <a:rPr lang="en" sz="10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output_xz</a:t>
            </a:r>
            <a:r>
              <a:rPr lang="en" sz="1035">
                <a:solidFill>
                  <a:schemeClr val="dk1"/>
                </a:solidFill>
              </a:rPr>
              <a:t> in the </a:t>
            </a:r>
            <a:r>
              <a:rPr lang="en" sz="10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./output/</a:t>
            </a:r>
            <a:r>
              <a:rPr lang="en" sz="1035">
                <a:solidFill>
                  <a:schemeClr val="dk1"/>
                </a:solidFill>
              </a:rPr>
              <a:t> directory.</a:t>
            </a:r>
            <a:endParaRPr sz="10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20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935"/>
              <a:buNone/>
            </a:pPr>
            <a:r>
              <a:rPr lang="en" sz="1035">
                <a:solidFill>
                  <a:schemeClr val="dk1"/>
                </a:solidFill>
              </a:rPr>
              <a:t>Unexpected differences in compressed file sizes for </a:t>
            </a:r>
            <a:endParaRPr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35"/>
              <a:buChar char="●"/>
            </a:pPr>
            <a:r>
              <a:rPr lang="en" sz="1035">
                <a:solidFill>
                  <a:schemeClr val="dk1"/>
                </a:solidFill>
              </a:rPr>
              <a:t>Tuberculosis</a:t>
            </a:r>
            <a:r>
              <a:rPr lang="en" sz="1035">
                <a:solidFill>
                  <a:schemeClr val="dk1"/>
                </a:solidFill>
              </a:rPr>
              <a:t> batch 01</a:t>
            </a:r>
            <a:endParaRPr sz="1035">
              <a:solidFill>
                <a:schemeClr val="dk1"/>
              </a:solidFill>
            </a:endParaRPr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○"/>
            </a:pPr>
            <a:r>
              <a:rPr lang="en" sz="1035">
                <a:solidFill>
                  <a:schemeClr val="dk1"/>
                </a:solidFill>
              </a:rPr>
              <a:t>Downloaded from Zenodo: File size: 93.1 MB.</a:t>
            </a:r>
            <a:endParaRPr sz="1035">
              <a:solidFill>
                <a:schemeClr val="dk1"/>
              </a:solidFill>
            </a:endParaRPr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○"/>
            </a:pPr>
            <a:r>
              <a:rPr lang="en" sz="1035">
                <a:solidFill>
                  <a:schemeClr val="dk1"/>
                </a:solidFill>
              </a:rPr>
              <a:t>Recompressed version using Miniphy2: File size: 77.2 MB.</a:t>
            </a:r>
            <a:endParaRPr sz="1035">
              <a:solidFill>
                <a:schemeClr val="dk1"/>
              </a:solidFill>
            </a:endParaRPr>
          </a:p>
          <a:p>
            <a:pPr indent="-2943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●"/>
            </a:pPr>
            <a:r>
              <a:rPr lang="en" sz="1035">
                <a:solidFill>
                  <a:schemeClr val="dk1"/>
                </a:solidFill>
              </a:rPr>
              <a:t>Tuberculosis batch 02</a:t>
            </a:r>
            <a:endParaRPr sz="1035">
              <a:solidFill>
                <a:schemeClr val="dk1"/>
              </a:solidFill>
            </a:endParaRPr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○"/>
            </a:pPr>
            <a:r>
              <a:rPr lang="en" sz="1035">
                <a:solidFill>
                  <a:schemeClr val="dk1"/>
                </a:solidFill>
              </a:rPr>
              <a:t>Downloaded from Zenodo: File size: 60.5 MB.</a:t>
            </a:r>
            <a:endParaRPr sz="1035">
              <a:solidFill>
                <a:schemeClr val="dk1"/>
              </a:solidFill>
            </a:endParaRPr>
          </a:p>
          <a:p>
            <a:pPr indent="-2943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35"/>
              <a:buChar char="○"/>
            </a:pPr>
            <a:r>
              <a:rPr lang="en" sz="1035">
                <a:solidFill>
                  <a:schemeClr val="dk1"/>
                </a:solidFill>
              </a:rPr>
              <a:t>Recompressed version using Miniphy2: File size: 49.9 MB.</a:t>
            </a:r>
            <a:endParaRPr sz="10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03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6" name="Google Shape;756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MiniPhy2</a:t>
            </a:r>
            <a:endParaRPr/>
          </a:p>
        </p:txBody>
      </p:sp>
      <p:sp>
        <p:nvSpPr>
          <p:cNvPr id="762" name="Google Shape;762;p86"/>
          <p:cNvSpPr txBox="1"/>
          <p:nvPr>
            <p:ph idx="1" type="body"/>
          </p:nvPr>
        </p:nvSpPr>
        <p:spPr>
          <a:xfrm>
            <a:off x="3498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85"/>
              <a:t>Decompress the same genome file from Miniphy2 and the corresponding file from Zenodo, then compare them: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diff -q miniphy2/tuber_02/</a:t>
            </a:r>
            <a:r>
              <a:rPr lang="en" sz="10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SAMEA1101627.fa</a:t>
            </a:r>
            <a:r>
              <a:rPr lang="en" sz="10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zenodo/mycobacterium_tuberculosis_02/</a:t>
            </a:r>
            <a:r>
              <a:rPr lang="en" sz="10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SAMEA1101627.fa</a:t>
            </a:r>
            <a:endParaRPr sz="130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14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MiniPhy2</a:t>
            </a:r>
            <a:endParaRPr sz="1142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84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&gt;SAMEA1101627.contig00001</a:t>
            </a:r>
            <a:endParaRPr sz="842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24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MiniPhy</a:t>
            </a:r>
            <a:endParaRPr sz="1242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842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&gt;SAMEA1101627.contig00001 </a:t>
            </a:r>
            <a:r>
              <a:rPr lang="en" sz="842" u="sng">
                <a:solidFill>
                  <a:srgbClr val="A7291E"/>
                </a:solidFill>
                <a:latin typeface="Roboto Mono"/>
                <a:ea typeface="Roboto Mono"/>
                <a:cs typeface="Roboto Mono"/>
                <a:sym typeface="Roboto Mono"/>
              </a:rPr>
              <a:t>len=261652 cov=28.0 corr=0 origname=NODE_1_length_261652_cov_27.971079_pilon sw=shovill-spades/1.0.4 date=20190103</a:t>
            </a:r>
            <a:endParaRPr sz="1039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39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39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039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039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⇒ This is fixed</a:t>
            </a:r>
            <a:endParaRPr sz="1039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63" name="Google Shape;763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 snakemake pipeline</a:t>
            </a:r>
            <a:endParaRPr/>
          </a:p>
        </p:txBody>
      </p:sp>
      <p:sp>
        <p:nvSpPr>
          <p:cNvPr id="769" name="Google Shape;769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Build a snakemake pipeline for miniphy to from preparing input data to compression</a:t>
            </a:r>
            <a:endParaRPr/>
          </a:p>
        </p:txBody>
      </p:sp>
      <p:sp>
        <p:nvSpPr>
          <p:cNvPr id="770" name="Google Shape;770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Roboto"/>
                <a:ea typeface="Roboto"/>
                <a:cs typeface="Roboto"/>
                <a:sym typeface="Roboto"/>
              </a:rPr>
              <a:t>A closer examination of the relationship between the xz compression sizes of the batches and their properties.</a:t>
            </a:r>
            <a:endParaRPr sz="2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6" name="Google Shape;776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Preliminary results suggest that post-compression batch sizes are more balanced when batches have a similar distinct k-mer count.</a:t>
            </a:r>
            <a:endParaRPr sz="1620"/>
          </a:p>
        </p:txBody>
      </p:sp>
      <p:sp>
        <p:nvSpPr>
          <p:cNvPr id="782" name="Google Shape;782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40"/>
              <a:t>Balancing distinct k-mers across batches requires fast estimation via HyperLogLog sketching.</a:t>
            </a:r>
            <a:endParaRPr sz="1640"/>
          </a:p>
        </p:txBody>
      </p:sp>
      <p:sp>
        <p:nvSpPr>
          <p:cNvPr id="789" name="Google Shape;789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146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291"/>
              <a:buFont typeface="Arial"/>
              <a:buNone/>
            </a:pPr>
            <a:r>
              <a:rPr lang="en" sz="1920"/>
              <a:t>661k clustering and batching as an example using Miniphy tools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20"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9177033" y="50024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20"/>
          <p:cNvGrpSpPr/>
          <p:nvPr/>
        </p:nvGrpSpPr>
        <p:grpSpPr>
          <a:xfrm>
            <a:off x="445375" y="1150863"/>
            <a:ext cx="1968600" cy="1367100"/>
            <a:chOff x="445375" y="1150863"/>
            <a:chExt cx="1968600" cy="1367100"/>
          </a:xfrm>
        </p:grpSpPr>
        <p:sp>
          <p:nvSpPr>
            <p:cNvPr id="128" name="Google Shape;128;p20"/>
            <p:cNvSpPr/>
            <p:nvPr/>
          </p:nvSpPr>
          <p:spPr>
            <a:xfrm>
              <a:off x="445375" y="1150863"/>
              <a:ext cx="1968600" cy="13671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0"/>
            <p:cNvSpPr txBox="1"/>
            <p:nvPr/>
          </p:nvSpPr>
          <p:spPr>
            <a:xfrm>
              <a:off x="636775" y="1603575"/>
              <a:ext cx="1585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INPUT: COLLECTION OF GENOMES</a:t>
              </a:r>
              <a:endParaRPr sz="900">
                <a:solidFill>
                  <a:srgbClr val="000000"/>
                </a:solidFill>
              </a:endParaRPr>
            </a:p>
          </p:txBody>
        </p:sp>
      </p:grpSp>
      <p:grpSp>
        <p:nvGrpSpPr>
          <p:cNvPr id="130" name="Google Shape;130;p20"/>
          <p:cNvGrpSpPr/>
          <p:nvPr/>
        </p:nvGrpSpPr>
        <p:grpSpPr>
          <a:xfrm>
            <a:off x="3031375" y="1155875"/>
            <a:ext cx="2364675" cy="1357088"/>
            <a:chOff x="2299463" y="1153538"/>
            <a:chExt cx="2364675" cy="1357088"/>
          </a:xfrm>
        </p:grpSpPr>
        <p:sp>
          <p:nvSpPr>
            <p:cNvPr id="131" name="Google Shape;131;p20"/>
            <p:cNvSpPr/>
            <p:nvPr/>
          </p:nvSpPr>
          <p:spPr>
            <a:xfrm>
              <a:off x="3348638" y="1566525"/>
              <a:ext cx="1315500" cy="9441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Species 1</a:t>
              </a:r>
              <a:endParaRPr/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2447088" y="1584675"/>
              <a:ext cx="357600" cy="323100"/>
            </a:xfrm>
            <a:prstGeom prst="roundRect">
              <a:avLst>
                <a:gd fmla="val 16667" name="adj"/>
              </a:avLst>
            </a:prstGeom>
            <a:solidFill>
              <a:srgbClr val="93C47D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S3</a:t>
              </a:r>
              <a:endParaRPr sz="600"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2969338" y="1584675"/>
              <a:ext cx="198000" cy="217800"/>
            </a:xfrm>
            <a:prstGeom prst="roundRect">
              <a:avLst>
                <a:gd fmla="val 16667" name="adj"/>
              </a:avLst>
            </a:prstGeom>
            <a:solidFill>
              <a:srgbClr val="FFD966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2351538" y="1993125"/>
              <a:ext cx="548700" cy="476100"/>
            </a:xfrm>
            <a:prstGeom prst="roundRect">
              <a:avLst>
                <a:gd fmla="val 16667" name="adj"/>
              </a:avLst>
            </a:prstGeom>
            <a:solidFill>
              <a:srgbClr val="DD7E6B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S2</a:t>
              </a:r>
              <a:endParaRPr sz="1100"/>
            </a:p>
          </p:txBody>
        </p:sp>
        <p:sp>
          <p:nvSpPr>
            <p:cNvPr id="135" name="Google Shape;135;p20"/>
            <p:cNvSpPr/>
            <p:nvPr/>
          </p:nvSpPr>
          <p:spPr>
            <a:xfrm>
              <a:off x="3025438" y="1929675"/>
              <a:ext cx="198000" cy="2178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3137688" y="2274675"/>
              <a:ext cx="107100" cy="152700"/>
            </a:xfrm>
            <a:prstGeom prst="roundRect">
              <a:avLst>
                <a:gd fmla="val 16667" name="adj"/>
              </a:avLst>
            </a:prstGeom>
            <a:solidFill>
              <a:srgbClr val="00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 txBox="1"/>
            <p:nvPr/>
          </p:nvSpPr>
          <p:spPr>
            <a:xfrm>
              <a:off x="2299463" y="1153538"/>
              <a:ext cx="23073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Split genomes into clusters of species</a:t>
              </a:r>
              <a:endParaRPr sz="900">
                <a:solidFill>
                  <a:srgbClr val="000000"/>
                </a:solidFill>
              </a:endParaRPr>
            </a:p>
          </p:txBody>
        </p:sp>
      </p:grpSp>
      <p:sp>
        <p:nvSpPr>
          <p:cNvPr id="138" name="Google Shape;138;p20"/>
          <p:cNvSpPr/>
          <p:nvPr/>
        </p:nvSpPr>
        <p:spPr>
          <a:xfrm rot="813">
            <a:off x="90875" y="3069638"/>
            <a:ext cx="8880600" cy="226800"/>
          </a:xfrm>
          <a:prstGeom prst="rightArrow">
            <a:avLst>
              <a:gd fmla="val 60536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139" name="Google Shape;139;p20"/>
          <p:cNvGrpSpPr/>
          <p:nvPr/>
        </p:nvGrpSpPr>
        <p:grpSpPr>
          <a:xfrm>
            <a:off x="5642175" y="802650"/>
            <a:ext cx="3508450" cy="2274975"/>
            <a:chOff x="5614900" y="906413"/>
            <a:chExt cx="3508450" cy="2274975"/>
          </a:xfrm>
        </p:grpSpPr>
        <p:grpSp>
          <p:nvGrpSpPr>
            <p:cNvPr id="140" name="Google Shape;140;p20"/>
            <p:cNvGrpSpPr/>
            <p:nvPr/>
          </p:nvGrpSpPr>
          <p:grpSpPr>
            <a:xfrm>
              <a:off x="5614900" y="906413"/>
              <a:ext cx="2307300" cy="1856013"/>
              <a:chOff x="4531800" y="1115438"/>
              <a:chExt cx="2307300" cy="1856013"/>
            </a:xfrm>
          </p:grpSpPr>
          <p:sp>
            <p:nvSpPr>
              <p:cNvPr id="141" name="Google Shape;141;p20"/>
              <p:cNvSpPr/>
              <p:nvPr/>
            </p:nvSpPr>
            <p:spPr>
              <a:xfrm>
                <a:off x="4871999" y="1492750"/>
                <a:ext cx="1626900" cy="1478700"/>
              </a:xfrm>
              <a:prstGeom prst="roundRect">
                <a:avLst>
                  <a:gd fmla="val 16667" name="adj"/>
                </a:avLst>
              </a:prstGeom>
              <a:noFill/>
              <a:ln cap="flat" cmpd="sng" w="952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20"/>
              <p:cNvSpPr/>
              <p:nvPr/>
            </p:nvSpPr>
            <p:spPr>
              <a:xfrm>
                <a:off x="4981825" y="1625225"/>
                <a:ext cx="636900" cy="5727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S1</a:t>
                </a:r>
                <a:endParaRPr/>
              </a:p>
            </p:txBody>
          </p:sp>
          <p:sp>
            <p:nvSpPr>
              <p:cNvPr id="143" name="Google Shape;143;p20"/>
              <p:cNvSpPr/>
              <p:nvPr/>
            </p:nvSpPr>
            <p:spPr>
              <a:xfrm>
                <a:off x="5696650" y="1625225"/>
                <a:ext cx="636900" cy="5727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S1</a:t>
                </a:r>
                <a:endParaRPr/>
              </a:p>
            </p:txBody>
          </p:sp>
          <p:sp>
            <p:nvSpPr>
              <p:cNvPr id="144" name="Google Shape;144;p20"/>
              <p:cNvSpPr/>
              <p:nvPr/>
            </p:nvSpPr>
            <p:spPr>
              <a:xfrm>
                <a:off x="4981825" y="2283800"/>
                <a:ext cx="636900" cy="5727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S1</a:t>
                </a:r>
                <a:endParaRPr/>
              </a:p>
            </p:txBody>
          </p:sp>
          <p:sp>
            <p:nvSpPr>
              <p:cNvPr id="145" name="Google Shape;145;p20"/>
              <p:cNvSpPr/>
              <p:nvPr/>
            </p:nvSpPr>
            <p:spPr>
              <a:xfrm>
                <a:off x="5696650" y="2283800"/>
                <a:ext cx="636900" cy="5727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S1</a:t>
                </a:r>
                <a:endParaRPr/>
              </a:p>
            </p:txBody>
          </p:sp>
          <p:sp>
            <p:nvSpPr>
              <p:cNvPr id="146" name="Google Shape;146;p20"/>
              <p:cNvSpPr txBox="1"/>
              <p:nvPr/>
            </p:nvSpPr>
            <p:spPr>
              <a:xfrm>
                <a:off x="4531800" y="1115438"/>
                <a:ext cx="23073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S1 into smaller batches of n genomes</a:t>
                </a:r>
                <a:endParaRPr sz="9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7" name="Google Shape;147;p20"/>
            <p:cNvGrpSpPr/>
            <p:nvPr/>
          </p:nvGrpSpPr>
          <p:grpSpPr>
            <a:xfrm>
              <a:off x="7226450" y="1293063"/>
              <a:ext cx="1896900" cy="1888325"/>
              <a:chOff x="7226450" y="1293063"/>
              <a:chExt cx="1896900" cy="1888325"/>
            </a:xfrm>
          </p:grpSpPr>
          <p:grpSp>
            <p:nvGrpSpPr>
              <p:cNvPr id="148" name="Google Shape;148;p20"/>
              <p:cNvGrpSpPr/>
              <p:nvPr/>
            </p:nvGrpSpPr>
            <p:grpSpPr>
              <a:xfrm>
                <a:off x="7832300" y="1293063"/>
                <a:ext cx="685200" cy="1382263"/>
                <a:chOff x="7328475" y="1153538"/>
                <a:chExt cx="685200" cy="1382263"/>
              </a:xfrm>
            </p:grpSpPr>
            <p:sp>
              <p:nvSpPr>
                <p:cNvPr id="149" name="Google Shape;149;p20"/>
                <p:cNvSpPr/>
                <p:nvPr/>
              </p:nvSpPr>
              <p:spPr>
                <a:xfrm>
                  <a:off x="7328475" y="1805600"/>
                  <a:ext cx="685200" cy="730200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0" name="Google Shape;150;p20"/>
                <p:cNvSpPr/>
                <p:nvPr/>
              </p:nvSpPr>
              <p:spPr>
                <a:xfrm>
                  <a:off x="7396725" y="1153538"/>
                  <a:ext cx="548700" cy="4761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D7E6B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/>
                    <a:t>S2</a:t>
                  </a:r>
                  <a:endParaRPr sz="1100"/>
                </a:p>
              </p:txBody>
            </p:sp>
            <p:sp>
              <p:nvSpPr>
                <p:cNvPr id="151" name="Google Shape;151;p20"/>
                <p:cNvSpPr/>
                <p:nvPr/>
              </p:nvSpPr>
              <p:spPr>
                <a:xfrm>
                  <a:off x="7413325" y="1859175"/>
                  <a:ext cx="357600" cy="3231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3C47D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700"/>
                    <a:t>S3</a:t>
                  </a:r>
                  <a:endParaRPr sz="600"/>
                </a:p>
              </p:txBody>
            </p:sp>
            <p:sp>
              <p:nvSpPr>
                <p:cNvPr id="152" name="Google Shape;152;p20"/>
                <p:cNvSpPr/>
                <p:nvPr/>
              </p:nvSpPr>
              <p:spPr>
                <a:xfrm>
                  <a:off x="7819550" y="1944375"/>
                  <a:ext cx="107100" cy="152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00FFFF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20"/>
                <p:cNvSpPr/>
                <p:nvPr/>
              </p:nvSpPr>
              <p:spPr>
                <a:xfrm>
                  <a:off x="7725050" y="2239875"/>
                  <a:ext cx="198000" cy="217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2E9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20"/>
                <p:cNvSpPr/>
                <p:nvPr/>
              </p:nvSpPr>
              <p:spPr>
                <a:xfrm>
                  <a:off x="7449625" y="2239875"/>
                  <a:ext cx="198000" cy="217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D966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5" name="Google Shape;155;p20"/>
              <p:cNvSpPr txBox="1"/>
              <p:nvPr/>
            </p:nvSpPr>
            <p:spPr>
              <a:xfrm>
                <a:off x="7226450" y="2719688"/>
                <a:ext cx="1896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Sparsely sampled species </a:t>
                </a:r>
                <a:endParaRPr sz="900"/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/>
                  <a:t>=&gt; merged(dustbin)</a:t>
                </a:r>
                <a:endParaRPr sz="900"/>
              </a:p>
            </p:txBody>
          </p:sp>
        </p:grpSp>
      </p:grpSp>
      <p:cxnSp>
        <p:nvCxnSpPr>
          <p:cNvPr id="156" name="Google Shape;156;p20"/>
          <p:cNvCxnSpPr/>
          <p:nvPr/>
        </p:nvCxnSpPr>
        <p:spPr>
          <a:xfrm flipH="1">
            <a:off x="2776250" y="1235900"/>
            <a:ext cx="9000" cy="14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0"/>
          <p:cNvCxnSpPr/>
          <p:nvPr/>
        </p:nvCxnSpPr>
        <p:spPr>
          <a:xfrm flipH="1">
            <a:off x="5642175" y="1235900"/>
            <a:ext cx="9000" cy="14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0"/>
          <p:cNvSpPr/>
          <p:nvPr/>
        </p:nvSpPr>
        <p:spPr>
          <a:xfrm>
            <a:off x="545325" y="3439525"/>
            <a:ext cx="2113200" cy="428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Species form clusters in public repositories</a:t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3241200" y="3439525"/>
            <a:ext cx="2113200" cy="428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Sampling bias: popular vs sparse</a:t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6066175" y="3439525"/>
            <a:ext cx="2464500" cy="428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sequencing data uploaded per individual projects</a:t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545325" y="4308925"/>
            <a:ext cx="2113200" cy="428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by species</a:t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3241200" y="4308925"/>
            <a:ext cx="2113200" cy="4281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popular species, merge sparse species</a:t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026950" y="4308925"/>
            <a:ext cx="2560500" cy="6315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 genome within each cluster by sequencing time (</a:t>
            </a:r>
            <a:r>
              <a:rPr lang="en"/>
              <a:t>accession</a:t>
            </a:r>
            <a:r>
              <a:rPr lang="en"/>
              <a:t> number)</a:t>
            </a:r>
            <a:endParaRPr/>
          </a:p>
        </p:txBody>
      </p:sp>
      <p:cxnSp>
        <p:nvCxnSpPr>
          <p:cNvPr id="164" name="Google Shape;164;p20"/>
          <p:cNvCxnSpPr>
            <a:stCxn id="158" idx="2"/>
            <a:endCxn id="161" idx="0"/>
          </p:cNvCxnSpPr>
          <p:nvPr/>
        </p:nvCxnSpPr>
        <p:spPr>
          <a:xfrm>
            <a:off x="1601925" y="3867625"/>
            <a:ext cx="0" cy="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0"/>
          <p:cNvCxnSpPr>
            <a:stCxn id="159" idx="2"/>
            <a:endCxn id="162" idx="0"/>
          </p:cNvCxnSpPr>
          <p:nvPr/>
        </p:nvCxnSpPr>
        <p:spPr>
          <a:xfrm>
            <a:off x="4297800" y="3867625"/>
            <a:ext cx="0" cy="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>
            <a:stCxn id="160" idx="2"/>
            <a:endCxn id="163" idx="0"/>
          </p:cNvCxnSpPr>
          <p:nvPr/>
        </p:nvCxnSpPr>
        <p:spPr>
          <a:xfrm>
            <a:off x="7298425" y="3867625"/>
            <a:ext cx="8700" cy="4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12850"/>
            <a:ext cx="9144000" cy="329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 u="sng"/>
              <a:t>Result: </a:t>
            </a:r>
            <a:r>
              <a:rPr lang="en" sz="1920" u="sng"/>
              <a:t>Current 661k batching strategy results in imbalance</a:t>
            </a:r>
            <a:r>
              <a:rPr lang="en" sz="1920"/>
              <a:t> </a:t>
            </a:r>
            <a:endParaRPr sz="1920"/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3133763" y="4568875"/>
            <a:ext cx="329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595959"/>
                </a:solidFill>
              </a:rPr>
              <a:t>Compressed size for each batch, using xz compressor</a:t>
            </a:r>
            <a:endParaRPr sz="9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