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CA7C146-035E-4D51-8CB9-61DE6B0BF767}">
  <a:tblStyle styleId="{3CA7C146-035E-4D51-8CB9-61DE6B0BF76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3483cde6e2b_1_6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3483cde6e2b_1_6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3483cde6e2b_1_6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3483cde6e2b_1_6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3483cde6e2b_1_6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3483cde6e2b_1_6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3483cde6e2b_1_6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3483cde6e2b_1_6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3483cde6e2b_1_6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3483cde6e2b_1_6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3483cde6e2b_1_6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3483cde6e2b_1_6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3483cde6e2b_1_6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3483cde6e2b_1_6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483cde6e2b_1_7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483cde6e2b_1_7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3483cde6e2b_1_7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3483cde6e2b_1_7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3483cde6e2b_1_8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3483cde6e2b_1_8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483cde6e2b_1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483cde6e2b_1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3483cde6e2b_1_8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3483cde6e2b_1_8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3483cde6e2b_1_8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3483cde6e2b_1_8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3483cde6e2b_1_8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3483cde6e2b_1_8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3483cde6e2b_1_8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3483cde6e2b_1_8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3483cde6e2b_1_8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3483cde6e2b_1_8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3483cde6e2b_1_8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3483cde6e2b_1_8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g3483cde6e2b_1_10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g3483cde6e2b_1_1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483cde6e2b_1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483cde6e2b_1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483cde6e2b_1_2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483cde6e2b_1_2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483cde6e2b_1_3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483cde6e2b_1_3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483cde6e2b_1_4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3483cde6e2b_1_4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483cde6e2b_1_4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3483cde6e2b_1_4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3483cde6e2b_1_5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3483cde6e2b_1_5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3483cde6e2b_1_6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3483cde6e2b_1_6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10" Type="http://schemas.openxmlformats.org/officeDocument/2006/relationships/image" Target="../media/image6.png"/><Relationship Id="rId9" Type="http://schemas.openxmlformats.org/officeDocument/2006/relationships/image" Target="../media/image7.png"/><Relationship Id="rId5" Type="http://schemas.openxmlformats.org/officeDocument/2006/relationships/image" Target="../media/image1.png"/><Relationship Id="rId6" Type="http://schemas.openxmlformats.org/officeDocument/2006/relationships/image" Target="../media/image3.png"/><Relationship Id="rId7" Type="http://schemas.openxmlformats.org/officeDocument/2006/relationships/image" Target="../media/image8.png"/><Relationship Id="rId8" Type="http://schemas.openxmlformats.org/officeDocument/2006/relationships/image" Target="../media/image1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9.png"/><Relationship Id="rId4" Type="http://schemas.openxmlformats.org/officeDocument/2006/relationships/image" Target="../media/image10.png"/><Relationship Id="rId5" Type="http://schemas.openxmlformats.org/officeDocument/2006/relationships/image" Target="../media/image1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280"/>
              <a:t>Distinct Kmers Count, Compression size and Compression Ratio Across Genome Orders</a:t>
            </a:r>
            <a:endParaRPr sz="228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 Apr 2025</a:t>
            </a:r>
            <a:endParaRPr/>
          </a:p>
        </p:txBody>
      </p:sp>
      <p:sp>
        <p:nvSpPr>
          <p:cNvPr id="56" name="Google Shape;56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Linear regression result: Salmonella enterica - accession order</a:t>
            </a:r>
            <a:endParaRPr sz="1800"/>
          </a:p>
        </p:txBody>
      </p:sp>
      <p:sp>
        <p:nvSpPr>
          <p:cNvPr id="307" name="Google Shape;307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08" name="Google Shape;30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7874" y="1170125"/>
            <a:ext cx="5128251" cy="38209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Linear regression result: Salmonella enterica - accession order</a:t>
            </a:r>
            <a:endParaRPr sz="1800"/>
          </a:p>
        </p:txBody>
      </p:sp>
      <p:sp>
        <p:nvSpPr>
          <p:cNvPr id="314" name="Google Shape;314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15" name="Google Shape;31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7874" y="1170125"/>
            <a:ext cx="5128251" cy="3820977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23"/>
          <p:cNvSpPr txBox="1"/>
          <p:nvPr/>
        </p:nvSpPr>
        <p:spPr>
          <a:xfrm>
            <a:off x="5570900" y="3217775"/>
            <a:ext cx="2829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chemeClr val="dk1"/>
                </a:solidFill>
              </a:rPr>
              <a:t>S. enterica in 661k</a:t>
            </a:r>
            <a:r>
              <a:rPr lang="en" sz="1000">
                <a:solidFill>
                  <a:schemeClr val="dk1"/>
                </a:solidFill>
              </a:rPr>
              <a:t>: 178,585 genomes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chemeClr val="dk1"/>
                </a:solidFill>
              </a:rPr>
              <a:t>Sampled</a:t>
            </a:r>
            <a:r>
              <a:rPr lang="en" sz="1000">
                <a:solidFill>
                  <a:schemeClr val="dk1"/>
                </a:solidFill>
              </a:rPr>
              <a:t>: 20,000 (11% of the total)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This sampling broke the accession order.</a:t>
            </a:r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Linear regression result: Salmonella enterica - phylo order</a:t>
            </a:r>
            <a:endParaRPr sz="1800"/>
          </a:p>
        </p:txBody>
      </p:sp>
      <p:sp>
        <p:nvSpPr>
          <p:cNvPr id="322" name="Google Shape;322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23" name="Google Shape;32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7874" y="1170125"/>
            <a:ext cx="5128251" cy="3820977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p24"/>
          <p:cNvSpPr/>
          <p:nvPr/>
        </p:nvSpPr>
        <p:spPr>
          <a:xfrm>
            <a:off x="6067075" y="3090025"/>
            <a:ext cx="285000" cy="2850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24"/>
          <p:cNvSpPr txBox="1"/>
          <p:nvPr/>
        </p:nvSpPr>
        <p:spPr>
          <a:xfrm>
            <a:off x="6194775" y="3240750"/>
            <a:ext cx="548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Outlier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326" name="Google Shape;326;p24"/>
          <p:cNvSpPr txBox="1"/>
          <p:nvPr/>
        </p:nvSpPr>
        <p:spPr>
          <a:xfrm>
            <a:off x="6194775" y="3473200"/>
            <a:ext cx="1777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Hypothesis: low-quality genomes?</a:t>
            </a:r>
            <a:endParaRPr sz="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Result: Salmonella enterica - random, accession, phylo</a:t>
            </a:r>
            <a:endParaRPr sz="1800"/>
          </a:p>
        </p:txBody>
      </p:sp>
      <p:sp>
        <p:nvSpPr>
          <p:cNvPr id="332" name="Google Shape;332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33" name="Google Shape;33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7874" y="1170125"/>
            <a:ext cx="5128251" cy="38209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Result: Salmonella enterica - random, random + phylo</a:t>
            </a:r>
            <a:endParaRPr sz="1800"/>
          </a:p>
        </p:txBody>
      </p:sp>
      <p:sp>
        <p:nvSpPr>
          <p:cNvPr id="339" name="Google Shape;339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40" name="Google Shape;34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7874" y="1170125"/>
            <a:ext cx="5128251" cy="38209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R</a:t>
            </a:r>
            <a:r>
              <a:rPr lang="en" sz="1800"/>
              <a:t>esult: Salmonella enterica - accession, accession + phylo</a:t>
            </a:r>
            <a:endParaRPr sz="1800"/>
          </a:p>
        </p:txBody>
      </p:sp>
      <p:sp>
        <p:nvSpPr>
          <p:cNvPr id="346" name="Google Shape;346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47" name="Google Shape;34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7874" y="1170125"/>
            <a:ext cx="5128251" cy="38209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R</a:t>
            </a:r>
            <a:r>
              <a:rPr lang="en" sz="1800"/>
              <a:t>esult: Salmonella enterica - phylo, accession+phylo, random+phylo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t/>
            </a:r>
            <a:endParaRPr sz="1800"/>
          </a:p>
        </p:txBody>
      </p:sp>
      <p:sp>
        <p:nvSpPr>
          <p:cNvPr id="353" name="Google Shape;353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54" name="Google Shape;35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7874" y="1170125"/>
            <a:ext cx="5128251" cy="38209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Result: Salmonella enterica - all orders</a:t>
            </a:r>
            <a:endParaRPr/>
          </a:p>
        </p:txBody>
      </p:sp>
      <p:sp>
        <p:nvSpPr>
          <p:cNvPr id="360" name="Google Shape;360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61" name="Google Shape;36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7874" y="1170125"/>
            <a:ext cx="5128251" cy="38209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3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Observations and Preliminary Analysis</a:t>
            </a:r>
            <a:endParaRPr/>
          </a:p>
        </p:txBody>
      </p:sp>
      <p:sp>
        <p:nvSpPr>
          <p:cNvPr id="367" name="Google Shape;367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well can you compress on different genomes orders</a:t>
            </a:r>
            <a:endParaRPr/>
          </a:p>
        </p:txBody>
      </p:sp>
      <p:sp>
        <p:nvSpPr>
          <p:cNvPr id="373" name="Google Shape;373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74" name="Google Shape;37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9" y="1170125"/>
            <a:ext cx="5128251" cy="3820977"/>
          </a:xfrm>
          <a:prstGeom prst="rect">
            <a:avLst/>
          </a:prstGeom>
          <a:noFill/>
          <a:ln>
            <a:noFill/>
          </a:ln>
        </p:spPr>
      </p:pic>
      <p:sp>
        <p:nvSpPr>
          <p:cNvPr id="375" name="Google Shape;375;p31"/>
          <p:cNvSpPr txBox="1"/>
          <p:nvPr/>
        </p:nvSpPr>
        <p:spPr>
          <a:xfrm>
            <a:off x="5982875" y="1964525"/>
            <a:ext cx="2917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Initial orders is important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Phylogenetic compression and 3 ingredients for balancing batches</a:t>
            </a:r>
            <a:endParaRPr sz="2000"/>
          </a:p>
        </p:txBody>
      </p:sp>
      <p:sp>
        <p:nvSpPr>
          <p:cNvPr id="62" name="Google Shape;62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3" name="Google Shape;63;p14"/>
          <p:cNvGrpSpPr/>
          <p:nvPr/>
        </p:nvGrpSpPr>
        <p:grpSpPr>
          <a:xfrm>
            <a:off x="765075" y="1170125"/>
            <a:ext cx="7537638" cy="3517375"/>
            <a:chOff x="674850" y="1062275"/>
            <a:chExt cx="7537638" cy="3517375"/>
          </a:xfrm>
        </p:grpSpPr>
        <p:sp>
          <p:nvSpPr>
            <p:cNvPr id="64" name="Google Shape;64;p14"/>
            <p:cNvSpPr/>
            <p:nvPr/>
          </p:nvSpPr>
          <p:spPr>
            <a:xfrm>
              <a:off x="674863" y="1062275"/>
              <a:ext cx="3716700" cy="1640700"/>
            </a:xfrm>
            <a:prstGeom prst="roundRect">
              <a:avLst>
                <a:gd fmla="val 6153" name="adj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14"/>
            <p:cNvSpPr/>
            <p:nvPr/>
          </p:nvSpPr>
          <p:spPr>
            <a:xfrm>
              <a:off x="4495788" y="1062275"/>
              <a:ext cx="3716700" cy="1640700"/>
            </a:xfrm>
            <a:prstGeom prst="roundRect">
              <a:avLst>
                <a:gd fmla="val 6153" name="adj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14"/>
            <p:cNvSpPr/>
            <p:nvPr/>
          </p:nvSpPr>
          <p:spPr>
            <a:xfrm>
              <a:off x="674850" y="2938950"/>
              <a:ext cx="3716700" cy="1640700"/>
            </a:xfrm>
            <a:prstGeom prst="roundRect">
              <a:avLst>
                <a:gd fmla="val 6153" name="adj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14"/>
            <p:cNvSpPr/>
            <p:nvPr/>
          </p:nvSpPr>
          <p:spPr>
            <a:xfrm>
              <a:off x="4481775" y="2938950"/>
              <a:ext cx="3716700" cy="1640700"/>
            </a:xfrm>
            <a:prstGeom prst="roundRect">
              <a:avLst>
                <a:gd fmla="val 6153" name="adj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68" name="Google Shape;68;p14"/>
          <p:cNvPicPr preferRelativeResize="0"/>
          <p:nvPr/>
        </p:nvPicPr>
        <p:blipFill rotWithShape="1">
          <a:blip r:embed="rId3">
            <a:alphaModFix/>
          </a:blip>
          <a:srcRect b="0" l="0" r="46952" t="0"/>
          <a:stretch/>
        </p:blipFill>
        <p:spPr>
          <a:xfrm>
            <a:off x="4859175" y="1430325"/>
            <a:ext cx="1885850" cy="1141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67938" y="3908800"/>
            <a:ext cx="1969625" cy="641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09825" y="3114800"/>
            <a:ext cx="1885855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4"/>
          <p:cNvSpPr/>
          <p:nvPr/>
        </p:nvSpPr>
        <p:spPr>
          <a:xfrm>
            <a:off x="3008900" y="3873625"/>
            <a:ext cx="628800" cy="270300"/>
          </a:xfrm>
          <a:prstGeom prst="downArrow">
            <a:avLst>
              <a:gd fmla="val 50000" name="adj1"/>
              <a:gd fmla="val 45876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2" name="Google Shape;72;p14"/>
          <p:cNvPicPr preferRelativeResize="0"/>
          <p:nvPr/>
        </p:nvPicPr>
        <p:blipFill rotWithShape="1">
          <a:blip r:embed="rId3">
            <a:alphaModFix/>
          </a:blip>
          <a:srcRect b="0" l="58645" r="0" t="0"/>
          <a:stretch/>
        </p:blipFill>
        <p:spPr>
          <a:xfrm>
            <a:off x="6745025" y="1430325"/>
            <a:ext cx="1470175" cy="11414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3" name="Google Shape;73;p14"/>
          <p:cNvCxnSpPr>
            <a:stCxn id="71" idx="0"/>
          </p:cNvCxnSpPr>
          <p:nvPr/>
        </p:nvCxnSpPr>
        <p:spPr>
          <a:xfrm flipH="1" rot="10800000">
            <a:off x="3323300" y="3077725"/>
            <a:ext cx="1291800" cy="79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cxnSp>
        <p:nvCxnSpPr>
          <p:cNvPr id="74" name="Google Shape;74;p14"/>
          <p:cNvCxnSpPr>
            <a:stCxn id="71" idx="2"/>
          </p:cNvCxnSpPr>
          <p:nvPr/>
        </p:nvCxnSpPr>
        <p:spPr>
          <a:xfrm>
            <a:off x="3323300" y="4143925"/>
            <a:ext cx="1316400" cy="53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pic>
        <p:nvPicPr>
          <p:cNvPr id="75" name="Google Shape;75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047000" y="1408700"/>
            <a:ext cx="1013031" cy="120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035600" y="1458026"/>
            <a:ext cx="1524597" cy="110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4"/>
          <p:cNvPicPr preferRelativeResize="0"/>
          <p:nvPr/>
        </p:nvPicPr>
        <p:blipFill rotWithShape="1">
          <a:blip r:embed="rId8">
            <a:alphaModFix/>
          </a:blip>
          <a:srcRect b="5225" l="4900" r="58306" t="42256"/>
          <a:stretch/>
        </p:blipFill>
        <p:spPr>
          <a:xfrm>
            <a:off x="4998475" y="3149200"/>
            <a:ext cx="1434951" cy="12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4"/>
          <p:cNvSpPr txBox="1"/>
          <p:nvPr/>
        </p:nvSpPr>
        <p:spPr>
          <a:xfrm>
            <a:off x="5635125" y="3395000"/>
            <a:ext cx="5796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2"/>
                </a:solidFill>
              </a:rPr>
              <a:t>y = ax + b</a:t>
            </a:r>
            <a:endParaRPr i="1" sz="700">
              <a:solidFill>
                <a:schemeClr val="dk2"/>
              </a:solidFill>
            </a:endParaRPr>
          </a:p>
        </p:txBody>
      </p:sp>
      <p:sp>
        <p:nvSpPr>
          <p:cNvPr id="79" name="Google Shape;79;p14"/>
          <p:cNvSpPr txBox="1"/>
          <p:nvPr/>
        </p:nvSpPr>
        <p:spPr>
          <a:xfrm>
            <a:off x="6716000" y="3090225"/>
            <a:ext cx="1340700" cy="400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2"/>
                </a:solidFill>
              </a:rPr>
              <a:t>Fast distinct kmers counting:</a:t>
            </a:r>
            <a:endParaRPr i="1" sz="7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2"/>
                </a:solidFill>
              </a:rPr>
              <a:t>HyperLogLog sketching</a:t>
            </a:r>
            <a:endParaRPr i="1" sz="700">
              <a:solidFill>
                <a:schemeClr val="dk2"/>
              </a:solidFill>
            </a:endParaRPr>
          </a:p>
        </p:txBody>
      </p:sp>
      <p:pic>
        <p:nvPicPr>
          <p:cNvPr id="80" name="Google Shape;80;p1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991488" y="3687499"/>
            <a:ext cx="883580" cy="641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949898" y="4058051"/>
            <a:ext cx="966775" cy="772772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4"/>
          <p:cNvSpPr txBox="1"/>
          <p:nvPr/>
        </p:nvSpPr>
        <p:spPr>
          <a:xfrm>
            <a:off x="816075" y="3199375"/>
            <a:ext cx="1152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2"/>
                </a:solidFill>
              </a:rPr>
              <a:t>Current batches compressed size: non-uniform</a:t>
            </a:r>
            <a:endParaRPr sz="700">
              <a:solidFill>
                <a:schemeClr val="dk2"/>
              </a:solidFill>
            </a:endParaRPr>
          </a:p>
        </p:txBody>
      </p:sp>
      <p:sp>
        <p:nvSpPr>
          <p:cNvPr id="83" name="Google Shape;83;p14"/>
          <p:cNvSpPr txBox="1"/>
          <p:nvPr/>
        </p:nvSpPr>
        <p:spPr>
          <a:xfrm>
            <a:off x="765075" y="4109200"/>
            <a:ext cx="12918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2"/>
                </a:solidFill>
              </a:rPr>
              <a:t>GOAL: balancing batches</a:t>
            </a:r>
            <a:endParaRPr sz="700">
              <a:solidFill>
                <a:schemeClr val="dk2"/>
              </a:solidFill>
            </a:endParaRPr>
          </a:p>
        </p:txBody>
      </p:sp>
      <p:sp>
        <p:nvSpPr>
          <p:cNvPr id="84" name="Google Shape;84;p14"/>
          <p:cNvSpPr/>
          <p:nvPr/>
        </p:nvSpPr>
        <p:spPr>
          <a:xfrm>
            <a:off x="7387538" y="3543213"/>
            <a:ext cx="91500" cy="91500"/>
          </a:xfrm>
          <a:prstGeom prst="plus">
            <a:avLst>
              <a:gd fmla="val 45655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4"/>
          <p:cNvSpPr/>
          <p:nvPr/>
        </p:nvSpPr>
        <p:spPr>
          <a:xfrm>
            <a:off x="6784848" y="3685032"/>
            <a:ext cx="1316700" cy="8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4"/>
          <p:cNvSpPr txBox="1"/>
          <p:nvPr/>
        </p:nvSpPr>
        <p:spPr>
          <a:xfrm>
            <a:off x="6527675" y="3591725"/>
            <a:ext cx="6498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2"/>
                </a:solidFill>
              </a:rPr>
              <a:t>Threshold</a:t>
            </a:r>
            <a:endParaRPr sz="700">
              <a:solidFill>
                <a:schemeClr val="dk2"/>
              </a:solidFill>
            </a:endParaRPr>
          </a:p>
        </p:txBody>
      </p:sp>
      <p:cxnSp>
        <p:nvCxnSpPr>
          <p:cNvPr id="87" name="Google Shape;87;p14"/>
          <p:cNvCxnSpPr>
            <a:stCxn id="78" idx="3"/>
            <a:endCxn id="86" idx="1"/>
          </p:cNvCxnSpPr>
          <p:nvPr/>
        </p:nvCxnSpPr>
        <p:spPr>
          <a:xfrm>
            <a:off x="6214725" y="3541250"/>
            <a:ext cx="312900" cy="19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8" name="Google Shape;88;p14"/>
          <p:cNvSpPr txBox="1"/>
          <p:nvPr/>
        </p:nvSpPr>
        <p:spPr>
          <a:xfrm>
            <a:off x="765075" y="940675"/>
            <a:ext cx="29535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2"/>
                </a:solidFill>
              </a:rPr>
              <a:t>1: Innovation for compressing steadily growing bacteria database</a:t>
            </a:r>
            <a:endParaRPr sz="700">
              <a:solidFill>
                <a:schemeClr val="dk2"/>
              </a:solidFill>
            </a:endParaRPr>
          </a:p>
        </p:txBody>
      </p:sp>
      <p:sp>
        <p:nvSpPr>
          <p:cNvPr id="89" name="Google Shape;89;p14"/>
          <p:cNvSpPr txBox="1"/>
          <p:nvPr/>
        </p:nvSpPr>
        <p:spPr>
          <a:xfrm>
            <a:off x="4651050" y="940675"/>
            <a:ext cx="29535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2"/>
                </a:solidFill>
              </a:rPr>
              <a:t>2: Key steps of phylogenetic compression</a:t>
            </a:r>
            <a:endParaRPr sz="700">
              <a:solidFill>
                <a:schemeClr val="dk2"/>
              </a:solidFill>
            </a:endParaRPr>
          </a:p>
        </p:txBody>
      </p:sp>
      <p:sp>
        <p:nvSpPr>
          <p:cNvPr id="90" name="Google Shape;90;p14"/>
          <p:cNvSpPr txBox="1"/>
          <p:nvPr/>
        </p:nvSpPr>
        <p:spPr>
          <a:xfrm>
            <a:off x="765075" y="2822288"/>
            <a:ext cx="29535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2"/>
                </a:solidFill>
              </a:rPr>
              <a:t>3: Current limitation and out objective</a:t>
            </a:r>
            <a:endParaRPr sz="700">
              <a:solidFill>
                <a:schemeClr val="dk2"/>
              </a:solidFill>
            </a:endParaRPr>
          </a:p>
        </p:txBody>
      </p:sp>
      <p:sp>
        <p:nvSpPr>
          <p:cNvPr id="91" name="Google Shape;91;p14"/>
          <p:cNvSpPr txBox="1"/>
          <p:nvPr/>
        </p:nvSpPr>
        <p:spPr>
          <a:xfrm>
            <a:off x="4572000" y="2822288"/>
            <a:ext cx="29535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2"/>
                </a:solidFill>
              </a:rPr>
              <a:t>4: First approach using distinct kmers count</a:t>
            </a:r>
            <a:endParaRPr sz="700">
              <a:solidFill>
                <a:schemeClr val="dk2"/>
              </a:solidFill>
            </a:endParaRPr>
          </a:p>
        </p:txBody>
      </p:sp>
      <p:sp>
        <p:nvSpPr>
          <p:cNvPr id="92" name="Google Shape;92;p14"/>
          <p:cNvSpPr/>
          <p:nvPr/>
        </p:nvSpPr>
        <p:spPr>
          <a:xfrm>
            <a:off x="4863475" y="3028575"/>
            <a:ext cx="1778400" cy="14454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CC412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4"/>
          <p:cNvSpPr txBox="1"/>
          <p:nvPr/>
        </p:nvSpPr>
        <p:spPr>
          <a:xfrm>
            <a:off x="4939075" y="4436100"/>
            <a:ext cx="16272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CC4125"/>
                </a:solidFill>
              </a:rPr>
              <a:t>A deeper look into this ingredient</a:t>
            </a:r>
            <a:endParaRPr sz="700">
              <a:solidFill>
                <a:srgbClr val="CC4125"/>
              </a:solidFill>
            </a:endParaRPr>
          </a:p>
        </p:txBody>
      </p:sp>
      <p:sp>
        <p:nvSpPr>
          <p:cNvPr id="94" name="Google Shape;94;p14"/>
          <p:cNvSpPr txBox="1"/>
          <p:nvPr/>
        </p:nvSpPr>
        <p:spPr>
          <a:xfrm>
            <a:off x="816075" y="2524925"/>
            <a:ext cx="45441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</a:rPr>
              <a:t>Reordering genomes based on evolutionary history </a:t>
            </a:r>
            <a:endParaRPr sz="7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well can you predict the compression sizes</a:t>
            </a:r>
            <a:endParaRPr/>
          </a:p>
        </p:txBody>
      </p:sp>
      <p:sp>
        <p:nvSpPr>
          <p:cNvPr id="381" name="Google Shape;381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2" name="Google Shape;382;p32"/>
          <p:cNvSpPr txBox="1"/>
          <p:nvPr/>
        </p:nvSpPr>
        <p:spPr>
          <a:xfrm>
            <a:off x="661300" y="1171175"/>
            <a:ext cx="2829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595959"/>
                </a:solidFill>
              </a:rPr>
              <a:t>Root Mean Squared Error is used in this presentation for ease of interpretation</a:t>
            </a:r>
            <a:endParaRPr sz="1000">
              <a:solidFill>
                <a:srgbClr val="595959"/>
              </a:solidFill>
            </a:endParaRPr>
          </a:p>
        </p:txBody>
      </p:sp>
      <p:sp>
        <p:nvSpPr>
          <p:cNvPr id="383" name="Google Shape;383;p32"/>
          <p:cNvSpPr txBox="1"/>
          <p:nvPr/>
        </p:nvSpPr>
        <p:spPr>
          <a:xfrm>
            <a:off x="3985475" y="1094225"/>
            <a:ext cx="2829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595959"/>
                </a:solidFill>
              </a:rPr>
              <a:t>Test data: 10 randomly sampled batches from a single species, each with a varying number of genomes (100 =&gt; 1000).</a:t>
            </a:r>
            <a:endParaRPr sz="1000">
              <a:solidFill>
                <a:srgbClr val="595959"/>
              </a:solidFill>
            </a:endParaRPr>
          </a:p>
        </p:txBody>
      </p:sp>
      <p:graphicFrame>
        <p:nvGraphicFramePr>
          <p:cNvPr id="384" name="Google Shape;384;p32"/>
          <p:cNvGraphicFramePr/>
          <p:nvPr/>
        </p:nvGraphicFramePr>
        <p:xfrm>
          <a:off x="763950" y="2263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{3CA7C146-035E-4D51-8CB9-61DE6B0BF767}</a:tableStyleId>
              </a:tblPr>
              <a:tblGrid>
                <a:gridCol w="1034150"/>
                <a:gridCol w="1034150"/>
                <a:gridCol w="1034150"/>
                <a:gridCol w="1034150"/>
                <a:gridCol w="1034150"/>
                <a:gridCol w="1034150"/>
                <a:gridCol w="10341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S.enterica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E.coli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M.tuberculosis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S.aureus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C.D.jejuni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S.pneumoniae</a:t>
                      </a:r>
                      <a:endParaRPr sz="1000"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Random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000000"/>
                          </a:solidFill>
                        </a:rPr>
                        <a:t>45.623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53.375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20.590</a:t>
                      </a:r>
                      <a:endParaRPr sz="1000"/>
                    </a:p>
                  </a:txBody>
                  <a:tcPr marT="91425" marB="91425" marR="91425" marL="91425" anchor="ctr"/>
                </a:tc>
                <a:tc gridSpan="3" rowSpan="5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Still compressing</a:t>
                      </a:r>
                      <a:endParaRPr sz="1000"/>
                    </a:p>
                  </a:txBody>
                  <a:tcPr marT="91425" marB="91425" marR="91425" marL="91425" anchor="ctr">
                    <a:solidFill>
                      <a:srgbClr val="EEEEEE"/>
                    </a:solidFill>
                  </a:tcPr>
                </a:tc>
                <a:tc rowSpan="5" hMerge="1"/>
                <a:tc rowSpan="5" hMerge="1"/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Accession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000000"/>
                          </a:solidFill>
                        </a:rPr>
                        <a:t>36.236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43.26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26.810</a:t>
                      </a:r>
                      <a:endParaRPr sz="1000"/>
                    </a:p>
                  </a:txBody>
                  <a:tcPr marT="91425" marB="91425" marR="91425" marL="91425" anchor="ctr"/>
                </a:tc>
                <a:tc gridSpan="3" vMerge="1"/>
                <a:tc hMerge="1" vMerge="1"/>
                <a:tc hMerge="1" vMerge="1"/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Phylo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000000"/>
                          </a:solidFill>
                        </a:rPr>
                        <a:t>17.533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32.325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39.635</a:t>
                      </a:r>
                      <a:endParaRPr sz="1000"/>
                    </a:p>
                  </a:txBody>
                  <a:tcPr marT="91425" marB="91425" marR="91425" marL="91425" anchor="ctr"/>
                </a:tc>
                <a:tc gridSpan="3" vMerge="1"/>
                <a:tc hMerge="1" vMerge="1"/>
                <a:tc hMerge="1" vMerge="1"/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A+Phylo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000000"/>
                          </a:solidFill>
                        </a:rPr>
                        <a:t>14.345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21.464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17.702</a:t>
                      </a:r>
                      <a:endParaRPr sz="1000"/>
                    </a:p>
                  </a:txBody>
                  <a:tcPr marT="91425" marB="91425" marR="91425" marL="91425" anchor="ctr"/>
                </a:tc>
                <a:tc gridSpan="3" vMerge="1"/>
                <a:tc hMerge="1" vMerge="1"/>
                <a:tc hMerge="1" vMerge="1"/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R+Phylo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000000"/>
                          </a:solidFill>
                        </a:rPr>
                        <a:t>17.205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23.332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13.761</a:t>
                      </a:r>
                      <a:endParaRPr sz="1000"/>
                    </a:p>
                  </a:txBody>
                  <a:tcPr marT="91425" marB="91425" marR="91425" marL="91425" anchor="ctr"/>
                </a:tc>
                <a:tc gridSpan="3" vMerge="1"/>
                <a:tc hMerge="1" vMerge="1"/>
                <a:tc hMerge="1" vMerge="1"/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Phylogenetic trees last batch behaviors</a:t>
            </a:r>
            <a:endParaRPr/>
          </a:p>
        </p:txBody>
      </p:sp>
      <p:sp>
        <p:nvSpPr>
          <p:cNvPr id="390" name="Google Shape;390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91" name="Google Shape;39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7874" y="1170125"/>
            <a:ext cx="5128251" cy="3820977"/>
          </a:xfrm>
          <a:prstGeom prst="rect">
            <a:avLst/>
          </a:prstGeom>
          <a:noFill/>
          <a:ln>
            <a:noFill/>
          </a:ln>
        </p:spPr>
      </p:pic>
      <p:sp>
        <p:nvSpPr>
          <p:cNvPr id="392" name="Google Shape;392;p33"/>
          <p:cNvSpPr/>
          <p:nvPr/>
        </p:nvSpPr>
        <p:spPr>
          <a:xfrm>
            <a:off x="6067075" y="3090025"/>
            <a:ext cx="285000" cy="2850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33"/>
          <p:cNvSpPr txBox="1"/>
          <p:nvPr/>
        </p:nvSpPr>
        <p:spPr>
          <a:xfrm>
            <a:off x="6194775" y="3240750"/>
            <a:ext cx="548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Outlier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394" name="Google Shape;394;p33"/>
          <p:cNvSpPr txBox="1"/>
          <p:nvPr/>
        </p:nvSpPr>
        <p:spPr>
          <a:xfrm>
            <a:off x="6194775" y="3473200"/>
            <a:ext cx="1777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Hypothesis: low-quality genomes</a:t>
            </a:r>
            <a:endParaRPr sz="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Phylogenetic trees last batch behaviors other species</a:t>
            </a:r>
            <a:endParaRPr/>
          </a:p>
        </p:txBody>
      </p:sp>
      <p:sp>
        <p:nvSpPr>
          <p:cNvPr id="400" name="Google Shape;400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01" name="Google Shape;40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10600"/>
            <a:ext cx="3836001" cy="2858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402" name="Google Shape;402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86050" y="1110610"/>
            <a:ext cx="3836001" cy="2858142"/>
          </a:xfrm>
          <a:prstGeom prst="rect">
            <a:avLst/>
          </a:prstGeom>
          <a:noFill/>
          <a:ln>
            <a:noFill/>
          </a:ln>
        </p:spPr>
      </p:pic>
      <p:pic>
        <p:nvPicPr>
          <p:cNvPr id="403" name="Google Shape;403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13900" y="2194725"/>
            <a:ext cx="3393050" cy="2528099"/>
          </a:xfrm>
          <a:prstGeom prst="rect">
            <a:avLst/>
          </a:prstGeom>
          <a:noFill/>
          <a:ln>
            <a:noFill/>
          </a:ln>
        </p:spPr>
      </p:pic>
      <p:sp>
        <p:nvSpPr>
          <p:cNvPr id="404" name="Google Shape;404;p34"/>
          <p:cNvSpPr txBox="1"/>
          <p:nvPr/>
        </p:nvSpPr>
        <p:spPr>
          <a:xfrm>
            <a:off x="573900" y="4629175"/>
            <a:ext cx="7996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When we do phylo order, we put the “bad” genomes aside?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Scaling up</a:t>
            </a:r>
            <a:endParaRPr/>
          </a:p>
        </p:txBody>
      </p:sp>
      <p:sp>
        <p:nvSpPr>
          <p:cNvPr id="410" name="Google Shape;410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10k is trivial (with my Mac M4 best in the market), 20k is doable, how about 100k?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My 2 current strategy: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Attotree with smaller sketch size (current 10000, test with 1000).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 heuristic strategy: quasi-phylogenetic order</a:t>
            </a:r>
            <a:endParaRPr/>
          </a:p>
        </p:txBody>
      </p:sp>
      <p:sp>
        <p:nvSpPr>
          <p:cNvPr id="411" name="Google Shape;411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Attotree with smaller sketch size (current 10000, test with 1000).</a:t>
            </a:r>
            <a:endParaRPr/>
          </a:p>
        </p:txBody>
      </p:sp>
      <p:sp>
        <p:nvSpPr>
          <p:cNvPr id="417" name="Google Shape;417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Attotre’s been running since 02 Apr :)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Mash finished in about 3 hours.</a:t>
            </a:r>
            <a:br>
              <a:rPr lang="en"/>
            </a:br>
            <a:r>
              <a:rPr lang="en"/>
              <a:t>Quick tree’s still running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=&gt; What orders can we derive from just Mash distance?</a:t>
            </a:r>
            <a:endParaRPr/>
          </a:p>
        </p:txBody>
      </p:sp>
      <p:sp>
        <p:nvSpPr>
          <p:cNvPr id="418" name="Google Shape;418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Quasi-phylogenetic:</a:t>
            </a:r>
            <a:endParaRPr/>
          </a:p>
        </p:txBody>
      </p:sp>
      <p:sp>
        <p:nvSpPr>
          <p:cNvPr id="424" name="Google Shape;424;p37"/>
          <p:cNvSpPr txBox="1"/>
          <p:nvPr>
            <p:ph idx="1" type="body"/>
          </p:nvPr>
        </p:nvSpPr>
        <p:spPr>
          <a:xfrm>
            <a:off x="311700" y="1162400"/>
            <a:ext cx="8520600" cy="175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1: Build a phylo tree for 10k randomly sampled genomes (reference tree)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Step 2: For each of the remaining genomes, find the most similar genome from reference tree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Step 3: infer sub-trees locally</a:t>
            </a:r>
            <a:endParaRPr/>
          </a:p>
        </p:txBody>
      </p:sp>
      <p:sp>
        <p:nvSpPr>
          <p:cNvPr id="425" name="Google Shape;425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6" name="Google Shape;426;p37"/>
          <p:cNvSpPr/>
          <p:nvPr/>
        </p:nvSpPr>
        <p:spPr>
          <a:xfrm>
            <a:off x="525875" y="2946400"/>
            <a:ext cx="7818600" cy="506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10k reference genomes tree order</a:t>
            </a:r>
            <a:endParaRPr/>
          </a:p>
        </p:txBody>
      </p:sp>
      <p:cxnSp>
        <p:nvCxnSpPr>
          <p:cNvPr id="427" name="Google Shape;427;p37"/>
          <p:cNvCxnSpPr/>
          <p:nvPr/>
        </p:nvCxnSpPr>
        <p:spPr>
          <a:xfrm>
            <a:off x="922725" y="2941450"/>
            <a:ext cx="0" cy="51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8" name="Google Shape;428;p37"/>
          <p:cNvCxnSpPr/>
          <p:nvPr/>
        </p:nvCxnSpPr>
        <p:spPr>
          <a:xfrm>
            <a:off x="1184300" y="2941450"/>
            <a:ext cx="0" cy="51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9" name="Google Shape;429;p37"/>
          <p:cNvCxnSpPr/>
          <p:nvPr/>
        </p:nvCxnSpPr>
        <p:spPr>
          <a:xfrm>
            <a:off x="1505350" y="2941450"/>
            <a:ext cx="0" cy="51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0" name="Google Shape;430;p37"/>
          <p:cNvCxnSpPr/>
          <p:nvPr/>
        </p:nvCxnSpPr>
        <p:spPr>
          <a:xfrm>
            <a:off x="2034775" y="2941450"/>
            <a:ext cx="0" cy="51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1" name="Google Shape;431;p37"/>
          <p:cNvCxnSpPr/>
          <p:nvPr/>
        </p:nvCxnSpPr>
        <p:spPr>
          <a:xfrm>
            <a:off x="2355850" y="2941450"/>
            <a:ext cx="0" cy="51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2" name="Google Shape;432;p37"/>
          <p:cNvCxnSpPr/>
          <p:nvPr/>
        </p:nvCxnSpPr>
        <p:spPr>
          <a:xfrm>
            <a:off x="5921375" y="2941450"/>
            <a:ext cx="0" cy="51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3" name="Google Shape;433;p37"/>
          <p:cNvCxnSpPr/>
          <p:nvPr/>
        </p:nvCxnSpPr>
        <p:spPr>
          <a:xfrm>
            <a:off x="6421050" y="2941450"/>
            <a:ext cx="0" cy="51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4" name="Google Shape;434;p37"/>
          <p:cNvCxnSpPr/>
          <p:nvPr/>
        </p:nvCxnSpPr>
        <p:spPr>
          <a:xfrm>
            <a:off x="6970325" y="2941450"/>
            <a:ext cx="0" cy="51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5" name="Google Shape;435;p37"/>
          <p:cNvCxnSpPr/>
          <p:nvPr/>
        </p:nvCxnSpPr>
        <p:spPr>
          <a:xfrm>
            <a:off x="2707500" y="2941450"/>
            <a:ext cx="0" cy="51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36" name="Google Shape;436;p37"/>
          <p:cNvSpPr/>
          <p:nvPr/>
        </p:nvSpPr>
        <p:spPr>
          <a:xfrm>
            <a:off x="758800" y="4393782"/>
            <a:ext cx="84900" cy="83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p37"/>
          <p:cNvSpPr/>
          <p:nvPr/>
        </p:nvSpPr>
        <p:spPr>
          <a:xfrm>
            <a:off x="887632" y="4368482"/>
            <a:ext cx="84900" cy="83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p37"/>
          <p:cNvSpPr/>
          <p:nvPr/>
        </p:nvSpPr>
        <p:spPr>
          <a:xfrm>
            <a:off x="1016465" y="4495583"/>
            <a:ext cx="84900" cy="83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p37"/>
          <p:cNvSpPr/>
          <p:nvPr/>
        </p:nvSpPr>
        <p:spPr>
          <a:xfrm>
            <a:off x="758800" y="4495583"/>
            <a:ext cx="84900" cy="83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p37"/>
          <p:cNvSpPr/>
          <p:nvPr/>
        </p:nvSpPr>
        <p:spPr>
          <a:xfrm>
            <a:off x="1016465" y="4495583"/>
            <a:ext cx="84900" cy="83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p37"/>
          <p:cNvSpPr/>
          <p:nvPr/>
        </p:nvSpPr>
        <p:spPr>
          <a:xfrm>
            <a:off x="1145297" y="4622683"/>
            <a:ext cx="84900" cy="83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p37"/>
          <p:cNvSpPr/>
          <p:nvPr/>
        </p:nvSpPr>
        <p:spPr>
          <a:xfrm>
            <a:off x="935627" y="4622683"/>
            <a:ext cx="84900" cy="83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p37"/>
          <p:cNvSpPr/>
          <p:nvPr/>
        </p:nvSpPr>
        <p:spPr>
          <a:xfrm>
            <a:off x="1016465" y="4495583"/>
            <a:ext cx="84900" cy="83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p37"/>
          <p:cNvSpPr/>
          <p:nvPr/>
        </p:nvSpPr>
        <p:spPr>
          <a:xfrm>
            <a:off x="1145297" y="4622683"/>
            <a:ext cx="84900" cy="83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" name="Google Shape;445;p37"/>
          <p:cNvSpPr/>
          <p:nvPr/>
        </p:nvSpPr>
        <p:spPr>
          <a:xfrm>
            <a:off x="1016465" y="4495583"/>
            <a:ext cx="84900" cy="83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p37"/>
          <p:cNvSpPr/>
          <p:nvPr/>
        </p:nvSpPr>
        <p:spPr>
          <a:xfrm>
            <a:off x="893148" y="4851759"/>
            <a:ext cx="84900" cy="83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37"/>
          <p:cNvSpPr/>
          <p:nvPr/>
        </p:nvSpPr>
        <p:spPr>
          <a:xfrm>
            <a:off x="1274129" y="4749783"/>
            <a:ext cx="84900" cy="83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p37"/>
          <p:cNvSpPr/>
          <p:nvPr/>
        </p:nvSpPr>
        <p:spPr>
          <a:xfrm>
            <a:off x="1164571" y="4226725"/>
            <a:ext cx="84900" cy="83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p37"/>
          <p:cNvSpPr/>
          <p:nvPr/>
        </p:nvSpPr>
        <p:spPr>
          <a:xfrm>
            <a:off x="1145297" y="4368482"/>
            <a:ext cx="84900" cy="83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" name="Google Shape;450;p37"/>
          <p:cNvSpPr/>
          <p:nvPr/>
        </p:nvSpPr>
        <p:spPr>
          <a:xfrm>
            <a:off x="1274129" y="4495583"/>
            <a:ext cx="84900" cy="83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p37"/>
          <p:cNvSpPr/>
          <p:nvPr/>
        </p:nvSpPr>
        <p:spPr>
          <a:xfrm>
            <a:off x="1145297" y="4368482"/>
            <a:ext cx="84900" cy="83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p37"/>
          <p:cNvSpPr/>
          <p:nvPr/>
        </p:nvSpPr>
        <p:spPr>
          <a:xfrm>
            <a:off x="1274129" y="4495583"/>
            <a:ext cx="84900" cy="83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Google Shape;453;p37"/>
          <p:cNvSpPr/>
          <p:nvPr/>
        </p:nvSpPr>
        <p:spPr>
          <a:xfrm>
            <a:off x="1402961" y="4622683"/>
            <a:ext cx="84900" cy="83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p37"/>
          <p:cNvSpPr/>
          <p:nvPr/>
        </p:nvSpPr>
        <p:spPr>
          <a:xfrm>
            <a:off x="1359088" y="4368482"/>
            <a:ext cx="84900" cy="83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p37"/>
          <p:cNvSpPr/>
          <p:nvPr/>
        </p:nvSpPr>
        <p:spPr>
          <a:xfrm>
            <a:off x="1274129" y="4495583"/>
            <a:ext cx="84900" cy="83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p37"/>
          <p:cNvSpPr/>
          <p:nvPr/>
        </p:nvSpPr>
        <p:spPr>
          <a:xfrm>
            <a:off x="1402961" y="4622683"/>
            <a:ext cx="84900" cy="83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37"/>
          <p:cNvSpPr/>
          <p:nvPr/>
        </p:nvSpPr>
        <p:spPr>
          <a:xfrm>
            <a:off x="1616752" y="4495583"/>
            <a:ext cx="84900" cy="83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37"/>
          <p:cNvSpPr/>
          <p:nvPr/>
        </p:nvSpPr>
        <p:spPr>
          <a:xfrm>
            <a:off x="1402961" y="4622683"/>
            <a:ext cx="84900" cy="83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37"/>
          <p:cNvSpPr/>
          <p:nvPr/>
        </p:nvSpPr>
        <p:spPr>
          <a:xfrm>
            <a:off x="1274129" y="4851759"/>
            <a:ext cx="84900" cy="83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p37"/>
          <p:cNvSpPr/>
          <p:nvPr/>
        </p:nvSpPr>
        <p:spPr>
          <a:xfrm>
            <a:off x="1016465" y="4368482"/>
            <a:ext cx="84900" cy="83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37"/>
          <p:cNvSpPr/>
          <p:nvPr/>
        </p:nvSpPr>
        <p:spPr>
          <a:xfrm>
            <a:off x="1145297" y="4495583"/>
            <a:ext cx="84900" cy="83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p37"/>
          <p:cNvSpPr/>
          <p:nvPr/>
        </p:nvSpPr>
        <p:spPr>
          <a:xfrm>
            <a:off x="1274129" y="4622683"/>
            <a:ext cx="84900" cy="83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p37"/>
          <p:cNvSpPr/>
          <p:nvPr/>
        </p:nvSpPr>
        <p:spPr>
          <a:xfrm>
            <a:off x="1016465" y="4622683"/>
            <a:ext cx="84900" cy="83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" name="Google Shape;464;p37"/>
          <p:cNvSpPr/>
          <p:nvPr/>
        </p:nvSpPr>
        <p:spPr>
          <a:xfrm>
            <a:off x="1274129" y="4622683"/>
            <a:ext cx="84900" cy="83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" name="Google Shape;465;p37"/>
          <p:cNvSpPr/>
          <p:nvPr/>
        </p:nvSpPr>
        <p:spPr>
          <a:xfrm>
            <a:off x="1402961" y="4749783"/>
            <a:ext cx="84900" cy="83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p37"/>
          <p:cNvSpPr/>
          <p:nvPr/>
        </p:nvSpPr>
        <p:spPr>
          <a:xfrm>
            <a:off x="1193292" y="4749783"/>
            <a:ext cx="84900" cy="83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" name="Google Shape;467;p37"/>
          <p:cNvSpPr/>
          <p:nvPr/>
        </p:nvSpPr>
        <p:spPr>
          <a:xfrm>
            <a:off x="1274129" y="4622683"/>
            <a:ext cx="84900" cy="83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8" name="Google Shape;468;p37"/>
          <p:cNvSpPr/>
          <p:nvPr/>
        </p:nvSpPr>
        <p:spPr>
          <a:xfrm>
            <a:off x="1402961" y="4749783"/>
            <a:ext cx="84900" cy="83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9" name="Google Shape;469;p37"/>
          <p:cNvSpPr/>
          <p:nvPr/>
        </p:nvSpPr>
        <p:spPr>
          <a:xfrm>
            <a:off x="1274129" y="4622683"/>
            <a:ext cx="84900" cy="83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0" name="Google Shape;470;p37"/>
          <p:cNvSpPr/>
          <p:nvPr/>
        </p:nvSpPr>
        <p:spPr>
          <a:xfrm>
            <a:off x="1150813" y="4978859"/>
            <a:ext cx="84900" cy="83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1" name="Google Shape;471;p37"/>
          <p:cNvSpPr/>
          <p:nvPr/>
        </p:nvSpPr>
        <p:spPr>
          <a:xfrm>
            <a:off x="1531794" y="4876883"/>
            <a:ext cx="84900" cy="83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" name="Google Shape;472;p37"/>
          <p:cNvSpPr/>
          <p:nvPr/>
        </p:nvSpPr>
        <p:spPr>
          <a:xfrm>
            <a:off x="1422236" y="4353825"/>
            <a:ext cx="84900" cy="83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3" name="Google Shape;473;p37"/>
          <p:cNvSpPr/>
          <p:nvPr/>
        </p:nvSpPr>
        <p:spPr>
          <a:xfrm>
            <a:off x="1402961" y="4495583"/>
            <a:ext cx="84900" cy="83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4" name="Google Shape;474;p37"/>
          <p:cNvSpPr/>
          <p:nvPr/>
        </p:nvSpPr>
        <p:spPr>
          <a:xfrm>
            <a:off x="1531794" y="4622683"/>
            <a:ext cx="84900" cy="83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" name="Google Shape;475;p37"/>
          <p:cNvSpPr/>
          <p:nvPr/>
        </p:nvSpPr>
        <p:spPr>
          <a:xfrm>
            <a:off x="1402961" y="4495583"/>
            <a:ext cx="84900" cy="83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Google Shape;476;p37"/>
          <p:cNvSpPr/>
          <p:nvPr/>
        </p:nvSpPr>
        <p:spPr>
          <a:xfrm>
            <a:off x="1531794" y="4622683"/>
            <a:ext cx="84900" cy="83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" name="Google Shape;477;p37"/>
          <p:cNvSpPr/>
          <p:nvPr/>
        </p:nvSpPr>
        <p:spPr>
          <a:xfrm>
            <a:off x="1660626" y="4749783"/>
            <a:ext cx="84900" cy="83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Google Shape;478;p37"/>
          <p:cNvSpPr/>
          <p:nvPr/>
        </p:nvSpPr>
        <p:spPr>
          <a:xfrm>
            <a:off x="1616752" y="4495583"/>
            <a:ext cx="84900" cy="83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p37"/>
          <p:cNvSpPr/>
          <p:nvPr/>
        </p:nvSpPr>
        <p:spPr>
          <a:xfrm>
            <a:off x="1531794" y="4622683"/>
            <a:ext cx="84900" cy="83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0" name="Google Shape;480;p37"/>
          <p:cNvSpPr/>
          <p:nvPr/>
        </p:nvSpPr>
        <p:spPr>
          <a:xfrm>
            <a:off x="1660626" y="4749783"/>
            <a:ext cx="84900" cy="83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1" name="Google Shape;481;p37"/>
          <p:cNvSpPr/>
          <p:nvPr/>
        </p:nvSpPr>
        <p:spPr>
          <a:xfrm>
            <a:off x="1874417" y="4622683"/>
            <a:ext cx="84900" cy="83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2" name="Google Shape;482;p37"/>
          <p:cNvSpPr/>
          <p:nvPr/>
        </p:nvSpPr>
        <p:spPr>
          <a:xfrm>
            <a:off x="1660626" y="4749783"/>
            <a:ext cx="84900" cy="83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3" name="Google Shape;483;p37"/>
          <p:cNvSpPr/>
          <p:nvPr/>
        </p:nvSpPr>
        <p:spPr>
          <a:xfrm>
            <a:off x="1531794" y="4978859"/>
            <a:ext cx="84900" cy="83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" name="Google Shape;484;p37"/>
          <p:cNvSpPr/>
          <p:nvPr/>
        </p:nvSpPr>
        <p:spPr>
          <a:xfrm>
            <a:off x="1749400" y="4393782"/>
            <a:ext cx="84900" cy="83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Google Shape;485;p37"/>
          <p:cNvSpPr/>
          <p:nvPr/>
        </p:nvSpPr>
        <p:spPr>
          <a:xfrm>
            <a:off x="1954432" y="4368482"/>
            <a:ext cx="84900" cy="83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6" name="Google Shape;486;p37"/>
          <p:cNvSpPr/>
          <p:nvPr/>
        </p:nvSpPr>
        <p:spPr>
          <a:xfrm>
            <a:off x="2083265" y="4495583"/>
            <a:ext cx="84900" cy="83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7" name="Google Shape;487;p37"/>
          <p:cNvSpPr/>
          <p:nvPr/>
        </p:nvSpPr>
        <p:spPr>
          <a:xfrm>
            <a:off x="1825600" y="4495583"/>
            <a:ext cx="84900" cy="83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8" name="Google Shape;488;p37"/>
          <p:cNvSpPr/>
          <p:nvPr/>
        </p:nvSpPr>
        <p:spPr>
          <a:xfrm>
            <a:off x="2083265" y="4495583"/>
            <a:ext cx="84900" cy="83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9" name="Google Shape;489;p37"/>
          <p:cNvSpPr/>
          <p:nvPr/>
        </p:nvSpPr>
        <p:spPr>
          <a:xfrm>
            <a:off x="2212097" y="4622683"/>
            <a:ext cx="84900" cy="83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0" name="Google Shape;490;p37"/>
          <p:cNvSpPr/>
          <p:nvPr/>
        </p:nvSpPr>
        <p:spPr>
          <a:xfrm>
            <a:off x="2002427" y="4622683"/>
            <a:ext cx="84900" cy="83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1" name="Google Shape;491;p37"/>
          <p:cNvSpPr/>
          <p:nvPr/>
        </p:nvSpPr>
        <p:spPr>
          <a:xfrm>
            <a:off x="2083265" y="4495583"/>
            <a:ext cx="84900" cy="83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2" name="Google Shape;492;p37"/>
          <p:cNvSpPr/>
          <p:nvPr/>
        </p:nvSpPr>
        <p:spPr>
          <a:xfrm>
            <a:off x="2212097" y="4622683"/>
            <a:ext cx="84900" cy="83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3" name="Google Shape;493;p37"/>
          <p:cNvSpPr/>
          <p:nvPr/>
        </p:nvSpPr>
        <p:spPr>
          <a:xfrm>
            <a:off x="2083265" y="4495583"/>
            <a:ext cx="84900" cy="83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4" name="Google Shape;494;p37"/>
          <p:cNvSpPr/>
          <p:nvPr/>
        </p:nvSpPr>
        <p:spPr>
          <a:xfrm>
            <a:off x="1959948" y="4851759"/>
            <a:ext cx="84900" cy="83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5" name="Google Shape;495;p37"/>
          <p:cNvSpPr/>
          <p:nvPr/>
        </p:nvSpPr>
        <p:spPr>
          <a:xfrm>
            <a:off x="2340929" y="4749783"/>
            <a:ext cx="84900" cy="83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6" name="Google Shape;496;p37"/>
          <p:cNvSpPr/>
          <p:nvPr/>
        </p:nvSpPr>
        <p:spPr>
          <a:xfrm>
            <a:off x="2318996" y="4368475"/>
            <a:ext cx="84900" cy="83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7" name="Google Shape;497;p37"/>
          <p:cNvSpPr/>
          <p:nvPr/>
        </p:nvSpPr>
        <p:spPr>
          <a:xfrm>
            <a:off x="2212097" y="4368482"/>
            <a:ext cx="84900" cy="83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8" name="Google Shape;498;p37"/>
          <p:cNvSpPr/>
          <p:nvPr/>
        </p:nvSpPr>
        <p:spPr>
          <a:xfrm>
            <a:off x="2340929" y="4495583"/>
            <a:ext cx="84900" cy="83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9" name="Google Shape;499;p37"/>
          <p:cNvSpPr/>
          <p:nvPr/>
        </p:nvSpPr>
        <p:spPr>
          <a:xfrm>
            <a:off x="2212097" y="4368482"/>
            <a:ext cx="84900" cy="83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0" name="Google Shape;500;p37"/>
          <p:cNvSpPr/>
          <p:nvPr/>
        </p:nvSpPr>
        <p:spPr>
          <a:xfrm>
            <a:off x="2340929" y="4495583"/>
            <a:ext cx="84900" cy="83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1" name="Google Shape;501;p37"/>
          <p:cNvSpPr/>
          <p:nvPr/>
        </p:nvSpPr>
        <p:spPr>
          <a:xfrm>
            <a:off x="2469761" y="4622683"/>
            <a:ext cx="84900" cy="83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2" name="Google Shape;502;p37"/>
          <p:cNvSpPr/>
          <p:nvPr/>
        </p:nvSpPr>
        <p:spPr>
          <a:xfrm>
            <a:off x="2425888" y="4368482"/>
            <a:ext cx="84900" cy="83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3" name="Google Shape;503;p37"/>
          <p:cNvSpPr/>
          <p:nvPr/>
        </p:nvSpPr>
        <p:spPr>
          <a:xfrm>
            <a:off x="2340929" y="4495583"/>
            <a:ext cx="84900" cy="83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4" name="Google Shape;504;p37"/>
          <p:cNvSpPr/>
          <p:nvPr/>
        </p:nvSpPr>
        <p:spPr>
          <a:xfrm>
            <a:off x="2469761" y="4622683"/>
            <a:ext cx="84900" cy="83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" name="Google Shape;505;p37"/>
          <p:cNvSpPr/>
          <p:nvPr/>
        </p:nvSpPr>
        <p:spPr>
          <a:xfrm>
            <a:off x="2683552" y="4495583"/>
            <a:ext cx="84900" cy="83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p37"/>
          <p:cNvSpPr/>
          <p:nvPr/>
        </p:nvSpPr>
        <p:spPr>
          <a:xfrm>
            <a:off x="2469761" y="4622683"/>
            <a:ext cx="84900" cy="83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7" name="Google Shape;507;p37"/>
          <p:cNvSpPr/>
          <p:nvPr/>
        </p:nvSpPr>
        <p:spPr>
          <a:xfrm>
            <a:off x="2340929" y="4851759"/>
            <a:ext cx="84900" cy="83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8" name="Google Shape;508;p37"/>
          <p:cNvSpPr/>
          <p:nvPr/>
        </p:nvSpPr>
        <p:spPr>
          <a:xfrm>
            <a:off x="2083265" y="4368482"/>
            <a:ext cx="84900" cy="83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9" name="Google Shape;509;p37"/>
          <p:cNvSpPr/>
          <p:nvPr/>
        </p:nvSpPr>
        <p:spPr>
          <a:xfrm>
            <a:off x="2212097" y="4495583"/>
            <a:ext cx="84900" cy="83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0" name="Google Shape;510;p37"/>
          <p:cNvSpPr/>
          <p:nvPr/>
        </p:nvSpPr>
        <p:spPr>
          <a:xfrm>
            <a:off x="2340929" y="4622683"/>
            <a:ext cx="84900" cy="83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1" name="Google Shape;511;p37"/>
          <p:cNvSpPr/>
          <p:nvPr/>
        </p:nvSpPr>
        <p:spPr>
          <a:xfrm>
            <a:off x="2083265" y="4622683"/>
            <a:ext cx="84900" cy="83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2" name="Google Shape;512;p37"/>
          <p:cNvSpPr/>
          <p:nvPr/>
        </p:nvSpPr>
        <p:spPr>
          <a:xfrm>
            <a:off x="2340929" y="4622683"/>
            <a:ext cx="84900" cy="83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3" name="Google Shape;513;p37"/>
          <p:cNvSpPr/>
          <p:nvPr/>
        </p:nvSpPr>
        <p:spPr>
          <a:xfrm>
            <a:off x="2469761" y="4749783"/>
            <a:ext cx="84900" cy="83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4" name="Google Shape;514;p37"/>
          <p:cNvSpPr/>
          <p:nvPr/>
        </p:nvSpPr>
        <p:spPr>
          <a:xfrm>
            <a:off x="2260092" y="4749783"/>
            <a:ext cx="84900" cy="83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5" name="Google Shape;515;p37"/>
          <p:cNvSpPr/>
          <p:nvPr/>
        </p:nvSpPr>
        <p:spPr>
          <a:xfrm>
            <a:off x="2340929" y="4622683"/>
            <a:ext cx="84900" cy="83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6" name="Google Shape;516;p37"/>
          <p:cNvSpPr/>
          <p:nvPr/>
        </p:nvSpPr>
        <p:spPr>
          <a:xfrm>
            <a:off x="2469761" y="4749783"/>
            <a:ext cx="84900" cy="83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7" name="Google Shape;517;p37"/>
          <p:cNvSpPr/>
          <p:nvPr/>
        </p:nvSpPr>
        <p:spPr>
          <a:xfrm>
            <a:off x="2340929" y="4622683"/>
            <a:ext cx="84900" cy="83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8" name="Google Shape;518;p37"/>
          <p:cNvSpPr/>
          <p:nvPr/>
        </p:nvSpPr>
        <p:spPr>
          <a:xfrm>
            <a:off x="2217613" y="4978859"/>
            <a:ext cx="84900" cy="83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9" name="Google Shape;519;p37"/>
          <p:cNvSpPr/>
          <p:nvPr/>
        </p:nvSpPr>
        <p:spPr>
          <a:xfrm>
            <a:off x="2598594" y="4876883"/>
            <a:ext cx="84900" cy="83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0" name="Google Shape;520;p37"/>
          <p:cNvSpPr/>
          <p:nvPr/>
        </p:nvSpPr>
        <p:spPr>
          <a:xfrm>
            <a:off x="2489036" y="4353825"/>
            <a:ext cx="84900" cy="83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1" name="Google Shape;521;p37"/>
          <p:cNvSpPr/>
          <p:nvPr/>
        </p:nvSpPr>
        <p:spPr>
          <a:xfrm>
            <a:off x="2469761" y="4495583"/>
            <a:ext cx="84900" cy="83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2" name="Google Shape;522;p37"/>
          <p:cNvSpPr/>
          <p:nvPr/>
        </p:nvSpPr>
        <p:spPr>
          <a:xfrm>
            <a:off x="2598594" y="4622683"/>
            <a:ext cx="84900" cy="83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3" name="Google Shape;523;p37"/>
          <p:cNvSpPr/>
          <p:nvPr/>
        </p:nvSpPr>
        <p:spPr>
          <a:xfrm>
            <a:off x="2469761" y="4495583"/>
            <a:ext cx="84900" cy="83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4" name="Google Shape;524;p37"/>
          <p:cNvSpPr/>
          <p:nvPr/>
        </p:nvSpPr>
        <p:spPr>
          <a:xfrm>
            <a:off x="2598594" y="4622683"/>
            <a:ext cx="84900" cy="83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5" name="Google Shape;525;p37"/>
          <p:cNvSpPr/>
          <p:nvPr/>
        </p:nvSpPr>
        <p:spPr>
          <a:xfrm>
            <a:off x="2727426" y="4749783"/>
            <a:ext cx="84900" cy="83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6" name="Google Shape;526;p37"/>
          <p:cNvSpPr/>
          <p:nvPr/>
        </p:nvSpPr>
        <p:spPr>
          <a:xfrm>
            <a:off x="2683552" y="4495583"/>
            <a:ext cx="84900" cy="83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7" name="Google Shape;527;p37"/>
          <p:cNvSpPr/>
          <p:nvPr/>
        </p:nvSpPr>
        <p:spPr>
          <a:xfrm>
            <a:off x="2598594" y="4622683"/>
            <a:ext cx="84900" cy="83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8" name="Google Shape;528;p37"/>
          <p:cNvSpPr/>
          <p:nvPr/>
        </p:nvSpPr>
        <p:spPr>
          <a:xfrm>
            <a:off x="2727426" y="4749783"/>
            <a:ext cx="84900" cy="83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9" name="Google Shape;529;p37"/>
          <p:cNvSpPr/>
          <p:nvPr/>
        </p:nvSpPr>
        <p:spPr>
          <a:xfrm>
            <a:off x="2941217" y="4622683"/>
            <a:ext cx="84900" cy="83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0" name="Google Shape;530;p37"/>
          <p:cNvSpPr/>
          <p:nvPr/>
        </p:nvSpPr>
        <p:spPr>
          <a:xfrm>
            <a:off x="2727426" y="4749783"/>
            <a:ext cx="84900" cy="83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1" name="Google Shape;531;p37"/>
          <p:cNvSpPr/>
          <p:nvPr/>
        </p:nvSpPr>
        <p:spPr>
          <a:xfrm>
            <a:off x="2598594" y="4978859"/>
            <a:ext cx="84900" cy="83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32" name="Google Shape;532;p37"/>
          <p:cNvCxnSpPr/>
          <p:nvPr/>
        </p:nvCxnSpPr>
        <p:spPr>
          <a:xfrm rot="10800000">
            <a:off x="942725" y="3671125"/>
            <a:ext cx="69300" cy="42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33" name="Google Shape;533;p37"/>
          <p:cNvCxnSpPr/>
          <p:nvPr/>
        </p:nvCxnSpPr>
        <p:spPr>
          <a:xfrm flipH="1" rot="10800000">
            <a:off x="1508125" y="3532150"/>
            <a:ext cx="516000" cy="52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34" name="Google Shape;534;p37"/>
          <p:cNvCxnSpPr/>
          <p:nvPr/>
        </p:nvCxnSpPr>
        <p:spPr>
          <a:xfrm flipH="1" rot="10800000">
            <a:off x="2817825" y="3561975"/>
            <a:ext cx="3026100" cy="69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35" name="Google Shape;535;p37"/>
          <p:cNvCxnSpPr/>
          <p:nvPr/>
        </p:nvCxnSpPr>
        <p:spPr>
          <a:xfrm flipH="1" rot="10800000">
            <a:off x="3115475" y="3681075"/>
            <a:ext cx="3690900" cy="84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36" name="Google Shape;536;p37"/>
          <p:cNvCxnSpPr/>
          <p:nvPr/>
        </p:nvCxnSpPr>
        <p:spPr>
          <a:xfrm rot="10800000">
            <a:off x="1270075" y="3611550"/>
            <a:ext cx="29700" cy="40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37" name="Google Shape;537;p37"/>
          <p:cNvSpPr/>
          <p:nvPr/>
        </p:nvSpPr>
        <p:spPr>
          <a:xfrm>
            <a:off x="7012697" y="3936883"/>
            <a:ext cx="84900" cy="83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8" name="Google Shape;538;p37"/>
          <p:cNvSpPr/>
          <p:nvPr/>
        </p:nvSpPr>
        <p:spPr>
          <a:xfrm>
            <a:off x="7012697" y="3936883"/>
            <a:ext cx="84900" cy="83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9" name="Google Shape;539;p37"/>
          <p:cNvSpPr/>
          <p:nvPr/>
        </p:nvSpPr>
        <p:spPr>
          <a:xfrm>
            <a:off x="7031971" y="3540925"/>
            <a:ext cx="84900" cy="83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0" name="Google Shape;540;p37"/>
          <p:cNvSpPr/>
          <p:nvPr/>
        </p:nvSpPr>
        <p:spPr>
          <a:xfrm>
            <a:off x="7012697" y="3682682"/>
            <a:ext cx="84900" cy="83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1" name="Google Shape;541;p37"/>
          <p:cNvSpPr/>
          <p:nvPr/>
        </p:nvSpPr>
        <p:spPr>
          <a:xfrm>
            <a:off x="7141529" y="3809783"/>
            <a:ext cx="84900" cy="83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2" name="Google Shape;542;p37"/>
          <p:cNvSpPr/>
          <p:nvPr/>
        </p:nvSpPr>
        <p:spPr>
          <a:xfrm>
            <a:off x="7012697" y="3682682"/>
            <a:ext cx="84900" cy="83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3" name="Google Shape;543;p37"/>
          <p:cNvSpPr/>
          <p:nvPr/>
        </p:nvSpPr>
        <p:spPr>
          <a:xfrm>
            <a:off x="7141529" y="3809783"/>
            <a:ext cx="84900" cy="83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4" name="Google Shape;544;p37"/>
          <p:cNvSpPr/>
          <p:nvPr/>
        </p:nvSpPr>
        <p:spPr>
          <a:xfrm>
            <a:off x="7270361" y="3936883"/>
            <a:ext cx="84900" cy="83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5" name="Google Shape;545;p37"/>
          <p:cNvSpPr/>
          <p:nvPr/>
        </p:nvSpPr>
        <p:spPr>
          <a:xfrm>
            <a:off x="7226488" y="3682682"/>
            <a:ext cx="84900" cy="83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6" name="Google Shape;546;p37"/>
          <p:cNvSpPr/>
          <p:nvPr/>
        </p:nvSpPr>
        <p:spPr>
          <a:xfrm>
            <a:off x="7141529" y="3809783"/>
            <a:ext cx="84900" cy="83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7" name="Google Shape;547;p37"/>
          <p:cNvSpPr/>
          <p:nvPr/>
        </p:nvSpPr>
        <p:spPr>
          <a:xfrm>
            <a:off x="7270361" y="3936883"/>
            <a:ext cx="84900" cy="83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8" name="Google Shape;548;p37"/>
          <p:cNvSpPr/>
          <p:nvPr/>
        </p:nvSpPr>
        <p:spPr>
          <a:xfrm>
            <a:off x="7270361" y="3936883"/>
            <a:ext cx="84900" cy="83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9" name="Google Shape;549;p37"/>
          <p:cNvSpPr/>
          <p:nvPr/>
        </p:nvSpPr>
        <p:spPr>
          <a:xfrm>
            <a:off x="7012697" y="3809783"/>
            <a:ext cx="84900" cy="83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0" name="Google Shape;550;p37"/>
          <p:cNvSpPr/>
          <p:nvPr/>
        </p:nvSpPr>
        <p:spPr>
          <a:xfrm>
            <a:off x="7141529" y="3936883"/>
            <a:ext cx="84900" cy="83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1" name="Google Shape;551;p37"/>
          <p:cNvSpPr/>
          <p:nvPr/>
        </p:nvSpPr>
        <p:spPr>
          <a:xfrm>
            <a:off x="7141529" y="3936883"/>
            <a:ext cx="84900" cy="83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2" name="Google Shape;552;p37"/>
          <p:cNvSpPr/>
          <p:nvPr/>
        </p:nvSpPr>
        <p:spPr>
          <a:xfrm>
            <a:off x="7141529" y="3936883"/>
            <a:ext cx="84900" cy="83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3" name="Google Shape;553;p37"/>
          <p:cNvSpPr/>
          <p:nvPr/>
        </p:nvSpPr>
        <p:spPr>
          <a:xfrm>
            <a:off x="7141529" y="3936883"/>
            <a:ext cx="84900" cy="83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4" name="Google Shape;554;p37"/>
          <p:cNvSpPr/>
          <p:nvPr/>
        </p:nvSpPr>
        <p:spPr>
          <a:xfrm>
            <a:off x="7289636" y="3668025"/>
            <a:ext cx="84900" cy="83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5" name="Google Shape;555;p37"/>
          <p:cNvSpPr/>
          <p:nvPr/>
        </p:nvSpPr>
        <p:spPr>
          <a:xfrm>
            <a:off x="7270361" y="3809783"/>
            <a:ext cx="84900" cy="83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6" name="Google Shape;556;p37"/>
          <p:cNvSpPr/>
          <p:nvPr/>
        </p:nvSpPr>
        <p:spPr>
          <a:xfrm>
            <a:off x="7399194" y="3936883"/>
            <a:ext cx="84900" cy="83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7" name="Google Shape;557;p37"/>
          <p:cNvSpPr/>
          <p:nvPr/>
        </p:nvSpPr>
        <p:spPr>
          <a:xfrm>
            <a:off x="7270361" y="3809783"/>
            <a:ext cx="84900" cy="83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8" name="Google Shape;558;p37"/>
          <p:cNvSpPr/>
          <p:nvPr/>
        </p:nvSpPr>
        <p:spPr>
          <a:xfrm>
            <a:off x="7399194" y="3936883"/>
            <a:ext cx="84900" cy="83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9" name="Google Shape;559;p37"/>
          <p:cNvSpPr/>
          <p:nvPr/>
        </p:nvSpPr>
        <p:spPr>
          <a:xfrm>
            <a:off x="7399194" y="3936883"/>
            <a:ext cx="84900" cy="83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0" name="Google Shape;560;p37"/>
          <p:cNvSpPr/>
          <p:nvPr/>
        </p:nvSpPr>
        <p:spPr>
          <a:xfrm>
            <a:off x="1807529" y="3530583"/>
            <a:ext cx="84900" cy="83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1" name="Google Shape;561;p37"/>
          <p:cNvSpPr/>
          <p:nvPr/>
        </p:nvSpPr>
        <p:spPr>
          <a:xfrm>
            <a:off x="1807529" y="3632559"/>
            <a:ext cx="84900" cy="83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2" name="Google Shape;562;p37"/>
          <p:cNvSpPr/>
          <p:nvPr/>
        </p:nvSpPr>
        <p:spPr>
          <a:xfrm>
            <a:off x="1936361" y="3530583"/>
            <a:ext cx="84900" cy="83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3" name="Google Shape;563;p37"/>
          <p:cNvSpPr/>
          <p:nvPr/>
        </p:nvSpPr>
        <p:spPr>
          <a:xfrm>
            <a:off x="1726692" y="3530583"/>
            <a:ext cx="84900" cy="83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4" name="Google Shape;564;p37"/>
          <p:cNvSpPr/>
          <p:nvPr/>
        </p:nvSpPr>
        <p:spPr>
          <a:xfrm>
            <a:off x="1936361" y="3530583"/>
            <a:ext cx="84900" cy="83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5" name="Google Shape;565;p37"/>
          <p:cNvSpPr/>
          <p:nvPr/>
        </p:nvSpPr>
        <p:spPr>
          <a:xfrm>
            <a:off x="1684213" y="3759659"/>
            <a:ext cx="84900" cy="83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6" name="Google Shape;566;p37"/>
          <p:cNvSpPr/>
          <p:nvPr/>
        </p:nvSpPr>
        <p:spPr>
          <a:xfrm>
            <a:off x="2065194" y="3657683"/>
            <a:ext cx="84900" cy="83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7" name="Google Shape;567;p37"/>
          <p:cNvSpPr/>
          <p:nvPr/>
        </p:nvSpPr>
        <p:spPr>
          <a:xfrm>
            <a:off x="2194026" y="3530583"/>
            <a:ext cx="84900" cy="83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8" name="Google Shape;568;p37"/>
          <p:cNvSpPr/>
          <p:nvPr/>
        </p:nvSpPr>
        <p:spPr>
          <a:xfrm>
            <a:off x="2194026" y="3530583"/>
            <a:ext cx="84900" cy="83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9" name="Google Shape;569;p37"/>
          <p:cNvSpPr/>
          <p:nvPr/>
        </p:nvSpPr>
        <p:spPr>
          <a:xfrm>
            <a:off x="2194026" y="3530583"/>
            <a:ext cx="84900" cy="83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0" name="Google Shape;570;p37"/>
          <p:cNvSpPr/>
          <p:nvPr/>
        </p:nvSpPr>
        <p:spPr>
          <a:xfrm>
            <a:off x="2065194" y="3759659"/>
            <a:ext cx="84900" cy="83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1" name="Google Shape;571;p37"/>
          <p:cNvSpPr/>
          <p:nvPr/>
        </p:nvSpPr>
        <p:spPr>
          <a:xfrm>
            <a:off x="530200" y="3403182"/>
            <a:ext cx="84900" cy="83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2" name="Google Shape;572;p37"/>
          <p:cNvSpPr/>
          <p:nvPr/>
        </p:nvSpPr>
        <p:spPr>
          <a:xfrm>
            <a:off x="659032" y="3530282"/>
            <a:ext cx="84900" cy="83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3" name="Google Shape;573;p37"/>
          <p:cNvSpPr/>
          <p:nvPr/>
        </p:nvSpPr>
        <p:spPr>
          <a:xfrm>
            <a:off x="787865" y="3657383"/>
            <a:ext cx="84900" cy="83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4" name="Google Shape;574;p37"/>
          <p:cNvSpPr/>
          <p:nvPr/>
        </p:nvSpPr>
        <p:spPr>
          <a:xfrm>
            <a:off x="530200" y="3657383"/>
            <a:ext cx="84900" cy="83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5" name="Google Shape;575;p37"/>
          <p:cNvSpPr/>
          <p:nvPr/>
        </p:nvSpPr>
        <p:spPr>
          <a:xfrm>
            <a:off x="787865" y="3657383"/>
            <a:ext cx="84900" cy="83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6" name="Google Shape;576;p37"/>
          <p:cNvSpPr/>
          <p:nvPr/>
        </p:nvSpPr>
        <p:spPr>
          <a:xfrm>
            <a:off x="916697" y="3784483"/>
            <a:ext cx="84900" cy="83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7" name="Google Shape;577;p37"/>
          <p:cNvSpPr/>
          <p:nvPr/>
        </p:nvSpPr>
        <p:spPr>
          <a:xfrm>
            <a:off x="707027" y="3784483"/>
            <a:ext cx="84900" cy="83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8" name="Google Shape;578;p37"/>
          <p:cNvSpPr/>
          <p:nvPr/>
        </p:nvSpPr>
        <p:spPr>
          <a:xfrm>
            <a:off x="787865" y="3657383"/>
            <a:ext cx="84900" cy="83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9" name="Google Shape;579;p37"/>
          <p:cNvSpPr/>
          <p:nvPr/>
        </p:nvSpPr>
        <p:spPr>
          <a:xfrm>
            <a:off x="916697" y="3784483"/>
            <a:ext cx="84900" cy="83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0" name="Google Shape;580;p37"/>
          <p:cNvSpPr/>
          <p:nvPr/>
        </p:nvSpPr>
        <p:spPr>
          <a:xfrm>
            <a:off x="787865" y="3657383"/>
            <a:ext cx="84900" cy="83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1" name="Google Shape;581;p37"/>
          <p:cNvSpPr/>
          <p:nvPr/>
        </p:nvSpPr>
        <p:spPr>
          <a:xfrm>
            <a:off x="935971" y="3388525"/>
            <a:ext cx="84900" cy="83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2" name="Google Shape;582;p37"/>
          <p:cNvSpPr/>
          <p:nvPr/>
        </p:nvSpPr>
        <p:spPr>
          <a:xfrm>
            <a:off x="916697" y="3530282"/>
            <a:ext cx="84900" cy="83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3" name="Google Shape;583;p37"/>
          <p:cNvSpPr/>
          <p:nvPr/>
        </p:nvSpPr>
        <p:spPr>
          <a:xfrm>
            <a:off x="916697" y="3530282"/>
            <a:ext cx="84900" cy="83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4" name="Google Shape;584;p37"/>
          <p:cNvSpPr/>
          <p:nvPr/>
        </p:nvSpPr>
        <p:spPr>
          <a:xfrm>
            <a:off x="787865" y="3530282"/>
            <a:ext cx="84900" cy="83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5" name="Google Shape;585;p37"/>
          <p:cNvSpPr/>
          <p:nvPr/>
        </p:nvSpPr>
        <p:spPr>
          <a:xfrm>
            <a:off x="916697" y="3657383"/>
            <a:ext cx="84900" cy="83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6" name="Google Shape;586;p37"/>
          <p:cNvSpPr/>
          <p:nvPr/>
        </p:nvSpPr>
        <p:spPr>
          <a:xfrm>
            <a:off x="787865" y="3784483"/>
            <a:ext cx="84900" cy="83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7" name="Google Shape;587;p37"/>
          <p:cNvSpPr/>
          <p:nvPr/>
        </p:nvSpPr>
        <p:spPr>
          <a:xfrm>
            <a:off x="964692" y="3911583"/>
            <a:ext cx="84900" cy="83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8" name="Google Shape;588;p37"/>
          <p:cNvSpPr/>
          <p:nvPr/>
        </p:nvSpPr>
        <p:spPr>
          <a:xfrm>
            <a:off x="6895700" y="3482575"/>
            <a:ext cx="912900" cy="6945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9" name="Google Shape;589;p37"/>
          <p:cNvSpPr txBox="1"/>
          <p:nvPr/>
        </p:nvSpPr>
        <p:spPr>
          <a:xfrm>
            <a:off x="6806375" y="4116800"/>
            <a:ext cx="17778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Infer subtree</a:t>
            </a:r>
            <a:endParaRPr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Really understand the data</a:t>
            </a:r>
            <a:endParaRPr/>
          </a:p>
        </p:txBody>
      </p:sp>
      <p:sp>
        <p:nvSpPr>
          <p:cNvPr id="595" name="Google Shape;595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Paper on bacterial genomes for different species, bacterial pangenomes</a:t>
            </a:r>
            <a:endParaRPr/>
          </a:p>
        </p:txBody>
      </p:sp>
      <p:sp>
        <p:nvSpPr>
          <p:cNvPr id="596" name="Google Shape;596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Does accounting for genome orderings improve the approximation of post-compression sizes?</a:t>
            </a:r>
            <a:endParaRPr sz="1600"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Experiment setup - </a:t>
            </a:r>
            <a:r>
              <a:rPr lang="en" sz="1400"/>
              <a:t>Dataset: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</a:rPr>
              <a:t>From the 661k genome collection, select </a:t>
            </a:r>
            <a:r>
              <a:rPr b="1" lang="en" sz="1200">
                <a:solidFill>
                  <a:srgbClr val="666666"/>
                </a:solidFill>
              </a:rPr>
              <a:t>6 species </a:t>
            </a:r>
            <a:r>
              <a:rPr lang="en" sz="1200">
                <a:solidFill>
                  <a:srgbClr val="666666"/>
                </a:solidFill>
              </a:rPr>
              <a:t>(gtdbtk classification)</a:t>
            </a:r>
            <a:r>
              <a:rPr b="1" lang="en" sz="1200">
                <a:solidFill>
                  <a:srgbClr val="666666"/>
                </a:solidFill>
              </a:rPr>
              <a:t> with over 20,000 genomes. </a:t>
            </a:r>
            <a:endParaRPr b="1" sz="12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666666"/>
                </a:solidFill>
              </a:rPr>
              <a:t>Sample randomly 20,000 genomes </a:t>
            </a:r>
            <a:r>
              <a:rPr lang="en" sz="1100">
                <a:solidFill>
                  <a:srgbClr val="666666"/>
                </a:solidFill>
              </a:rPr>
              <a:t>from each species.</a:t>
            </a:r>
            <a:endParaRPr sz="11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666666"/>
                </a:solidFill>
              </a:rPr>
              <a:t>The 6 selected species comprise </a:t>
            </a:r>
            <a:r>
              <a:rPr b="1" lang="en" sz="1100">
                <a:solidFill>
                  <a:srgbClr val="666666"/>
                </a:solidFill>
              </a:rPr>
              <a:t>444,507</a:t>
            </a:r>
            <a:r>
              <a:rPr lang="en" sz="1100">
                <a:solidFill>
                  <a:srgbClr val="666666"/>
                </a:solidFill>
              </a:rPr>
              <a:t> genomes, or </a:t>
            </a:r>
            <a:r>
              <a:rPr b="1" lang="en" sz="1100">
                <a:solidFill>
                  <a:srgbClr val="666666"/>
                </a:solidFill>
              </a:rPr>
              <a:t>67% of the collection.</a:t>
            </a:r>
            <a:r>
              <a:rPr lang="en" sz="1100">
                <a:solidFill>
                  <a:srgbClr val="666666"/>
                </a:solidFill>
              </a:rPr>
              <a:t> We sampled </a:t>
            </a:r>
            <a:r>
              <a:rPr b="1" lang="en" sz="1100">
                <a:solidFill>
                  <a:srgbClr val="666666"/>
                </a:solidFill>
              </a:rPr>
              <a:t>120,000</a:t>
            </a:r>
            <a:r>
              <a:rPr lang="en" sz="1100">
                <a:solidFill>
                  <a:srgbClr val="666666"/>
                </a:solidFill>
              </a:rPr>
              <a:t> genomes (20,000 per species), representing </a:t>
            </a:r>
            <a:r>
              <a:rPr b="1" lang="en" sz="1100">
                <a:solidFill>
                  <a:srgbClr val="666666"/>
                </a:solidFill>
              </a:rPr>
              <a:t>18% of the total collection.</a:t>
            </a:r>
            <a:endParaRPr b="1" sz="11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666666"/>
                </a:solidFill>
              </a:rPr>
              <a:t>Species: </a:t>
            </a:r>
            <a:r>
              <a:rPr i="1" lang="en" sz="1100">
                <a:solidFill>
                  <a:srgbClr val="666666"/>
                </a:solidFill>
              </a:rPr>
              <a:t>Campylobacter_D jejuni, Escherichia coli, Mycobacterium tuberculosis , Salmonella enterica, Staphylococcus aureus, Streptococcus pneumoniae</a:t>
            </a:r>
            <a:endParaRPr i="1" sz="11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100">
                <a:solidFill>
                  <a:srgbClr val="666666"/>
                </a:solidFill>
              </a:rPr>
              <a:t>Side note: the same experiment is also done with 13 species with over 10k genomes</a:t>
            </a:r>
            <a:endParaRPr sz="1100">
              <a:solidFill>
                <a:srgbClr val="666666"/>
              </a:solidFill>
            </a:endParaRPr>
          </a:p>
        </p:txBody>
      </p:sp>
      <p:sp>
        <p:nvSpPr>
          <p:cNvPr id="101" name="Google Shape;10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/>
          <p:nvPr/>
        </p:nvSpPr>
        <p:spPr>
          <a:xfrm>
            <a:off x="2702088" y="2942650"/>
            <a:ext cx="3772800" cy="1252800"/>
          </a:xfrm>
          <a:prstGeom prst="roundRect">
            <a:avLst>
              <a:gd fmla="val 9411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Orders:</a:t>
            </a:r>
            <a:r>
              <a:rPr lang="en" sz="1800"/>
              <a:t> Random, Accession, Phylogenetic, Accession+Phylo, Random+Phylo</a:t>
            </a:r>
            <a:endParaRPr/>
          </a:p>
        </p:txBody>
      </p:sp>
      <p:sp>
        <p:nvSpPr>
          <p:cNvPr id="108" name="Google Shape;108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9" name="Google Shape;109;p16"/>
          <p:cNvSpPr txBox="1"/>
          <p:nvPr/>
        </p:nvSpPr>
        <p:spPr>
          <a:xfrm>
            <a:off x="4077638" y="1371200"/>
            <a:ext cx="982500" cy="1015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genome_1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genome_2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genome_3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genome_4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…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genome_20000</a:t>
            </a:r>
            <a:endParaRPr sz="900">
              <a:solidFill>
                <a:schemeClr val="dk2"/>
              </a:solidFill>
            </a:endParaRPr>
          </a:p>
        </p:txBody>
      </p:sp>
      <p:sp>
        <p:nvSpPr>
          <p:cNvPr id="110" name="Google Shape;110;p16"/>
          <p:cNvSpPr txBox="1"/>
          <p:nvPr/>
        </p:nvSpPr>
        <p:spPr>
          <a:xfrm>
            <a:off x="2795563" y="3036700"/>
            <a:ext cx="982500" cy="1015800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genome_113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genome_192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genome_4512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genome_6789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…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genome_19091</a:t>
            </a:r>
            <a:endParaRPr sz="900">
              <a:solidFill>
                <a:schemeClr val="dk2"/>
              </a:solidFill>
            </a:endParaRPr>
          </a:p>
        </p:txBody>
      </p:sp>
      <p:sp>
        <p:nvSpPr>
          <p:cNvPr id="111" name="Google Shape;111;p16"/>
          <p:cNvSpPr txBox="1"/>
          <p:nvPr/>
        </p:nvSpPr>
        <p:spPr>
          <a:xfrm>
            <a:off x="5359713" y="3036700"/>
            <a:ext cx="982500" cy="1015800"/>
          </a:xfrm>
          <a:prstGeom prst="rect">
            <a:avLst/>
          </a:prstGeom>
          <a:noFill/>
          <a:ln cap="flat" cmpd="sng" w="9525">
            <a:solidFill>
              <a:srgbClr val="6AA84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2"/>
                </a:solidFill>
              </a:rPr>
              <a:t>genome_2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genome_1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2"/>
                </a:solidFill>
              </a:rPr>
              <a:t>genome_4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genome_3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…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genome_20000</a:t>
            </a:r>
            <a:endParaRPr sz="900">
              <a:solidFill>
                <a:schemeClr val="dk2"/>
              </a:solidFill>
            </a:endParaRPr>
          </a:p>
        </p:txBody>
      </p:sp>
      <p:cxnSp>
        <p:nvCxnSpPr>
          <p:cNvPr id="112" name="Google Shape;112;p16"/>
          <p:cNvCxnSpPr>
            <a:stCxn id="109" idx="2"/>
            <a:endCxn id="110" idx="0"/>
          </p:cNvCxnSpPr>
          <p:nvPr/>
        </p:nvCxnSpPr>
        <p:spPr>
          <a:xfrm flipH="1">
            <a:off x="3286688" y="2387000"/>
            <a:ext cx="1282200" cy="64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3" name="Google Shape;113;p16"/>
          <p:cNvCxnSpPr>
            <a:stCxn id="109" idx="2"/>
            <a:endCxn id="114" idx="0"/>
          </p:cNvCxnSpPr>
          <p:nvPr/>
        </p:nvCxnSpPr>
        <p:spPr>
          <a:xfrm>
            <a:off x="4568888" y="2387000"/>
            <a:ext cx="0" cy="64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5" name="Google Shape;115;p16"/>
          <p:cNvCxnSpPr>
            <a:endCxn id="111" idx="0"/>
          </p:cNvCxnSpPr>
          <p:nvPr/>
        </p:nvCxnSpPr>
        <p:spPr>
          <a:xfrm>
            <a:off x="4568763" y="2386900"/>
            <a:ext cx="1282200" cy="64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16" name="Google Shape;11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6913" y="2620425"/>
            <a:ext cx="359000" cy="27485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6"/>
          <p:cNvSpPr txBox="1"/>
          <p:nvPr/>
        </p:nvSpPr>
        <p:spPr>
          <a:xfrm>
            <a:off x="4161188" y="2596300"/>
            <a:ext cx="4077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sort</a:t>
            </a:r>
            <a:endParaRPr sz="900">
              <a:solidFill>
                <a:schemeClr val="dk2"/>
              </a:solidFill>
            </a:endParaRPr>
          </a:p>
        </p:txBody>
      </p:sp>
      <p:sp>
        <p:nvSpPr>
          <p:cNvPr id="118" name="Google Shape;118;p16"/>
          <p:cNvSpPr txBox="1"/>
          <p:nvPr/>
        </p:nvSpPr>
        <p:spPr>
          <a:xfrm>
            <a:off x="3286688" y="2596300"/>
            <a:ext cx="6237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shuffle</a:t>
            </a:r>
            <a:endParaRPr sz="900">
              <a:solidFill>
                <a:schemeClr val="dk2"/>
              </a:solidFill>
            </a:endParaRPr>
          </a:p>
        </p:txBody>
      </p:sp>
      <p:sp>
        <p:nvSpPr>
          <p:cNvPr id="119" name="Google Shape;119;p16"/>
          <p:cNvSpPr txBox="1"/>
          <p:nvPr/>
        </p:nvSpPr>
        <p:spPr>
          <a:xfrm>
            <a:off x="5427875" y="2596300"/>
            <a:ext cx="6237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phylo</a:t>
            </a:r>
            <a:endParaRPr sz="900">
              <a:solidFill>
                <a:schemeClr val="dk2"/>
              </a:solidFill>
            </a:endParaRPr>
          </a:p>
        </p:txBody>
      </p:sp>
      <p:sp>
        <p:nvSpPr>
          <p:cNvPr id="120" name="Google Shape;120;p16"/>
          <p:cNvSpPr txBox="1"/>
          <p:nvPr/>
        </p:nvSpPr>
        <p:spPr>
          <a:xfrm>
            <a:off x="2669113" y="4169800"/>
            <a:ext cx="1235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1"/>
                </a:solidFill>
              </a:rPr>
              <a:t>Random</a:t>
            </a:r>
            <a:r>
              <a:rPr lang="en" sz="800">
                <a:solidFill>
                  <a:schemeClr val="dk1"/>
                </a:solidFill>
              </a:rPr>
              <a:t>: 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bash function shuf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121" name="Google Shape;121;p16"/>
          <p:cNvSpPr txBox="1"/>
          <p:nvPr/>
        </p:nvSpPr>
        <p:spPr>
          <a:xfrm>
            <a:off x="3788438" y="4169800"/>
            <a:ext cx="1560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Sorted by </a:t>
            </a:r>
            <a:r>
              <a:rPr b="1" lang="en" sz="800">
                <a:solidFill>
                  <a:schemeClr val="dk1"/>
                </a:solidFill>
              </a:rPr>
              <a:t>Accession</a:t>
            </a:r>
            <a:r>
              <a:rPr lang="en" sz="800">
                <a:solidFill>
                  <a:schemeClr val="dk1"/>
                </a:solidFill>
              </a:rPr>
              <a:t> number: 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bash function sort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122" name="Google Shape;122;p16"/>
          <p:cNvSpPr txBox="1"/>
          <p:nvPr/>
        </p:nvSpPr>
        <p:spPr>
          <a:xfrm>
            <a:off x="5359713" y="4169800"/>
            <a:ext cx="982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Reordering with </a:t>
            </a:r>
            <a:r>
              <a:rPr b="1" lang="en" sz="800">
                <a:solidFill>
                  <a:schemeClr val="dk1"/>
                </a:solidFill>
              </a:rPr>
              <a:t>Phylo</a:t>
            </a:r>
            <a:r>
              <a:rPr lang="en" sz="800">
                <a:solidFill>
                  <a:schemeClr val="dk1"/>
                </a:solidFill>
              </a:rPr>
              <a:t> tree (mash+quicktree)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123" name="Google Shape;123;p16"/>
          <p:cNvSpPr txBox="1"/>
          <p:nvPr/>
        </p:nvSpPr>
        <p:spPr>
          <a:xfrm>
            <a:off x="4042950" y="3036700"/>
            <a:ext cx="982500" cy="1015800"/>
          </a:xfrm>
          <a:prstGeom prst="rect">
            <a:avLst/>
          </a:prstGeom>
          <a:noFill/>
          <a:ln cap="flat" cmpd="sng" w="9525">
            <a:solidFill>
              <a:srgbClr val="CC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SAMN00001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2"/>
                </a:solidFill>
              </a:rPr>
              <a:t>SAMN00011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2"/>
                </a:solidFill>
              </a:rPr>
              <a:t>SAMN00013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2"/>
                </a:solidFill>
              </a:rPr>
              <a:t>SAMN00300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…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2"/>
                </a:solidFill>
              </a:rPr>
              <a:t>SAMN20000</a:t>
            </a:r>
            <a:endParaRPr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7"/>
          <p:cNvSpPr/>
          <p:nvPr/>
        </p:nvSpPr>
        <p:spPr>
          <a:xfrm>
            <a:off x="2702088" y="1113850"/>
            <a:ext cx="3772800" cy="1252800"/>
          </a:xfrm>
          <a:prstGeom prst="roundRect">
            <a:avLst>
              <a:gd fmla="val 9411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Orders:</a:t>
            </a:r>
            <a:r>
              <a:rPr lang="en" sz="1800"/>
              <a:t> Random, Accession, Phylogenetic, Accession+Phylo, Random+Phylo</a:t>
            </a:r>
            <a:endParaRPr/>
          </a:p>
        </p:txBody>
      </p:sp>
      <p:sp>
        <p:nvSpPr>
          <p:cNvPr id="130" name="Google Shape;130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1" name="Google Shape;131;p17"/>
          <p:cNvSpPr txBox="1"/>
          <p:nvPr/>
        </p:nvSpPr>
        <p:spPr>
          <a:xfrm>
            <a:off x="2795563" y="1207900"/>
            <a:ext cx="982500" cy="1015800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genome_113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genome_192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genome_4512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genome_6789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…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genome_19091</a:t>
            </a:r>
            <a:endParaRPr sz="900">
              <a:solidFill>
                <a:schemeClr val="dk2"/>
              </a:solidFill>
            </a:endParaRPr>
          </a:p>
        </p:txBody>
      </p:sp>
      <p:sp>
        <p:nvSpPr>
          <p:cNvPr id="132" name="Google Shape;132;p17"/>
          <p:cNvSpPr txBox="1"/>
          <p:nvPr/>
        </p:nvSpPr>
        <p:spPr>
          <a:xfrm>
            <a:off x="4077638" y="1207900"/>
            <a:ext cx="982500" cy="1015800"/>
          </a:xfrm>
          <a:prstGeom prst="rect">
            <a:avLst/>
          </a:prstGeom>
          <a:noFill/>
          <a:ln cap="flat" cmpd="sng" w="9525">
            <a:solidFill>
              <a:srgbClr val="CC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SAMN00001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2"/>
                </a:solidFill>
              </a:rPr>
              <a:t>SAMN00011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2"/>
                </a:solidFill>
              </a:rPr>
              <a:t>SAMN00013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2"/>
                </a:solidFill>
              </a:rPr>
              <a:t>SAMN00300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…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2"/>
                </a:solidFill>
              </a:rPr>
              <a:t>SAMN20000</a:t>
            </a:r>
            <a:endParaRPr sz="900">
              <a:solidFill>
                <a:schemeClr val="dk2"/>
              </a:solidFill>
            </a:endParaRPr>
          </a:p>
        </p:txBody>
      </p:sp>
      <p:sp>
        <p:nvSpPr>
          <p:cNvPr id="133" name="Google Shape;133;p17"/>
          <p:cNvSpPr txBox="1"/>
          <p:nvPr/>
        </p:nvSpPr>
        <p:spPr>
          <a:xfrm>
            <a:off x="5359713" y="1207900"/>
            <a:ext cx="982500" cy="1015800"/>
          </a:xfrm>
          <a:prstGeom prst="rect">
            <a:avLst/>
          </a:prstGeom>
          <a:noFill/>
          <a:ln cap="flat" cmpd="sng" w="9525">
            <a:solidFill>
              <a:srgbClr val="6AA84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2"/>
                </a:solidFill>
              </a:rPr>
              <a:t>genome_2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genome_1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2"/>
                </a:solidFill>
              </a:rPr>
              <a:t>genome_4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genome_3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…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genome_20000</a:t>
            </a:r>
            <a:endParaRPr sz="900">
              <a:solidFill>
                <a:schemeClr val="dk2"/>
              </a:solidFill>
            </a:endParaRPr>
          </a:p>
        </p:txBody>
      </p:sp>
      <p:sp>
        <p:nvSpPr>
          <p:cNvPr id="134" name="Google Shape;134;p17"/>
          <p:cNvSpPr txBox="1"/>
          <p:nvPr/>
        </p:nvSpPr>
        <p:spPr>
          <a:xfrm>
            <a:off x="2669113" y="853000"/>
            <a:ext cx="1235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1"/>
                </a:solidFill>
              </a:rPr>
              <a:t>Random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135" name="Google Shape;135;p17"/>
          <p:cNvSpPr txBox="1"/>
          <p:nvPr/>
        </p:nvSpPr>
        <p:spPr>
          <a:xfrm>
            <a:off x="3788438" y="853000"/>
            <a:ext cx="1560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1"/>
                </a:solidFill>
              </a:rPr>
              <a:t>Accession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136" name="Google Shape;136;p17"/>
          <p:cNvSpPr txBox="1"/>
          <p:nvPr/>
        </p:nvSpPr>
        <p:spPr>
          <a:xfrm>
            <a:off x="5359713" y="853000"/>
            <a:ext cx="982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1"/>
                </a:solidFill>
              </a:rPr>
              <a:t>Phylo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137" name="Google Shape;137;p17"/>
          <p:cNvSpPr/>
          <p:nvPr/>
        </p:nvSpPr>
        <p:spPr>
          <a:xfrm rot="5400000">
            <a:off x="4227425" y="2426200"/>
            <a:ext cx="828600" cy="517800"/>
          </a:xfrm>
          <a:prstGeom prst="rightArrow">
            <a:avLst>
              <a:gd fmla="val 50000" name="adj1"/>
              <a:gd fmla="val 41676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7"/>
          <p:cNvSpPr txBox="1"/>
          <p:nvPr/>
        </p:nvSpPr>
        <p:spPr>
          <a:xfrm>
            <a:off x="2756875" y="3020750"/>
            <a:ext cx="1105200" cy="3078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random_subset_1</a:t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139" name="Google Shape;139;p17"/>
          <p:cNvSpPr txBox="1"/>
          <p:nvPr/>
        </p:nvSpPr>
        <p:spPr>
          <a:xfrm>
            <a:off x="2756875" y="3622475"/>
            <a:ext cx="1105200" cy="3849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…</a:t>
            </a:r>
            <a:endParaRPr b="1" sz="1300"/>
          </a:p>
        </p:txBody>
      </p:sp>
      <p:sp>
        <p:nvSpPr>
          <p:cNvPr id="140" name="Google Shape;140;p17"/>
          <p:cNvSpPr txBox="1"/>
          <p:nvPr/>
        </p:nvSpPr>
        <p:spPr>
          <a:xfrm>
            <a:off x="2756875" y="3443350"/>
            <a:ext cx="1105200" cy="3078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random_subset_2</a:t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141" name="Google Shape;141;p17"/>
          <p:cNvSpPr txBox="1"/>
          <p:nvPr/>
        </p:nvSpPr>
        <p:spPr>
          <a:xfrm>
            <a:off x="4019400" y="3020750"/>
            <a:ext cx="1105200" cy="307800"/>
          </a:xfrm>
          <a:prstGeom prst="rect">
            <a:avLst/>
          </a:prstGeom>
          <a:noFill/>
          <a:ln cap="flat" cmpd="sng" w="9525">
            <a:solidFill>
              <a:srgbClr val="CC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accession_subset_1</a:t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142" name="Google Shape;142;p17"/>
          <p:cNvSpPr txBox="1"/>
          <p:nvPr/>
        </p:nvSpPr>
        <p:spPr>
          <a:xfrm>
            <a:off x="4019400" y="3622475"/>
            <a:ext cx="1105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…</a:t>
            </a:r>
            <a:endParaRPr b="1" sz="1300"/>
          </a:p>
        </p:txBody>
      </p:sp>
      <p:sp>
        <p:nvSpPr>
          <p:cNvPr id="143" name="Google Shape;143;p17"/>
          <p:cNvSpPr txBox="1"/>
          <p:nvPr/>
        </p:nvSpPr>
        <p:spPr>
          <a:xfrm>
            <a:off x="4019400" y="3443350"/>
            <a:ext cx="1105200" cy="307800"/>
          </a:xfrm>
          <a:prstGeom prst="rect">
            <a:avLst/>
          </a:prstGeom>
          <a:noFill/>
          <a:ln cap="flat" cmpd="sng" w="9525">
            <a:solidFill>
              <a:srgbClr val="CC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accession_subset_2</a:t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144" name="Google Shape;144;p17"/>
          <p:cNvSpPr txBox="1"/>
          <p:nvPr/>
        </p:nvSpPr>
        <p:spPr>
          <a:xfrm>
            <a:off x="5281925" y="3020738"/>
            <a:ext cx="1105200" cy="307800"/>
          </a:xfrm>
          <a:prstGeom prst="rect">
            <a:avLst/>
          </a:prstGeom>
          <a:noFill/>
          <a:ln cap="flat" cmpd="sng" w="9525">
            <a:solidFill>
              <a:srgbClr val="6AA84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phylo_subset_1</a:t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145" name="Google Shape;145;p17"/>
          <p:cNvSpPr txBox="1"/>
          <p:nvPr/>
        </p:nvSpPr>
        <p:spPr>
          <a:xfrm>
            <a:off x="5281925" y="3602413"/>
            <a:ext cx="1105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…</a:t>
            </a:r>
            <a:endParaRPr b="1" sz="1300"/>
          </a:p>
        </p:txBody>
      </p:sp>
      <p:sp>
        <p:nvSpPr>
          <p:cNvPr id="146" name="Google Shape;146;p17"/>
          <p:cNvSpPr txBox="1"/>
          <p:nvPr/>
        </p:nvSpPr>
        <p:spPr>
          <a:xfrm>
            <a:off x="5281925" y="3443338"/>
            <a:ext cx="1105200" cy="307800"/>
          </a:xfrm>
          <a:prstGeom prst="rect">
            <a:avLst/>
          </a:prstGeom>
          <a:noFill/>
          <a:ln cap="flat" cmpd="sng" w="9525">
            <a:solidFill>
              <a:srgbClr val="6AA84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phylo_subset_2</a:t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147" name="Google Shape;147;p17"/>
          <p:cNvSpPr txBox="1"/>
          <p:nvPr/>
        </p:nvSpPr>
        <p:spPr>
          <a:xfrm>
            <a:off x="3510500" y="5260375"/>
            <a:ext cx="982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1"/>
                </a:solidFill>
              </a:rPr>
              <a:t>Random+Phylo</a:t>
            </a:r>
            <a:endParaRPr b="1" sz="800">
              <a:solidFill>
                <a:schemeClr val="dk1"/>
              </a:solidFill>
            </a:endParaRPr>
          </a:p>
        </p:txBody>
      </p:sp>
      <p:sp>
        <p:nvSpPr>
          <p:cNvPr id="148" name="Google Shape;148;p17"/>
          <p:cNvSpPr txBox="1"/>
          <p:nvPr/>
        </p:nvSpPr>
        <p:spPr>
          <a:xfrm>
            <a:off x="4742275" y="5260375"/>
            <a:ext cx="1044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1"/>
                </a:solidFill>
              </a:rPr>
              <a:t>Accession+Phylo</a:t>
            </a:r>
            <a:endParaRPr b="1" sz="800">
              <a:solidFill>
                <a:schemeClr val="dk1"/>
              </a:solidFill>
            </a:endParaRPr>
          </a:p>
        </p:txBody>
      </p:sp>
      <p:sp>
        <p:nvSpPr>
          <p:cNvPr id="149" name="Google Shape;149;p17"/>
          <p:cNvSpPr txBox="1"/>
          <p:nvPr/>
        </p:nvSpPr>
        <p:spPr>
          <a:xfrm>
            <a:off x="2380825" y="2460675"/>
            <a:ext cx="4242900" cy="323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Cut each of the 3 sets i</a:t>
            </a:r>
            <a:r>
              <a:rPr lang="en" sz="900">
                <a:solidFill>
                  <a:schemeClr val="dk2"/>
                </a:solidFill>
              </a:rPr>
              <a:t>nto </a:t>
            </a:r>
            <a:r>
              <a:rPr b="1" lang="en" sz="900">
                <a:solidFill>
                  <a:schemeClr val="dk2"/>
                </a:solidFill>
              </a:rPr>
              <a:t>40 disjunctive and different size </a:t>
            </a:r>
            <a:r>
              <a:rPr lang="en" sz="900">
                <a:solidFill>
                  <a:schemeClr val="dk2"/>
                </a:solidFill>
              </a:rPr>
              <a:t>subsets</a:t>
            </a:r>
            <a:r>
              <a:rPr b="1" lang="en" sz="900">
                <a:solidFill>
                  <a:schemeClr val="dk2"/>
                </a:solidFill>
              </a:rPr>
              <a:t>.</a:t>
            </a:r>
            <a:r>
              <a:rPr lang="en" sz="900">
                <a:solidFill>
                  <a:schemeClr val="dk2"/>
                </a:solidFill>
              </a:rPr>
              <a:t> </a:t>
            </a:r>
            <a:endParaRPr sz="900">
              <a:solidFill>
                <a:schemeClr val="dk2"/>
              </a:solidFill>
            </a:endParaRPr>
          </a:p>
        </p:txBody>
      </p:sp>
      <p:sp>
        <p:nvSpPr>
          <p:cNvPr id="150" name="Google Shape;150;p17"/>
          <p:cNvSpPr txBox="1"/>
          <p:nvPr/>
        </p:nvSpPr>
        <p:spPr>
          <a:xfrm>
            <a:off x="354838" y="1232350"/>
            <a:ext cx="982500" cy="1015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genome_1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genome_2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genome_3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genome_4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…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genome_20000</a:t>
            </a:r>
            <a:endParaRPr sz="900">
              <a:solidFill>
                <a:schemeClr val="dk2"/>
              </a:solidFill>
            </a:endParaRPr>
          </a:p>
        </p:txBody>
      </p:sp>
      <p:cxnSp>
        <p:nvCxnSpPr>
          <p:cNvPr id="151" name="Google Shape;151;p17"/>
          <p:cNvCxnSpPr>
            <a:stCxn id="150" idx="3"/>
            <a:endCxn id="128" idx="1"/>
          </p:cNvCxnSpPr>
          <p:nvPr/>
        </p:nvCxnSpPr>
        <p:spPr>
          <a:xfrm>
            <a:off x="1337338" y="1740250"/>
            <a:ext cx="1364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8"/>
          <p:cNvSpPr/>
          <p:nvPr/>
        </p:nvSpPr>
        <p:spPr>
          <a:xfrm>
            <a:off x="2702088" y="1113850"/>
            <a:ext cx="3772800" cy="1252800"/>
          </a:xfrm>
          <a:prstGeom prst="roundRect">
            <a:avLst>
              <a:gd fmla="val 9411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Orders:</a:t>
            </a:r>
            <a:r>
              <a:rPr lang="en" sz="1800"/>
              <a:t> Random, Accession, Phylogenetic, Accession+Phylo, Random+Phylo</a:t>
            </a:r>
            <a:endParaRPr/>
          </a:p>
        </p:txBody>
      </p:sp>
      <p:sp>
        <p:nvSpPr>
          <p:cNvPr id="158" name="Google Shape;158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9" name="Google Shape;159;p18"/>
          <p:cNvSpPr txBox="1"/>
          <p:nvPr/>
        </p:nvSpPr>
        <p:spPr>
          <a:xfrm>
            <a:off x="2795563" y="1207900"/>
            <a:ext cx="982500" cy="1015800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genome_113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genome_192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genome_4512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genome_6789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…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genome_19091</a:t>
            </a:r>
            <a:endParaRPr sz="900">
              <a:solidFill>
                <a:schemeClr val="dk2"/>
              </a:solidFill>
            </a:endParaRPr>
          </a:p>
        </p:txBody>
      </p:sp>
      <p:sp>
        <p:nvSpPr>
          <p:cNvPr id="160" name="Google Shape;160;p18"/>
          <p:cNvSpPr txBox="1"/>
          <p:nvPr/>
        </p:nvSpPr>
        <p:spPr>
          <a:xfrm>
            <a:off x="4077638" y="1207900"/>
            <a:ext cx="982500" cy="1015800"/>
          </a:xfrm>
          <a:prstGeom prst="rect">
            <a:avLst/>
          </a:prstGeom>
          <a:noFill/>
          <a:ln cap="flat" cmpd="sng" w="9525">
            <a:solidFill>
              <a:srgbClr val="CC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SAMN00001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2"/>
                </a:solidFill>
              </a:rPr>
              <a:t>SAMN00011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2"/>
                </a:solidFill>
              </a:rPr>
              <a:t>SAMN00013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2"/>
                </a:solidFill>
              </a:rPr>
              <a:t>SAMN00300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…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2"/>
                </a:solidFill>
              </a:rPr>
              <a:t>SAMN20000</a:t>
            </a:r>
            <a:endParaRPr sz="900">
              <a:solidFill>
                <a:schemeClr val="dk2"/>
              </a:solidFill>
            </a:endParaRPr>
          </a:p>
        </p:txBody>
      </p:sp>
      <p:sp>
        <p:nvSpPr>
          <p:cNvPr id="161" name="Google Shape;161;p18"/>
          <p:cNvSpPr txBox="1"/>
          <p:nvPr/>
        </p:nvSpPr>
        <p:spPr>
          <a:xfrm>
            <a:off x="5359713" y="1207900"/>
            <a:ext cx="982500" cy="1015800"/>
          </a:xfrm>
          <a:prstGeom prst="rect">
            <a:avLst/>
          </a:prstGeom>
          <a:noFill/>
          <a:ln cap="flat" cmpd="sng" w="9525">
            <a:solidFill>
              <a:srgbClr val="6AA84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2"/>
                </a:solidFill>
              </a:rPr>
              <a:t>genome_2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genome_1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2"/>
                </a:solidFill>
              </a:rPr>
              <a:t>genome_4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genome_3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…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genome_20000</a:t>
            </a:r>
            <a:endParaRPr sz="900">
              <a:solidFill>
                <a:schemeClr val="dk2"/>
              </a:solidFill>
            </a:endParaRPr>
          </a:p>
        </p:txBody>
      </p:sp>
      <p:sp>
        <p:nvSpPr>
          <p:cNvPr id="162" name="Google Shape;162;p18"/>
          <p:cNvSpPr txBox="1"/>
          <p:nvPr/>
        </p:nvSpPr>
        <p:spPr>
          <a:xfrm>
            <a:off x="2669113" y="853000"/>
            <a:ext cx="1235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1"/>
                </a:solidFill>
              </a:rPr>
              <a:t>Random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163" name="Google Shape;163;p18"/>
          <p:cNvSpPr txBox="1"/>
          <p:nvPr/>
        </p:nvSpPr>
        <p:spPr>
          <a:xfrm>
            <a:off x="3788438" y="853000"/>
            <a:ext cx="1560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1"/>
                </a:solidFill>
              </a:rPr>
              <a:t>Accession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164" name="Google Shape;164;p18"/>
          <p:cNvSpPr txBox="1"/>
          <p:nvPr/>
        </p:nvSpPr>
        <p:spPr>
          <a:xfrm>
            <a:off x="5359713" y="853000"/>
            <a:ext cx="982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1"/>
                </a:solidFill>
              </a:rPr>
              <a:t>Phylo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165" name="Google Shape;165;p18"/>
          <p:cNvSpPr/>
          <p:nvPr/>
        </p:nvSpPr>
        <p:spPr>
          <a:xfrm rot="5400000">
            <a:off x="4227425" y="2426200"/>
            <a:ext cx="828600" cy="517800"/>
          </a:xfrm>
          <a:prstGeom prst="rightArrow">
            <a:avLst>
              <a:gd fmla="val 50000" name="adj1"/>
              <a:gd fmla="val 41676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8"/>
          <p:cNvSpPr txBox="1"/>
          <p:nvPr/>
        </p:nvSpPr>
        <p:spPr>
          <a:xfrm>
            <a:off x="2756875" y="3020750"/>
            <a:ext cx="1105200" cy="3078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random_subset_1</a:t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167" name="Google Shape;167;p18"/>
          <p:cNvSpPr txBox="1"/>
          <p:nvPr/>
        </p:nvSpPr>
        <p:spPr>
          <a:xfrm>
            <a:off x="2756875" y="3622475"/>
            <a:ext cx="1105200" cy="3849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…</a:t>
            </a:r>
            <a:endParaRPr b="1" sz="1300"/>
          </a:p>
        </p:txBody>
      </p:sp>
      <p:sp>
        <p:nvSpPr>
          <p:cNvPr id="168" name="Google Shape;168;p18"/>
          <p:cNvSpPr txBox="1"/>
          <p:nvPr/>
        </p:nvSpPr>
        <p:spPr>
          <a:xfrm>
            <a:off x="2756875" y="3443350"/>
            <a:ext cx="1105200" cy="3078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random_subset_2</a:t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169" name="Google Shape;169;p18"/>
          <p:cNvSpPr txBox="1"/>
          <p:nvPr/>
        </p:nvSpPr>
        <p:spPr>
          <a:xfrm>
            <a:off x="4019400" y="3020750"/>
            <a:ext cx="1105200" cy="307800"/>
          </a:xfrm>
          <a:prstGeom prst="rect">
            <a:avLst/>
          </a:prstGeom>
          <a:noFill/>
          <a:ln cap="flat" cmpd="sng" w="9525">
            <a:solidFill>
              <a:srgbClr val="CC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accession_subset_1</a:t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170" name="Google Shape;170;p18"/>
          <p:cNvSpPr txBox="1"/>
          <p:nvPr/>
        </p:nvSpPr>
        <p:spPr>
          <a:xfrm>
            <a:off x="4019400" y="3622475"/>
            <a:ext cx="1105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…</a:t>
            </a:r>
            <a:endParaRPr b="1" sz="1300"/>
          </a:p>
        </p:txBody>
      </p:sp>
      <p:sp>
        <p:nvSpPr>
          <p:cNvPr id="171" name="Google Shape;171;p18"/>
          <p:cNvSpPr txBox="1"/>
          <p:nvPr/>
        </p:nvSpPr>
        <p:spPr>
          <a:xfrm>
            <a:off x="4019400" y="3443350"/>
            <a:ext cx="1105200" cy="307800"/>
          </a:xfrm>
          <a:prstGeom prst="rect">
            <a:avLst/>
          </a:prstGeom>
          <a:noFill/>
          <a:ln cap="flat" cmpd="sng" w="9525">
            <a:solidFill>
              <a:srgbClr val="CC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accession_subset_2</a:t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172" name="Google Shape;172;p18"/>
          <p:cNvSpPr txBox="1"/>
          <p:nvPr/>
        </p:nvSpPr>
        <p:spPr>
          <a:xfrm>
            <a:off x="5281925" y="3020738"/>
            <a:ext cx="1105200" cy="307800"/>
          </a:xfrm>
          <a:prstGeom prst="rect">
            <a:avLst/>
          </a:prstGeom>
          <a:noFill/>
          <a:ln cap="flat" cmpd="sng" w="9525">
            <a:solidFill>
              <a:srgbClr val="6AA84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phylo_subset_1</a:t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173" name="Google Shape;173;p18"/>
          <p:cNvSpPr txBox="1"/>
          <p:nvPr/>
        </p:nvSpPr>
        <p:spPr>
          <a:xfrm>
            <a:off x="5281925" y="3602413"/>
            <a:ext cx="1105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…</a:t>
            </a:r>
            <a:endParaRPr b="1" sz="1300"/>
          </a:p>
        </p:txBody>
      </p:sp>
      <p:sp>
        <p:nvSpPr>
          <p:cNvPr id="174" name="Google Shape;174;p18"/>
          <p:cNvSpPr txBox="1"/>
          <p:nvPr/>
        </p:nvSpPr>
        <p:spPr>
          <a:xfrm>
            <a:off x="5281925" y="3443338"/>
            <a:ext cx="1105200" cy="307800"/>
          </a:xfrm>
          <a:prstGeom prst="rect">
            <a:avLst/>
          </a:prstGeom>
          <a:noFill/>
          <a:ln cap="flat" cmpd="sng" w="9525">
            <a:solidFill>
              <a:srgbClr val="6AA84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phylo_subset_2</a:t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175" name="Google Shape;175;p18"/>
          <p:cNvSpPr txBox="1"/>
          <p:nvPr/>
        </p:nvSpPr>
        <p:spPr>
          <a:xfrm>
            <a:off x="3510500" y="5260375"/>
            <a:ext cx="982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1"/>
                </a:solidFill>
              </a:rPr>
              <a:t>Random+Phylo</a:t>
            </a:r>
            <a:endParaRPr b="1" sz="800">
              <a:solidFill>
                <a:schemeClr val="dk1"/>
              </a:solidFill>
            </a:endParaRPr>
          </a:p>
        </p:txBody>
      </p:sp>
      <p:sp>
        <p:nvSpPr>
          <p:cNvPr id="176" name="Google Shape;176;p18"/>
          <p:cNvSpPr txBox="1"/>
          <p:nvPr/>
        </p:nvSpPr>
        <p:spPr>
          <a:xfrm>
            <a:off x="4742275" y="5260375"/>
            <a:ext cx="1044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1"/>
                </a:solidFill>
              </a:rPr>
              <a:t>Accession+Phylo</a:t>
            </a:r>
            <a:endParaRPr b="1" sz="800">
              <a:solidFill>
                <a:schemeClr val="dk1"/>
              </a:solidFill>
            </a:endParaRPr>
          </a:p>
        </p:txBody>
      </p:sp>
      <p:sp>
        <p:nvSpPr>
          <p:cNvPr id="177" name="Google Shape;177;p18"/>
          <p:cNvSpPr txBox="1"/>
          <p:nvPr/>
        </p:nvSpPr>
        <p:spPr>
          <a:xfrm>
            <a:off x="2380825" y="2460675"/>
            <a:ext cx="4242900" cy="323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Cut each of the 3 sets into </a:t>
            </a:r>
            <a:r>
              <a:rPr b="1" lang="en" sz="900">
                <a:solidFill>
                  <a:schemeClr val="dk2"/>
                </a:solidFill>
              </a:rPr>
              <a:t>40 disjunctive and different size </a:t>
            </a:r>
            <a:r>
              <a:rPr lang="en" sz="900">
                <a:solidFill>
                  <a:schemeClr val="dk2"/>
                </a:solidFill>
              </a:rPr>
              <a:t>subsets</a:t>
            </a:r>
            <a:r>
              <a:rPr b="1" lang="en" sz="900">
                <a:solidFill>
                  <a:schemeClr val="dk2"/>
                </a:solidFill>
              </a:rPr>
              <a:t>.</a:t>
            </a:r>
            <a:r>
              <a:rPr lang="en" sz="900">
                <a:solidFill>
                  <a:schemeClr val="dk2"/>
                </a:solidFill>
              </a:rPr>
              <a:t> </a:t>
            </a:r>
            <a:endParaRPr sz="900">
              <a:solidFill>
                <a:schemeClr val="dk2"/>
              </a:solidFill>
            </a:endParaRPr>
          </a:p>
        </p:txBody>
      </p:sp>
      <p:sp>
        <p:nvSpPr>
          <p:cNvPr id="178" name="Google Shape;178;p18"/>
          <p:cNvSpPr txBox="1"/>
          <p:nvPr/>
        </p:nvSpPr>
        <p:spPr>
          <a:xfrm>
            <a:off x="354838" y="1232350"/>
            <a:ext cx="982500" cy="1015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genome_1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genome_2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genome_3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genome_4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…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genome_20000</a:t>
            </a:r>
            <a:endParaRPr sz="900">
              <a:solidFill>
                <a:schemeClr val="dk2"/>
              </a:solidFill>
            </a:endParaRPr>
          </a:p>
        </p:txBody>
      </p:sp>
      <p:cxnSp>
        <p:nvCxnSpPr>
          <p:cNvPr id="179" name="Google Shape;179;p18"/>
          <p:cNvCxnSpPr>
            <a:stCxn id="178" idx="3"/>
            <a:endCxn id="156" idx="1"/>
          </p:cNvCxnSpPr>
          <p:nvPr/>
        </p:nvCxnSpPr>
        <p:spPr>
          <a:xfrm>
            <a:off x="1337338" y="1740250"/>
            <a:ext cx="1364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0" name="Google Shape;180;p18"/>
          <p:cNvSpPr/>
          <p:nvPr/>
        </p:nvSpPr>
        <p:spPr>
          <a:xfrm>
            <a:off x="7781351" y="1561969"/>
            <a:ext cx="757500" cy="228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Set of genomes</a:t>
            </a:r>
            <a:endParaRPr sz="1000"/>
          </a:p>
        </p:txBody>
      </p:sp>
      <p:cxnSp>
        <p:nvCxnSpPr>
          <p:cNvPr id="181" name="Google Shape;181;p18"/>
          <p:cNvCxnSpPr/>
          <p:nvPr/>
        </p:nvCxnSpPr>
        <p:spPr>
          <a:xfrm>
            <a:off x="7545676" y="1785619"/>
            <a:ext cx="1286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82" name="Google Shape;182;p18"/>
          <p:cNvCxnSpPr/>
          <p:nvPr/>
        </p:nvCxnSpPr>
        <p:spPr>
          <a:xfrm>
            <a:off x="7545676" y="2103895"/>
            <a:ext cx="1286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83" name="Google Shape;183;p18"/>
          <p:cNvCxnSpPr/>
          <p:nvPr/>
        </p:nvCxnSpPr>
        <p:spPr>
          <a:xfrm>
            <a:off x="7545676" y="2505180"/>
            <a:ext cx="1286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84" name="Google Shape;184;p18"/>
          <p:cNvCxnSpPr/>
          <p:nvPr/>
        </p:nvCxnSpPr>
        <p:spPr>
          <a:xfrm>
            <a:off x="7545676" y="3120804"/>
            <a:ext cx="1286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85" name="Google Shape;185;p18"/>
          <p:cNvSpPr txBox="1"/>
          <p:nvPr/>
        </p:nvSpPr>
        <p:spPr>
          <a:xfrm>
            <a:off x="7174724" y="1493537"/>
            <a:ext cx="606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Subset 1</a:t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186" name="Google Shape;186;p18"/>
          <p:cNvSpPr txBox="1"/>
          <p:nvPr/>
        </p:nvSpPr>
        <p:spPr>
          <a:xfrm>
            <a:off x="7174724" y="1798716"/>
            <a:ext cx="606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Subset 2</a:t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187" name="Google Shape;187;p18"/>
          <p:cNvSpPr txBox="1"/>
          <p:nvPr/>
        </p:nvSpPr>
        <p:spPr>
          <a:xfrm>
            <a:off x="7174724" y="2144202"/>
            <a:ext cx="606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Subset 3</a:t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188" name="Google Shape;188;p18"/>
          <p:cNvSpPr txBox="1"/>
          <p:nvPr/>
        </p:nvSpPr>
        <p:spPr>
          <a:xfrm>
            <a:off x="7174724" y="2690941"/>
            <a:ext cx="606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Subset 4</a:t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189" name="Google Shape;189;p18"/>
          <p:cNvSpPr txBox="1"/>
          <p:nvPr/>
        </p:nvSpPr>
        <p:spPr>
          <a:xfrm>
            <a:off x="7174724" y="3414797"/>
            <a:ext cx="606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Subset 5</a:t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190" name="Google Shape;190;p18"/>
          <p:cNvSpPr txBox="1"/>
          <p:nvPr/>
        </p:nvSpPr>
        <p:spPr>
          <a:xfrm>
            <a:off x="7571325" y="1063175"/>
            <a:ext cx="1235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Cutting how?</a:t>
            </a:r>
            <a:endParaRPr sz="13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9"/>
          <p:cNvSpPr/>
          <p:nvPr/>
        </p:nvSpPr>
        <p:spPr>
          <a:xfrm>
            <a:off x="2702088" y="1113850"/>
            <a:ext cx="3772800" cy="1252800"/>
          </a:xfrm>
          <a:prstGeom prst="roundRect">
            <a:avLst>
              <a:gd fmla="val 9411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Orders:</a:t>
            </a:r>
            <a:r>
              <a:rPr lang="en" sz="1800"/>
              <a:t> Random, Accession, Phylogenetic, Accession+Phylo, Random+Phylo</a:t>
            </a:r>
            <a:endParaRPr/>
          </a:p>
        </p:txBody>
      </p:sp>
      <p:sp>
        <p:nvSpPr>
          <p:cNvPr id="197" name="Google Shape;197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8" name="Google Shape;198;p19"/>
          <p:cNvSpPr txBox="1"/>
          <p:nvPr/>
        </p:nvSpPr>
        <p:spPr>
          <a:xfrm>
            <a:off x="2795563" y="1207900"/>
            <a:ext cx="982500" cy="1015800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genome_113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genome_192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genome_4512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genome_6789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…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genome_19091</a:t>
            </a:r>
            <a:endParaRPr sz="900">
              <a:solidFill>
                <a:schemeClr val="dk2"/>
              </a:solidFill>
            </a:endParaRPr>
          </a:p>
        </p:txBody>
      </p:sp>
      <p:sp>
        <p:nvSpPr>
          <p:cNvPr id="199" name="Google Shape;199;p19"/>
          <p:cNvSpPr txBox="1"/>
          <p:nvPr/>
        </p:nvSpPr>
        <p:spPr>
          <a:xfrm>
            <a:off x="4077638" y="1207900"/>
            <a:ext cx="982500" cy="1015800"/>
          </a:xfrm>
          <a:prstGeom prst="rect">
            <a:avLst/>
          </a:prstGeom>
          <a:noFill/>
          <a:ln cap="flat" cmpd="sng" w="9525">
            <a:solidFill>
              <a:srgbClr val="CC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SAMN00001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2"/>
                </a:solidFill>
              </a:rPr>
              <a:t>SAMN00011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2"/>
                </a:solidFill>
              </a:rPr>
              <a:t>SAMN00013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2"/>
                </a:solidFill>
              </a:rPr>
              <a:t>SAMN00300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…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2"/>
                </a:solidFill>
              </a:rPr>
              <a:t>SAMN20000</a:t>
            </a:r>
            <a:endParaRPr sz="900">
              <a:solidFill>
                <a:schemeClr val="dk2"/>
              </a:solidFill>
            </a:endParaRPr>
          </a:p>
        </p:txBody>
      </p:sp>
      <p:sp>
        <p:nvSpPr>
          <p:cNvPr id="200" name="Google Shape;200;p19"/>
          <p:cNvSpPr txBox="1"/>
          <p:nvPr/>
        </p:nvSpPr>
        <p:spPr>
          <a:xfrm>
            <a:off x="5359713" y="1207900"/>
            <a:ext cx="982500" cy="1015800"/>
          </a:xfrm>
          <a:prstGeom prst="rect">
            <a:avLst/>
          </a:prstGeom>
          <a:noFill/>
          <a:ln cap="flat" cmpd="sng" w="9525">
            <a:solidFill>
              <a:srgbClr val="6AA84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2"/>
                </a:solidFill>
              </a:rPr>
              <a:t>genome_2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genome_1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2"/>
                </a:solidFill>
              </a:rPr>
              <a:t>genome_4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genome_3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…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genome_20000</a:t>
            </a:r>
            <a:endParaRPr sz="900">
              <a:solidFill>
                <a:schemeClr val="dk2"/>
              </a:solidFill>
            </a:endParaRPr>
          </a:p>
        </p:txBody>
      </p:sp>
      <p:sp>
        <p:nvSpPr>
          <p:cNvPr id="201" name="Google Shape;201;p19"/>
          <p:cNvSpPr txBox="1"/>
          <p:nvPr/>
        </p:nvSpPr>
        <p:spPr>
          <a:xfrm>
            <a:off x="2669113" y="853000"/>
            <a:ext cx="1235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1"/>
                </a:solidFill>
              </a:rPr>
              <a:t>Random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202" name="Google Shape;202;p19"/>
          <p:cNvSpPr txBox="1"/>
          <p:nvPr/>
        </p:nvSpPr>
        <p:spPr>
          <a:xfrm>
            <a:off x="3788438" y="853000"/>
            <a:ext cx="1560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1"/>
                </a:solidFill>
              </a:rPr>
              <a:t>Accession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203" name="Google Shape;203;p19"/>
          <p:cNvSpPr txBox="1"/>
          <p:nvPr/>
        </p:nvSpPr>
        <p:spPr>
          <a:xfrm>
            <a:off x="5359713" y="853000"/>
            <a:ext cx="982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1"/>
                </a:solidFill>
              </a:rPr>
              <a:t>Phylo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204" name="Google Shape;204;p19"/>
          <p:cNvSpPr/>
          <p:nvPr/>
        </p:nvSpPr>
        <p:spPr>
          <a:xfrm rot="5400000">
            <a:off x="4227425" y="2426200"/>
            <a:ext cx="828600" cy="517800"/>
          </a:xfrm>
          <a:prstGeom prst="rightArrow">
            <a:avLst>
              <a:gd fmla="val 50000" name="adj1"/>
              <a:gd fmla="val 41676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19"/>
          <p:cNvSpPr txBox="1"/>
          <p:nvPr/>
        </p:nvSpPr>
        <p:spPr>
          <a:xfrm>
            <a:off x="2756875" y="3020750"/>
            <a:ext cx="1105200" cy="3078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random_subset_1</a:t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206" name="Google Shape;206;p19"/>
          <p:cNvSpPr txBox="1"/>
          <p:nvPr/>
        </p:nvSpPr>
        <p:spPr>
          <a:xfrm>
            <a:off x="2756875" y="3622475"/>
            <a:ext cx="1105200" cy="3849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…</a:t>
            </a:r>
            <a:endParaRPr b="1" sz="1300"/>
          </a:p>
        </p:txBody>
      </p:sp>
      <p:sp>
        <p:nvSpPr>
          <p:cNvPr id="207" name="Google Shape;207;p19"/>
          <p:cNvSpPr txBox="1"/>
          <p:nvPr/>
        </p:nvSpPr>
        <p:spPr>
          <a:xfrm>
            <a:off x="2756875" y="3443350"/>
            <a:ext cx="1105200" cy="3078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random_subset_2</a:t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208" name="Google Shape;208;p19"/>
          <p:cNvSpPr txBox="1"/>
          <p:nvPr/>
        </p:nvSpPr>
        <p:spPr>
          <a:xfrm>
            <a:off x="4019400" y="3020750"/>
            <a:ext cx="1105200" cy="307800"/>
          </a:xfrm>
          <a:prstGeom prst="rect">
            <a:avLst/>
          </a:prstGeom>
          <a:noFill/>
          <a:ln cap="flat" cmpd="sng" w="9525">
            <a:solidFill>
              <a:srgbClr val="CC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accession_subset_1</a:t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209" name="Google Shape;209;p19"/>
          <p:cNvSpPr txBox="1"/>
          <p:nvPr/>
        </p:nvSpPr>
        <p:spPr>
          <a:xfrm>
            <a:off x="4019400" y="3622475"/>
            <a:ext cx="1105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…</a:t>
            </a:r>
            <a:endParaRPr b="1" sz="1300"/>
          </a:p>
        </p:txBody>
      </p:sp>
      <p:sp>
        <p:nvSpPr>
          <p:cNvPr id="210" name="Google Shape;210;p19"/>
          <p:cNvSpPr txBox="1"/>
          <p:nvPr/>
        </p:nvSpPr>
        <p:spPr>
          <a:xfrm>
            <a:off x="4019400" y="3443350"/>
            <a:ext cx="1105200" cy="307800"/>
          </a:xfrm>
          <a:prstGeom prst="rect">
            <a:avLst/>
          </a:prstGeom>
          <a:noFill/>
          <a:ln cap="flat" cmpd="sng" w="9525">
            <a:solidFill>
              <a:srgbClr val="CC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accession_subset_2</a:t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211" name="Google Shape;211;p19"/>
          <p:cNvSpPr txBox="1"/>
          <p:nvPr/>
        </p:nvSpPr>
        <p:spPr>
          <a:xfrm>
            <a:off x="5281925" y="3020738"/>
            <a:ext cx="1105200" cy="307800"/>
          </a:xfrm>
          <a:prstGeom prst="rect">
            <a:avLst/>
          </a:prstGeom>
          <a:noFill/>
          <a:ln cap="flat" cmpd="sng" w="9525">
            <a:solidFill>
              <a:srgbClr val="6AA84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phylo_subset_1</a:t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212" name="Google Shape;212;p19"/>
          <p:cNvSpPr txBox="1"/>
          <p:nvPr/>
        </p:nvSpPr>
        <p:spPr>
          <a:xfrm>
            <a:off x="5281925" y="3602413"/>
            <a:ext cx="1105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…</a:t>
            </a:r>
            <a:endParaRPr b="1" sz="1300"/>
          </a:p>
        </p:txBody>
      </p:sp>
      <p:sp>
        <p:nvSpPr>
          <p:cNvPr id="213" name="Google Shape;213;p19"/>
          <p:cNvSpPr txBox="1"/>
          <p:nvPr/>
        </p:nvSpPr>
        <p:spPr>
          <a:xfrm>
            <a:off x="5281925" y="3443338"/>
            <a:ext cx="1105200" cy="307800"/>
          </a:xfrm>
          <a:prstGeom prst="rect">
            <a:avLst/>
          </a:prstGeom>
          <a:noFill/>
          <a:ln cap="flat" cmpd="sng" w="9525">
            <a:solidFill>
              <a:srgbClr val="6AA84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phylo_subset_2</a:t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214" name="Google Shape;214;p19"/>
          <p:cNvSpPr txBox="1"/>
          <p:nvPr/>
        </p:nvSpPr>
        <p:spPr>
          <a:xfrm>
            <a:off x="2380825" y="2460675"/>
            <a:ext cx="4242900" cy="323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Cut each of the 3 sets into </a:t>
            </a:r>
            <a:r>
              <a:rPr b="1" lang="en" sz="900">
                <a:solidFill>
                  <a:schemeClr val="dk2"/>
                </a:solidFill>
              </a:rPr>
              <a:t>40 disjunctive and different size </a:t>
            </a:r>
            <a:r>
              <a:rPr lang="en" sz="900">
                <a:solidFill>
                  <a:schemeClr val="dk2"/>
                </a:solidFill>
              </a:rPr>
              <a:t>subsets</a:t>
            </a:r>
            <a:r>
              <a:rPr b="1" lang="en" sz="900">
                <a:solidFill>
                  <a:schemeClr val="dk2"/>
                </a:solidFill>
              </a:rPr>
              <a:t>.</a:t>
            </a:r>
            <a:r>
              <a:rPr lang="en" sz="900">
                <a:solidFill>
                  <a:schemeClr val="dk2"/>
                </a:solidFill>
              </a:rPr>
              <a:t> </a:t>
            </a:r>
            <a:endParaRPr sz="900">
              <a:solidFill>
                <a:schemeClr val="dk2"/>
              </a:solidFill>
            </a:endParaRPr>
          </a:p>
        </p:txBody>
      </p:sp>
      <p:sp>
        <p:nvSpPr>
          <p:cNvPr id="215" name="Google Shape;215;p19"/>
          <p:cNvSpPr txBox="1"/>
          <p:nvPr/>
        </p:nvSpPr>
        <p:spPr>
          <a:xfrm>
            <a:off x="354838" y="1232350"/>
            <a:ext cx="982500" cy="1015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genome_1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genome_2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genome_3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genome_4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…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genome_20000</a:t>
            </a:r>
            <a:endParaRPr sz="900">
              <a:solidFill>
                <a:schemeClr val="dk2"/>
              </a:solidFill>
            </a:endParaRPr>
          </a:p>
        </p:txBody>
      </p:sp>
      <p:cxnSp>
        <p:nvCxnSpPr>
          <p:cNvPr id="216" name="Google Shape;216;p19"/>
          <p:cNvCxnSpPr>
            <a:stCxn id="215" idx="3"/>
            <a:endCxn id="195" idx="1"/>
          </p:cNvCxnSpPr>
          <p:nvPr/>
        </p:nvCxnSpPr>
        <p:spPr>
          <a:xfrm>
            <a:off x="1337338" y="1740250"/>
            <a:ext cx="1364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7" name="Google Shape;217;p19"/>
          <p:cNvSpPr/>
          <p:nvPr/>
        </p:nvSpPr>
        <p:spPr>
          <a:xfrm>
            <a:off x="7781351" y="1561969"/>
            <a:ext cx="757500" cy="228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Set of genomes</a:t>
            </a:r>
            <a:endParaRPr sz="1000"/>
          </a:p>
        </p:txBody>
      </p:sp>
      <p:cxnSp>
        <p:nvCxnSpPr>
          <p:cNvPr id="218" name="Google Shape;218;p19"/>
          <p:cNvCxnSpPr/>
          <p:nvPr/>
        </p:nvCxnSpPr>
        <p:spPr>
          <a:xfrm>
            <a:off x="7545676" y="1785619"/>
            <a:ext cx="1286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219" name="Google Shape;219;p19"/>
          <p:cNvCxnSpPr/>
          <p:nvPr/>
        </p:nvCxnSpPr>
        <p:spPr>
          <a:xfrm>
            <a:off x="7545676" y="2103895"/>
            <a:ext cx="1286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220" name="Google Shape;220;p19"/>
          <p:cNvCxnSpPr/>
          <p:nvPr/>
        </p:nvCxnSpPr>
        <p:spPr>
          <a:xfrm>
            <a:off x="7545676" y="2505180"/>
            <a:ext cx="1286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221" name="Google Shape;221;p19"/>
          <p:cNvCxnSpPr/>
          <p:nvPr/>
        </p:nvCxnSpPr>
        <p:spPr>
          <a:xfrm>
            <a:off x="7545676" y="3120804"/>
            <a:ext cx="1286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222" name="Google Shape;222;p19"/>
          <p:cNvSpPr txBox="1"/>
          <p:nvPr/>
        </p:nvSpPr>
        <p:spPr>
          <a:xfrm>
            <a:off x="7174724" y="1493537"/>
            <a:ext cx="606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Subset 1</a:t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223" name="Google Shape;223;p19"/>
          <p:cNvSpPr txBox="1"/>
          <p:nvPr/>
        </p:nvSpPr>
        <p:spPr>
          <a:xfrm>
            <a:off x="7174724" y="1798716"/>
            <a:ext cx="606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Subset 2</a:t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224" name="Google Shape;224;p19"/>
          <p:cNvSpPr txBox="1"/>
          <p:nvPr/>
        </p:nvSpPr>
        <p:spPr>
          <a:xfrm>
            <a:off x="7174724" y="2144202"/>
            <a:ext cx="606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Subset 3</a:t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225" name="Google Shape;225;p19"/>
          <p:cNvSpPr txBox="1"/>
          <p:nvPr/>
        </p:nvSpPr>
        <p:spPr>
          <a:xfrm>
            <a:off x="7174724" y="2690941"/>
            <a:ext cx="606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Subset 4</a:t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226" name="Google Shape;226;p19"/>
          <p:cNvSpPr txBox="1"/>
          <p:nvPr/>
        </p:nvSpPr>
        <p:spPr>
          <a:xfrm>
            <a:off x="7174724" y="3414797"/>
            <a:ext cx="606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Subset 5</a:t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227" name="Google Shape;227;p19"/>
          <p:cNvSpPr txBox="1"/>
          <p:nvPr/>
        </p:nvSpPr>
        <p:spPr>
          <a:xfrm>
            <a:off x="7571325" y="1063175"/>
            <a:ext cx="1235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Cutting how?</a:t>
            </a:r>
            <a:endParaRPr sz="1300">
              <a:solidFill>
                <a:schemeClr val="dk2"/>
              </a:solidFill>
            </a:endParaRPr>
          </a:p>
        </p:txBody>
      </p:sp>
      <p:sp>
        <p:nvSpPr>
          <p:cNvPr id="228" name="Google Shape;228;p19"/>
          <p:cNvSpPr txBox="1"/>
          <p:nvPr/>
        </p:nvSpPr>
        <p:spPr>
          <a:xfrm>
            <a:off x="2753775" y="3515775"/>
            <a:ext cx="1105200" cy="3849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…</a:t>
            </a:r>
            <a:endParaRPr b="1" sz="1300"/>
          </a:p>
        </p:txBody>
      </p:sp>
      <p:sp>
        <p:nvSpPr>
          <p:cNvPr id="229" name="Google Shape;229;p19"/>
          <p:cNvSpPr txBox="1"/>
          <p:nvPr/>
        </p:nvSpPr>
        <p:spPr>
          <a:xfrm>
            <a:off x="4016300" y="3515775"/>
            <a:ext cx="1105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…</a:t>
            </a:r>
            <a:endParaRPr b="1" sz="1300"/>
          </a:p>
        </p:txBody>
      </p:sp>
      <p:sp>
        <p:nvSpPr>
          <p:cNvPr id="230" name="Google Shape;230;p19"/>
          <p:cNvSpPr txBox="1"/>
          <p:nvPr/>
        </p:nvSpPr>
        <p:spPr>
          <a:xfrm>
            <a:off x="5278825" y="3495713"/>
            <a:ext cx="1105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…</a:t>
            </a:r>
            <a:endParaRPr b="1" sz="1300"/>
          </a:p>
        </p:txBody>
      </p:sp>
      <p:sp>
        <p:nvSpPr>
          <p:cNvPr id="231" name="Google Shape;231;p19"/>
          <p:cNvSpPr txBox="1"/>
          <p:nvPr/>
        </p:nvSpPr>
        <p:spPr>
          <a:xfrm>
            <a:off x="4016300" y="4387825"/>
            <a:ext cx="1105200" cy="431100"/>
          </a:xfrm>
          <a:prstGeom prst="rect">
            <a:avLst/>
          </a:prstGeom>
          <a:noFill/>
          <a:ln cap="flat" cmpd="sng" w="9525">
            <a:solidFill>
              <a:srgbClr val="FFD966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accession_phylo</a:t>
            </a:r>
            <a:endParaRPr sz="8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subset_1</a:t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232" name="Google Shape;232;p19"/>
          <p:cNvSpPr txBox="1"/>
          <p:nvPr/>
        </p:nvSpPr>
        <p:spPr>
          <a:xfrm>
            <a:off x="2753775" y="4387825"/>
            <a:ext cx="1105200" cy="431100"/>
          </a:xfrm>
          <a:prstGeom prst="rect">
            <a:avLst/>
          </a:prstGeom>
          <a:noFill/>
          <a:ln cap="flat" cmpd="sng" w="9525">
            <a:solidFill>
              <a:srgbClr val="9FC5E8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random_phylo</a:t>
            </a:r>
            <a:endParaRPr sz="8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subset_1</a:t>
            </a:r>
            <a:endParaRPr sz="800">
              <a:solidFill>
                <a:schemeClr val="dk2"/>
              </a:solidFill>
            </a:endParaRPr>
          </a:p>
        </p:txBody>
      </p:sp>
      <p:cxnSp>
        <p:nvCxnSpPr>
          <p:cNvPr id="233" name="Google Shape;233;p19"/>
          <p:cNvCxnSpPr>
            <a:endCxn id="231" idx="1"/>
          </p:cNvCxnSpPr>
          <p:nvPr/>
        </p:nvCxnSpPr>
        <p:spPr>
          <a:xfrm>
            <a:off x="4016300" y="3566875"/>
            <a:ext cx="0" cy="103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4" name="Google Shape;234;p19"/>
          <p:cNvCxnSpPr>
            <a:endCxn id="232" idx="1"/>
          </p:cNvCxnSpPr>
          <p:nvPr/>
        </p:nvCxnSpPr>
        <p:spPr>
          <a:xfrm>
            <a:off x="2753775" y="3566875"/>
            <a:ext cx="0" cy="103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5" name="Google Shape;235;p19"/>
          <p:cNvSpPr txBox="1"/>
          <p:nvPr/>
        </p:nvSpPr>
        <p:spPr>
          <a:xfrm>
            <a:off x="2753775" y="4650700"/>
            <a:ext cx="1105200" cy="3849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…</a:t>
            </a:r>
            <a:endParaRPr b="1" sz="1300"/>
          </a:p>
        </p:txBody>
      </p:sp>
      <p:sp>
        <p:nvSpPr>
          <p:cNvPr id="236" name="Google Shape;236;p19"/>
          <p:cNvSpPr txBox="1"/>
          <p:nvPr/>
        </p:nvSpPr>
        <p:spPr>
          <a:xfrm>
            <a:off x="4016300" y="4650700"/>
            <a:ext cx="1105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…</a:t>
            </a:r>
            <a:endParaRPr b="1" sz="1300"/>
          </a:p>
        </p:txBody>
      </p:sp>
      <p:sp>
        <p:nvSpPr>
          <p:cNvPr id="237" name="Google Shape;237;p19"/>
          <p:cNvSpPr txBox="1"/>
          <p:nvPr/>
        </p:nvSpPr>
        <p:spPr>
          <a:xfrm>
            <a:off x="2753775" y="3900675"/>
            <a:ext cx="2337000" cy="431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Reorder 1 more time </a:t>
            </a:r>
            <a:r>
              <a:rPr lang="en" sz="800"/>
              <a:t>on individual subset</a:t>
            </a:r>
            <a:r>
              <a:rPr lang="en" sz="800"/>
              <a:t> with phylo tree</a:t>
            </a:r>
            <a:endParaRPr sz="800"/>
          </a:p>
        </p:txBody>
      </p:sp>
      <p:sp>
        <p:nvSpPr>
          <p:cNvPr id="238" name="Google Shape;238;p19"/>
          <p:cNvSpPr txBox="1"/>
          <p:nvPr/>
        </p:nvSpPr>
        <p:spPr>
          <a:xfrm>
            <a:off x="2818225" y="4845875"/>
            <a:ext cx="982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1"/>
                </a:solidFill>
              </a:rPr>
              <a:t>Random+Phylo</a:t>
            </a:r>
            <a:endParaRPr b="1" sz="800">
              <a:solidFill>
                <a:schemeClr val="dk1"/>
              </a:solidFill>
            </a:endParaRPr>
          </a:p>
        </p:txBody>
      </p:sp>
      <p:sp>
        <p:nvSpPr>
          <p:cNvPr id="239" name="Google Shape;239;p19"/>
          <p:cNvSpPr txBox="1"/>
          <p:nvPr/>
        </p:nvSpPr>
        <p:spPr>
          <a:xfrm>
            <a:off x="4046900" y="4845875"/>
            <a:ext cx="1044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1"/>
                </a:solidFill>
              </a:rPr>
              <a:t>Accession+Phylo</a:t>
            </a:r>
            <a:endParaRPr b="1" sz="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0"/>
          <p:cNvSpPr/>
          <p:nvPr/>
        </p:nvSpPr>
        <p:spPr>
          <a:xfrm>
            <a:off x="2702088" y="1113850"/>
            <a:ext cx="3772800" cy="1252800"/>
          </a:xfrm>
          <a:prstGeom prst="roundRect">
            <a:avLst>
              <a:gd fmla="val 9411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Orders:</a:t>
            </a:r>
            <a:r>
              <a:rPr lang="en" sz="1800"/>
              <a:t> Random, Accession, Phylogenetic, Accession+Phylo, Random+Phylo</a:t>
            </a:r>
            <a:endParaRPr/>
          </a:p>
        </p:txBody>
      </p:sp>
      <p:sp>
        <p:nvSpPr>
          <p:cNvPr id="246" name="Google Shape;246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7" name="Google Shape;247;p20"/>
          <p:cNvSpPr txBox="1"/>
          <p:nvPr/>
        </p:nvSpPr>
        <p:spPr>
          <a:xfrm>
            <a:off x="2795563" y="1207900"/>
            <a:ext cx="982500" cy="1015800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genome_113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genome_192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genome_4512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genome_6789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…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genome_19091</a:t>
            </a:r>
            <a:endParaRPr sz="900">
              <a:solidFill>
                <a:schemeClr val="dk2"/>
              </a:solidFill>
            </a:endParaRPr>
          </a:p>
        </p:txBody>
      </p:sp>
      <p:sp>
        <p:nvSpPr>
          <p:cNvPr id="248" name="Google Shape;248;p20"/>
          <p:cNvSpPr txBox="1"/>
          <p:nvPr/>
        </p:nvSpPr>
        <p:spPr>
          <a:xfrm>
            <a:off x="4077638" y="1207900"/>
            <a:ext cx="982500" cy="1015800"/>
          </a:xfrm>
          <a:prstGeom prst="rect">
            <a:avLst/>
          </a:prstGeom>
          <a:noFill/>
          <a:ln cap="flat" cmpd="sng" w="9525">
            <a:solidFill>
              <a:srgbClr val="CC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SAMN00001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2"/>
                </a:solidFill>
              </a:rPr>
              <a:t>SAMN00011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2"/>
                </a:solidFill>
              </a:rPr>
              <a:t>SAMN00013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2"/>
                </a:solidFill>
              </a:rPr>
              <a:t>SAMN00300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…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2"/>
                </a:solidFill>
              </a:rPr>
              <a:t>SAMN20000</a:t>
            </a:r>
            <a:endParaRPr sz="900">
              <a:solidFill>
                <a:schemeClr val="dk2"/>
              </a:solidFill>
            </a:endParaRPr>
          </a:p>
        </p:txBody>
      </p:sp>
      <p:sp>
        <p:nvSpPr>
          <p:cNvPr id="249" name="Google Shape;249;p20"/>
          <p:cNvSpPr txBox="1"/>
          <p:nvPr/>
        </p:nvSpPr>
        <p:spPr>
          <a:xfrm>
            <a:off x="5359713" y="1207900"/>
            <a:ext cx="982500" cy="1015800"/>
          </a:xfrm>
          <a:prstGeom prst="rect">
            <a:avLst/>
          </a:prstGeom>
          <a:noFill/>
          <a:ln cap="flat" cmpd="sng" w="9525">
            <a:solidFill>
              <a:srgbClr val="6AA84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2"/>
                </a:solidFill>
              </a:rPr>
              <a:t>genome_2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genome_1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2"/>
                </a:solidFill>
              </a:rPr>
              <a:t>genome_4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genome_3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…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genome_20000</a:t>
            </a:r>
            <a:endParaRPr sz="900">
              <a:solidFill>
                <a:schemeClr val="dk2"/>
              </a:solidFill>
            </a:endParaRPr>
          </a:p>
        </p:txBody>
      </p:sp>
      <p:sp>
        <p:nvSpPr>
          <p:cNvPr id="250" name="Google Shape;250;p20"/>
          <p:cNvSpPr txBox="1"/>
          <p:nvPr/>
        </p:nvSpPr>
        <p:spPr>
          <a:xfrm>
            <a:off x="2669113" y="853000"/>
            <a:ext cx="1235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1"/>
                </a:solidFill>
              </a:rPr>
              <a:t>Random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251" name="Google Shape;251;p20"/>
          <p:cNvSpPr txBox="1"/>
          <p:nvPr/>
        </p:nvSpPr>
        <p:spPr>
          <a:xfrm>
            <a:off x="3788438" y="853000"/>
            <a:ext cx="1560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1"/>
                </a:solidFill>
              </a:rPr>
              <a:t>Accession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252" name="Google Shape;252;p20"/>
          <p:cNvSpPr txBox="1"/>
          <p:nvPr/>
        </p:nvSpPr>
        <p:spPr>
          <a:xfrm>
            <a:off x="5359713" y="853000"/>
            <a:ext cx="982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1"/>
                </a:solidFill>
              </a:rPr>
              <a:t>Phylo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253" name="Google Shape;253;p20"/>
          <p:cNvSpPr/>
          <p:nvPr/>
        </p:nvSpPr>
        <p:spPr>
          <a:xfrm rot="5400000">
            <a:off x="4227425" y="2426200"/>
            <a:ext cx="828600" cy="517800"/>
          </a:xfrm>
          <a:prstGeom prst="rightArrow">
            <a:avLst>
              <a:gd fmla="val 50000" name="adj1"/>
              <a:gd fmla="val 41676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20"/>
          <p:cNvSpPr txBox="1"/>
          <p:nvPr/>
        </p:nvSpPr>
        <p:spPr>
          <a:xfrm>
            <a:off x="2756875" y="3020750"/>
            <a:ext cx="1105200" cy="3078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random_subset_1</a:t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255" name="Google Shape;255;p20"/>
          <p:cNvSpPr txBox="1"/>
          <p:nvPr/>
        </p:nvSpPr>
        <p:spPr>
          <a:xfrm>
            <a:off x="2756875" y="3622475"/>
            <a:ext cx="1105200" cy="3849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…</a:t>
            </a:r>
            <a:endParaRPr b="1" sz="1300"/>
          </a:p>
        </p:txBody>
      </p:sp>
      <p:sp>
        <p:nvSpPr>
          <p:cNvPr id="256" name="Google Shape;256;p20"/>
          <p:cNvSpPr txBox="1"/>
          <p:nvPr/>
        </p:nvSpPr>
        <p:spPr>
          <a:xfrm>
            <a:off x="2756875" y="3443350"/>
            <a:ext cx="1105200" cy="3078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random_subset_2</a:t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257" name="Google Shape;257;p20"/>
          <p:cNvSpPr txBox="1"/>
          <p:nvPr/>
        </p:nvSpPr>
        <p:spPr>
          <a:xfrm>
            <a:off x="4019400" y="3020750"/>
            <a:ext cx="1105200" cy="307800"/>
          </a:xfrm>
          <a:prstGeom prst="rect">
            <a:avLst/>
          </a:prstGeom>
          <a:noFill/>
          <a:ln cap="flat" cmpd="sng" w="9525">
            <a:solidFill>
              <a:srgbClr val="CC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accession_subset_1</a:t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258" name="Google Shape;258;p20"/>
          <p:cNvSpPr txBox="1"/>
          <p:nvPr/>
        </p:nvSpPr>
        <p:spPr>
          <a:xfrm>
            <a:off x="4019400" y="3622475"/>
            <a:ext cx="1105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…</a:t>
            </a:r>
            <a:endParaRPr b="1" sz="1300"/>
          </a:p>
        </p:txBody>
      </p:sp>
      <p:sp>
        <p:nvSpPr>
          <p:cNvPr id="259" name="Google Shape;259;p20"/>
          <p:cNvSpPr txBox="1"/>
          <p:nvPr/>
        </p:nvSpPr>
        <p:spPr>
          <a:xfrm>
            <a:off x="4019400" y="3443350"/>
            <a:ext cx="1105200" cy="307800"/>
          </a:xfrm>
          <a:prstGeom prst="rect">
            <a:avLst/>
          </a:prstGeom>
          <a:noFill/>
          <a:ln cap="flat" cmpd="sng" w="9525">
            <a:solidFill>
              <a:srgbClr val="CC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accession_subset_2</a:t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260" name="Google Shape;260;p20"/>
          <p:cNvSpPr txBox="1"/>
          <p:nvPr/>
        </p:nvSpPr>
        <p:spPr>
          <a:xfrm>
            <a:off x="5281925" y="3020738"/>
            <a:ext cx="1105200" cy="307800"/>
          </a:xfrm>
          <a:prstGeom prst="rect">
            <a:avLst/>
          </a:prstGeom>
          <a:noFill/>
          <a:ln cap="flat" cmpd="sng" w="9525">
            <a:solidFill>
              <a:srgbClr val="6AA84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phylo_subset_1</a:t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261" name="Google Shape;261;p20"/>
          <p:cNvSpPr txBox="1"/>
          <p:nvPr/>
        </p:nvSpPr>
        <p:spPr>
          <a:xfrm>
            <a:off x="5281925" y="3602413"/>
            <a:ext cx="1105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…</a:t>
            </a:r>
            <a:endParaRPr b="1" sz="1300"/>
          </a:p>
        </p:txBody>
      </p:sp>
      <p:sp>
        <p:nvSpPr>
          <p:cNvPr id="262" name="Google Shape;262;p20"/>
          <p:cNvSpPr txBox="1"/>
          <p:nvPr/>
        </p:nvSpPr>
        <p:spPr>
          <a:xfrm>
            <a:off x="5281925" y="3443338"/>
            <a:ext cx="1105200" cy="307800"/>
          </a:xfrm>
          <a:prstGeom prst="rect">
            <a:avLst/>
          </a:prstGeom>
          <a:noFill/>
          <a:ln cap="flat" cmpd="sng" w="9525">
            <a:solidFill>
              <a:srgbClr val="6AA84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phylo_subset_2</a:t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263" name="Google Shape;263;p20"/>
          <p:cNvSpPr txBox="1"/>
          <p:nvPr/>
        </p:nvSpPr>
        <p:spPr>
          <a:xfrm>
            <a:off x="2380825" y="2460675"/>
            <a:ext cx="4242900" cy="323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Cut each of the 3 sets into </a:t>
            </a:r>
            <a:r>
              <a:rPr b="1" lang="en" sz="900">
                <a:solidFill>
                  <a:schemeClr val="dk2"/>
                </a:solidFill>
              </a:rPr>
              <a:t>40 disjunctive and different size </a:t>
            </a:r>
            <a:r>
              <a:rPr lang="en" sz="900">
                <a:solidFill>
                  <a:schemeClr val="dk2"/>
                </a:solidFill>
              </a:rPr>
              <a:t>subsets</a:t>
            </a:r>
            <a:r>
              <a:rPr b="1" lang="en" sz="900">
                <a:solidFill>
                  <a:schemeClr val="dk2"/>
                </a:solidFill>
              </a:rPr>
              <a:t>.</a:t>
            </a:r>
            <a:r>
              <a:rPr lang="en" sz="900">
                <a:solidFill>
                  <a:schemeClr val="dk2"/>
                </a:solidFill>
              </a:rPr>
              <a:t> </a:t>
            </a:r>
            <a:endParaRPr sz="900">
              <a:solidFill>
                <a:schemeClr val="dk2"/>
              </a:solidFill>
            </a:endParaRPr>
          </a:p>
        </p:txBody>
      </p:sp>
      <p:sp>
        <p:nvSpPr>
          <p:cNvPr id="264" name="Google Shape;264;p20"/>
          <p:cNvSpPr txBox="1"/>
          <p:nvPr/>
        </p:nvSpPr>
        <p:spPr>
          <a:xfrm>
            <a:off x="354838" y="1232350"/>
            <a:ext cx="982500" cy="1015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genome_1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genome_2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genome_3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genome_4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…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genome_20000</a:t>
            </a:r>
            <a:endParaRPr sz="900">
              <a:solidFill>
                <a:schemeClr val="dk2"/>
              </a:solidFill>
            </a:endParaRPr>
          </a:p>
        </p:txBody>
      </p:sp>
      <p:cxnSp>
        <p:nvCxnSpPr>
          <p:cNvPr id="265" name="Google Shape;265;p20"/>
          <p:cNvCxnSpPr>
            <a:stCxn id="264" idx="3"/>
            <a:endCxn id="244" idx="1"/>
          </p:cNvCxnSpPr>
          <p:nvPr/>
        </p:nvCxnSpPr>
        <p:spPr>
          <a:xfrm>
            <a:off x="1337338" y="1740250"/>
            <a:ext cx="1364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6" name="Google Shape;266;p20"/>
          <p:cNvSpPr/>
          <p:nvPr/>
        </p:nvSpPr>
        <p:spPr>
          <a:xfrm>
            <a:off x="7781351" y="1561969"/>
            <a:ext cx="757500" cy="228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Set of genomes</a:t>
            </a:r>
            <a:endParaRPr sz="1000"/>
          </a:p>
        </p:txBody>
      </p:sp>
      <p:cxnSp>
        <p:nvCxnSpPr>
          <p:cNvPr id="267" name="Google Shape;267;p20"/>
          <p:cNvCxnSpPr/>
          <p:nvPr/>
        </p:nvCxnSpPr>
        <p:spPr>
          <a:xfrm>
            <a:off x="7545676" y="1785619"/>
            <a:ext cx="1286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268" name="Google Shape;268;p20"/>
          <p:cNvCxnSpPr/>
          <p:nvPr/>
        </p:nvCxnSpPr>
        <p:spPr>
          <a:xfrm>
            <a:off x="7545676" y="2103895"/>
            <a:ext cx="1286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269" name="Google Shape;269;p20"/>
          <p:cNvCxnSpPr/>
          <p:nvPr/>
        </p:nvCxnSpPr>
        <p:spPr>
          <a:xfrm>
            <a:off x="7545676" y="2505180"/>
            <a:ext cx="1286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270" name="Google Shape;270;p20"/>
          <p:cNvCxnSpPr/>
          <p:nvPr/>
        </p:nvCxnSpPr>
        <p:spPr>
          <a:xfrm>
            <a:off x="7545676" y="3120804"/>
            <a:ext cx="1286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271" name="Google Shape;271;p20"/>
          <p:cNvSpPr txBox="1"/>
          <p:nvPr/>
        </p:nvSpPr>
        <p:spPr>
          <a:xfrm>
            <a:off x="7174724" y="1493537"/>
            <a:ext cx="606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Subset 1</a:t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272" name="Google Shape;272;p20"/>
          <p:cNvSpPr txBox="1"/>
          <p:nvPr/>
        </p:nvSpPr>
        <p:spPr>
          <a:xfrm>
            <a:off x="7174724" y="1798716"/>
            <a:ext cx="606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Subset 2</a:t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273" name="Google Shape;273;p20"/>
          <p:cNvSpPr txBox="1"/>
          <p:nvPr/>
        </p:nvSpPr>
        <p:spPr>
          <a:xfrm>
            <a:off x="7174724" y="2144202"/>
            <a:ext cx="606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Subset 3</a:t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274" name="Google Shape;274;p20"/>
          <p:cNvSpPr txBox="1"/>
          <p:nvPr/>
        </p:nvSpPr>
        <p:spPr>
          <a:xfrm>
            <a:off x="7174724" y="2690941"/>
            <a:ext cx="606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Subset 4</a:t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275" name="Google Shape;275;p20"/>
          <p:cNvSpPr txBox="1"/>
          <p:nvPr/>
        </p:nvSpPr>
        <p:spPr>
          <a:xfrm>
            <a:off x="7174724" y="3414797"/>
            <a:ext cx="606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Subset 5</a:t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276" name="Google Shape;276;p20"/>
          <p:cNvSpPr txBox="1"/>
          <p:nvPr/>
        </p:nvSpPr>
        <p:spPr>
          <a:xfrm>
            <a:off x="7571325" y="1063175"/>
            <a:ext cx="1235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Cutting how?</a:t>
            </a:r>
            <a:endParaRPr sz="1300">
              <a:solidFill>
                <a:schemeClr val="dk2"/>
              </a:solidFill>
            </a:endParaRPr>
          </a:p>
        </p:txBody>
      </p:sp>
      <p:sp>
        <p:nvSpPr>
          <p:cNvPr id="277" name="Google Shape;277;p20"/>
          <p:cNvSpPr txBox="1"/>
          <p:nvPr/>
        </p:nvSpPr>
        <p:spPr>
          <a:xfrm>
            <a:off x="2753775" y="3515775"/>
            <a:ext cx="1105200" cy="3849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…</a:t>
            </a:r>
            <a:endParaRPr b="1" sz="1300"/>
          </a:p>
        </p:txBody>
      </p:sp>
      <p:sp>
        <p:nvSpPr>
          <p:cNvPr id="278" name="Google Shape;278;p20"/>
          <p:cNvSpPr txBox="1"/>
          <p:nvPr/>
        </p:nvSpPr>
        <p:spPr>
          <a:xfrm>
            <a:off x="4016300" y="3515775"/>
            <a:ext cx="1105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…</a:t>
            </a:r>
            <a:endParaRPr b="1" sz="1300"/>
          </a:p>
        </p:txBody>
      </p:sp>
      <p:sp>
        <p:nvSpPr>
          <p:cNvPr id="279" name="Google Shape;279;p20"/>
          <p:cNvSpPr txBox="1"/>
          <p:nvPr/>
        </p:nvSpPr>
        <p:spPr>
          <a:xfrm>
            <a:off x="5278825" y="3495713"/>
            <a:ext cx="1105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…</a:t>
            </a:r>
            <a:endParaRPr b="1" sz="1300"/>
          </a:p>
        </p:txBody>
      </p:sp>
      <p:sp>
        <p:nvSpPr>
          <p:cNvPr id="280" name="Google Shape;280;p20"/>
          <p:cNvSpPr txBox="1"/>
          <p:nvPr/>
        </p:nvSpPr>
        <p:spPr>
          <a:xfrm>
            <a:off x="4016300" y="4311625"/>
            <a:ext cx="1105200" cy="431100"/>
          </a:xfrm>
          <a:prstGeom prst="rect">
            <a:avLst/>
          </a:prstGeom>
          <a:noFill/>
          <a:ln cap="flat" cmpd="sng" w="9525">
            <a:solidFill>
              <a:srgbClr val="FFD966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accession_phylo</a:t>
            </a:r>
            <a:endParaRPr sz="8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subset_1</a:t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281" name="Google Shape;281;p20"/>
          <p:cNvSpPr txBox="1"/>
          <p:nvPr/>
        </p:nvSpPr>
        <p:spPr>
          <a:xfrm>
            <a:off x="2753775" y="4311625"/>
            <a:ext cx="1105200" cy="431100"/>
          </a:xfrm>
          <a:prstGeom prst="rect">
            <a:avLst/>
          </a:prstGeom>
          <a:noFill/>
          <a:ln cap="flat" cmpd="sng" w="9525">
            <a:solidFill>
              <a:srgbClr val="9FC5E8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random_phylo</a:t>
            </a:r>
            <a:endParaRPr sz="8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subset_1</a:t>
            </a:r>
            <a:endParaRPr sz="800">
              <a:solidFill>
                <a:schemeClr val="dk2"/>
              </a:solidFill>
            </a:endParaRPr>
          </a:p>
        </p:txBody>
      </p:sp>
      <p:cxnSp>
        <p:nvCxnSpPr>
          <p:cNvPr id="282" name="Google Shape;282;p20"/>
          <p:cNvCxnSpPr>
            <a:endCxn id="280" idx="1"/>
          </p:cNvCxnSpPr>
          <p:nvPr/>
        </p:nvCxnSpPr>
        <p:spPr>
          <a:xfrm>
            <a:off x="4016300" y="3490675"/>
            <a:ext cx="0" cy="103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3" name="Google Shape;283;p20"/>
          <p:cNvCxnSpPr>
            <a:endCxn id="281" idx="1"/>
          </p:cNvCxnSpPr>
          <p:nvPr/>
        </p:nvCxnSpPr>
        <p:spPr>
          <a:xfrm>
            <a:off x="2753775" y="3490675"/>
            <a:ext cx="0" cy="103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4" name="Google Shape;284;p20"/>
          <p:cNvSpPr txBox="1"/>
          <p:nvPr/>
        </p:nvSpPr>
        <p:spPr>
          <a:xfrm>
            <a:off x="2753775" y="4650700"/>
            <a:ext cx="1105200" cy="3849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…</a:t>
            </a:r>
            <a:endParaRPr b="1" sz="1300"/>
          </a:p>
        </p:txBody>
      </p:sp>
      <p:sp>
        <p:nvSpPr>
          <p:cNvPr id="285" name="Google Shape;285;p20"/>
          <p:cNvSpPr txBox="1"/>
          <p:nvPr/>
        </p:nvSpPr>
        <p:spPr>
          <a:xfrm>
            <a:off x="4016300" y="4650700"/>
            <a:ext cx="1105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…</a:t>
            </a:r>
            <a:endParaRPr b="1" sz="1300"/>
          </a:p>
        </p:txBody>
      </p:sp>
      <p:sp>
        <p:nvSpPr>
          <p:cNvPr id="286" name="Google Shape;286;p20"/>
          <p:cNvSpPr txBox="1"/>
          <p:nvPr/>
        </p:nvSpPr>
        <p:spPr>
          <a:xfrm>
            <a:off x="2753775" y="3900675"/>
            <a:ext cx="2337000" cy="307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Reorder 1 more time with phylo tree</a:t>
            </a:r>
            <a:endParaRPr sz="800"/>
          </a:p>
        </p:txBody>
      </p:sp>
      <p:sp>
        <p:nvSpPr>
          <p:cNvPr id="287" name="Google Shape;287;p20"/>
          <p:cNvSpPr txBox="1"/>
          <p:nvPr/>
        </p:nvSpPr>
        <p:spPr>
          <a:xfrm>
            <a:off x="2818225" y="4845875"/>
            <a:ext cx="982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1"/>
                </a:solidFill>
              </a:rPr>
              <a:t>Random+Phylo</a:t>
            </a:r>
            <a:endParaRPr b="1" sz="800">
              <a:solidFill>
                <a:schemeClr val="dk1"/>
              </a:solidFill>
            </a:endParaRPr>
          </a:p>
        </p:txBody>
      </p:sp>
      <p:sp>
        <p:nvSpPr>
          <p:cNvPr id="288" name="Google Shape;288;p20"/>
          <p:cNvSpPr txBox="1"/>
          <p:nvPr/>
        </p:nvSpPr>
        <p:spPr>
          <a:xfrm>
            <a:off x="4046900" y="4845875"/>
            <a:ext cx="1044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1"/>
                </a:solidFill>
              </a:rPr>
              <a:t>Accession+Phylo</a:t>
            </a:r>
            <a:endParaRPr b="1" sz="800">
              <a:solidFill>
                <a:schemeClr val="dk1"/>
              </a:solidFill>
            </a:endParaRPr>
          </a:p>
        </p:txBody>
      </p:sp>
      <p:sp>
        <p:nvSpPr>
          <p:cNvPr id="289" name="Google Shape;289;p20"/>
          <p:cNvSpPr/>
          <p:nvPr/>
        </p:nvSpPr>
        <p:spPr>
          <a:xfrm>
            <a:off x="185700" y="3273875"/>
            <a:ext cx="2062500" cy="82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40 subsets for each order.</a:t>
            </a:r>
            <a:endParaRPr/>
          </a:p>
        </p:txBody>
      </p:sp>
      <p:sp>
        <p:nvSpPr>
          <p:cNvPr id="290" name="Google Shape;290;p20"/>
          <p:cNvSpPr/>
          <p:nvPr/>
        </p:nvSpPr>
        <p:spPr>
          <a:xfrm>
            <a:off x="2702100" y="2899700"/>
            <a:ext cx="1199400" cy="9450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20"/>
          <p:cNvSpPr/>
          <p:nvPr/>
        </p:nvSpPr>
        <p:spPr>
          <a:xfrm>
            <a:off x="3969200" y="2877800"/>
            <a:ext cx="1199400" cy="9450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20"/>
          <p:cNvSpPr/>
          <p:nvPr/>
        </p:nvSpPr>
        <p:spPr>
          <a:xfrm>
            <a:off x="5241725" y="2899700"/>
            <a:ext cx="1199400" cy="9450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20"/>
          <p:cNvSpPr/>
          <p:nvPr/>
        </p:nvSpPr>
        <p:spPr>
          <a:xfrm>
            <a:off x="2709775" y="4264450"/>
            <a:ext cx="1199400" cy="8286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20"/>
          <p:cNvSpPr/>
          <p:nvPr/>
        </p:nvSpPr>
        <p:spPr>
          <a:xfrm>
            <a:off x="3969200" y="4286350"/>
            <a:ext cx="1199400" cy="8286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Linear regression result: Salmonella enterica - random order</a:t>
            </a:r>
            <a:endParaRPr sz="1800"/>
          </a:p>
        </p:txBody>
      </p:sp>
      <p:sp>
        <p:nvSpPr>
          <p:cNvPr id="300" name="Google Shape;300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01" name="Google Shape;30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7874" y="1170125"/>
            <a:ext cx="5128251" cy="38209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