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E5AC82-7EED-47E7-A9C4-848FF01D1663}">
  <a:tblStyle styleId="{22E5AC82-7EED-47E7-A9C4-848FF01D16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483cde6e2b_1_6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483cde6e2b_1_6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483cde6e2b_1_6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483cde6e2b_1_6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83cde6e2b_1_6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483cde6e2b_1_6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483cde6e2b_1_6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483cde6e2b_1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483cde6e2b_1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483cde6e2b_1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483cde6e2b_1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483cde6e2b_1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483cde6e2b_1_6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483cde6e2b_1_6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483cde6e2b_1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483cde6e2b_1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4ba1abb58c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4ba1abb58c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4ba1abb58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4ba1abb58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83cde6e2b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83cde6e2b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4ba1abb58c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4ba1abb58c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4ba1abb58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4ba1abb58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4ba1abb58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4ba1abb58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4ba1abb58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4ba1abb58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4ba1abb58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4ba1abb58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4ba1abb58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4ba1abb58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4ba1abb58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4ba1abb58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34ba1abb58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34ba1abb58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4ba1abb58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4ba1abb58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4ba1abb58c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4ba1abb58c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ba1abb5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ba1abb5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483cde6e2b_1_8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483cde6e2b_1_8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483cde6e2b_1_10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3483cde6e2b_1_10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83cde6e2b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83cde6e2b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83cde6e2b_1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83cde6e2b_1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483cde6e2b_1_4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483cde6e2b_1_4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483cde6e2b_1_4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483cde6e2b_1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483cde6e2b_1_5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483cde6e2b_1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483cde6e2b_1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483cde6e2b_1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11150" lvl="1" marL="9144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indent="-311150" lvl="3" marL="18288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indent="-311150" lvl="4" marL="22860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indent="-311150" lvl="5" marL="27432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indent="-311150" lvl="6" marL="3200400"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indent="-311150" lvl="7" marL="3657600"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indent="-311150" lvl="8" marL="4114800"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10" Type="http://schemas.openxmlformats.org/officeDocument/2006/relationships/image" Target="../media/image7.png"/><Relationship Id="rId9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karel-brinda/miniphy2/tree/workflow-implementation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80"/>
              <a:t>Distinct Kmers Count, Compression size and Compression Ratio Across Genome Orders</a:t>
            </a:r>
            <a:endParaRPr sz="22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 Apr 2025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r>
              <a:rPr lang="en" sz="1800"/>
              <a:t>esult: Salmonella enterica - accession order</a:t>
            </a:r>
            <a:endParaRPr sz="1800"/>
          </a:p>
        </p:txBody>
      </p:sp>
      <p:sp>
        <p:nvSpPr>
          <p:cNvPr id="330" name="Google Shape;33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1" name="Google Shape;3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r>
              <a:rPr lang="en" sz="1800"/>
              <a:t>esult: Salmonella enterica - accession order</a:t>
            </a:r>
            <a:endParaRPr sz="1800"/>
          </a:p>
        </p:txBody>
      </p:sp>
      <p:sp>
        <p:nvSpPr>
          <p:cNvPr id="337" name="Google Shape;33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8" name="Google Shape;3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23"/>
          <p:cNvSpPr txBox="1"/>
          <p:nvPr/>
        </p:nvSpPr>
        <p:spPr>
          <a:xfrm>
            <a:off x="5570900" y="3217775"/>
            <a:ext cx="282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S. enterica in 661k</a:t>
            </a:r>
            <a:r>
              <a:rPr lang="en" sz="1000">
                <a:solidFill>
                  <a:schemeClr val="dk1"/>
                </a:solidFill>
              </a:rPr>
              <a:t>: 178,585 genomes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Sampled</a:t>
            </a:r>
            <a:r>
              <a:rPr lang="en" sz="1000">
                <a:solidFill>
                  <a:schemeClr val="dk1"/>
                </a:solidFill>
              </a:rPr>
              <a:t>: 20,000 (11% of the total)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This sampling broke the accession order.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r>
              <a:rPr lang="en" sz="1800"/>
              <a:t>esult: Salmonella enterica - phylo order</a:t>
            </a:r>
            <a:endParaRPr sz="1800"/>
          </a:p>
        </p:txBody>
      </p:sp>
      <p:sp>
        <p:nvSpPr>
          <p:cNvPr id="345" name="Google Shape;34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6" name="Google Shape;3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p24"/>
          <p:cNvSpPr/>
          <p:nvPr/>
        </p:nvSpPr>
        <p:spPr>
          <a:xfrm>
            <a:off x="6067075" y="3090025"/>
            <a:ext cx="285000" cy="2850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4"/>
          <p:cNvSpPr txBox="1"/>
          <p:nvPr/>
        </p:nvSpPr>
        <p:spPr>
          <a:xfrm>
            <a:off x="6194775" y="3240750"/>
            <a:ext cx="548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Outlier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349" name="Google Shape;349;p24"/>
          <p:cNvSpPr txBox="1"/>
          <p:nvPr/>
        </p:nvSpPr>
        <p:spPr>
          <a:xfrm>
            <a:off x="6194775" y="3473200"/>
            <a:ext cx="1777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Hypothesis: low-quality/borderline genomes?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Result: Salmonella enterica - random, accession, phylo</a:t>
            </a:r>
            <a:endParaRPr sz="1800"/>
          </a:p>
        </p:txBody>
      </p:sp>
      <p:sp>
        <p:nvSpPr>
          <p:cNvPr id="355" name="Google Shape;35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6" name="Google Shape;3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Result: Salmonella enterica - random, random + phylo</a:t>
            </a:r>
            <a:endParaRPr sz="1800"/>
          </a:p>
        </p:txBody>
      </p:sp>
      <p:sp>
        <p:nvSpPr>
          <p:cNvPr id="362" name="Google Shape;36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3" name="Google Shape;36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r>
              <a:rPr lang="en" sz="1800"/>
              <a:t>esult: Salmonella enterica - accession, accession + phylo</a:t>
            </a:r>
            <a:endParaRPr sz="1800"/>
          </a:p>
        </p:txBody>
      </p:sp>
      <p:sp>
        <p:nvSpPr>
          <p:cNvPr id="369" name="Google Shape;36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0" name="Google Shape;3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R</a:t>
            </a:r>
            <a:r>
              <a:rPr lang="en" sz="1800"/>
              <a:t>esult: Salmonella enterica - phylo, accession+phylo, random+phylo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376" name="Google Shape;37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77" name="Google Shape;37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Salmonella enterica - all orders</a:t>
            </a:r>
            <a:endParaRPr/>
          </a:p>
        </p:txBody>
      </p:sp>
      <p:sp>
        <p:nvSpPr>
          <p:cNvPr id="383" name="Google Shape;38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84" name="Google Shape;3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5" name="Google Shape;385;p29"/>
          <p:cNvGraphicFramePr/>
          <p:nvPr/>
        </p:nvGraphicFramePr>
        <p:xfrm>
          <a:off x="6223700" y="173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{22E5AC82-7EED-47E7-A9C4-848FF01D1663}</a:tableStyleId>
              </a:tblPr>
              <a:tblGrid>
                <a:gridCol w="1089525"/>
                <a:gridCol w="1089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Order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Cpr ratio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phylo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45.4</a:t>
                      </a:r>
                      <a:r>
                        <a:rPr lang="en" sz="1000"/>
                        <a:t> (0.5G)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a+phylo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25.2</a:t>
                      </a:r>
                      <a:r>
                        <a:rPr lang="en" sz="1000"/>
                        <a:t> (0.9G)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r+phylo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22.7</a:t>
                      </a:r>
                      <a:r>
                        <a:rPr lang="en" sz="1000"/>
                        <a:t> (1.0G)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accession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15.1</a:t>
                      </a:r>
                      <a:r>
                        <a:rPr lang="en" sz="1000"/>
                        <a:t> (1.5G)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12.6</a:t>
                      </a:r>
                      <a:r>
                        <a:rPr lang="en" sz="1000"/>
                        <a:t> (1.8G)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386" name="Google Shape;386;p29"/>
          <p:cNvSpPr txBox="1"/>
          <p:nvPr/>
        </p:nvSpPr>
        <p:spPr>
          <a:xfrm>
            <a:off x="6390125" y="4082500"/>
            <a:ext cx="1846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Original size: ~22,7G</a:t>
            </a:r>
            <a:endParaRPr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Genome orders have strong impact on compression ratio.</a:t>
            </a:r>
            <a:endParaRPr/>
          </a:p>
        </p:txBody>
      </p:sp>
      <p:sp>
        <p:nvSpPr>
          <p:cNvPr id="392" name="Google Shape;39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Same observation on other species.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Phylogenetic order has the best compression ratio (as expected).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Overall, distinct kmers and compression size are correlated, particularly when involving phylogenetic orders.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Question: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Does accounting for genome orderings improve the approximation of post-compression sizes?</a:t>
            </a:r>
            <a:endParaRPr sz="1600"/>
          </a:p>
        </p:txBody>
      </p:sp>
      <p:sp>
        <p:nvSpPr>
          <p:cNvPr id="393" name="Google Shape;39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661k batches: Evaluating post compression sizes prediction</a:t>
            </a:r>
            <a:endParaRPr/>
          </a:p>
        </p:txBody>
      </p:sp>
      <p:sp>
        <p:nvSpPr>
          <p:cNvPr id="399" name="Google Shape;39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0" name="Google Shape;4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1"/>
          <p:cNvSpPr txBox="1"/>
          <p:nvPr/>
        </p:nvSpPr>
        <p:spPr>
          <a:xfrm>
            <a:off x="5678975" y="1124850"/>
            <a:ext cx="334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Test data: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10 randomly sampled</a:t>
            </a:r>
            <a:r>
              <a:rPr lang="en" sz="1000">
                <a:solidFill>
                  <a:schemeClr val="dk2"/>
                </a:solidFill>
              </a:rPr>
              <a:t> batches from a single species,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Each with a varying number of genomes (100 =&gt; 1000).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02" name="Google Shape;402;p31"/>
          <p:cNvSpPr txBox="1"/>
          <p:nvPr/>
        </p:nvSpPr>
        <p:spPr>
          <a:xfrm>
            <a:off x="5678975" y="1905600"/>
            <a:ext cx="28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Root Mean Squared Error is used in this presentation for ease of interpretation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Phylogenetic compression and 3 ingredients for balancing batches</a:t>
            </a:r>
            <a:endParaRPr sz="200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3" name="Google Shape;63;p14"/>
          <p:cNvGrpSpPr/>
          <p:nvPr/>
        </p:nvGrpSpPr>
        <p:grpSpPr>
          <a:xfrm>
            <a:off x="765075" y="1170125"/>
            <a:ext cx="7537638" cy="3517375"/>
            <a:chOff x="674850" y="1062275"/>
            <a:chExt cx="7537638" cy="3517375"/>
          </a:xfrm>
        </p:grpSpPr>
        <p:sp>
          <p:nvSpPr>
            <p:cNvPr id="64" name="Google Shape;64;p14"/>
            <p:cNvSpPr/>
            <p:nvPr/>
          </p:nvSpPr>
          <p:spPr>
            <a:xfrm>
              <a:off x="674863" y="1062275"/>
              <a:ext cx="3716700" cy="1640700"/>
            </a:xfrm>
            <a:prstGeom prst="roundRect">
              <a:avLst>
                <a:gd fmla="val 6153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4495788" y="1062275"/>
              <a:ext cx="3716700" cy="1640700"/>
            </a:xfrm>
            <a:prstGeom prst="roundRect">
              <a:avLst>
                <a:gd fmla="val 6153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674850" y="2938950"/>
              <a:ext cx="3716700" cy="1640700"/>
            </a:xfrm>
            <a:prstGeom prst="roundRect">
              <a:avLst>
                <a:gd fmla="val 6153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4481775" y="2938950"/>
              <a:ext cx="3716700" cy="1640700"/>
            </a:xfrm>
            <a:prstGeom prst="roundRect">
              <a:avLst>
                <a:gd fmla="val 6153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0" l="0" r="46952" t="0"/>
          <a:stretch/>
        </p:blipFill>
        <p:spPr>
          <a:xfrm>
            <a:off x="4859175" y="1430325"/>
            <a:ext cx="1885850" cy="114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7938" y="3908800"/>
            <a:ext cx="1969625" cy="6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9825" y="3114800"/>
            <a:ext cx="1885855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/>
          <p:nvPr/>
        </p:nvSpPr>
        <p:spPr>
          <a:xfrm>
            <a:off x="3008900" y="3873625"/>
            <a:ext cx="628800" cy="270300"/>
          </a:xfrm>
          <a:prstGeom prst="downArrow">
            <a:avLst>
              <a:gd fmla="val 50000" name="adj1"/>
              <a:gd fmla="val 4587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3">
            <a:alphaModFix/>
          </a:blip>
          <a:srcRect b="0" l="58645" r="0" t="0"/>
          <a:stretch/>
        </p:blipFill>
        <p:spPr>
          <a:xfrm>
            <a:off x="6745025" y="1430325"/>
            <a:ext cx="1470175" cy="1141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" name="Google Shape;73;p14"/>
          <p:cNvCxnSpPr>
            <a:stCxn id="71" idx="0"/>
          </p:cNvCxnSpPr>
          <p:nvPr/>
        </p:nvCxnSpPr>
        <p:spPr>
          <a:xfrm flipH="1" rot="10800000">
            <a:off x="3323300" y="3077725"/>
            <a:ext cx="1291800" cy="79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cxnSp>
        <p:nvCxnSpPr>
          <p:cNvPr id="74" name="Google Shape;74;p14"/>
          <p:cNvCxnSpPr>
            <a:stCxn id="71" idx="2"/>
          </p:cNvCxnSpPr>
          <p:nvPr/>
        </p:nvCxnSpPr>
        <p:spPr>
          <a:xfrm>
            <a:off x="3323300" y="4143925"/>
            <a:ext cx="1316400" cy="5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lgDash"/>
            <a:round/>
            <a:headEnd len="med" w="med" type="none"/>
            <a:tailEnd len="med" w="med" type="none"/>
          </a:ln>
        </p:spPr>
      </p:cxnSp>
      <p:pic>
        <p:nvPicPr>
          <p:cNvPr id="75" name="Google Shape;7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7000" y="1408700"/>
            <a:ext cx="1013031" cy="12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35600" y="1458026"/>
            <a:ext cx="1524597" cy="110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8">
            <a:alphaModFix/>
          </a:blip>
          <a:srcRect b="5225" l="4900" r="58306" t="42256"/>
          <a:stretch/>
        </p:blipFill>
        <p:spPr>
          <a:xfrm>
            <a:off x="4998475" y="3149200"/>
            <a:ext cx="1434951" cy="12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5635125" y="3395000"/>
            <a:ext cx="57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2"/>
                </a:solidFill>
              </a:rPr>
              <a:t>y = ax + b</a:t>
            </a:r>
            <a:endParaRPr i="1" sz="700">
              <a:solidFill>
                <a:schemeClr val="dk2"/>
              </a:solidFill>
            </a:endParaRPr>
          </a:p>
        </p:txBody>
      </p:sp>
      <p:sp>
        <p:nvSpPr>
          <p:cNvPr id="79" name="Google Shape;79;p14"/>
          <p:cNvSpPr txBox="1"/>
          <p:nvPr/>
        </p:nvSpPr>
        <p:spPr>
          <a:xfrm>
            <a:off x="6716000" y="3090225"/>
            <a:ext cx="13407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2"/>
                </a:solidFill>
              </a:rPr>
              <a:t>Fast distinct kmers counting:</a:t>
            </a:r>
            <a:endParaRPr i="1"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dk2"/>
                </a:solidFill>
              </a:rPr>
              <a:t>HyperLogLog sketching</a:t>
            </a:r>
            <a:endParaRPr i="1" sz="700">
              <a:solidFill>
                <a:schemeClr val="dk2"/>
              </a:solidFill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91488" y="3687499"/>
            <a:ext cx="883580" cy="64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949898" y="4058051"/>
            <a:ext cx="966775" cy="77277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4"/>
          <p:cNvSpPr txBox="1"/>
          <p:nvPr/>
        </p:nvSpPr>
        <p:spPr>
          <a:xfrm>
            <a:off x="816075" y="3199375"/>
            <a:ext cx="115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Current batches compressed size: non-uniform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765075" y="4109200"/>
            <a:ext cx="1291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GOAL: balancing batches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4" name="Google Shape;84;p14"/>
          <p:cNvSpPr/>
          <p:nvPr/>
        </p:nvSpPr>
        <p:spPr>
          <a:xfrm>
            <a:off x="7387538" y="3543213"/>
            <a:ext cx="91500" cy="91500"/>
          </a:xfrm>
          <a:prstGeom prst="plus">
            <a:avLst>
              <a:gd fmla="val 4565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6784848" y="3685032"/>
            <a:ext cx="1316700" cy="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6527675" y="3591725"/>
            <a:ext cx="649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Threshold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87" name="Google Shape;87;p14"/>
          <p:cNvCxnSpPr>
            <a:stCxn id="78" idx="3"/>
            <a:endCxn id="86" idx="1"/>
          </p:cNvCxnSpPr>
          <p:nvPr/>
        </p:nvCxnSpPr>
        <p:spPr>
          <a:xfrm>
            <a:off x="6214725" y="3541250"/>
            <a:ext cx="312900" cy="19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" name="Google Shape;88;p14"/>
          <p:cNvSpPr txBox="1"/>
          <p:nvPr/>
        </p:nvSpPr>
        <p:spPr>
          <a:xfrm>
            <a:off x="765075" y="940675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1: Innovation for compressing steadily growing bacteria database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9" name="Google Shape;89;p14"/>
          <p:cNvSpPr txBox="1"/>
          <p:nvPr/>
        </p:nvSpPr>
        <p:spPr>
          <a:xfrm>
            <a:off x="4651050" y="940675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2: Key steps of phylogenetic compression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765075" y="2822288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3: Current limitation and out objective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4572000" y="2822288"/>
            <a:ext cx="29535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4: First approach using distinct kmers count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4863475" y="3028575"/>
            <a:ext cx="1778400" cy="1445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CC412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4939075" y="4436100"/>
            <a:ext cx="16272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rgbClr val="CC4125"/>
                </a:solidFill>
              </a:rPr>
              <a:t>A deeper look into this ingredient</a:t>
            </a:r>
            <a:endParaRPr sz="700">
              <a:solidFill>
                <a:srgbClr val="CC4125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816075" y="2524925"/>
            <a:ext cx="45441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Reordering genomes based on evolutionary history </a:t>
            </a:r>
            <a:endParaRPr sz="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/>
              <a:t>Back to 661k batches: Evaluating post compression sizes prediction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09" name="Google Shape;40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2"/>
          <p:cNvSpPr txBox="1"/>
          <p:nvPr/>
        </p:nvSpPr>
        <p:spPr>
          <a:xfrm>
            <a:off x="5747650" y="2025100"/>
            <a:ext cx="28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2"/>
                </a:solidFill>
              </a:rPr>
              <a:t>Salmonella enterica: </a:t>
            </a:r>
            <a:endParaRPr i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Root Mean Squared Error (RMSE): 34.850 MB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5747650" y="2717875"/>
            <a:ext cx="28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2"/>
                </a:solidFill>
              </a:rPr>
              <a:t>Escherichia coli: </a:t>
            </a:r>
            <a:endParaRPr i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Root Mean Squared Error (RMSE): 53.911 MB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12" name="Google Shape;412;p32"/>
          <p:cNvSpPr txBox="1"/>
          <p:nvPr/>
        </p:nvSpPr>
        <p:spPr>
          <a:xfrm>
            <a:off x="5747650" y="3410650"/>
            <a:ext cx="2829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2"/>
                </a:solidFill>
              </a:rPr>
              <a:t>Mycobacterium tuberculosis: </a:t>
            </a:r>
            <a:endParaRPr i="1"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Root Mean Squared Error (RMSE): 26.651 MB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413" name="Google Shape;413;p32"/>
          <p:cNvSpPr txBox="1"/>
          <p:nvPr/>
        </p:nvSpPr>
        <p:spPr>
          <a:xfrm>
            <a:off x="5850300" y="3943575"/>
            <a:ext cx="282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</a:rPr>
              <a:t>Not particularly good prediction</a:t>
            </a:r>
            <a:endParaRPr sz="1000">
              <a:solidFill>
                <a:srgbClr val="CC0000"/>
              </a:solidFill>
            </a:endParaRPr>
          </a:p>
        </p:txBody>
      </p:sp>
      <p:sp>
        <p:nvSpPr>
          <p:cNvPr id="414" name="Google Shape;414;p32"/>
          <p:cNvSpPr txBox="1"/>
          <p:nvPr/>
        </p:nvSpPr>
        <p:spPr>
          <a:xfrm>
            <a:off x="5850300" y="4206075"/>
            <a:ext cx="282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CC0000"/>
                </a:solidFill>
              </a:rPr>
              <a:t>⇒ Possible reason: The batches in the 661k dataset are not random; they have a specific ordering.</a:t>
            </a:r>
            <a:endParaRPr sz="1000">
              <a:solidFill>
                <a:srgbClr val="CC0000"/>
              </a:solidFill>
            </a:endParaRPr>
          </a:p>
        </p:txBody>
      </p:sp>
      <p:sp>
        <p:nvSpPr>
          <p:cNvPr id="415" name="Google Shape;415;p32"/>
          <p:cNvSpPr txBox="1"/>
          <p:nvPr/>
        </p:nvSpPr>
        <p:spPr>
          <a:xfrm>
            <a:off x="5678975" y="1124850"/>
            <a:ext cx="3342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Test data: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10 randomly sampled</a:t>
            </a:r>
            <a:r>
              <a:rPr lang="en" sz="1000">
                <a:solidFill>
                  <a:schemeClr val="dk2"/>
                </a:solidFill>
              </a:rPr>
              <a:t> batches from a single species, 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Each with a varying number of genomes (100 =&gt; 1000).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Summarize: RMSE and Slope for </a:t>
            </a:r>
            <a:r>
              <a:rPr lang="en"/>
              <a:t>S.enterica, E.coli and M. tuberculosis</a:t>
            </a:r>
            <a:endParaRPr/>
          </a:p>
        </p:txBody>
      </p:sp>
      <p:sp>
        <p:nvSpPr>
          <p:cNvPr id="421" name="Google Shape;42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22" name="Google Shape;422;p33"/>
          <p:cNvGraphicFramePr/>
          <p:nvPr/>
        </p:nvGraphicFramePr>
        <p:xfrm>
          <a:off x="511600" y="127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{22E5AC82-7EED-47E7-A9C4-848FF01D1663}</a:tableStyleId>
              </a:tblPr>
              <a:tblGrid>
                <a:gridCol w="969075"/>
                <a:gridCol w="969075"/>
                <a:gridCol w="969075"/>
                <a:gridCol w="969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S.enterica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E.coli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M. tuberculosis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45.623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53.375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20.590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Accession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36.236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43.26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26.810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Phylo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17.533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32.325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39.635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A+Phylo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14.345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21.464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17.702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R+Phylo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000000"/>
                          </a:solidFill>
                        </a:rPr>
                        <a:t>17.205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23.332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13.761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23" name="Google Shape;423;p33"/>
          <p:cNvSpPr txBox="1"/>
          <p:nvPr/>
        </p:nvSpPr>
        <p:spPr>
          <a:xfrm>
            <a:off x="1612150" y="3671000"/>
            <a:ext cx="167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Root Mean Squared Error</a:t>
            </a:r>
            <a:endParaRPr/>
          </a:p>
        </p:txBody>
      </p:sp>
      <p:graphicFrame>
        <p:nvGraphicFramePr>
          <p:cNvPr id="424" name="Google Shape;424;p33"/>
          <p:cNvGraphicFramePr/>
          <p:nvPr/>
        </p:nvGraphicFramePr>
        <p:xfrm>
          <a:off x="4716900" y="127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{22E5AC82-7EED-47E7-A9C4-848FF01D1663}</a:tableStyleId>
              </a:tblPr>
              <a:tblGrid>
                <a:gridCol w="969075"/>
                <a:gridCol w="969075"/>
                <a:gridCol w="969075"/>
                <a:gridCol w="9690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S.enterica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E.coli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M. tuberculosis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Random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1.426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1.885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0.337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Accession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1.067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1.422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0.348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Phylo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0.368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0.699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0.283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A+Phylo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0.545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0.813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0.294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R+Phylo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0.651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0.952</a:t>
                      </a:r>
                      <a:endParaRPr sz="10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0.296</a:t>
                      </a:r>
                      <a:endParaRPr sz="10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25" name="Google Shape;425;p33"/>
          <p:cNvSpPr txBox="1"/>
          <p:nvPr/>
        </p:nvSpPr>
        <p:spPr>
          <a:xfrm>
            <a:off x="5817450" y="3720225"/>
            <a:ext cx="1675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Slope</a:t>
            </a:r>
            <a:endParaRPr/>
          </a:p>
        </p:txBody>
      </p:sp>
      <p:sp>
        <p:nvSpPr>
          <p:cNvPr id="426" name="Google Shape;426;p33"/>
          <p:cNvSpPr txBox="1"/>
          <p:nvPr/>
        </p:nvSpPr>
        <p:spPr>
          <a:xfrm>
            <a:off x="447900" y="4216150"/>
            <a:ext cx="82482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⇒ A</a:t>
            </a:r>
            <a:r>
              <a:rPr lang="en" sz="1200">
                <a:solidFill>
                  <a:schemeClr val="dk2"/>
                </a:solidFill>
              </a:rPr>
              <a:t>ccounting for genome orderings </a:t>
            </a:r>
            <a:r>
              <a:rPr lang="en" sz="1200">
                <a:solidFill>
                  <a:schemeClr val="dk2"/>
                </a:solidFill>
              </a:rPr>
              <a:t>shows </a:t>
            </a:r>
            <a:r>
              <a:rPr lang="en" sz="1200">
                <a:solidFill>
                  <a:schemeClr val="dk2"/>
                </a:solidFill>
              </a:rPr>
              <a:t>improve</a:t>
            </a:r>
            <a:r>
              <a:rPr lang="en" sz="1200">
                <a:solidFill>
                  <a:schemeClr val="dk2"/>
                </a:solidFill>
              </a:rPr>
              <a:t>ment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on</a:t>
            </a:r>
            <a:r>
              <a:rPr lang="en" sz="1200">
                <a:solidFill>
                  <a:schemeClr val="dk2"/>
                </a:solidFill>
              </a:rPr>
              <a:t> the approximation of post-compression sizes </a:t>
            </a:r>
            <a:r>
              <a:rPr lang="en" sz="1200">
                <a:solidFill>
                  <a:schemeClr val="dk2"/>
                </a:solidFill>
              </a:rPr>
              <a:t>on the studied species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Challenges:</a:t>
            </a:r>
            <a:endParaRPr/>
          </a:p>
        </p:txBody>
      </p:sp>
      <p:sp>
        <p:nvSpPr>
          <p:cNvPr id="432" name="Google Shape;43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Estimating a phylogenetic tree for 20,000 genomes is feasible—can we scale to 100,000 genomes or more?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Explain the outlier behavior in phylogenetic order.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solidFill>
                  <a:srgbClr val="CC0000"/>
                </a:solidFill>
              </a:rPr>
              <a:t>Main bottleneck:</a:t>
            </a:r>
            <a:r>
              <a:rPr b="1" lang="en" sz="1600"/>
              <a:t> compression time of large experiments.</a:t>
            </a:r>
            <a:endParaRPr b="1"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(On pc): compression the previous experiment requires 4 days. (600k </a:t>
            </a:r>
            <a:r>
              <a:rPr lang="en" sz="1600"/>
              <a:t>genomes</a:t>
            </a:r>
            <a:r>
              <a:rPr lang="en" sz="1600"/>
              <a:t>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Compression time: (nb_of_batches/nb_of_cores)*time_compression_biggest_batches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⇒ </a:t>
            </a:r>
            <a:r>
              <a:rPr lang="en" sz="1600"/>
              <a:t>Before scaling up the experiments, compression time need to be greatly reduced.</a:t>
            </a:r>
            <a:endParaRPr sz="1600"/>
          </a:p>
        </p:txBody>
      </p:sp>
      <p:sp>
        <p:nvSpPr>
          <p:cNvPr id="433" name="Google Shape;43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MiniPhy2 workflow on Genouest Cluster</a:t>
            </a:r>
            <a:endParaRPr/>
          </a:p>
        </p:txBody>
      </p:sp>
      <p:sp>
        <p:nvSpPr>
          <p:cNvPr id="439" name="Google Shape;43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MiniPhy2 by itself currently only support compressing individual batch.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Goal: setting up an automatic workflow, to be able to run on the cluster</a:t>
            </a:r>
            <a:endParaRPr/>
          </a:p>
        </p:txBody>
      </p:sp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/>
          <p:nvPr>
            <p:ph type="title"/>
          </p:nvPr>
        </p:nvSpPr>
        <p:spPr>
          <a:xfrm>
            <a:off x="311700" y="44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up MiniPhy2 workflow on Genouest Cluster</a:t>
            </a:r>
            <a:endParaRPr/>
          </a:p>
        </p:txBody>
      </p:sp>
      <p:sp>
        <p:nvSpPr>
          <p:cNvPr id="446" name="Google Shape;44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MiniPhy2 by itself currently only support compressing individual batch.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Goal: setting up an automatic workflow, to be able to run on the </a:t>
            </a:r>
            <a:r>
              <a:rPr lang="en"/>
              <a:t>cluster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Implementation: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Snakemake workflow: 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https://github.com/karel-brinda/miniphy2/tree/workflow-implementation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Future developments: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create batches directly in rust instead of a python scripts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include tree reordering natively in MiniPhy2 instead of using attotree</a:t>
            </a:r>
            <a:endParaRPr/>
          </a:p>
        </p:txBody>
      </p:sp>
      <p:sp>
        <p:nvSpPr>
          <p:cNvPr id="447" name="Google Shape;4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Recompression of the 661k collection with BakRep metadata and Miniphy2</a:t>
            </a:r>
            <a:endParaRPr/>
          </a:p>
        </p:txBody>
      </p:sp>
      <p:sp>
        <p:nvSpPr>
          <p:cNvPr id="453" name="Google Shape;453;p37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Using the same original batching strategy: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Original number of batches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306 batches (22 dustbins)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BakRep metadata: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309 batches (30 dustbins)</a:t>
            </a:r>
            <a:endParaRPr sz="1600"/>
          </a:p>
        </p:txBody>
      </p:sp>
      <p:sp>
        <p:nvSpPr>
          <p:cNvPr id="454" name="Google Shape;45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5" name="Google Shape;455;p37"/>
          <p:cNvPicPr preferRelativeResize="0"/>
          <p:nvPr/>
        </p:nvPicPr>
        <p:blipFill rotWithShape="1">
          <a:blip r:embed="rId3">
            <a:alphaModFix/>
          </a:blip>
          <a:srcRect b="23562" l="24229" r="23550" t="7175"/>
          <a:stretch/>
        </p:blipFill>
        <p:spPr>
          <a:xfrm>
            <a:off x="466675" y="1135750"/>
            <a:ext cx="2972124" cy="2005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56" name="Google Shape;456;p37"/>
          <p:cNvPicPr preferRelativeResize="0"/>
          <p:nvPr/>
        </p:nvPicPr>
        <p:blipFill rotWithShape="1">
          <a:blip r:embed="rId4">
            <a:alphaModFix/>
          </a:blip>
          <a:srcRect b="0" l="22792" r="22524" t="4003"/>
          <a:stretch/>
        </p:blipFill>
        <p:spPr>
          <a:xfrm>
            <a:off x="1847125" y="2009075"/>
            <a:ext cx="2333476" cy="24522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57" name="Google Shape;457;p37"/>
          <p:cNvSpPr txBox="1"/>
          <p:nvPr/>
        </p:nvSpPr>
        <p:spPr>
          <a:xfrm>
            <a:off x="98250" y="4713775"/>
            <a:ext cx="847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Linda Fenske, Lukas Jelonek, Alexander Goesmann, Oliver Schwengers, Microbial Genomics 2024</a:t>
            </a:r>
            <a:endParaRPr i="1" sz="7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Recompression of the 661k collection with BakRep metadata and Miniphy2</a:t>
            </a:r>
            <a:endParaRPr/>
          </a:p>
        </p:txBody>
      </p:sp>
      <p:sp>
        <p:nvSpPr>
          <p:cNvPr id="463" name="Google Shape;463;p38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Using the same original batching strategy: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Original number of batches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306 batches (22 dustbins)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BakRep metadata: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309 batches (30 dustbins)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8761D"/>
                </a:solidFill>
              </a:rPr>
              <a:t>Compression time using 100 cores: ~15h</a:t>
            </a:r>
            <a:endParaRPr sz="16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38761D"/>
                </a:solidFill>
              </a:rPr>
              <a:t>Total new compressed size: 28G (29G old)</a:t>
            </a:r>
            <a:endParaRPr sz="1600">
              <a:solidFill>
                <a:srgbClr val="38761D"/>
              </a:solidFill>
            </a:endParaRPr>
          </a:p>
        </p:txBody>
      </p:sp>
      <p:sp>
        <p:nvSpPr>
          <p:cNvPr id="464" name="Google Shape;46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5" name="Google Shape;465;p38"/>
          <p:cNvPicPr preferRelativeResize="0"/>
          <p:nvPr/>
        </p:nvPicPr>
        <p:blipFill rotWithShape="1">
          <a:blip r:embed="rId3">
            <a:alphaModFix/>
          </a:blip>
          <a:srcRect b="23562" l="24229" r="23550" t="7175"/>
          <a:stretch/>
        </p:blipFill>
        <p:spPr>
          <a:xfrm>
            <a:off x="466675" y="1135750"/>
            <a:ext cx="2972124" cy="2005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66" name="Google Shape;466;p38"/>
          <p:cNvPicPr preferRelativeResize="0"/>
          <p:nvPr/>
        </p:nvPicPr>
        <p:blipFill rotWithShape="1">
          <a:blip r:embed="rId4">
            <a:alphaModFix/>
          </a:blip>
          <a:srcRect b="0" l="22792" r="22524" t="4003"/>
          <a:stretch/>
        </p:blipFill>
        <p:spPr>
          <a:xfrm>
            <a:off x="1847125" y="2009075"/>
            <a:ext cx="2333476" cy="245222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67" name="Google Shape;467;p38"/>
          <p:cNvSpPr txBox="1"/>
          <p:nvPr/>
        </p:nvSpPr>
        <p:spPr>
          <a:xfrm>
            <a:off x="98250" y="4713775"/>
            <a:ext cx="8472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/>
              <a:t>Linda Fenske, Lukas Jelonek, Alexander Goesmann, Oliver Schwengers, Microbial Genomics 2024</a:t>
            </a:r>
            <a:endParaRPr i="1" sz="7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Scaling up for Salmonella Enterica</a:t>
            </a:r>
            <a:endParaRPr/>
          </a:p>
        </p:txBody>
      </p:sp>
      <p:sp>
        <p:nvSpPr>
          <p:cNvPr id="473" name="Google Shape;47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Dataset: </a:t>
            </a:r>
            <a:r>
              <a:rPr lang="en" sz="1600"/>
              <a:t>100k genomes of </a:t>
            </a:r>
            <a:r>
              <a:rPr lang="en" sz="1600"/>
              <a:t>salmonella</a:t>
            </a:r>
            <a:r>
              <a:rPr lang="en" sz="1600"/>
              <a:t> enterica, </a:t>
            </a:r>
            <a:r>
              <a:rPr lang="en" sz="1600"/>
              <a:t>disk size ~ 140,8G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3 orders: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Phylogenetic order with sketch size 1000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Phylogenetic order with sketch size 10000 (default)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Accession + phylo order (equivalent to the original batching strategy)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For each order, cut 100k genomes into disjunctive subset of 4000 genomes.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/>
              <a:t>Question: </a:t>
            </a:r>
            <a:r>
              <a:rPr i="1" lang="en" sz="1600"/>
              <a:t>Does smaller sketch size reduce the compression ratio for S. Enterica?</a:t>
            </a:r>
            <a:endParaRPr i="1" sz="1600"/>
          </a:p>
        </p:txBody>
      </p:sp>
      <p:sp>
        <p:nvSpPr>
          <p:cNvPr id="474" name="Google Shape;47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phylogenetic order compression of 100k S. Enterica genomes</a:t>
            </a:r>
            <a:endParaRPr/>
          </a:p>
        </p:txBody>
      </p:sp>
      <p:sp>
        <p:nvSpPr>
          <p:cNvPr id="480" name="Google Shape;480;p40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sizes: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Phylo order s1k: 1.4G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Phylo order s10k: 1.4G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Accession+phylo: 2.5G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⇒ Increasing sketch size shows no improvement (further study on other species needed)</a:t>
            </a:r>
            <a:endParaRPr/>
          </a:p>
        </p:txBody>
      </p:sp>
      <p:sp>
        <p:nvSpPr>
          <p:cNvPr id="481" name="Google Shape;48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2" name="Google Shape;482;p40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Phylogenetic tree estimation: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Sketch size: 1000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Mash: ~4h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Quicktree: ~4 days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Sketch size: 10000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Mash: ~14h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Quicktree: </a:t>
            </a:r>
            <a:r>
              <a:rPr lang="en"/>
              <a:t>~4 days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⇒ Not scalable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Result: phylogenetic order compression of 100k S. Enterica genomes</a:t>
            </a:r>
            <a:endParaRPr/>
          </a:p>
        </p:txBody>
      </p:sp>
      <p:sp>
        <p:nvSpPr>
          <p:cNvPr id="488" name="Google Shape;488;p41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Compression sizes: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Phylo order s1k: 1.4G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Phylo order s10k: 1.4G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Accession+phylo: 2.5G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⇒ Increa</a:t>
            </a:r>
            <a:r>
              <a:rPr lang="en"/>
              <a:t>sing</a:t>
            </a:r>
            <a:r>
              <a:rPr lang="en"/>
              <a:t> sketch size show no improvement (further study on other species needed)</a:t>
            </a:r>
            <a:endParaRPr/>
          </a:p>
        </p:txBody>
      </p:sp>
      <p:sp>
        <p:nvSpPr>
          <p:cNvPr id="489" name="Google Shape;48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0" name="Google Shape;490;p41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Phylogenetic tree estimation:</a:t>
            </a:r>
            <a:endParaRPr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Sketch size: 1000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Mash: ~4h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Quicktree: ~4 days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Sketch size: 10000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Mash: ~14h</a:t>
            </a:r>
            <a:endParaRPr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/>
              <a:t>Quicktree: ~4 days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⇒ Not scalable</a:t>
            </a:r>
            <a:endParaRPr/>
          </a:p>
        </p:txBody>
      </p:sp>
      <p:sp>
        <p:nvSpPr>
          <p:cNvPr id="491" name="Google Shape;491;p41"/>
          <p:cNvSpPr txBox="1"/>
          <p:nvPr/>
        </p:nvSpPr>
        <p:spPr>
          <a:xfrm>
            <a:off x="1960250" y="4195475"/>
            <a:ext cx="4485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How to quickly estimate phylogenetic order?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this phenomenon still hold for different ordering of genomes?</a:t>
            </a:r>
            <a:endParaRPr/>
          </a:p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5"/>
          <p:cNvSpPr txBox="1"/>
          <p:nvPr/>
        </p:nvSpPr>
        <p:spPr>
          <a:xfrm>
            <a:off x="311700" y="10177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Experiment setup:</a:t>
            </a:r>
            <a:endParaRPr/>
          </a:p>
        </p:txBody>
      </p:sp>
      <p:grpSp>
        <p:nvGrpSpPr>
          <p:cNvPr id="102" name="Google Shape;102;p15"/>
          <p:cNvGrpSpPr/>
          <p:nvPr/>
        </p:nvGrpSpPr>
        <p:grpSpPr>
          <a:xfrm>
            <a:off x="432980" y="1751846"/>
            <a:ext cx="2058171" cy="1367373"/>
            <a:chOff x="445375" y="1150863"/>
            <a:chExt cx="1968600" cy="1367100"/>
          </a:xfrm>
        </p:grpSpPr>
        <p:sp>
          <p:nvSpPr>
            <p:cNvPr id="103" name="Google Shape;103;p15"/>
            <p:cNvSpPr/>
            <p:nvPr/>
          </p:nvSpPr>
          <p:spPr>
            <a:xfrm>
              <a:off x="445375" y="1150863"/>
              <a:ext cx="1968600" cy="1367100"/>
            </a:xfrm>
            <a:prstGeom prst="roundRect">
              <a:avLst>
                <a:gd fmla="val 16667" name="adj"/>
              </a:avLst>
            </a:prstGeom>
            <a:solidFill>
              <a:srgbClr val="EEEEEE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5"/>
            <p:cNvSpPr txBox="1"/>
            <p:nvPr/>
          </p:nvSpPr>
          <p:spPr>
            <a:xfrm>
              <a:off x="636775" y="1603575"/>
              <a:ext cx="15858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Dataset</a:t>
              </a:r>
              <a:r>
                <a:rPr lang="en" sz="900"/>
                <a:t>: 661k collection</a:t>
              </a:r>
              <a:endParaRPr sz="900">
                <a:solidFill>
                  <a:srgbClr val="000000"/>
                </a:solidFill>
              </a:endParaRPr>
            </a:p>
          </p:txBody>
        </p:sp>
      </p:grpSp>
      <p:grpSp>
        <p:nvGrpSpPr>
          <p:cNvPr id="105" name="Google Shape;105;p15"/>
          <p:cNvGrpSpPr/>
          <p:nvPr/>
        </p:nvGrpSpPr>
        <p:grpSpPr>
          <a:xfrm>
            <a:off x="2426975" y="1699400"/>
            <a:ext cx="3777900" cy="1666125"/>
            <a:chOff x="2274575" y="1699400"/>
            <a:chExt cx="3777900" cy="1666125"/>
          </a:xfrm>
        </p:grpSpPr>
        <p:grpSp>
          <p:nvGrpSpPr>
            <p:cNvPr id="106" name="Google Shape;106;p15"/>
            <p:cNvGrpSpPr/>
            <p:nvPr/>
          </p:nvGrpSpPr>
          <p:grpSpPr>
            <a:xfrm>
              <a:off x="2787975" y="1699400"/>
              <a:ext cx="2569325" cy="1183850"/>
              <a:chOff x="2787975" y="1699400"/>
              <a:chExt cx="2569325" cy="1183850"/>
            </a:xfrm>
          </p:grpSpPr>
          <p:sp>
            <p:nvSpPr>
              <p:cNvPr id="107" name="Google Shape;107;p15"/>
              <p:cNvSpPr/>
              <p:nvPr/>
            </p:nvSpPr>
            <p:spPr>
              <a:xfrm>
                <a:off x="3110525" y="1699400"/>
                <a:ext cx="1112100" cy="572700"/>
              </a:xfrm>
              <a:prstGeom prst="roundRect">
                <a:avLst>
                  <a:gd fmla="val 16667" name="adj"/>
                </a:avLst>
              </a:prstGeom>
              <a:solidFill>
                <a:srgbClr val="C9DAF8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600">
                    <a:solidFill>
                      <a:srgbClr val="666666"/>
                    </a:solidFill>
                  </a:rPr>
                  <a:t>Salmonella enterica</a:t>
                </a:r>
                <a:endParaRPr sz="600"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4328850" y="1699400"/>
                <a:ext cx="763200" cy="572700"/>
              </a:xfrm>
              <a:prstGeom prst="roundRect">
                <a:avLst>
                  <a:gd fmla="val 16667" name="adj"/>
                </a:avLst>
              </a:prstGeom>
              <a:solidFill>
                <a:srgbClr val="D0E0E3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600">
                    <a:solidFill>
                      <a:srgbClr val="666666"/>
                    </a:solidFill>
                  </a:rPr>
                  <a:t>Escherichia coli</a:t>
                </a:r>
                <a:endParaRPr sz="600"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87975" y="2379850"/>
                <a:ext cx="710700" cy="503400"/>
              </a:xfrm>
              <a:prstGeom prst="roundRect">
                <a:avLst>
                  <a:gd fmla="val 16667" name="adj"/>
                </a:avLst>
              </a:prstGeom>
              <a:solidFill>
                <a:srgbClr val="D9EAD3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600">
                    <a:solidFill>
                      <a:srgbClr val="666666"/>
                    </a:solidFill>
                  </a:rPr>
                  <a:t>Strep. pneumoniae</a:t>
                </a:r>
                <a:endParaRPr sz="600"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538850" y="2379850"/>
                <a:ext cx="683700" cy="5034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600">
                    <a:solidFill>
                      <a:srgbClr val="666666"/>
                    </a:solidFill>
                  </a:rPr>
                  <a:t>M. tuberculosis</a:t>
                </a:r>
                <a:endParaRPr sz="600"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4252075" y="2379850"/>
                <a:ext cx="569700" cy="462000"/>
              </a:xfrm>
              <a:prstGeom prst="roundRect">
                <a:avLst>
                  <a:gd fmla="val 16667" name="adj"/>
                </a:avLst>
              </a:prstGeom>
              <a:solidFill>
                <a:srgbClr val="D9D2E9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600">
                    <a:solidFill>
                      <a:srgbClr val="666666"/>
                    </a:solidFill>
                  </a:rPr>
                  <a:t>Staph. aureus</a:t>
                </a:r>
                <a:endParaRPr sz="600"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4882700" y="2431450"/>
                <a:ext cx="474600" cy="400200"/>
              </a:xfrm>
              <a:prstGeom prst="roundRect">
                <a:avLst>
                  <a:gd fmla="val 16667" name="adj"/>
                </a:avLst>
              </a:prstGeom>
              <a:solidFill>
                <a:srgbClr val="E6B8AF"/>
              </a:solidFill>
              <a:ln cap="flat" cmpd="sng" w="9525">
                <a:solidFill>
                  <a:srgbClr val="59595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1200"/>
                  </a:spcBef>
                  <a:spcAft>
                    <a:spcPts val="120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i="1" lang="en" sz="600">
                    <a:solidFill>
                      <a:srgbClr val="666666"/>
                    </a:solidFill>
                  </a:rPr>
                  <a:t>C_D jejuni</a:t>
                </a:r>
                <a:endParaRPr sz="600"/>
              </a:p>
            </p:txBody>
          </p:sp>
        </p:grpSp>
        <p:sp>
          <p:nvSpPr>
            <p:cNvPr id="113" name="Google Shape;113;p15"/>
            <p:cNvSpPr txBox="1"/>
            <p:nvPr/>
          </p:nvSpPr>
          <p:spPr>
            <a:xfrm>
              <a:off x="2274575" y="3042425"/>
              <a:ext cx="37779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900">
                  <a:solidFill>
                    <a:srgbClr val="666666"/>
                  </a:solidFill>
                </a:rPr>
                <a:t>S</a:t>
              </a:r>
              <a:r>
                <a:rPr lang="en" sz="900">
                  <a:solidFill>
                    <a:srgbClr val="666666"/>
                  </a:solidFill>
                </a:rPr>
                <a:t>elect </a:t>
              </a:r>
              <a:r>
                <a:rPr b="1" lang="en" sz="900">
                  <a:solidFill>
                    <a:srgbClr val="666666"/>
                  </a:solidFill>
                </a:rPr>
                <a:t>6 species </a:t>
              </a:r>
              <a:r>
                <a:rPr lang="en" sz="900">
                  <a:solidFill>
                    <a:srgbClr val="666666"/>
                  </a:solidFill>
                </a:rPr>
                <a:t>(gtdbtk classification)</a:t>
              </a:r>
              <a:r>
                <a:rPr b="1" lang="en" sz="900">
                  <a:solidFill>
                    <a:srgbClr val="666666"/>
                  </a:solidFill>
                </a:rPr>
                <a:t> with over 20,000 genomes</a:t>
              </a:r>
              <a:endParaRPr sz="1100"/>
            </a:p>
          </p:txBody>
        </p:sp>
      </p:grpSp>
      <p:grpSp>
        <p:nvGrpSpPr>
          <p:cNvPr id="114" name="Google Shape;114;p15"/>
          <p:cNvGrpSpPr/>
          <p:nvPr/>
        </p:nvGrpSpPr>
        <p:grpSpPr>
          <a:xfrm>
            <a:off x="6091200" y="1505525"/>
            <a:ext cx="2741100" cy="1860000"/>
            <a:chOff x="6091200" y="1505525"/>
            <a:chExt cx="2741100" cy="1860000"/>
          </a:xfrm>
        </p:grpSpPr>
        <p:sp>
          <p:nvSpPr>
            <p:cNvPr id="115" name="Google Shape;115;p15"/>
            <p:cNvSpPr/>
            <p:nvPr/>
          </p:nvSpPr>
          <p:spPr>
            <a:xfrm>
              <a:off x="6671100" y="1505525"/>
              <a:ext cx="420600" cy="3363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6671100" y="1905725"/>
              <a:ext cx="420600" cy="336300"/>
            </a:xfrm>
            <a:prstGeom prst="roundRect">
              <a:avLst>
                <a:gd fmla="val 16667" name="adj"/>
              </a:avLst>
            </a:prstGeom>
            <a:solidFill>
              <a:srgbClr val="D0E0E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6671100" y="2305925"/>
              <a:ext cx="420600" cy="3363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6671100" y="2706125"/>
              <a:ext cx="420600" cy="3363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7172400" y="1905725"/>
              <a:ext cx="420600" cy="3363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7172400" y="2305925"/>
              <a:ext cx="420600" cy="336300"/>
            </a:xfrm>
            <a:prstGeom prst="roundRect">
              <a:avLst>
                <a:gd fmla="val 16667" name="adj"/>
              </a:avLst>
            </a:prstGeom>
            <a:solidFill>
              <a:srgbClr val="E6B8AF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t/>
              </a:r>
              <a:endParaRPr sz="600"/>
            </a:p>
          </p:txBody>
        </p:sp>
        <p:sp>
          <p:nvSpPr>
            <p:cNvPr id="121" name="Google Shape;121;p15"/>
            <p:cNvSpPr txBox="1"/>
            <p:nvPr/>
          </p:nvSpPr>
          <p:spPr>
            <a:xfrm>
              <a:off x="6091200" y="3042425"/>
              <a:ext cx="27411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en" sz="900">
                  <a:solidFill>
                    <a:srgbClr val="666666"/>
                  </a:solidFill>
                </a:rPr>
                <a:t>Sample randomly 20,000 genomes per species</a:t>
              </a:r>
              <a:endParaRPr sz="900"/>
            </a:p>
          </p:txBody>
        </p:sp>
      </p:grpSp>
      <p:sp>
        <p:nvSpPr>
          <p:cNvPr id="122" name="Google Shape;122;p15"/>
          <p:cNvSpPr txBox="1"/>
          <p:nvPr/>
        </p:nvSpPr>
        <p:spPr>
          <a:xfrm>
            <a:off x="739500" y="3486950"/>
            <a:ext cx="159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661,405 genomes</a:t>
            </a:r>
            <a:endParaRPr sz="900"/>
          </a:p>
        </p:txBody>
      </p:sp>
      <p:sp>
        <p:nvSpPr>
          <p:cNvPr id="123" name="Google Shape;123;p15"/>
          <p:cNvSpPr txBox="1"/>
          <p:nvPr/>
        </p:nvSpPr>
        <p:spPr>
          <a:xfrm>
            <a:off x="3362300" y="3486950"/>
            <a:ext cx="159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444</a:t>
            </a:r>
            <a:r>
              <a:rPr lang="en" sz="900">
                <a:solidFill>
                  <a:srgbClr val="666666"/>
                </a:solidFill>
              </a:rPr>
              <a:t>,507 genomes</a:t>
            </a:r>
            <a:endParaRPr sz="900"/>
          </a:p>
        </p:txBody>
      </p:sp>
      <p:sp>
        <p:nvSpPr>
          <p:cNvPr id="124" name="Google Shape;124;p15"/>
          <p:cNvSpPr txBox="1"/>
          <p:nvPr/>
        </p:nvSpPr>
        <p:spPr>
          <a:xfrm>
            <a:off x="6491725" y="3486950"/>
            <a:ext cx="159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900">
                <a:solidFill>
                  <a:srgbClr val="666666"/>
                </a:solidFill>
              </a:rPr>
              <a:t>120,000</a:t>
            </a:r>
            <a:r>
              <a:rPr lang="en" sz="900">
                <a:solidFill>
                  <a:srgbClr val="666666"/>
                </a:solidFill>
              </a:rPr>
              <a:t> genomes</a:t>
            </a:r>
            <a:endParaRPr sz="900"/>
          </a:p>
        </p:txBody>
      </p:sp>
      <p:sp>
        <p:nvSpPr>
          <p:cNvPr id="125" name="Google Shape;125;p15"/>
          <p:cNvSpPr txBox="1"/>
          <p:nvPr/>
        </p:nvSpPr>
        <p:spPr>
          <a:xfrm>
            <a:off x="3362300" y="3856250"/>
            <a:ext cx="159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rgbClr val="666666"/>
                </a:solidFill>
              </a:rPr>
              <a:t>~70%</a:t>
            </a:r>
            <a:endParaRPr b="1" sz="900"/>
          </a:p>
        </p:txBody>
      </p:sp>
      <p:sp>
        <p:nvSpPr>
          <p:cNvPr id="126" name="Google Shape;126;p15"/>
          <p:cNvSpPr txBox="1"/>
          <p:nvPr/>
        </p:nvSpPr>
        <p:spPr>
          <a:xfrm>
            <a:off x="6491725" y="3856250"/>
            <a:ext cx="15966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900">
                <a:solidFill>
                  <a:srgbClr val="666666"/>
                </a:solidFill>
              </a:rPr>
              <a:t>~20%</a:t>
            </a:r>
            <a:endParaRPr b="1" sz="900"/>
          </a:p>
        </p:txBody>
      </p:sp>
      <p:sp>
        <p:nvSpPr>
          <p:cNvPr id="127" name="Google Shape;127;p15"/>
          <p:cNvSpPr txBox="1"/>
          <p:nvPr/>
        </p:nvSpPr>
        <p:spPr>
          <a:xfrm>
            <a:off x="533825" y="4441025"/>
            <a:ext cx="570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en" sz="800">
                <a:solidFill>
                  <a:srgbClr val="666666"/>
                </a:solidFill>
              </a:rPr>
              <a:t>Side note: the same experiment is also done with 13 species with over 10k genomes</a:t>
            </a:r>
            <a:endParaRPr i="1" sz="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Quasi-phylogenetic:</a:t>
            </a:r>
            <a:endParaRPr/>
          </a:p>
        </p:txBody>
      </p:sp>
      <p:sp>
        <p:nvSpPr>
          <p:cNvPr id="497" name="Google Shape;497;p42"/>
          <p:cNvSpPr txBox="1"/>
          <p:nvPr>
            <p:ph idx="1" type="body"/>
          </p:nvPr>
        </p:nvSpPr>
        <p:spPr>
          <a:xfrm>
            <a:off x="311700" y="1086200"/>
            <a:ext cx="8520600" cy="15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Step 1: Build a phylo tree for 10k randomly sampled genomes (reference tree)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Step 2: For each of the remaining genomes, find the most similar genome from reference tree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Step 3: Infer sub-trees locally</a:t>
            </a:r>
            <a:endParaRPr/>
          </a:p>
        </p:txBody>
      </p:sp>
      <p:sp>
        <p:nvSpPr>
          <p:cNvPr id="498" name="Google Shape;49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9" name="Google Shape;499;p42"/>
          <p:cNvSpPr/>
          <p:nvPr/>
        </p:nvSpPr>
        <p:spPr>
          <a:xfrm>
            <a:off x="525875" y="2717800"/>
            <a:ext cx="7818600" cy="506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10k reference genomes tree order</a:t>
            </a:r>
            <a:endParaRPr/>
          </a:p>
        </p:txBody>
      </p:sp>
      <p:cxnSp>
        <p:nvCxnSpPr>
          <p:cNvPr id="500" name="Google Shape;500;p42"/>
          <p:cNvCxnSpPr/>
          <p:nvPr/>
        </p:nvCxnSpPr>
        <p:spPr>
          <a:xfrm>
            <a:off x="922725" y="2712850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1" name="Google Shape;501;p42"/>
          <p:cNvCxnSpPr/>
          <p:nvPr/>
        </p:nvCxnSpPr>
        <p:spPr>
          <a:xfrm>
            <a:off x="1184300" y="2712850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2" name="Google Shape;502;p42"/>
          <p:cNvCxnSpPr/>
          <p:nvPr/>
        </p:nvCxnSpPr>
        <p:spPr>
          <a:xfrm>
            <a:off x="1505350" y="2712850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42"/>
          <p:cNvCxnSpPr/>
          <p:nvPr/>
        </p:nvCxnSpPr>
        <p:spPr>
          <a:xfrm>
            <a:off x="2034775" y="2712850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42"/>
          <p:cNvCxnSpPr/>
          <p:nvPr/>
        </p:nvCxnSpPr>
        <p:spPr>
          <a:xfrm>
            <a:off x="2355850" y="2712850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42"/>
          <p:cNvCxnSpPr/>
          <p:nvPr/>
        </p:nvCxnSpPr>
        <p:spPr>
          <a:xfrm>
            <a:off x="5921375" y="2712850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6" name="Google Shape;506;p42"/>
          <p:cNvCxnSpPr/>
          <p:nvPr/>
        </p:nvCxnSpPr>
        <p:spPr>
          <a:xfrm>
            <a:off x="6421050" y="2712850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" name="Google Shape;507;p42"/>
          <p:cNvCxnSpPr/>
          <p:nvPr/>
        </p:nvCxnSpPr>
        <p:spPr>
          <a:xfrm>
            <a:off x="6970325" y="2712850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8" name="Google Shape;508;p42"/>
          <p:cNvCxnSpPr/>
          <p:nvPr/>
        </p:nvCxnSpPr>
        <p:spPr>
          <a:xfrm>
            <a:off x="2707500" y="2712850"/>
            <a:ext cx="0" cy="5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p42"/>
          <p:cNvSpPr/>
          <p:nvPr/>
        </p:nvSpPr>
        <p:spPr>
          <a:xfrm>
            <a:off x="758800" y="41651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42"/>
          <p:cNvSpPr/>
          <p:nvPr/>
        </p:nvSpPr>
        <p:spPr>
          <a:xfrm>
            <a:off x="887632" y="41398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42"/>
          <p:cNvSpPr/>
          <p:nvPr/>
        </p:nvSpPr>
        <p:spPr>
          <a:xfrm>
            <a:off x="1016465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42"/>
          <p:cNvSpPr/>
          <p:nvPr/>
        </p:nvSpPr>
        <p:spPr>
          <a:xfrm>
            <a:off x="758800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42"/>
          <p:cNvSpPr/>
          <p:nvPr/>
        </p:nvSpPr>
        <p:spPr>
          <a:xfrm>
            <a:off x="1016465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2"/>
          <p:cNvSpPr/>
          <p:nvPr/>
        </p:nvSpPr>
        <p:spPr>
          <a:xfrm>
            <a:off x="1145297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2"/>
          <p:cNvSpPr/>
          <p:nvPr/>
        </p:nvSpPr>
        <p:spPr>
          <a:xfrm>
            <a:off x="935627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2"/>
          <p:cNvSpPr/>
          <p:nvPr/>
        </p:nvSpPr>
        <p:spPr>
          <a:xfrm>
            <a:off x="1016465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42"/>
          <p:cNvSpPr/>
          <p:nvPr/>
        </p:nvSpPr>
        <p:spPr>
          <a:xfrm>
            <a:off x="1145297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42"/>
          <p:cNvSpPr/>
          <p:nvPr/>
        </p:nvSpPr>
        <p:spPr>
          <a:xfrm>
            <a:off x="1016465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42"/>
          <p:cNvSpPr/>
          <p:nvPr/>
        </p:nvSpPr>
        <p:spPr>
          <a:xfrm>
            <a:off x="893148" y="46231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42"/>
          <p:cNvSpPr/>
          <p:nvPr/>
        </p:nvSpPr>
        <p:spPr>
          <a:xfrm>
            <a:off x="1274129" y="45211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42"/>
          <p:cNvSpPr/>
          <p:nvPr/>
        </p:nvSpPr>
        <p:spPr>
          <a:xfrm>
            <a:off x="1164571" y="3998125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42"/>
          <p:cNvSpPr/>
          <p:nvPr/>
        </p:nvSpPr>
        <p:spPr>
          <a:xfrm>
            <a:off x="1145297" y="41398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42"/>
          <p:cNvSpPr/>
          <p:nvPr/>
        </p:nvSpPr>
        <p:spPr>
          <a:xfrm>
            <a:off x="1274129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1145297" y="41398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42"/>
          <p:cNvSpPr/>
          <p:nvPr/>
        </p:nvSpPr>
        <p:spPr>
          <a:xfrm>
            <a:off x="1274129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/>
          <p:nvPr/>
        </p:nvSpPr>
        <p:spPr>
          <a:xfrm>
            <a:off x="1402961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42"/>
          <p:cNvSpPr/>
          <p:nvPr/>
        </p:nvSpPr>
        <p:spPr>
          <a:xfrm>
            <a:off x="1359088" y="41398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42"/>
          <p:cNvSpPr/>
          <p:nvPr/>
        </p:nvSpPr>
        <p:spPr>
          <a:xfrm>
            <a:off x="1274129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42"/>
          <p:cNvSpPr/>
          <p:nvPr/>
        </p:nvSpPr>
        <p:spPr>
          <a:xfrm>
            <a:off x="1402961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42"/>
          <p:cNvSpPr/>
          <p:nvPr/>
        </p:nvSpPr>
        <p:spPr>
          <a:xfrm>
            <a:off x="1616752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2"/>
          <p:cNvSpPr/>
          <p:nvPr/>
        </p:nvSpPr>
        <p:spPr>
          <a:xfrm>
            <a:off x="1402961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42"/>
          <p:cNvSpPr/>
          <p:nvPr/>
        </p:nvSpPr>
        <p:spPr>
          <a:xfrm>
            <a:off x="1274129" y="46231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42"/>
          <p:cNvSpPr/>
          <p:nvPr/>
        </p:nvSpPr>
        <p:spPr>
          <a:xfrm>
            <a:off x="1016465" y="41398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42"/>
          <p:cNvSpPr/>
          <p:nvPr/>
        </p:nvSpPr>
        <p:spPr>
          <a:xfrm>
            <a:off x="1145297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2"/>
          <p:cNvSpPr/>
          <p:nvPr/>
        </p:nvSpPr>
        <p:spPr>
          <a:xfrm>
            <a:off x="1274129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2"/>
          <p:cNvSpPr/>
          <p:nvPr/>
        </p:nvSpPr>
        <p:spPr>
          <a:xfrm>
            <a:off x="1016465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2"/>
          <p:cNvSpPr/>
          <p:nvPr/>
        </p:nvSpPr>
        <p:spPr>
          <a:xfrm>
            <a:off x="1274129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42"/>
          <p:cNvSpPr/>
          <p:nvPr/>
        </p:nvSpPr>
        <p:spPr>
          <a:xfrm>
            <a:off x="1402961" y="45211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42"/>
          <p:cNvSpPr/>
          <p:nvPr/>
        </p:nvSpPr>
        <p:spPr>
          <a:xfrm>
            <a:off x="1193292" y="45211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2"/>
          <p:cNvSpPr/>
          <p:nvPr/>
        </p:nvSpPr>
        <p:spPr>
          <a:xfrm>
            <a:off x="1274129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2"/>
          <p:cNvSpPr/>
          <p:nvPr/>
        </p:nvSpPr>
        <p:spPr>
          <a:xfrm>
            <a:off x="1402961" y="45211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2"/>
          <p:cNvSpPr/>
          <p:nvPr/>
        </p:nvSpPr>
        <p:spPr>
          <a:xfrm>
            <a:off x="1274129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2"/>
          <p:cNvSpPr/>
          <p:nvPr/>
        </p:nvSpPr>
        <p:spPr>
          <a:xfrm>
            <a:off x="1150813" y="47502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2"/>
          <p:cNvSpPr/>
          <p:nvPr/>
        </p:nvSpPr>
        <p:spPr>
          <a:xfrm>
            <a:off x="1531794" y="46482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2"/>
          <p:cNvSpPr/>
          <p:nvPr/>
        </p:nvSpPr>
        <p:spPr>
          <a:xfrm>
            <a:off x="1422236" y="4125225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2"/>
          <p:cNvSpPr/>
          <p:nvPr/>
        </p:nvSpPr>
        <p:spPr>
          <a:xfrm>
            <a:off x="1402961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2"/>
          <p:cNvSpPr/>
          <p:nvPr/>
        </p:nvSpPr>
        <p:spPr>
          <a:xfrm>
            <a:off x="1531794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2"/>
          <p:cNvSpPr/>
          <p:nvPr/>
        </p:nvSpPr>
        <p:spPr>
          <a:xfrm>
            <a:off x="1402961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42"/>
          <p:cNvSpPr/>
          <p:nvPr/>
        </p:nvSpPr>
        <p:spPr>
          <a:xfrm>
            <a:off x="1531794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42"/>
          <p:cNvSpPr/>
          <p:nvPr/>
        </p:nvSpPr>
        <p:spPr>
          <a:xfrm>
            <a:off x="1660626" y="45211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2"/>
          <p:cNvSpPr/>
          <p:nvPr/>
        </p:nvSpPr>
        <p:spPr>
          <a:xfrm>
            <a:off x="1616752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2"/>
          <p:cNvSpPr/>
          <p:nvPr/>
        </p:nvSpPr>
        <p:spPr>
          <a:xfrm>
            <a:off x="1531794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2"/>
          <p:cNvSpPr/>
          <p:nvPr/>
        </p:nvSpPr>
        <p:spPr>
          <a:xfrm>
            <a:off x="1660626" y="45211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42"/>
          <p:cNvSpPr/>
          <p:nvPr/>
        </p:nvSpPr>
        <p:spPr>
          <a:xfrm>
            <a:off x="1874417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2"/>
          <p:cNvSpPr/>
          <p:nvPr/>
        </p:nvSpPr>
        <p:spPr>
          <a:xfrm>
            <a:off x="1660626" y="45211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2"/>
          <p:cNvSpPr/>
          <p:nvPr/>
        </p:nvSpPr>
        <p:spPr>
          <a:xfrm>
            <a:off x="1531794" y="47502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42"/>
          <p:cNvSpPr/>
          <p:nvPr/>
        </p:nvSpPr>
        <p:spPr>
          <a:xfrm>
            <a:off x="1749400" y="41651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42"/>
          <p:cNvSpPr/>
          <p:nvPr/>
        </p:nvSpPr>
        <p:spPr>
          <a:xfrm>
            <a:off x="1954432" y="41398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42"/>
          <p:cNvSpPr/>
          <p:nvPr/>
        </p:nvSpPr>
        <p:spPr>
          <a:xfrm>
            <a:off x="2083265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42"/>
          <p:cNvSpPr/>
          <p:nvPr/>
        </p:nvSpPr>
        <p:spPr>
          <a:xfrm>
            <a:off x="1825600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42"/>
          <p:cNvSpPr/>
          <p:nvPr/>
        </p:nvSpPr>
        <p:spPr>
          <a:xfrm>
            <a:off x="2083265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2"/>
          <p:cNvSpPr/>
          <p:nvPr/>
        </p:nvSpPr>
        <p:spPr>
          <a:xfrm>
            <a:off x="2212097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2"/>
          <p:cNvSpPr/>
          <p:nvPr/>
        </p:nvSpPr>
        <p:spPr>
          <a:xfrm>
            <a:off x="2002427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2"/>
          <p:cNvSpPr/>
          <p:nvPr/>
        </p:nvSpPr>
        <p:spPr>
          <a:xfrm>
            <a:off x="2083265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42"/>
          <p:cNvSpPr/>
          <p:nvPr/>
        </p:nvSpPr>
        <p:spPr>
          <a:xfrm>
            <a:off x="2212097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42"/>
          <p:cNvSpPr/>
          <p:nvPr/>
        </p:nvSpPr>
        <p:spPr>
          <a:xfrm>
            <a:off x="2083265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42"/>
          <p:cNvSpPr/>
          <p:nvPr/>
        </p:nvSpPr>
        <p:spPr>
          <a:xfrm>
            <a:off x="1959948" y="46231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42"/>
          <p:cNvSpPr/>
          <p:nvPr/>
        </p:nvSpPr>
        <p:spPr>
          <a:xfrm>
            <a:off x="2340929" y="45211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42"/>
          <p:cNvSpPr/>
          <p:nvPr/>
        </p:nvSpPr>
        <p:spPr>
          <a:xfrm>
            <a:off x="2318996" y="4139875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42"/>
          <p:cNvSpPr/>
          <p:nvPr/>
        </p:nvSpPr>
        <p:spPr>
          <a:xfrm>
            <a:off x="2212097" y="41398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2"/>
          <p:cNvSpPr/>
          <p:nvPr/>
        </p:nvSpPr>
        <p:spPr>
          <a:xfrm>
            <a:off x="2340929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42"/>
          <p:cNvSpPr/>
          <p:nvPr/>
        </p:nvSpPr>
        <p:spPr>
          <a:xfrm>
            <a:off x="2212097" y="41398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2"/>
          <p:cNvSpPr/>
          <p:nvPr/>
        </p:nvSpPr>
        <p:spPr>
          <a:xfrm>
            <a:off x="2340929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42"/>
          <p:cNvSpPr/>
          <p:nvPr/>
        </p:nvSpPr>
        <p:spPr>
          <a:xfrm>
            <a:off x="2469761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42"/>
          <p:cNvSpPr/>
          <p:nvPr/>
        </p:nvSpPr>
        <p:spPr>
          <a:xfrm>
            <a:off x="2425888" y="41398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42"/>
          <p:cNvSpPr/>
          <p:nvPr/>
        </p:nvSpPr>
        <p:spPr>
          <a:xfrm>
            <a:off x="2340929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2"/>
          <p:cNvSpPr/>
          <p:nvPr/>
        </p:nvSpPr>
        <p:spPr>
          <a:xfrm>
            <a:off x="2469761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42"/>
          <p:cNvSpPr/>
          <p:nvPr/>
        </p:nvSpPr>
        <p:spPr>
          <a:xfrm>
            <a:off x="2683552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2"/>
          <p:cNvSpPr/>
          <p:nvPr/>
        </p:nvSpPr>
        <p:spPr>
          <a:xfrm>
            <a:off x="2469761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42"/>
          <p:cNvSpPr/>
          <p:nvPr/>
        </p:nvSpPr>
        <p:spPr>
          <a:xfrm>
            <a:off x="2340929" y="46231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42"/>
          <p:cNvSpPr/>
          <p:nvPr/>
        </p:nvSpPr>
        <p:spPr>
          <a:xfrm>
            <a:off x="2083265" y="41398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42"/>
          <p:cNvSpPr/>
          <p:nvPr/>
        </p:nvSpPr>
        <p:spPr>
          <a:xfrm>
            <a:off x="2212097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42"/>
          <p:cNvSpPr/>
          <p:nvPr/>
        </p:nvSpPr>
        <p:spPr>
          <a:xfrm>
            <a:off x="2340929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42"/>
          <p:cNvSpPr/>
          <p:nvPr/>
        </p:nvSpPr>
        <p:spPr>
          <a:xfrm>
            <a:off x="2083265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2"/>
          <p:cNvSpPr/>
          <p:nvPr/>
        </p:nvSpPr>
        <p:spPr>
          <a:xfrm>
            <a:off x="2340929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42"/>
          <p:cNvSpPr/>
          <p:nvPr/>
        </p:nvSpPr>
        <p:spPr>
          <a:xfrm>
            <a:off x="2469761" y="45211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42"/>
          <p:cNvSpPr/>
          <p:nvPr/>
        </p:nvSpPr>
        <p:spPr>
          <a:xfrm>
            <a:off x="2260092" y="45211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42"/>
          <p:cNvSpPr/>
          <p:nvPr/>
        </p:nvSpPr>
        <p:spPr>
          <a:xfrm>
            <a:off x="2340929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42"/>
          <p:cNvSpPr/>
          <p:nvPr/>
        </p:nvSpPr>
        <p:spPr>
          <a:xfrm>
            <a:off x="2469761" y="45211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2"/>
          <p:cNvSpPr/>
          <p:nvPr/>
        </p:nvSpPr>
        <p:spPr>
          <a:xfrm>
            <a:off x="2340929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2"/>
          <p:cNvSpPr/>
          <p:nvPr/>
        </p:nvSpPr>
        <p:spPr>
          <a:xfrm>
            <a:off x="2217613" y="47502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2"/>
          <p:cNvSpPr/>
          <p:nvPr/>
        </p:nvSpPr>
        <p:spPr>
          <a:xfrm>
            <a:off x="2598594" y="46482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2"/>
          <p:cNvSpPr/>
          <p:nvPr/>
        </p:nvSpPr>
        <p:spPr>
          <a:xfrm>
            <a:off x="2489036" y="4125225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2"/>
          <p:cNvSpPr/>
          <p:nvPr/>
        </p:nvSpPr>
        <p:spPr>
          <a:xfrm>
            <a:off x="2469761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2"/>
          <p:cNvSpPr/>
          <p:nvPr/>
        </p:nvSpPr>
        <p:spPr>
          <a:xfrm>
            <a:off x="2598594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42"/>
          <p:cNvSpPr/>
          <p:nvPr/>
        </p:nvSpPr>
        <p:spPr>
          <a:xfrm>
            <a:off x="2469761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42"/>
          <p:cNvSpPr/>
          <p:nvPr/>
        </p:nvSpPr>
        <p:spPr>
          <a:xfrm>
            <a:off x="2598594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42"/>
          <p:cNvSpPr/>
          <p:nvPr/>
        </p:nvSpPr>
        <p:spPr>
          <a:xfrm>
            <a:off x="2727426" y="45211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42"/>
          <p:cNvSpPr/>
          <p:nvPr/>
        </p:nvSpPr>
        <p:spPr>
          <a:xfrm>
            <a:off x="2683552" y="4266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42"/>
          <p:cNvSpPr/>
          <p:nvPr/>
        </p:nvSpPr>
        <p:spPr>
          <a:xfrm>
            <a:off x="2598594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2"/>
          <p:cNvSpPr/>
          <p:nvPr/>
        </p:nvSpPr>
        <p:spPr>
          <a:xfrm>
            <a:off x="2727426" y="45211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42"/>
          <p:cNvSpPr/>
          <p:nvPr/>
        </p:nvSpPr>
        <p:spPr>
          <a:xfrm>
            <a:off x="2941217" y="4394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42"/>
          <p:cNvSpPr/>
          <p:nvPr/>
        </p:nvSpPr>
        <p:spPr>
          <a:xfrm>
            <a:off x="2727426" y="45211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42"/>
          <p:cNvSpPr/>
          <p:nvPr/>
        </p:nvSpPr>
        <p:spPr>
          <a:xfrm>
            <a:off x="2598594" y="47502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05" name="Google Shape;605;p42"/>
          <p:cNvCxnSpPr/>
          <p:nvPr/>
        </p:nvCxnSpPr>
        <p:spPr>
          <a:xfrm rot="10800000">
            <a:off x="942725" y="3442525"/>
            <a:ext cx="69300" cy="42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42"/>
          <p:cNvCxnSpPr/>
          <p:nvPr/>
        </p:nvCxnSpPr>
        <p:spPr>
          <a:xfrm flipH="1" rot="10800000">
            <a:off x="1508125" y="3303550"/>
            <a:ext cx="516000" cy="52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42"/>
          <p:cNvCxnSpPr/>
          <p:nvPr/>
        </p:nvCxnSpPr>
        <p:spPr>
          <a:xfrm flipH="1" rot="10800000">
            <a:off x="2817825" y="3333375"/>
            <a:ext cx="3026100" cy="69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8" name="Google Shape;608;p42"/>
          <p:cNvCxnSpPr/>
          <p:nvPr/>
        </p:nvCxnSpPr>
        <p:spPr>
          <a:xfrm flipH="1" rot="10800000">
            <a:off x="3115475" y="3452475"/>
            <a:ext cx="3690900" cy="8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9" name="Google Shape;609;p42"/>
          <p:cNvCxnSpPr/>
          <p:nvPr/>
        </p:nvCxnSpPr>
        <p:spPr>
          <a:xfrm rot="10800000">
            <a:off x="1270075" y="3382950"/>
            <a:ext cx="2970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0" name="Google Shape;610;p42"/>
          <p:cNvSpPr/>
          <p:nvPr/>
        </p:nvSpPr>
        <p:spPr>
          <a:xfrm>
            <a:off x="7012697" y="37082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42"/>
          <p:cNvSpPr/>
          <p:nvPr/>
        </p:nvSpPr>
        <p:spPr>
          <a:xfrm>
            <a:off x="7012697" y="37082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42"/>
          <p:cNvSpPr/>
          <p:nvPr/>
        </p:nvSpPr>
        <p:spPr>
          <a:xfrm>
            <a:off x="7031971" y="3312325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42"/>
          <p:cNvSpPr/>
          <p:nvPr/>
        </p:nvSpPr>
        <p:spPr>
          <a:xfrm>
            <a:off x="7012697" y="34540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42"/>
          <p:cNvSpPr/>
          <p:nvPr/>
        </p:nvSpPr>
        <p:spPr>
          <a:xfrm>
            <a:off x="7141529" y="35811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42"/>
          <p:cNvSpPr/>
          <p:nvPr/>
        </p:nvSpPr>
        <p:spPr>
          <a:xfrm>
            <a:off x="7012697" y="34540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42"/>
          <p:cNvSpPr/>
          <p:nvPr/>
        </p:nvSpPr>
        <p:spPr>
          <a:xfrm>
            <a:off x="7141529" y="35811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2"/>
          <p:cNvSpPr/>
          <p:nvPr/>
        </p:nvSpPr>
        <p:spPr>
          <a:xfrm>
            <a:off x="7270361" y="37082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2"/>
          <p:cNvSpPr/>
          <p:nvPr/>
        </p:nvSpPr>
        <p:spPr>
          <a:xfrm>
            <a:off x="7226488" y="34540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42"/>
          <p:cNvSpPr/>
          <p:nvPr/>
        </p:nvSpPr>
        <p:spPr>
          <a:xfrm>
            <a:off x="7141529" y="35811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42"/>
          <p:cNvSpPr/>
          <p:nvPr/>
        </p:nvSpPr>
        <p:spPr>
          <a:xfrm>
            <a:off x="7270361" y="37082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42"/>
          <p:cNvSpPr/>
          <p:nvPr/>
        </p:nvSpPr>
        <p:spPr>
          <a:xfrm>
            <a:off x="7270361" y="37082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42"/>
          <p:cNvSpPr/>
          <p:nvPr/>
        </p:nvSpPr>
        <p:spPr>
          <a:xfrm>
            <a:off x="7012697" y="35811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42"/>
          <p:cNvSpPr/>
          <p:nvPr/>
        </p:nvSpPr>
        <p:spPr>
          <a:xfrm>
            <a:off x="7141529" y="37082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42"/>
          <p:cNvSpPr/>
          <p:nvPr/>
        </p:nvSpPr>
        <p:spPr>
          <a:xfrm>
            <a:off x="7141529" y="37082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2"/>
          <p:cNvSpPr/>
          <p:nvPr/>
        </p:nvSpPr>
        <p:spPr>
          <a:xfrm>
            <a:off x="7141529" y="37082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2"/>
          <p:cNvSpPr/>
          <p:nvPr/>
        </p:nvSpPr>
        <p:spPr>
          <a:xfrm>
            <a:off x="7141529" y="37082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2"/>
          <p:cNvSpPr/>
          <p:nvPr/>
        </p:nvSpPr>
        <p:spPr>
          <a:xfrm>
            <a:off x="7289636" y="3439425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42"/>
          <p:cNvSpPr/>
          <p:nvPr/>
        </p:nvSpPr>
        <p:spPr>
          <a:xfrm>
            <a:off x="7270361" y="35811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42"/>
          <p:cNvSpPr/>
          <p:nvPr/>
        </p:nvSpPr>
        <p:spPr>
          <a:xfrm>
            <a:off x="7399194" y="37082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42"/>
          <p:cNvSpPr/>
          <p:nvPr/>
        </p:nvSpPr>
        <p:spPr>
          <a:xfrm>
            <a:off x="7270361" y="35811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42"/>
          <p:cNvSpPr/>
          <p:nvPr/>
        </p:nvSpPr>
        <p:spPr>
          <a:xfrm>
            <a:off x="7399194" y="37082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42"/>
          <p:cNvSpPr/>
          <p:nvPr/>
        </p:nvSpPr>
        <p:spPr>
          <a:xfrm>
            <a:off x="7399194" y="37082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42"/>
          <p:cNvSpPr/>
          <p:nvPr/>
        </p:nvSpPr>
        <p:spPr>
          <a:xfrm>
            <a:off x="1807529" y="3301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42"/>
          <p:cNvSpPr/>
          <p:nvPr/>
        </p:nvSpPr>
        <p:spPr>
          <a:xfrm>
            <a:off x="1807529" y="34039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42"/>
          <p:cNvSpPr/>
          <p:nvPr/>
        </p:nvSpPr>
        <p:spPr>
          <a:xfrm>
            <a:off x="1936361" y="3301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42"/>
          <p:cNvSpPr/>
          <p:nvPr/>
        </p:nvSpPr>
        <p:spPr>
          <a:xfrm>
            <a:off x="1726692" y="3301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42"/>
          <p:cNvSpPr/>
          <p:nvPr/>
        </p:nvSpPr>
        <p:spPr>
          <a:xfrm>
            <a:off x="1936361" y="3301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42"/>
          <p:cNvSpPr/>
          <p:nvPr/>
        </p:nvSpPr>
        <p:spPr>
          <a:xfrm>
            <a:off x="1684213" y="35310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42"/>
          <p:cNvSpPr/>
          <p:nvPr/>
        </p:nvSpPr>
        <p:spPr>
          <a:xfrm>
            <a:off x="2065194" y="34290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42"/>
          <p:cNvSpPr/>
          <p:nvPr/>
        </p:nvSpPr>
        <p:spPr>
          <a:xfrm>
            <a:off x="2194026" y="3301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42"/>
          <p:cNvSpPr/>
          <p:nvPr/>
        </p:nvSpPr>
        <p:spPr>
          <a:xfrm>
            <a:off x="2194026" y="3301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2"/>
          <p:cNvSpPr/>
          <p:nvPr/>
        </p:nvSpPr>
        <p:spPr>
          <a:xfrm>
            <a:off x="2194026" y="3301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42"/>
          <p:cNvSpPr/>
          <p:nvPr/>
        </p:nvSpPr>
        <p:spPr>
          <a:xfrm>
            <a:off x="2065194" y="3531059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2"/>
          <p:cNvSpPr/>
          <p:nvPr/>
        </p:nvSpPr>
        <p:spPr>
          <a:xfrm>
            <a:off x="530200" y="31745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2"/>
          <p:cNvSpPr/>
          <p:nvPr/>
        </p:nvSpPr>
        <p:spPr>
          <a:xfrm>
            <a:off x="659032" y="33016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2"/>
          <p:cNvSpPr/>
          <p:nvPr/>
        </p:nvSpPr>
        <p:spPr>
          <a:xfrm>
            <a:off x="787865" y="3428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42"/>
          <p:cNvSpPr/>
          <p:nvPr/>
        </p:nvSpPr>
        <p:spPr>
          <a:xfrm>
            <a:off x="530200" y="3428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42"/>
          <p:cNvSpPr/>
          <p:nvPr/>
        </p:nvSpPr>
        <p:spPr>
          <a:xfrm>
            <a:off x="787865" y="3428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42"/>
          <p:cNvSpPr/>
          <p:nvPr/>
        </p:nvSpPr>
        <p:spPr>
          <a:xfrm>
            <a:off x="916697" y="35558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42"/>
          <p:cNvSpPr/>
          <p:nvPr/>
        </p:nvSpPr>
        <p:spPr>
          <a:xfrm>
            <a:off x="707027" y="35558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42"/>
          <p:cNvSpPr/>
          <p:nvPr/>
        </p:nvSpPr>
        <p:spPr>
          <a:xfrm>
            <a:off x="787865" y="3428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42"/>
          <p:cNvSpPr/>
          <p:nvPr/>
        </p:nvSpPr>
        <p:spPr>
          <a:xfrm>
            <a:off x="916697" y="35558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42"/>
          <p:cNvSpPr/>
          <p:nvPr/>
        </p:nvSpPr>
        <p:spPr>
          <a:xfrm>
            <a:off x="787865" y="3428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42"/>
          <p:cNvSpPr/>
          <p:nvPr/>
        </p:nvSpPr>
        <p:spPr>
          <a:xfrm>
            <a:off x="935971" y="3159925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2"/>
          <p:cNvSpPr/>
          <p:nvPr/>
        </p:nvSpPr>
        <p:spPr>
          <a:xfrm>
            <a:off x="916697" y="33016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2"/>
          <p:cNvSpPr/>
          <p:nvPr/>
        </p:nvSpPr>
        <p:spPr>
          <a:xfrm>
            <a:off x="916697" y="33016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2"/>
          <p:cNvSpPr/>
          <p:nvPr/>
        </p:nvSpPr>
        <p:spPr>
          <a:xfrm>
            <a:off x="787865" y="3301682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42"/>
          <p:cNvSpPr/>
          <p:nvPr/>
        </p:nvSpPr>
        <p:spPr>
          <a:xfrm>
            <a:off x="916697" y="34287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42"/>
          <p:cNvSpPr/>
          <p:nvPr/>
        </p:nvSpPr>
        <p:spPr>
          <a:xfrm>
            <a:off x="787865" y="35558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42"/>
          <p:cNvSpPr/>
          <p:nvPr/>
        </p:nvSpPr>
        <p:spPr>
          <a:xfrm>
            <a:off x="964692" y="3682983"/>
            <a:ext cx="84900" cy="83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42"/>
          <p:cNvSpPr/>
          <p:nvPr/>
        </p:nvSpPr>
        <p:spPr>
          <a:xfrm>
            <a:off x="6895700" y="3253975"/>
            <a:ext cx="912900" cy="694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42"/>
          <p:cNvSpPr txBox="1"/>
          <p:nvPr/>
        </p:nvSpPr>
        <p:spPr>
          <a:xfrm>
            <a:off x="6806375" y="3888200"/>
            <a:ext cx="17778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Infer subtree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and perspectives</a:t>
            </a:r>
            <a:endParaRPr/>
          </a:p>
        </p:txBody>
      </p:sp>
      <p:sp>
        <p:nvSpPr>
          <p:cNvPr id="668" name="Google Shape;668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Orders we </a:t>
            </a:r>
            <a:r>
              <a:rPr lang="en" sz="1600"/>
              <a:t>can </a:t>
            </a:r>
            <a:r>
              <a:rPr lang="en" sz="1600"/>
              <a:t>derive from just Mash distance matrix (Alix and Léo’s work):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Concorde (exact, slow)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Nearest-Neighbor (heuristic, fast)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Christofides/3-opt </a:t>
            </a:r>
            <a:r>
              <a:rPr lang="en" sz="1600"/>
              <a:t>(in-between)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OR-Tools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U</a:t>
            </a:r>
            <a:r>
              <a:rPr lang="en" sz="1600"/>
              <a:t>nderstand the data: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B</a:t>
            </a:r>
            <a:r>
              <a:rPr lang="en" sz="1600"/>
              <a:t>acterial genomes characteristics for different species, bacterial pangenomes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Quasi-phylogenetic implementation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Balance batching the whole 661k collection</a:t>
            </a:r>
            <a:endParaRPr sz="1600"/>
          </a:p>
        </p:txBody>
      </p:sp>
      <p:sp>
        <p:nvSpPr>
          <p:cNvPr id="669" name="Google Shape;66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/>
        </p:nvSpPr>
        <p:spPr>
          <a:xfrm>
            <a:off x="2702088" y="2942650"/>
            <a:ext cx="3772800" cy="1252800"/>
          </a:xfrm>
          <a:prstGeom prst="roundRect">
            <a:avLst>
              <a:gd fmla="val 941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Orders:</a:t>
            </a:r>
            <a:r>
              <a:rPr lang="en" sz="1800"/>
              <a:t> Random, Accession, Phylogenetic, Accession+Phylo, Random+Phylo</a:t>
            </a:r>
            <a:endParaRPr/>
          </a:p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6"/>
          <p:cNvSpPr txBox="1"/>
          <p:nvPr/>
        </p:nvSpPr>
        <p:spPr>
          <a:xfrm>
            <a:off x="4077638" y="13712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2795563" y="30367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genome_4512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genome_6789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genome_19091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5359713" y="30367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38" name="Google Shape;138;p16"/>
          <p:cNvCxnSpPr>
            <a:stCxn id="135" idx="2"/>
            <a:endCxn id="136" idx="0"/>
          </p:cNvCxnSpPr>
          <p:nvPr/>
        </p:nvCxnSpPr>
        <p:spPr>
          <a:xfrm flipH="1">
            <a:off x="3286688" y="2387000"/>
            <a:ext cx="1282200" cy="6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6"/>
          <p:cNvCxnSpPr>
            <a:stCxn id="135" idx="2"/>
            <a:endCxn id="140" idx="0"/>
          </p:cNvCxnSpPr>
          <p:nvPr/>
        </p:nvCxnSpPr>
        <p:spPr>
          <a:xfrm>
            <a:off x="4568888" y="2387000"/>
            <a:ext cx="0" cy="6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6"/>
          <p:cNvCxnSpPr>
            <a:endCxn id="137" idx="0"/>
          </p:cNvCxnSpPr>
          <p:nvPr/>
        </p:nvCxnSpPr>
        <p:spPr>
          <a:xfrm>
            <a:off x="4568763" y="2386900"/>
            <a:ext cx="1282200" cy="649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2" name="Google Shape;14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6913" y="2620425"/>
            <a:ext cx="359000" cy="27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 txBox="1"/>
          <p:nvPr/>
        </p:nvSpPr>
        <p:spPr>
          <a:xfrm>
            <a:off x="4161188" y="2596300"/>
            <a:ext cx="407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sort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44" name="Google Shape;144;p16"/>
          <p:cNvSpPr txBox="1"/>
          <p:nvPr/>
        </p:nvSpPr>
        <p:spPr>
          <a:xfrm>
            <a:off x="3286688" y="2596300"/>
            <a:ext cx="62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shuffle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45" name="Google Shape;145;p16"/>
          <p:cNvSpPr txBox="1"/>
          <p:nvPr/>
        </p:nvSpPr>
        <p:spPr>
          <a:xfrm>
            <a:off x="5427875" y="2596300"/>
            <a:ext cx="623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phylo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2669113" y="4169800"/>
            <a:ext cx="123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</a:t>
            </a:r>
            <a:r>
              <a:rPr lang="en" sz="800">
                <a:solidFill>
                  <a:schemeClr val="dk1"/>
                </a:solidFill>
              </a:rPr>
              <a:t>: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bash function shuf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7" name="Google Shape;147;p16"/>
          <p:cNvSpPr txBox="1"/>
          <p:nvPr/>
        </p:nvSpPr>
        <p:spPr>
          <a:xfrm>
            <a:off x="3788438" y="4169800"/>
            <a:ext cx="156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Sorted by </a:t>
            </a:r>
            <a:r>
              <a:rPr b="1" lang="en" sz="800">
                <a:solidFill>
                  <a:schemeClr val="dk1"/>
                </a:solidFill>
              </a:rPr>
              <a:t>Accession</a:t>
            </a:r>
            <a:r>
              <a:rPr lang="en" sz="800">
                <a:solidFill>
                  <a:schemeClr val="dk1"/>
                </a:solidFill>
              </a:rPr>
              <a:t> number: </a:t>
            </a:r>
            <a:endParaRPr sz="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bash function sort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8" name="Google Shape;148;p16"/>
          <p:cNvSpPr txBox="1"/>
          <p:nvPr/>
        </p:nvSpPr>
        <p:spPr>
          <a:xfrm>
            <a:off x="5359713" y="4169800"/>
            <a:ext cx="98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Reordering with </a:t>
            </a:r>
            <a:r>
              <a:rPr b="1" lang="en" sz="800">
                <a:solidFill>
                  <a:schemeClr val="dk1"/>
                </a:solidFill>
              </a:rPr>
              <a:t>Phylo</a:t>
            </a:r>
            <a:r>
              <a:rPr lang="en" sz="800">
                <a:solidFill>
                  <a:schemeClr val="dk1"/>
                </a:solidFill>
              </a:rPr>
              <a:t> tree (mash+quicktree)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49" name="Google Shape;149;p16"/>
          <p:cNvSpPr txBox="1"/>
          <p:nvPr/>
        </p:nvSpPr>
        <p:spPr>
          <a:xfrm>
            <a:off x="4042950" y="30367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SAMN00001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SAMN00300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SAMN20000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2702088" y="1113850"/>
            <a:ext cx="3772800" cy="1252800"/>
          </a:xfrm>
          <a:prstGeom prst="roundRect">
            <a:avLst>
              <a:gd fmla="val 941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Orders:</a:t>
            </a:r>
            <a:r>
              <a:rPr lang="en" sz="1800"/>
              <a:t> Random, Accession, Phylogenetic, Accession+Phylo, Random+Phylo</a:t>
            </a:r>
            <a:endParaRPr/>
          </a:p>
        </p:txBody>
      </p:sp>
      <p:sp>
        <p:nvSpPr>
          <p:cNvPr id="156" name="Google Shape;15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279556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genome_4512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genome_6789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genome_19091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4077638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SAMN00001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SAMN00300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535971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2669113" y="853000"/>
            <a:ext cx="12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3788438" y="853000"/>
            <a:ext cx="156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5359713" y="853000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Phylo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63" name="Google Shape;163;p17"/>
          <p:cNvSpPr/>
          <p:nvPr/>
        </p:nvSpPr>
        <p:spPr>
          <a:xfrm rot="5400000">
            <a:off x="4227425" y="2426200"/>
            <a:ext cx="828600" cy="517800"/>
          </a:xfrm>
          <a:prstGeom prst="rightArrow">
            <a:avLst>
              <a:gd fmla="val 50000" name="adj1"/>
              <a:gd fmla="val 4167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7"/>
          <p:cNvSpPr txBox="1"/>
          <p:nvPr/>
        </p:nvSpPr>
        <p:spPr>
          <a:xfrm>
            <a:off x="2756875" y="30207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2756875" y="3622475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66" name="Google Shape;166;p17"/>
          <p:cNvSpPr txBox="1"/>
          <p:nvPr/>
        </p:nvSpPr>
        <p:spPr>
          <a:xfrm>
            <a:off x="2756875" y="34433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7" name="Google Shape;167;p17"/>
          <p:cNvSpPr txBox="1"/>
          <p:nvPr/>
        </p:nvSpPr>
        <p:spPr>
          <a:xfrm>
            <a:off x="4019400" y="30207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4019400" y="3622475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69" name="Google Shape;169;p17"/>
          <p:cNvSpPr txBox="1"/>
          <p:nvPr/>
        </p:nvSpPr>
        <p:spPr>
          <a:xfrm>
            <a:off x="4019400" y="34433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5281925" y="30207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5281925" y="3602413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72" name="Google Shape;172;p17"/>
          <p:cNvSpPr txBox="1"/>
          <p:nvPr/>
        </p:nvSpPr>
        <p:spPr>
          <a:xfrm>
            <a:off x="5281925" y="34433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73" name="Google Shape;173;p17"/>
          <p:cNvSpPr txBox="1"/>
          <p:nvPr/>
        </p:nvSpPr>
        <p:spPr>
          <a:xfrm>
            <a:off x="3510500" y="5260375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4742275" y="5260375"/>
            <a:ext cx="10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175" name="Google Shape;175;p17"/>
          <p:cNvSpPr txBox="1"/>
          <p:nvPr/>
        </p:nvSpPr>
        <p:spPr>
          <a:xfrm>
            <a:off x="2380825" y="2460675"/>
            <a:ext cx="42429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Cut each of the 3 sets i</a:t>
            </a:r>
            <a:r>
              <a:rPr lang="en" sz="900">
                <a:solidFill>
                  <a:schemeClr val="dk2"/>
                </a:solidFill>
              </a:rPr>
              <a:t>nto </a:t>
            </a:r>
            <a:r>
              <a:rPr b="1" lang="en" sz="900">
                <a:solidFill>
                  <a:schemeClr val="dk2"/>
                </a:solidFill>
              </a:rPr>
              <a:t>40 disjunctive and different size </a:t>
            </a:r>
            <a:r>
              <a:rPr lang="en" sz="900">
                <a:solidFill>
                  <a:schemeClr val="dk2"/>
                </a:solidFill>
              </a:rPr>
              <a:t>subsets</a:t>
            </a:r>
            <a:r>
              <a:rPr b="1" lang="en" sz="900">
                <a:solidFill>
                  <a:schemeClr val="dk2"/>
                </a:solidFill>
              </a:rPr>
              <a:t>.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76" name="Google Shape;176;p17"/>
          <p:cNvSpPr txBox="1"/>
          <p:nvPr/>
        </p:nvSpPr>
        <p:spPr>
          <a:xfrm>
            <a:off x="354838" y="123235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177" name="Google Shape;177;p17"/>
          <p:cNvCxnSpPr>
            <a:stCxn id="176" idx="3"/>
            <a:endCxn id="154" idx="1"/>
          </p:cNvCxnSpPr>
          <p:nvPr/>
        </p:nvCxnSpPr>
        <p:spPr>
          <a:xfrm>
            <a:off x="1337338" y="1740250"/>
            <a:ext cx="13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/>
          <p:nvPr/>
        </p:nvSpPr>
        <p:spPr>
          <a:xfrm>
            <a:off x="2702088" y="1113850"/>
            <a:ext cx="3772800" cy="1252800"/>
          </a:xfrm>
          <a:prstGeom prst="roundRect">
            <a:avLst>
              <a:gd fmla="val 941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Orders:</a:t>
            </a:r>
            <a:r>
              <a:rPr lang="en" sz="1800"/>
              <a:t> Random, Accession, Phylogenetic, Accession+Phylo, Random+Phylo</a:t>
            </a:r>
            <a:endParaRPr/>
          </a:p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279556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genome_4512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genome_6789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genome_19091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4077638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SAMN00001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SAMN00300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535971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2669113" y="853000"/>
            <a:ext cx="12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3788438" y="853000"/>
            <a:ext cx="156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5359713" y="853000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Phylo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91" name="Google Shape;191;p18"/>
          <p:cNvSpPr/>
          <p:nvPr/>
        </p:nvSpPr>
        <p:spPr>
          <a:xfrm rot="5400000">
            <a:off x="4227425" y="2426200"/>
            <a:ext cx="828600" cy="517800"/>
          </a:xfrm>
          <a:prstGeom prst="rightArrow">
            <a:avLst>
              <a:gd fmla="val 50000" name="adj1"/>
              <a:gd fmla="val 4167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8"/>
          <p:cNvSpPr txBox="1"/>
          <p:nvPr/>
        </p:nvSpPr>
        <p:spPr>
          <a:xfrm>
            <a:off x="2756875" y="30207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3" name="Google Shape;193;p18"/>
          <p:cNvSpPr txBox="1"/>
          <p:nvPr/>
        </p:nvSpPr>
        <p:spPr>
          <a:xfrm>
            <a:off x="2756875" y="3622475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94" name="Google Shape;194;p18"/>
          <p:cNvSpPr txBox="1"/>
          <p:nvPr/>
        </p:nvSpPr>
        <p:spPr>
          <a:xfrm>
            <a:off x="2756875" y="34433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5" name="Google Shape;195;p18"/>
          <p:cNvSpPr txBox="1"/>
          <p:nvPr/>
        </p:nvSpPr>
        <p:spPr>
          <a:xfrm>
            <a:off x="4019400" y="30207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6" name="Google Shape;196;p18"/>
          <p:cNvSpPr txBox="1"/>
          <p:nvPr/>
        </p:nvSpPr>
        <p:spPr>
          <a:xfrm>
            <a:off x="4019400" y="3622475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197" name="Google Shape;197;p18"/>
          <p:cNvSpPr txBox="1"/>
          <p:nvPr/>
        </p:nvSpPr>
        <p:spPr>
          <a:xfrm>
            <a:off x="4019400" y="34433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8" name="Google Shape;198;p18"/>
          <p:cNvSpPr txBox="1"/>
          <p:nvPr/>
        </p:nvSpPr>
        <p:spPr>
          <a:xfrm>
            <a:off x="5281925" y="30207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99" name="Google Shape;199;p18"/>
          <p:cNvSpPr txBox="1"/>
          <p:nvPr/>
        </p:nvSpPr>
        <p:spPr>
          <a:xfrm>
            <a:off x="5281925" y="3602413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00" name="Google Shape;200;p18"/>
          <p:cNvSpPr txBox="1"/>
          <p:nvPr/>
        </p:nvSpPr>
        <p:spPr>
          <a:xfrm>
            <a:off x="5281925" y="34433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1" name="Google Shape;201;p18"/>
          <p:cNvSpPr txBox="1"/>
          <p:nvPr/>
        </p:nvSpPr>
        <p:spPr>
          <a:xfrm>
            <a:off x="3510500" y="5260375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02" name="Google Shape;202;p18"/>
          <p:cNvSpPr txBox="1"/>
          <p:nvPr/>
        </p:nvSpPr>
        <p:spPr>
          <a:xfrm>
            <a:off x="4742275" y="5260375"/>
            <a:ext cx="10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03" name="Google Shape;203;p18"/>
          <p:cNvSpPr txBox="1"/>
          <p:nvPr/>
        </p:nvSpPr>
        <p:spPr>
          <a:xfrm>
            <a:off x="2380825" y="2460675"/>
            <a:ext cx="42429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Cut each of the 3 sets into </a:t>
            </a:r>
            <a:r>
              <a:rPr b="1" lang="en" sz="900">
                <a:solidFill>
                  <a:schemeClr val="dk2"/>
                </a:solidFill>
              </a:rPr>
              <a:t>40 disjunctive and different size </a:t>
            </a:r>
            <a:r>
              <a:rPr lang="en" sz="900">
                <a:solidFill>
                  <a:schemeClr val="dk2"/>
                </a:solidFill>
              </a:rPr>
              <a:t>subsets</a:t>
            </a:r>
            <a:r>
              <a:rPr b="1" lang="en" sz="900">
                <a:solidFill>
                  <a:schemeClr val="dk2"/>
                </a:solidFill>
              </a:rPr>
              <a:t>.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04" name="Google Shape;204;p18"/>
          <p:cNvSpPr txBox="1"/>
          <p:nvPr/>
        </p:nvSpPr>
        <p:spPr>
          <a:xfrm>
            <a:off x="354838" y="123235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205" name="Google Shape;205;p18"/>
          <p:cNvCxnSpPr>
            <a:stCxn id="204" idx="3"/>
            <a:endCxn id="182" idx="1"/>
          </p:cNvCxnSpPr>
          <p:nvPr/>
        </p:nvCxnSpPr>
        <p:spPr>
          <a:xfrm>
            <a:off x="1337338" y="1740250"/>
            <a:ext cx="13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18"/>
          <p:cNvSpPr/>
          <p:nvPr/>
        </p:nvSpPr>
        <p:spPr>
          <a:xfrm>
            <a:off x="7781351" y="1561969"/>
            <a:ext cx="757500" cy="22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Set of genomes</a:t>
            </a:r>
            <a:endParaRPr sz="1000"/>
          </a:p>
        </p:txBody>
      </p:sp>
      <p:cxnSp>
        <p:nvCxnSpPr>
          <p:cNvPr id="207" name="Google Shape;207;p18"/>
          <p:cNvCxnSpPr/>
          <p:nvPr/>
        </p:nvCxnSpPr>
        <p:spPr>
          <a:xfrm>
            <a:off x="7545676" y="1785619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8"/>
          <p:cNvCxnSpPr/>
          <p:nvPr/>
        </p:nvCxnSpPr>
        <p:spPr>
          <a:xfrm>
            <a:off x="7545676" y="2103895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8"/>
          <p:cNvCxnSpPr/>
          <p:nvPr/>
        </p:nvCxnSpPr>
        <p:spPr>
          <a:xfrm>
            <a:off x="7545676" y="2505180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8"/>
          <p:cNvCxnSpPr/>
          <p:nvPr/>
        </p:nvCxnSpPr>
        <p:spPr>
          <a:xfrm>
            <a:off x="7545676" y="3120804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11" name="Google Shape;211;p18"/>
          <p:cNvSpPr txBox="1"/>
          <p:nvPr/>
        </p:nvSpPr>
        <p:spPr>
          <a:xfrm>
            <a:off x="7174724" y="1493537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7174724" y="1798716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7174724" y="2144202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7174724" y="2690941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4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15" name="Google Shape;215;p18"/>
          <p:cNvSpPr txBox="1"/>
          <p:nvPr/>
        </p:nvSpPr>
        <p:spPr>
          <a:xfrm>
            <a:off x="7174724" y="3414797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5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16" name="Google Shape;216;p18"/>
          <p:cNvSpPr txBox="1"/>
          <p:nvPr/>
        </p:nvSpPr>
        <p:spPr>
          <a:xfrm>
            <a:off x="7571325" y="1063175"/>
            <a:ext cx="123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Cutting how?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/>
          <p:nvPr/>
        </p:nvSpPr>
        <p:spPr>
          <a:xfrm>
            <a:off x="2702088" y="1113850"/>
            <a:ext cx="3772800" cy="1252800"/>
          </a:xfrm>
          <a:prstGeom prst="roundRect">
            <a:avLst>
              <a:gd fmla="val 941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Orders:</a:t>
            </a:r>
            <a:r>
              <a:rPr lang="en" sz="1800"/>
              <a:t> Random, Accession, Phylogenetic, Accession+Phylo, Random+Phylo</a:t>
            </a:r>
            <a:endParaRPr/>
          </a:p>
        </p:txBody>
      </p:sp>
      <p:sp>
        <p:nvSpPr>
          <p:cNvPr id="223" name="Google Shape;2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19"/>
          <p:cNvSpPr txBox="1"/>
          <p:nvPr/>
        </p:nvSpPr>
        <p:spPr>
          <a:xfrm>
            <a:off x="279556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genome_4512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genome_6789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genome_19091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4077638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SAMN00001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SAMN00300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535971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2669113" y="853000"/>
            <a:ext cx="12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28" name="Google Shape;228;p19"/>
          <p:cNvSpPr txBox="1"/>
          <p:nvPr/>
        </p:nvSpPr>
        <p:spPr>
          <a:xfrm>
            <a:off x="3788438" y="853000"/>
            <a:ext cx="156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29" name="Google Shape;229;p19"/>
          <p:cNvSpPr txBox="1"/>
          <p:nvPr/>
        </p:nvSpPr>
        <p:spPr>
          <a:xfrm>
            <a:off x="5359713" y="853000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Phylo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30" name="Google Shape;230;p19"/>
          <p:cNvSpPr/>
          <p:nvPr/>
        </p:nvSpPr>
        <p:spPr>
          <a:xfrm rot="5400000">
            <a:off x="4227425" y="2426200"/>
            <a:ext cx="828600" cy="517800"/>
          </a:xfrm>
          <a:prstGeom prst="rightArrow">
            <a:avLst>
              <a:gd fmla="val 50000" name="adj1"/>
              <a:gd fmla="val 4167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 txBox="1"/>
          <p:nvPr/>
        </p:nvSpPr>
        <p:spPr>
          <a:xfrm>
            <a:off x="2756875" y="30207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2756875" y="3612444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33" name="Google Shape;233;p19"/>
          <p:cNvSpPr txBox="1"/>
          <p:nvPr/>
        </p:nvSpPr>
        <p:spPr>
          <a:xfrm>
            <a:off x="2756875" y="34433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4019400" y="30207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4019400" y="3612444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36" name="Google Shape;236;p19"/>
          <p:cNvSpPr txBox="1"/>
          <p:nvPr/>
        </p:nvSpPr>
        <p:spPr>
          <a:xfrm>
            <a:off x="4019400" y="34433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5281925" y="30207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38" name="Google Shape;238;p19"/>
          <p:cNvSpPr txBox="1"/>
          <p:nvPr/>
        </p:nvSpPr>
        <p:spPr>
          <a:xfrm>
            <a:off x="5281925" y="3612444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39" name="Google Shape;239;p19"/>
          <p:cNvSpPr txBox="1"/>
          <p:nvPr/>
        </p:nvSpPr>
        <p:spPr>
          <a:xfrm>
            <a:off x="5281925" y="34433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40" name="Google Shape;240;p19"/>
          <p:cNvSpPr txBox="1"/>
          <p:nvPr/>
        </p:nvSpPr>
        <p:spPr>
          <a:xfrm>
            <a:off x="2380825" y="2460675"/>
            <a:ext cx="42429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Cut each of the 3 sets into </a:t>
            </a:r>
            <a:r>
              <a:rPr b="1" lang="en" sz="900">
                <a:solidFill>
                  <a:schemeClr val="dk2"/>
                </a:solidFill>
              </a:rPr>
              <a:t>40 disjunctive and different size </a:t>
            </a:r>
            <a:r>
              <a:rPr lang="en" sz="900">
                <a:solidFill>
                  <a:schemeClr val="dk2"/>
                </a:solidFill>
              </a:rPr>
              <a:t>subsets</a:t>
            </a:r>
            <a:r>
              <a:rPr b="1" lang="en" sz="900">
                <a:solidFill>
                  <a:schemeClr val="dk2"/>
                </a:solidFill>
              </a:rPr>
              <a:t>.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41" name="Google Shape;241;p19"/>
          <p:cNvSpPr txBox="1"/>
          <p:nvPr/>
        </p:nvSpPr>
        <p:spPr>
          <a:xfrm>
            <a:off x="354838" y="123235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242" name="Google Shape;242;p19"/>
          <p:cNvCxnSpPr>
            <a:stCxn id="241" idx="3"/>
            <a:endCxn id="221" idx="1"/>
          </p:cNvCxnSpPr>
          <p:nvPr/>
        </p:nvCxnSpPr>
        <p:spPr>
          <a:xfrm>
            <a:off x="1337338" y="1740250"/>
            <a:ext cx="13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19"/>
          <p:cNvSpPr/>
          <p:nvPr/>
        </p:nvSpPr>
        <p:spPr>
          <a:xfrm>
            <a:off x="7781351" y="1561969"/>
            <a:ext cx="757500" cy="22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Set of genomes</a:t>
            </a:r>
            <a:endParaRPr sz="1000"/>
          </a:p>
        </p:txBody>
      </p:sp>
      <p:cxnSp>
        <p:nvCxnSpPr>
          <p:cNvPr id="244" name="Google Shape;244;p19"/>
          <p:cNvCxnSpPr/>
          <p:nvPr/>
        </p:nvCxnSpPr>
        <p:spPr>
          <a:xfrm>
            <a:off x="7545676" y="1785619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19"/>
          <p:cNvCxnSpPr/>
          <p:nvPr/>
        </p:nvCxnSpPr>
        <p:spPr>
          <a:xfrm>
            <a:off x="7545676" y="2103895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6" name="Google Shape;246;p19"/>
          <p:cNvCxnSpPr/>
          <p:nvPr/>
        </p:nvCxnSpPr>
        <p:spPr>
          <a:xfrm>
            <a:off x="7545676" y="2505180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47" name="Google Shape;247;p19"/>
          <p:cNvCxnSpPr/>
          <p:nvPr/>
        </p:nvCxnSpPr>
        <p:spPr>
          <a:xfrm>
            <a:off x="7545676" y="3120804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48" name="Google Shape;248;p19"/>
          <p:cNvSpPr txBox="1"/>
          <p:nvPr/>
        </p:nvSpPr>
        <p:spPr>
          <a:xfrm>
            <a:off x="7174724" y="1493537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49" name="Google Shape;249;p19"/>
          <p:cNvSpPr txBox="1"/>
          <p:nvPr/>
        </p:nvSpPr>
        <p:spPr>
          <a:xfrm>
            <a:off x="7174724" y="1798716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50" name="Google Shape;250;p19"/>
          <p:cNvSpPr txBox="1"/>
          <p:nvPr/>
        </p:nvSpPr>
        <p:spPr>
          <a:xfrm>
            <a:off x="7174724" y="2144202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51" name="Google Shape;251;p19"/>
          <p:cNvSpPr txBox="1"/>
          <p:nvPr/>
        </p:nvSpPr>
        <p:spPr>
          <a:xfrm>
            <a:off x="7174724" y="2690941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4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52" name="Google Shape;252;p19"/>
          <p:cNvSpPr txBox="1"/>
          <p:nvPr/>
        </p:nvSpPr>
        <p:spPr>
          <a:xfrm>
            <a:off x="7174724" y="3414797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5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7571325" y="1063175"/>
            <a:ext cx="123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Cutting how?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4016300" y="4387825"/>
            <a:ext cx="1105200" cy="431100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accession_phylo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55" name="Google Shape;255;p19"/>
          <p:cNvSpPr txBox="1"/>
          <p:nvPr/>
        </p:nvSpPr>
        <p:spPr>
          <a:xfrm>
            <a:off x="2753775" y="4387825"/>
            <a:ext cx="1105200" cy="4311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random_phylo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subset_1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256" name="Google Shape;256;p19"/>
          <p:cNvCxnSpPr>
            <a:endCxn id="254" idx="1"/>
          </p:cNvCxnSpPr>
          <p:nvPr/>
        </p:nvCxnSpPr>
        <p:spPr>
          <a:xfrm>
            <a:off x="4016300" y="3566875"/>
            <a:ext cx="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7" name="Google Shape;257;p19"/>
          <p:cNvCxnSpPr>
            <a:endCxn id="255" idx="1"/>
          </p:cNvCxnSpPr>
          <p:nvPr/>
        </p:nvCxnSpPr>
        <p:spPr>
          <a:xfrm>
            <a:off x="2753775" y="3566875"/>
            <a:ext cx="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8" name="Google Shape;258;p19"/>
          <p:cNvSpPr txBox="1"/>
          <p:nvPr/>
        </p:nvSpPr>
        <p:spPr>
          <a:xfrm>
            <a:off x="2753775" y="4650700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59" name="Google Shape;259;p19"/>
          <p:cNvSpPr txBox="1"/>
          <p:nvPr/>
        </p:nvSpPr>
        <p:spPr>
          <a:xfrm>
            <a:off x="4016300" y="4650700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60" name="Google Shape;260;p19"/>
          <p:cNvSpPr txBox="1"/>
          <p:nvPr/>
        </p:nvSpPr>
        <p:spPr>
          <a:xfrm>
            <a:off x="2753775" y="3900675"/>
            <a:ext cx="2337000" cy="43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Reorder 1 more time </a:t>
            </a:r>
            <a:r>
              <a:rPr lang="en" sz="800"/>
              <a:t>on individual subset</a:t>
            </a:r>
            <a:r>
              <a:rPr lang="en" sz="800"/>
              <a:t> with phylo tree</a:t>
            </a:r>
            <a:endParaRPr sz="800"/>
          </a:p>
        </p:txBody>
      </p:sp>
      <p:sp>
        <p:nvSpPr>
          <p:cNvPr id="261" name="Google Shape;261;p19"/>
          <p:cNvSpPr txBox="1"/>
          <p:nvPr/>
        </p:nvSpPr>
        <p:spPr>
          <a:xfrm>
            <a:off x="2818225" y="4845875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4046900" y="4845875"/>
            <a:ext cx="10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Accession+Phylo</a:t>
            </a:r>
            <a:endParaRPr b="1" sz="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/>
          <p:nvPr/>
        </p:nvSpPr>
        <p:spPr>
          <a:xfrm>
            <a:off x="2702088" y="1113850"/>
            <a:ext cx="3772800" cy="1252800"/>
          </a:xfrm>
          <a:prstGeom prst="roundRect">
            <a:avLst>
              <a:gd fmla="val 9411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Orders:</a:t>
            </a:r>
            <a:r>
              <a:rPr lang="en" sz="1800"/>
              <a:t> Random, Accession, Phylogenetic, Accession+Phylo, Random+Phylo</a:t>
            </a:r>
            <a:endParaRPr/>
          </a:p>
        </p:txBody>
      </p:sp>
      <p:sp>
        <p:nvSpPr>
          <p:cNvPr id="269" name="Google Shape;26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0"/>
          <p:cNvSpPr txBox="1"/>
          <p:nvPr/>
        </p:nvSpPr>
        <p:spPr>
          <a:xfrm>
            <a:off x="279556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genome_4512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genome_6789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genome_19091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4077638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SAMN00001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SAMN00013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SAMN00300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SAMN20000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72" name="Google Shape;272;p20"/>
          <p:cNvSpPr txBox="1"/>
          <p:nvPr/>
        </p:nvSpPr>
        <p:spPr>
          <a:xfrm>
            <a:off x="5359713" y="1207900"/>
            <a:ext cx="982500" cy="1015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73" name="Google Shape;273;p20"/>
          <p:cNvSpPr txBox="1"/>
          <p:nvPr/>
        </p:nvSpPr>
        <p:spPr>
          <a:xfrm>
            <a:off x="2669113" y="853000"/>
            <a:ext cx="1235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74" name="Google Shape;274;p20"/>
          <p:cNvSpPr txBox="1"/>
          <p:nvPr/>
        </p:nvSpPr>
        <p:spPr>
          <a:xfrm>
            <a:off x="3788438" y="853000"/>
            <a:ext cx="1560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75" name="Google Shape;275;p20"/>
          <p:cNvSpPr txBox="1"/>
          <p:nvPr/>
        </p:nvSpPr>
        <p:spPr>
          <a:xfrm>
            <a:off x="5359713" y="853000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Phylo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276" name="Google Shape;276;p20"/>
          <p:cNvSpPr/>
          <p:nvPr/>
        </p:nvSpPr>
        <p:spPr>
          <a:xfrm rot="5400000">
            <a:off x="4227425" y="2426200"/>
            <a:ext cx="828600" cy="517800"/>
          </a:xfrm>
          <a:prstGeom prst="rightArrow">
            <a:avLst>
              <a:gd fmla="val 50000" name="adj1"/>
              <a:gd fmla="val 4167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2756875" y="30207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78" name="Google Shape;278;p20"/>
          <p:cNvSpPr txBox="1"/>
          <p:nvPr/>
        </p:nvSpPr>
        <p:spPr>
          <a:xfrm>
            <a:off x="2756875" y="3622475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79" name="Google Shape;279;p20"/>
          <p:cNvSpPr txBox="1"/>
          <p:nvPr/>
        </p:nvSpPr>
        <p:spPr>
          <a:xfrm>
            <a:off x="2756875" y="3443350"/>
            <a:ext cx="1105200" cy="3078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80" name="Google Shape;280;p20"/>
          <p:cNvSpPr txBox="1"/>
          <p:nvPr/>
        </p:nvSpPr>
        <p:spPr>
          <a:xfrm>
            <a:off x="4019400" y="30207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4019400" y="3622475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82" name="Google Shape;282;p20"/>
          <p:cNvSpPr txBox="1"/>
          <p:nvPr/>
        </p:nvSpPr>
        <p:spPr>
          <a:xfrm>
            <a:off x="4019400" y="3443350"/>
            <a:ext cx="1105200" cy="307800"/>
          </a:xfrm>
          <a:prstGeom prst="rect">
            <a:avLst/>
          </a:prstGeom>
          <a:noFill/>
          <a:ln cap="flat" cmpd="sng" w="9525">
            <a:solidFill>
              <a:srgbClr val="CC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5281925" y="30207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5281925" y="3602413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285" name="Google Shape;285;p20"/>
          <p:cNvSpPr txBox="1"/>
          <p:nvPr/>
        </p:nvSpPr>
        <p:spPr>
          <a:xfrm>
            <a:off x="5281925" y="3443338"/>
            <a:ext cx="1105200" cy="307800"/>
          </a:xfrm>
          <a:prstGeom prst="rect">
            <a:avLst/>
          </a:prstGeom>
          <a:noFill/>
          <a:ln cap="flat" cmpd="sng" w="9525">
            <a:solidFill>
              <a:srgbClr val="6AA84F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phylo_subset_2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86" name="Google Shape;286;p20"/>
          <p:cNvSpPr txBox="1"/>
          <p:nvPr/>
        </p:nvSpPr>
        <p:spPr>
          <a:xfrm>
            <a:off x="2380825" y="2460675"/>
            <a:ext cx="4242900" cy="323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Cut each of the 3 sets into </a:t>
            </a:r>
            <a:r>
              <a:rPr b="1" lang="en" sz="900">
                <a:solidFill>
                  <a:schemeClr val="dk2"/>
                </a:solidFill>
              </a:rPr>
              <a:t>40 disjunctive and different size </a:t>
            </a:r>
            <a:r>
              <a:rPr lang="en" sz="900">
                <a:solidFill>
                  <a:schemeClr val="dk2"/>
                </a:solidFill>
              </a:rPr>
              <a:t>subsets</a:t>
            </a:r>
            <a:r>
              <a:rPr b="1" lang="en" sz="900">
                <a:solidFill>
                  <a:schemeClr val="dk2"/>
                </a:solidFill>
              </a:rPr>
              <a:t>.</a:t>
            </a:r>
            <a:r>
              <a:rPr lang="en" sz="900">
                <a:solidFill>
                  <a:schemeClr val="dk2"/>
                </a:solidFill>
              </a:rPr>
              <a:t> 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287" name="Google Shape;287;p20"/>
          <p:cNvSpPr txBox="1"/>
          <p:nvPr/>
        </p:nvSpPr>
        <p:spPr>
          <a:xfrm>
            <a:off x="354838" y="1232350"/>
            <a:ext cx="982500" cy="1015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genome_1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genome_3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genome_4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…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genome_20000</a:t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288" name="Google Shape;288;p20"/>
          <p:cNvCxnSpPr>
            <a:stCxn id="287" idx="3"/>
            <a:endCxn id="267" idx="1"/>
          </p:cNvCxnSpPr>
          <p:nvPr/>
        </p:nvCxnSpPr>
        <p:spPr>
          <a:xfrm>
            <a:off x="1337338" y="1740250"/>
            <a:ext cx="136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0"/>
          <p:cNvSpPr/>
          <p:nvPr/>
        </p:nvSpPr>
        <p:spPr>
          <a:xfrm>
            <a:off x="7781351" y="1561969"/>
            <a:ext cx="757500" cy="228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Set of genomes</a:t>
            </a:r>
            <a:endParaRPr sz="1000"/>
          </a:p>
        </p:txBody>
      </p:sp>
      <p:cxnSp>
        <p:nvCxnSpPr>
          <p:cNvPr id="290" name="Google Shape;290;p20"/>
          <p:cNvCxnSpPr/>
          <p:nvPr/>
        </p:nvCxnSpPr>
        <p:spPr>
          <a:xfrm>
            <a:off x="7545676" y="1785619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20"/>
          <p:cNvCxnSpPr/>
          <p:nvPr/>
        </p:nvCxnSpPr>
        <p:spPr>
          <a:xfrm>
            <a:off x="7545676" y="2103895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20"/>
          <p:cNvCxnSpPr/>
          <p:nvPr/>
        </p:nvCxnSpPr>
        <p:spPr>
          <a:xfrm>
            <a:off x="7545676" y="2505180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293" name="Google Shape;293;p20"/>
          <p:cNvCxnSpPr/>
          <p:nvPr/>
        </p:nvCxnSpPr>
        <p:spPr>
          <a:xfrm>
            <a:off x="7545676" y="3120804"/>
            <a:ext cx="1286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294" name="Google Shape;294;p20"/>
          <p:cNvSpPr txBox="1"/>
          <p:nvPr/>
        </p:nvSpPr>
        <p:spPr>
          <a:xfrm>
            <a:off x="7174724" y="1493537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95" name="Google Shape;295;p20"/>
          <p:cNvSpPr txBox="1"/>
          <p:nvPr/>
        </p:nvSpPr>
        <p:spPr>
          <a:xfrm>
            <a:off x="7174724" y="1798716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2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96" name="Google Shape;296;p20"/>
          <p:cNvSpPr txBox="1"/>
          <p:nvPr/>
        </p:nvSpPr>
        <p:spPr>
          <a:xfrm>
            <a:off x="7174724" y="2144202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3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7174724" y="2690941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4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98" name="Google Shape;298;p20"/>
          <p:cNvSpPr txBox="1"/>
          <p:nvPr/>
        </p:nvSpPr>
        <p:spPr>
          <a:xfrm>
            <a:off x="7174724" y="3414797"/>
            <a:ext cx="606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 5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99" name="Google Shape;299;p20"/>
          <p:cNvSpPr txBox="1"/>
          <p:nvPr/>
        </p:nvSpPr>
        <p:spPr>
          <a:xfrm>
            <a:off x="7571325" y="1063175"/>
            <a:ext cx="123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Cutting how?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2753775" y="3515775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301" name="Google Shape;301;p20"/>
          <p:cNvSpPr txBox="1"/>
          <p:nvPr/>
        </p:nvSpPr>
        <p:spPr>
          <a:xfrm>
            <a:off x="4016300" y="3515775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302" name="Google Shape;302;p20"/>
          <p:cNvSpPr txBox="1"/>
          <p:nvPr/>
        </p:nvSpPr>
        <p:spPr>
          <a:xfrm>
            <a:off x="5278825" y="3495713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303" name="Google Shape;303;p20"/>
          <p:cNvSpPr txBox="1"/>
          <p:nvPr/>
        </p:nvSpPr>
        <p:spPr>
          <a:xfrm>
            <a:off x="4016300" y="4311625"/>
            <a:ext cx="1105200" cy="431100"/>
          </a:xfrm>
          <a:prstGeom prst="rect">
            <a:avLst/>
          </a:prstGeom>
          <a:noFill/>
          <a:ln cap="flat" cmpd="sng" w="9525">
            <a:solidFill>
              <a:srgbClr val="FFD9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accession_phylo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subset_1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04" name="Google Shape;304;p20"/>
          <p:cNvSpPr txBox="1"/>
          <p:nvPr/>
        </p:nvSpPr>
        <p:spPr>
          <a:xfrm>
            <a:off x="2753775" y="4311625"/>
            <a:ext cx="1105200" cy="431100"/>
          </a:xfrm>
          <a:prstGeom prst="rect">
            <a:avLst/>
          </a:prstGeom>
          <a:noFill/>
          <a:ln cap="flat" cmpd="sng" w="9525">
            <a:solidFill>
              <a:srgbClr val="9FC5E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random_phylo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subset_1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305" name="Google Shape;305;p20"/>
          <p:cNvCxnSpPr>
            <a:endCxn id="303" idx="1"/>
          </p:cNvCxnSpPr>
          <p:nvPr/>
        </p:nvCxnSpPr>
        <p:spPr>
          <a:xfrm>
            <a:off x="4016300" y="3490675"/>
            <a:ext cx="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0"/>
          <p:cNvCxnSpPr>
            <a:endCxn id="304" idx="1"/>
          </p:cNvCxnSpPr>
          <p:nvPr/>
        </p:nvCxnSpPr>
        <p:spPr>
          <a:xfrm>
            <a:off x="2753775" y="3490675"/>
            <a:ext cx="0" cy="103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20"/>
          <p:cNvSpPr txBox="1"/>
          <p:nvPr/>
        </p:nvSpPr>
        <p:spPr>
          <a:xfrm>
            <a:off x="2753775" y="4650700"/>
            <a:ext cx="1105200" cy="384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308" name="Google Shape;308;p20"/>
          <p:cNvSpPr txBox="1"/>
          <p:nvPr/>
        </p:nvSpPr>
        <p:spPr>
          <a:xfrm>
            <a:off x="4016300" y="4650700"/>
            <a:ext cx="1105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…</a:t>
            </a:r>
            <a:endParaRPr b="1" sz="1300"/>
          </a:p>
        </p:txBody>
      </p:sp>
      <p:sp>
        <p:nvSpPr>
          <p:cNvPr id="309" name="Google Shape;309;p20"/>
          <p:cNvSpPr txBox="1"/>
          <p:nvPr/>
        </p:nvSpPr>
        <p:spPr>
          <a:xfrm>
            <a:off x="2753775" y="3900675"/>
            <a:ext cx="23370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Reorder 1 more time with phylo tree</a:t>
            </a:r>
            <a:endParaRPr sz="800"/>
          </a:p>
        </p:txBody>
      </p:sp>
      <p:sp>
        <p:nvSpPr>
          <p:cNvPr id="310" name="Google Shape;310;p20"/>
          <p:cNvSpPr txBox="1"/>
          <p:nvPr/>
        </p:nvSpPr>
        <p:spPr>
          <a:xfrm>
            <a:off x="2818225" y="4845875"/>
            <a:ext cx="982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Random+Phylo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11" name="Google Shape;311;p20"/>
          <p:cNvSpPr txBox="1"/>
          <p:nvPr/>
        </p:nvSpPr>
        <p:spPr>
          <a:xfrm>
            <a:off x="4046900" y="4845875"/>
            <a:ext cx="10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</a:rPr>
              <a:t>Accession+Phylo</a:t>
            </a:r>
            <a:endParaRPr b="1" sz="800">
              <a:solidFill>
                <a:schemeClr val="dk1"/>
              </a:solidFill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185700" y="3273875"/>
            <a:ext cx="2062500" cy="82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40 subsets for each order.</a:t>
            </a:r>
            <a:endParaRPr/>
          </a:p>
        </p:txBody>
      </p:sp>
      <p:sp>
        <p:nvSpPr>
          <p:cNvPr id="313" name="Google Shape;313;p20"/>
          <p:cNvSpPr/>
          <p:nvPr/>
        </p:nvSpPr>
        <p:spPr>
          <a:xfrm>
            <a:off x="2702100" y="2899700"/>
            <a:ext cx="1199400" cy="94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0"/>
          <p:cNvSpPr/>
          <p:nvPr/>
        </p:nvSpPr>
        <p:spPr>
          <a:xfrm>
            <a:off x="3969200" y="2877800"/>
            <a:ext cx="1199400" cy="94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0"/>
          <p:cNvSpPr/>
          <p:nvPr/>
        </p:nvSpPr>
        <p:spPr>
          <a:xfrm>
            <a:off x="5241725" y="2899700"/>
            <a:ext cx="1199400" cy="945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0"/>
          <p:cNvSpPr/>
          <p:nvPr/>
        </p:nvSpPr>
        <p:spPr>
          <a:xfrm>
            <a:off x="2709775" y="4264450"/>
            <a:ext cx="1199400" cy="82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/>
          <p:nvPr/>
        </p:nvSpPr>
        <p:spPr>
          <a:xfrm>
            <a:off x="3969200" y="4286350"/>
            <a:ext cx="1199400" cy="828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</a:t>
            </a:r>
            <a:r>
              <a:rPr lang="en" sz="1800"/>
              <a:t>esult: Salmonella enterica - random order</a:t>
            </a:r>
            <a:endParaRPr sz="1800"/>
          </a:p>
        </p:txBody>
      </p:sp>
      <p:sp>
        <p:nvSpPr>
          <p:cNvPr id="323" name="Google Shape;3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4" name="Google Shape;3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874" y="1170125"/>
            <a:ext cx="5128251" cy="38209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