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Mono Light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EA3AE5-D944-453F-A46C-9519B81CD912}">
  <a:tblStyle styleId="{39EA3AE5-D944-453F-A46C-9519B81CD9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.fntdata"/><Relationship Id="rId22" Type="http://schemas.openxmlformats.org/officeDocument/2006/relationships/font" Target="fonts/RobotoMonoLight-boldItalic.fntdata"/><Relationship Id="rId21" Type="http://schemas.openxmlformats.org/officeDocument/2006/relationships/font" Target="fonts/RobotoMonoLight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faSlabOne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MonoLight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6fd65a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6fd65a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6fd661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6fd661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6fd661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6fd661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6fd661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6fd661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6fd661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6fd661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6fd661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6fd661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6fd661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6fd661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126150" y="162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843900"/>
                <a:gridCol w="2039525"/>
                <a:gridCol w="2008275"/>
              </a:tblGrid>
              <a:tr h="18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Operator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Example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+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addition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+ 3 = 13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-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subtraction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10 - 3 = 7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*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multiplication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* 3 = 30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/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division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/ 3 = 3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%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modulus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10 % 3 = 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Increment (++) and decrement (--) are not supported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operators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2126150" y="162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843900"/>
                <a:gridCol w="2039525"/>
                <a:gridCol w="2008275"/>
              </a:tblGrid>
              <a:tr h="18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Operator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Example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&gt;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Greater than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&gt; 3 = true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&gt;=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Greater than or equal to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“A” &gt;= “a” = false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&lt;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Lesser than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&lt; 3 = false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&lt;=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Lesser than or equal to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true &lt;= false = false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==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Equal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3.0 == 3.1 = true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!=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Not equal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‘c’ != ‘C’ = true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</a:t>
            </a:r>
            <a:r>
              <a:rPr lang="en"/>
              <a:t> operators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126150" y="162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843900"/>
                <a:gridCol w="2039525"/>
                <a:gridCol w="2008275"/>
              </a:tblGrid>
              <a:tr h="18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Operator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Example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&amp;&amp;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AND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true &amp;&amp; true = true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||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OR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true || false = true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!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NOT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!true = false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</a:t>
            </a:r>
            <a:r>
              <a:rPr lang="en"/>
              <a:t> operators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2126150" y="162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843900"/>
                <a:gridCol w="2039525"/>
                <a:gridCol w="2008275"/>
              </a:tblGrid>
              <a:tr h="18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Operator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Example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&amp;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Bitwise AND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&amp; 3 = 2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|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Bitwise OR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| 3 = 11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^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Bitwise XOR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^ 3 = 9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!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NOT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!10 = -11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&lt;&lt;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Left shift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&lt;&lt; 1 = 20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&gt;&gt;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Right shift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10 &gt;&gt; 1 = 5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10 &amp; 3 = 2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3040888" y="12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&amp;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10 &amp; 3 = 2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10 ^ 3 = 9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3040888" y="12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&amp;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20"/>
          <p:cNvGraphicFramePr/>
          <p:nvPr/>
        </p:nvGraphicFramePr>
        <p:xfrm>
          <a:off x="3040888" y="2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^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10 &amp; 3 = 2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10 ^ 3 = 9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10 &lt;&lt; 1 = 20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3040888" y="12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&amp;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21"/>
          <p:cNvGraphicFramePr/>
          <p:nvPr/>
        </p:nvGraphicFramePr>
        <p:xfrm>
          <a:off x="3040888" y="2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^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21"/>
          <p:cNvGraphicFramePr/>
          <p:nvPr/>
        </p:nvGraphicFramePr>
        <p:xfrm>
          <a:off x="3040888" y="36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{39EA3AE5-D944-453F-A46C-9519B81CD912}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&lt;&lt;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  <a:tr h="1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1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0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=</a:t>
                      </a:r>
                      <a:endParaRPr sz="1000">
                        <a:latin typeface="Roboto Mono Light"/>
                        <a:ea typeface="Roboto Mono Light"/>
                        <a:cs typeface="Roboto Mono Light"/>
                        <a:sym typeface="Roboto Mon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