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CE740-767D-48F6-B18B-474E44327A0D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D2016-C98A-48FF-A028-F08376708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934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CE740-767D-48F6-B18B-474E44327A0D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D2016-C98A-48FF-A028-F08376708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6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CE740-767D-48F6-B18B-474E44327A0D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D2016-C98A-48FF-A028-F0837670896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6327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CE740-767D-48F6-B18B-474E44327A0D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D2016-C98A-48FF-A028-F08376708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22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CE740-767D-48F6-B18B-474E44327A0D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D2016-C98A-48FF-A028-F0837670896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0608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CE740-767D-48F6-B18B-474E44327A0D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D2016-C98A-48FF-A028-F08376708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49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CE740-767D-48F6-B18B-474E44327A0D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D2016-C98A-48FF-A028-F08376708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98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CE740-767D-48F6-B18B-474E44327A0D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D2016-C98A-48FF-A028-F08376708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240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CE740-767D-48F6-B18B-474E44327A0D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D2016-C98A-48FF-A028-F08376708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661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CE740-767D-48F6-B18B-474E44327A0D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D2016-C98A-48FF-A028-F08376708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754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CE740-767D-48F6-B18B-474E44327A0D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D2016-C98A-48FF-A028-F08376708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69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CE740-767D-48F6-B18B-474E44327A0D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D2016-C98A-48FF-A028-F08376708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01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CE740-767D-48F6-B18B-474E44327A0D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D2016-C98A-48FF-A028-F08376708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81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CE740-767D-48F6-B18B-474E44327A0D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D2016-C98A-48FF-A028-F08376708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07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CE740-767D-48F6-B18B-474E44327A0D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D2016-C98A-48FF-A028-F08376708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7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D2016-C98A-48FF-A028-F0837670896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CE740-767D-48F6-B18B-474E44327A0D}" type="datetimeFigureOut">
              <a:rPr lang="en-US" smtClean="0"/>
              <a:t>6/1/2018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68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CE740-767D-48F6-B18B-474E44327A0D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0CD2016-C98A-48FF-A028-F08376708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37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  <p:sldLayoutId id="2147484053" r:id="rId12"/>
    <p:sldLayoutId id="2147484054" r:id="rId13"/>
    <p:sldLayoutId id="2147484055" r:id="rId14"/>
    <p:sldLayoutId id="2147484056" r:id="rId15"/>
    <p:sldLayoutId id="214748405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ishay/jvm-serializers/wiki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jnb.ociweb.com/jnb/jnbJun2009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vi-VN" b="1" dirty="0" smtClean="0"/>
              <a:t>XÂY DỰNG DỊCH VỤ CƠ BẢN VỚI THRIFT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540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THRIFT SERVER ĐÁP ỨNG 100K REQ/S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ThriftServerTest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Project,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Server listen ở localhost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 client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nhiệm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vụ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nhiều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thread,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mỗi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thread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gọi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liên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tục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lên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Server,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khoảng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nhất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server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đạt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100k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/s.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26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CLIENT CONNECTION POOL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Lợi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ích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0" indent="0">
              <a:buNone/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client connection pool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giúp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client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nối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đến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server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hiệu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hơn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sẵn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connection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pool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giúp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client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phải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mới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connection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connection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xong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trả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lại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pool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tái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giúp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giảm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bớt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lượng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connection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đến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server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82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 DỰNG 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CONNECTION POOL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1564843"/>
            <a:ext cx="9588884" cy="5002211"/>
          </a:xfrm>
        </p:spPr>
        <p:txBody>
          <a:bodyPr>
            <a:normAutofit/>
          </a:bodyPr>
          <a:lstStyle/>
          <a:p>
            <a:pPr lvl="0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lượng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connection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nhất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lúc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ban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ClientConfigs.InitConnection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5).</a:t>
            </a:r>
          </a:p>
          <a:p>
            <a:pPr lvl="0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Mỗi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client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connection, connection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get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pool.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Nếu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pool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connection, pool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connection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rồi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luôn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connection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đó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0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Nếu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lượng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connection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đạt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max (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ClientConfig.MaxConnection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10)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thì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connection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gửi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nữa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RPC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đó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bị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reject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0"/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Nếu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idle connection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còn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trống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nhỏ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hơn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min (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ClientConfig.MinConnection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5)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thì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 connection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mới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sao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ổng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lượng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connection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lớn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hơn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max.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 connection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xong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Connection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đó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trả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lại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Pool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tái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0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nối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Server, Client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tự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ping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mỗi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1s.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nối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Connection Pool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khởi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lại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19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 SÁNH THRIFT VÀ HTTP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1564843"/>
            <a:ext cx="10891210" cy="5002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Giống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nhau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nghệ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hỗ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trợ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communication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giữa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entries qua internet.</a:t>
            </a:r>
          </a:p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hỗ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trợ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nối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liên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tục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(persistent connections), http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hỗ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trợ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phiên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1.1</a:t>
            </a:r>
          </a:p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hỗ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trợ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giữa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nền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tảng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framework,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ngôn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ngữ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nhau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nhau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Thrift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perfomance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hơn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HTTP</a:t>
            </a:r>
          </a:p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Thrift gen client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server code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tự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gồm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trúc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phải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handler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invoke ở client.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paramaters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ở thrift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tự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validated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parsed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Thrift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hỗ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trợ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truyền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xử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Exceptions, Http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phải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tự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define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lại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0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gửi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bởi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thrift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gọn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nhẹ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hơn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dễ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dàng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mã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hóa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nén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non-blocking IO... </a:t>
            </a:r>
          </a:p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Thrift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setup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nhiều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protocol,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gồm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http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json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nếu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muốn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HTTP+JSON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dễ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debug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hơn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hầu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protocol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bởi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thrift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65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 SÁNH THRIFT VÀ HTTP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1564843"/>
            <a:ext cx="10891210" cy="5002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Serializers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performance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giữa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Thrift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JSON:</a:t>
            </a:r>
          </a:p>
          <a:p>
            <a:pPr marL="0" indent="0">
              <a:buNone/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lấy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ở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project: </a:t>
            </a:r>
            <a:r>
              <a:rPr lang="en-US" sz="2000" u="sng" dirty="0" smtClean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https</a:t>
            </a:r>
            <a:r>
              <a:rPr lang="en-US" sz="2000" u="sng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://github.com/eishay/jvm-serializers/wiki</a:t>
            </a:r>
            <a:endParaRPr lang="en-US" sz="2000" dirty="0">
              <a:solidFill>
                <a:srgbClr val="7030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19616"/>
              </p:ext>
            </p:extLst>
          </p:nvPr>
        </p:nvGraphicFramePr>
        <p:xfrm>
          <a:off x="677334" y="2983543"/>
          <a:ext cx="9553544" cy="156540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878790">
                  <a:extLst>
                    <a:ext uri="{9D8B030D-6E8A-4147-A177-3AD203B41FA5}">
                      <a16:colId xmlns:a16="http://schemas.microsoft.com/office/drawing/2014/main" val="2042210462"/>
                    </a:ext>
                  </a:extLst>
                </a:gridCol>
                <a:gridCol w="1378789">
                  <a:extLst>
                    <a:ext uri="{9D8B030D-6E8A-4147-A177-3AD203B41FA5}">
                      <a16:colId xmlns:a16="http://schemas.microsoft.com/office/drawing/2014/main" val="4063637302"/>
                    </a:ext>
                  </a:extLst>
                </a:gridCol>
                <a:gridCol w="1409092">
                  <a:extLst>
                    <a:ext uri="{9D8B030D-6E8A-4147-A177-3AD203B41FA5}">
                      <a16:colId xmlns:a16="http://schemas.microsoft.com/office/drawing/2014/main" val="3410829214"/>
                    </a:ext>
                  </a:extLst>
                </a:gridCol>
                <a:gridCol w="1363638">
                  <a:extLst>
                    <a:ext uri="{9D8B030D-6E8A-4147-A177-3AD203B41FA5}">
                      <a16:colId xmlns:a16="http://schemas.microsoft.com/office/drawing/2014/main" val="1682854562"/>
                    </a:ext>
                  </a:extLst>
                </a:gridCol>
                <a:gridCol w="1484850">
                  <a:extLst>
                    <a:ext uri="{9D8B030D-6E8A-4147-A177-3AD203B41FA5}">
                      <a16:colId xmlns:a16="http://schemas.microsoft.com/office/drawing/2014/main" val="461595211"/>
                    </a:ext>
                  </a:extLst>
                </a:gridCol>
                <a:gridCol w="1038385">
                  <a:extLst>
                    <a:ext uri="{9D8B030D-6E8A-4147-A177-3AD203B41FA5}">
                      <a16:colId xmlns:a16="http://schemas.microsoft.com/office/drawing/2014/main" val="3832383681"/>
                    </a:ext>
                  </a:extLst>
                </a:gridCol>
              </a:tblGrid>
              <a:tr h="3890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en-US" sz="240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091" marR="1090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create</a:t>
                      </a:r>
                      <a:endParaRPr lang="en-US" sz="240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091" marR="1090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ser </a:t>
                      </a:r>
                      <a:endParaRPr lang="en-US" sz="240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091" marR="1090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deser </a:t>
                      </a:r>
                      <a:endParaRPr lang="en-US" sz="240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091" marR="1090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total</a:t>
                      </a:r>
                      <a:endParaRPr lang="en-US" sz="240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091" marR="1090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size </a:t>
                      </a:r>
                      <a:endParaRPr lang="en-US" sz="240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091" marR="109091" marT="0" marB="0"/>
                </a:tc>
                <a:extLst>
                  <a:ext uri="{0D108BD9-81ED-4DB2-BD59-A6C34878D82A}">
                    <a16:rowId xmlns:a16="http://schemas.microsoft.com/office/drawing/2014/main" val="3859413177"/>
                  </a:ext>
                </a:extLst>
              </a:tr>
              <a:tr h="3890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thrift  </a:t>
                      </a:r>
                      <a:endParaRPr lang="en-US" sz="240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091" marR="1090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95</a:t>
                      </a:r>
                      <a:endParaRPr lang="en-US" sz="240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091" marR="1090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1455</a:t>
                      </a:r>
                      <a:endParaRPr lang="en-US" sz="240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091" marR="1090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731   </a:t>
                      </a:r>
                      <a:endParaRPr lang="en-US" sz="240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091" marR="1090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2186</a:t>
                      </a:r>
                      <a:endParaRPr lang="en-US" sz="240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091" marR="1090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349 </a:t>
                      </a:r>
                      <a:endParaRPr lang="en-US" sz="240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091" marR="109091" marT="0" marB="0"/>
                </a:tc>
                <a:extLst>
                  <a:ext uri="{0D108BD9-81ED-4DB2-BD59-A6C34878D82A}">
                    <a16:rowId xmlns:a16="http://schemas.microsoft.com/office/drawing/2014/main" val="2585408951"/>
                  </a:ext>
                </a:extLst>
              </a:tr>
              <a:tr h="3890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thrift-compact </a:t>
                      </a:r>
                      <a:endParaRPr lang="en-US" sz="240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091" marR="1090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97</a:t>
                      </a:r>
                      <a:endParaRPr lang="en-US" sz="240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091" marR="1090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solidFill>
                            <a:srgbClr val="7030A0"/>
                          </a:solidFill>
                          <a:effectLst/>
                        </a:rPr>
                        <a:t>1280</a:t>
                      </a:r>
                      <a:endParaRPr lang="en-US" sz="2400" dirty="0"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091" marR="1090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solidFill>
                            <a:srgbClr val="7030A0"/>
                          </a:solidFill>
                          <a:effectLst/>
                        </a:rPr>
                        <a:t>808 </a:t>
                      </a:r>
                      <a:endParaRPr lang="en-US" sz="2400" dirty="0"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091" marR="1090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solidFill>
                            <a:srgbClr val="7030A0"/>
                          </a:solidFill>
                          <a:effectLst/>
                        </a:rPr>
                        <a:t>2088</a:t>
                      </a:r>
                      <a:endParaRPr lang="en-US" sz="2400" dirty="0"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091" marR="1090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solidFill>
                            <a:srgbClr val="7030A0"/>
                          </a:solidFill>
                          <a:effectLst/>
                        </a:rPr>
                        <a:t>240</a:t>
                      </a:r>
                      <a:endParaRPr lang="en-US" sz="2400" dirty="0"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091" marR="109091" marT="0" marB="0"/>
                </a:tc>
                <a:extLst>
                  <a:ext uri="{0D108BD9-81ED-4DB2-BD59-A6C34878D82A}">
                    <a16:rowId xmlns:a16="http://schemas.microsoft.com/office/drawing/2014/main" val="84375316"/>
                  </a:ext>
                </a:extLst>
              </a:tr>
              <a:tr h="3890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json/gson/manual</a:t>
                      </a:r>
                      <a:endParaRPr lang="en-US" sz="240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091" marR="1090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solidFill>
                            <a:srgbClr val="7030A0"/>
                          </a:solidFill>
                          <a:effectLst/>
                        </a:rPr>
                        <a:t>53</a:t>
                      </a:r>
                      <a:endParaRPr lang="en-US" sz="2400" dirty="0"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091" marR="1090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2936</a:t>
                      </a:r>
                      <a:endParaRPr lang="en-US" sz="240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091" marR="1090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3641 </a:t>
                      </a:r>
                      <a:endParaRPr lang="en-US" sz="2400" dirty="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091" marR="1090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6577</a:t>
                      </a:r>
                      <a:endParaRPr lang="en-US" sz="240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091" marR="10909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468</a:t>
                      </a:r>
                      <a:endParaRPr lang="en-US" sz="2400" dirty="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091" marR="109091" marT="0" marB="0"/>
                </a:tc>
                <a:extLst>
                  <a:ext uri="{0D108BD9-81ED-4DB2-BD59-A6C34878D82A}">
                    <a16:rowId xmlns:a16="http://schemas.microsoft.com/office/drawing/2014/main" val="1343025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458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SCRIBER SERVER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6" y="1564843"/>
            <a:ext cx="9048556" cy="5002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Scribe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server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lưu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trữ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log real-time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lại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lượng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lớn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server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dễ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dàng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mở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rộng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mà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phải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viết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lại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client-side,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“robust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failure of the network or any specific 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machine”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864" y="2859878"/>
            <a:ext cx="5032664" cy="387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97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 THIỆU THRIFT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Thrift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interface definition language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binary communication 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protocol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Thrift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chuẩn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RPC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emote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proceduce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call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service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qua network (TCP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Thrift ban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bởi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facebook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mã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nguồn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mở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thuộc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Apache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59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KIẾN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TRÚC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Thrift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phép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chúng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nghĩa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datatypes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service interface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bằng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ngôn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ngữ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trung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(source file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dạng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.thrift).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đó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Thrift compiler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build source file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file class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tùy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ngôn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ngữ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chọn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Ở server,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chúng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ta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implement method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file class Thrift, project client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“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gọi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 method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server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qua service (interface)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nghĩa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sẵn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4" name="pictu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002" y="1270000"/>
            <a:ext cx="260032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06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KIẾN TRÚC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tại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Thift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hỗ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trợ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ngôn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ngữ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bao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gồm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ActionScript, C, C++, C#, Cappuccino, Cocoa, Delphi,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Erlang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Go, Haskell, Java, Node.js, Objective-C,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OCaml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Perl, PHP, Python, Ruby, Smalltalk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Protocol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hỗ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trợ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TBinaryProtocol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TCompactProtocol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TJSONProtocol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TSimpleJSONProtocol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TDebugProtocol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TDenseProtocol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thức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tầng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Transport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hỗ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trợ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TFileTransport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TFrameTransport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TFastFramedTransport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TMemoryTransport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TSocket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TZLibTransport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7540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KIẾN TRÚC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Thrift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cung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cấp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Server: 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TSimpleServer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single-threaded server,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blocking I/O.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đích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test.</a:t>
            </a:r>
          </a:p>
          <a:p>
            <a:pPr lvl="0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TThreadPoolServer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multi-threaded server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blocking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I/O.</a:t>
            </a:r>
          </a:p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TNonblockingServer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multi-threaded server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non-blocking I/O. Server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phải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TFrameTransport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hoạt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Ngoài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còn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THsHaServer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TThreadedSelectorServer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cũng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đều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non-blocking I/O.</a:t>
            </a:r>
          </a:p>
        </p:txBody>
      </p:sp>
    </p:spTree>
    <p:extLst>
      <p:ext uri="{BB962C8B-B14F-4D97-AF65-F5344CB8AC3E}">
        <p14:creationId xmlns:p14="http://schemas.microsoft.com/office/powerpoint/2010/main" val="17822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 SÁNH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THRIFT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77334" y="2232459"/>
            <a:ext cx="8596668" cy="3880773"/>
          </a:xfrm>
        </p:spPr>
        <p:txBody>
          <a:bodyPr/>
          <a:lstStyle/>
          <a:p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Kích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thước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gói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(object serialized size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):</a:t>
            </a:r>
          </a:p>
        </p:txBody>
      </p:sp>
      <p:pic>
        <p:nvPicPr>
          <p:cNvPr id="8" name="picture" title="Size Comparison Char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3031319"/>
            <a:ext cx="5248275" cy="2361724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646215"/>
              </p:ext>
            </p:extLst>
          </p:nvPr>
        </p:nvGraphicFramePr>
        <p:xfrm>
          <a:off x="5638715" y="3095033"/>
          <a:ext cx="4979532" cy="222460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084454">
                  <a:extLst>
                    <a:ext uri="{9D8B030D-6E8A-4147-A177-3AD203B41FA5}">
                      <a16:colId xmlns:a16="http://schemas.microsoft.com/office/drawing/2014/main" val="2839346190"/>
                    </a:ext>
                  </a:extLst>
                </a:gridCol>
                <a:gridCol w="623926">
                  <a:extLst>
                    <a:ext uri="{9D8B030D-6E8A-4147-A177-3AD203B41FA5}">
                      <a16:colId xmlns:a16="http://schemas.microsoft.com/office/drawing/2014/main" val="4041686552"/>
                    </a:ext>
                  </a:extLst>
                </a:gridCol>
                <a:gridCol w="2271152">
                  <a:extLst>
                    <a:ext uri="{9D8B030D-6E8A-4147-A177-3AD203B41FA5}">
                      <a16:colId xmlns:a16="http://schemas.microsoft.com/office/drawing/2014/main" val="346767142"/>
                    </a:ext>
                  </a:extLst>
                </a:gridCol>
              </a:tblGrid>
              <a:tr h="5563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 </a:t>
                      </a:r>
                      <a:endParaRPr lang="en-US" sz="1700" dirty="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99" marR="77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size</a:t>
                      </a:r>
                      <a:endParaRPr lang="en-US" sz="1700" dirty="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99" marR="77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% </a:t>
                      </a:r>
                      <a:r>
                        <a:rPr lang="en-US" sz="1700" dirty="0" err="1">
                          <a:effectLst/>
                        </a:rPr>
                        <a:t>lớn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hơn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 smtClean="0">
                          <a:effectLst/>
                        </a:rPr>
                        <a:t>TCompact</a:t>
                      </a:r>
                      <a:endParaRPr lang="en-US" sz="1700" dirty="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99" marR="77999" marT="0" marB="0"/>
                </a:tc>
                <a:extLst>
                  <a:ext uri="{0D108BD9-81ED-4DB2-BD59-A6C34878D82A}">
                    <a16:rowId xmlns:a16="http://schemas.microsoft.com/office/drawing/2014/main" val="1884545573"/>
                  </a:ext>
                </a:extLst>
              </a:tr>
              <a:tr h="2583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Thrift - </a:t>
                      </a:r>
                      <a:r>
                        <a:rPr lang="en-US" sz="1700" dirty="0" err="1" smtClean="0">
                          <a:effectLst/>
                        </a:rPr>
                        <a:t>TCompact</a:t>
                      </a:r>
                      <a:endParaRPr lang="en-US" sz="1700" dirty="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99" marR="77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278</a:t>
                      </a:r>
                      <a:endParaRPr lang="en-US" sz="1700" dirty="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99" marR="77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N/A</a:t>
                      </a:r>
                      <a:endParaRPr lang="en-US" sz="1700" dirty="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99" marR="77999" marT="0" marB="0"/>
                </a:tc>
                <a:extLst>
                  <a:ext uri="{0D108BD9-81ED-4DB2-BD59-A6C34878D82A}">
                    <a16:rowId xmlns:a16="http://schemas.microsoft.com/office/drawing/2014/main" val="543741618"/>
                  </a:ext>
                </a:extLst>
              </a:tr>
              <a:tr h="2781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Thrift - </a:t>
                      </a:r>
                      <a:r>
                        <a:rPr lang="en-US" sz="1700" dirty="0" err="1" smtClean="0">
                          <a:effectLst/>
                        </a:rPr>
                        <a:t>TBinary</a:t>
                      </a:r>
                      <a:endParaRPr lang="en-US" sz="1700" dirty="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99" marR="77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460</a:t>
                      </a:r>
                      <a:endParaRPr lang="en-US" sz="170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99" marR="77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65.47%</a:t>
                      </a:r>
                      <a:endParaRPr lang="en-US" sz="1700" dirty="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99" marR="77999" marT="0" marB="0"/>
                </a:tc>
                <a:extLst>
                  <a:ext uri="{0D108BD9-81ED-4DB2-BD59-A6C34878D82A}">
                    <a16:rowId xmlns:a16="http://schemas.microsoft.com/office/drawing/2014/main" val="786247010"/>
                  </a:ext>
                </a:extLst>
              </a:tr>
              <a:tr h="2781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Protocol Buffers</a:t>
                      </a:r>
                      <a:endParaRPr lang="en-US" sz="1700" dirty="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99" marR="77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250</a:t>
                      </a:r>
                      <a:endParaRPr lang="en-US" sz="170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99" marR="77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-10.07%</a:t>
                      </a:r>
                      <a:endParaRPr lang="en-US" sz="170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99" marR="77999" marT="0" marB="0"/>
                </a:tc>
                <a:extLst>
                  <a:ext uri="{0D108BD9-81ED-4DB2-BD59-A6C34878D82A}">
                    <a16:rowId xmlns:a16="http://schemas.microsoft.com/office/drawing/2014/main" val="3045163099"/>
                  </a:ext>
                </a:extLst>
              </a:tr>
              <a:tr h="2781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RMI</a:t>
                      </a:r>
                      <a:endParaRPr lang="en-US" sz="170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99" marR="77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905</a:t>
                      </a:r>
                      <a:endParaRPr lang="en-US" sz="170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99" marR="77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225.54%</a:t>
                      </a:r>
                      <a:endParaRPr lang="en-US" sz="170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99" marR="77999" marT="0" marB="0"/>
                </a:tc>
                <a:extLst>
                  <a:ext uri="{0D108BD9-81ED-4DB2-BD59-A6C34878D82A}">
                    <a16:rowId xmlns:a16="http://schemas.microsoft.com/office/drawing/2014/main" val="2496765102"/>
                  </a:ext>
                </a:extLst>
              </a:tr>
              <a:tr h="2781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REST — JSON</a:t>
                      </a:r>
                      <a:endParaRPr lang="en-US" sz="1700" dirty="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99" marR="77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559</a:t>
                      </a:r>
                      <a:endParaRPr lang="en-US" sz="170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99" marR="77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101.08%</a:t>
                      </a:r>
                      <a:endParaRPr lang="en-US" sz="170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99" marR="77999" marT="0" marB="0"/>
                </a:tc>
                <a:extLst>
                  <a:ext uri="{0D108BD9-81ED-4DB2-BD59-A6C34878D82A}">
                    <a16:rowId xmlns:a16="http://schemas.microsoft.com/office/drawing/2014/main" val="3951852697"/>
                  </a:ext>
                </a:extLst>
              </a:tr>
              <a:tr h="2781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REST — XML</a:t>
                      </a:r>
                      <a:endParaRPr lang="en-US" sz="1700" dirty="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99" marR="77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836</a:t>
                      </a:r>
                      <a:endParaRPr lang="en-US" sz="170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99" marR="779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200.72%</a:t>
                      </a:r>
                      <a:endParaRPr lang="en-US" sz="1700" dirty="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99" marR="77999" marT="0" marB="0"/>
                </a:tc>
                <a:extLst>
                  <a:ext uri="{0D108BD9-81ED-4DB2-BD59-A6C34878D82A}">
                    <a16:rowId xmlns:a16="http://schemas.microsoft.com/office/drawing/2014/main" val="1910417481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912111" y="5849373"/>
            <a:ext cx="8879589" cy="65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nghệ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sánh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thì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Thrift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kích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thước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object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truyền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thấp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Protocol Buffer.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5211" y="1657746"/>
            <a:ext cx="5126660" cy="3919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2000" u="sng" dirty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http://jnb.ociweb.com/jnb/jnbJun2009.html</a:t>
            </a:r>
            <a:endParaRPr lang="en-US" sz="2000" dirty="0">
              <a:solidFill>
                <a:srgbClr val="59595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06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 SÁNH THRIFT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77334" y="1484314"/>
            <a:ext cx="8596668" cy="3880773"/>
          </a:xfrm>
        </p:spPr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Performance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" title="Server CPU % Comparison Char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25" y="2116297"/>
            <a:ext cx="4914900" cy="2568321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949456"/>
              </p:ext>
            </p:extLst>
          </p:nvPr>
        </p:nvGraphicFramePr>
        <p:xfrm>
          <a:off x="5388525" y="2159158"/>
          <a:ext cx="5031827" cy="269062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57957">
                  <a:extLst>
                    <a:ext uri="{9D8B030D-6E8A-4147-A177-3AD203B41FA5}">
                      <a16:colId xmlns:a16="http://schemas.microsoft.com/office/drawing/2014/main" val="3801746991"/>
                    </a:ext>
                  </a:extLst>
                </a:gridCol>
                <a:gridCol w="1098799">
                  <a:extLst>
                    <a:ext uri="{9D8B030D-6E8A-4147-A177-3AD203B41FA5}">
                      <a16:colId xmlns:a16="http://schemas.microsoft.com/office/drawing/2014/main" val="551899618"/>
                    </a:ext>
                  </a:extLst>
                </a:gridCol>
                <a:gridCol w="1055430">
                  <a:extLst>
                    <a:ext uri="{9D8B030D-6E8A-4147-A177-3AD203B41FA5}">
                      <a16:colId xmlns:a16="http://schemas.microsoft.com/office/drawing/2014/main" val="3163108425"/>
                    </a:ext>
                  </a:extLst>
                </a:gridCol>
                <a:gridCol w="1619641">
                  <a:extLst>
                    <a:ext uri="{9D8B030D-6E8A-4147-A177-3AD203B41FA5}">
                      <a16:colId xmlns:a16="http://schemas.microsoft.com/office/drawing/2014/main" val="2671545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n-US" sz="1500" dirty="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Server CPU%</a:t>
                      </a:r>
                      <a:endParaRPr lang="en-US" sz="150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</a:rPr>
                        <a:t>Client </a:t>
                      </a:r>
                      <a:r>
                        <a:rPr lang="en-US" sz="1500" dirty="0">
                          <a:effectLst/>
                        </a:rPr>
                        <a:t>CPU%</a:t>
                      </a:r>
                      <a:endParaRPr lang="en-US" sz="1500" dirty="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</a:rPr>
                        <a:t>Avg</a:t>
                      </a:r>
                      <a:r>
                        <a:rPr lang="en-US" sz="1500" dirty="0">
                          <a:effectLst/>
                        </a:rPr>
                        <a:t> Wall Time</a:t>
                      </a:r>
                      <a:endParaRPr lang="en-US" sz="1500" dirty="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2376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REST - XML</a:t>
                      </a:r>
                      <a:endParaRPr lang="en-US" sz="150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12.00%</a:t>
                      </a:r>
                      <a:endParaRPr lang="en-US" sz="150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80.75%</a:t>
                      </a:r>
                      <a:endParaRPr lang="en-US" sz="150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05:27.45</a:t>
                      </a:r>
                      <a:endParaRPr lang="en-US" sz="1500" dirty="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3943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REST - JSON</a:t>
                      </a:r>
                      <a:endParaRPr lang="en-US" sz="150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20.00%</a:t>
                      </a:r>
                      <a:endParaRPr lang="en-US" sz="150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75.00%</a:t>
                      </a:r>
                      <a:endParaRPr lang="en-US" sz="150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04:44.83</a:t>
                      </a:r>
                      <a:endParaRPr lang="en-US" sz="1500" dirty="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4319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RMI</a:t>
                      </a:r>
                      <a:endParaRPr lang="en-US" sz="150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16.00%</a:t>
                      </a:r>
                      <a:endParaRPr lang="en-US" sz="150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46.50%</a:t>
                      </a:r>
                      <a:endParaRPr lang="en-US" sz="150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02:14.54</a:t>
                      </a:r>
                      <a:endParaRPr lang="en-US" sz="1500" dirty="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91209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Protocol Buffers</a:t>
                      </a:r>
                      <a:endParaRPr lang="en-US" sz="150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30.00%</a:t>
                      </a:r>
                      <a:endParaRPr lang="en-US" sz="150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37.75%</a:t>
                      </a:r>
                      <a:endParaRPr lang="en-US" sz="150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01:19.48</a:t>
                      </a:r>
                      <a:endParaRPr lang="en-US" sz="1500" dirty="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1568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Thrift - </a:t>
                      </a:r>
                      <a:r>
                        <a:rPr lang="en-US" sz="1500" dirty="0" err="1" smtClean="0">
                          <a:effectLst/>
                        </a:rPr>
                        <a:t>TBinary</a:t>
                      </a:r>
                      <a:endParaRPr lang="en-US" sz="1500" dirty="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33.00%</a:t>
                      </a:r>
                      <a:endParaRPr lang="en-US" sz="150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21.00%</a:t>
                      </a:r>
                      <a:endParaRPr lang="en-US" sz="150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01:13.65</a:t>
                      </a:r>
                      <a:endParaRPr lang="en-US" sz="1500" dirty="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3130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Thrift -</a:t>
                      </a:r>
                      <a:r>
                        <a:rPr lang="en-US" sz="1500" dirty="0" err="1" smtClean="0">
                          <a:effectLst/>
                        </a:rPr>
                        <a:t>TCompact</a:t>
                      </a:r>
                      <a:endParaRPr lang="en-US" sz="1500" dirty="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30.00%</a:t>
                      </a:r>
                      <a:endParaRPr lang="en-US" sz="150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22.50%</a:t>
                      </a:r>
                      <a:endParaRPr lang="en-US" sz="1500" dirty="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01:05.12</a:t>
                      </a:r>
                      <a:endParaRPr lang="en-US" sz="1500" dirty="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0246425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64486" y="4924459"/>
            <a:ext cx="88795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sánh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thấy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Thrift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Protocol buffers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nhiều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xử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server CPU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nhất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nghệ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còn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lại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client CPU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phải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xử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nhiều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nhất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thì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Thrift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dẫn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tương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ấn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tượng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nhất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tiếp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đó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Protocol Buffers.</a:t>
            </a:r>
          </a:p>
        </p:txBody>
      </p:sp>
    </p:spTree>
    <p:extLst>
      <p:ext uri="{BB962C8B-B14F-4D97-AF65-F5344CB8AC3E}">
        <p14:creationId xmlns:p14="http://schemas.microsoft.com/office/powerpoint/2010/main" val="103163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LỰA CHỌN MÔ HÌNH THRIFT SERVER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72716"/>
            <a:ext cx="8596668" cy="39830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Đặc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điểm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từng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thrift server: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TSimpleServer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hỗ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trợ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nhiều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connection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0"/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TNonblockingServer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Hỗ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trợ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nhiều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connection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mỗi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điểm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nhất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 connection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select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execute.</a:t>
            </a:r>
          </a:p>
          <a:p>
            <a:pPr lvl="0"/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THsHaServer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 thread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I/O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nhiều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thread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execute.</a:t>
            </a:r>
          </a:p>
          <a:p>
            <a:pPr lvl="0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TThreadPoolServer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nhiều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Thread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chuyên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I/O,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threadPool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Execute. 1 connection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 thread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dành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riêng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nó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đến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connection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bị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close.</a:t>
            </a:r>
          </a:p>
          <a:p>
            <a:pPr lvl="0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TThreadedSelectorServer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Cho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phép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nhiều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Thread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IO.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threadpool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1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I/O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Execute.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40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LỰA CHỌN MÔ HÌNH THRIFT SERVER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58875"/>
            <a:ext cx="8596668" cy="39830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Lựa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chọn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nghệ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phù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TThreadedSelectorServer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lựa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chọn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hầu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trường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bởi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khả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hoạt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dễ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dàng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mọi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biệt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hữu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Network I/O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bị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ngẽn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cổ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chai.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hả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bị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lỗi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nối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thấp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nhất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test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tất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server.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Perfomance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đứng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TThreadPoolServer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0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TThreadPoolServer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lựa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chọn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trường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nắm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nhiêu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CCU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tâm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đến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nhiêu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Thread ở Server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ra.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Bởi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khả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đạt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Best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Perfomance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nó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39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302</TotalTime>
  <Words>1317</Words>
  <Application>Microsoft Office PowerPoint</Application>
  <PresentationFormat>Widescreen</PresentationFormat>
  <Paragraphs>137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Tahoma</vt:lpstr>
      <vt:lpstr>Times New Roman</vt:lpstr>
      <vt:lpstr>Trebuchet MS</vt:lpstr>
      <vt:lpstr>Wingdings 3</vt:lpstr>
      <vt:lpstr>Facet</vt:lpstr>
      <vt:lpstr>XÂY DỰNG DỊCH VỤ CƠ BẢN VỚI THRIFT</vt:lpstr>
      <vt:lpstr>GIỚI THIỆU THRIFT</vt:lpstr>
      <vt:lpstr>KIẾN TRÚC</vt:lpstr>
      <vt:lpstr>KIẾN TRÚC</vt:lpstr>
      <vt:lpstr>KIẾN TRÚC</vt:lpstr>
      <vt:lpstr>SO SÁNH THRIFT</vt:lpstr>
      <vt:lpstr>SO SÁNH THRIFT</vt:lpstr>
      <vt:lpstr>LỰA CHỌN MÔ HÌNH THRIFT SERVER</vt:lpstr>
      <vt:lpstr>LỰA CHỌN MÔ HÌNH THRIFT SERVER</vt:lpstr>
      <vt:lpstr>THRIFT SERVER ĐÁP ỨNG 100K REQ/S</vt:lpstr>
      <vt:lpstr>CLIENT CONNECTION POOL</vt:lpstr>
      <vt:lpstr>XÂY DỰNG CONNECTION POOL</vt:lpstr>
      <vt:lpstr>SO SÁNH THRIFT VÀ HTTP</vt:lpstr>
      <vt:lpstr>SO SÁNH THRIFT VÀ HTTP</vt:lpstr>
      <vt:lpstr>SCRIBER SERVER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dịch vụ cơ bản với Thrift</dc:title>
  <dc:creator>Hà Quang Hải</dc:creator>
  <cp:lastModifiedBy>Hà Quang Hải</cp:lastModifiedBy>
  <cp:revision>45</cp:revision>
  <dcterms:created xsi:type="dcterms:W3CDTF">2018-06-01T02:18:39Z</dcterms:created>
  <dcterms:modified xsi:type="dcterms:W3CDTF">2018-06-01T08:52:52Z</dcterms:modified>
</cp:coreProperties>
</file>