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320E2-CAD9-4248-8546-5B962A776FD3}" v="1" dt="2018-06-12T03:10:34.647"/>
    <p1510:client id="{D50C7F2A-1B0D-4B9B-A0FF-3496E7D5B090}" v="102" dt="2018-06-12T03:23:0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496" y="517426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latin typeface="Times New Roman"/>
                <a:cs typeface="Times New Roman"/>
              </a:rPr>
              <a:t>Thrift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Thrift - HTTP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Khác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nhau</a:t>
            </a:r>
            <a:r>
              <a:rPr lang="en-US">
                <a:latin typeface="Times New Roman"/>
                <a:cs typeface="Times New Roman"/>
              </a:rPr>
              <a:t>:</a:t>
            </a:r>
            <a:endParaRPr lang="en-US"/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Thrift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hỗ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trợ</a:t>
            </a:r>
            <a:r>
              <a:rPr lang="en-US">
                <a:latin typeface="Times New Roman"/>
                <a:cs typeface="Times New Roman"/>
              </a:rPr>
              <a:t> code client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server </a:t>
            </a:r>
            <a:r>
              <a:rPr lang="en-US" err="1">
                <a:latin typeface="Times New Roman"/>
                <a:cs typeface="Times New Roman"/>
              </a:rPr>
              <a:t>từ</a:t>
            </a:r>
            <a:r>
              <a:rPr lang="en-US">
                <a:latin typeface="Times New Roman"/>
                <a:cs typeface="Times New Roman"/>
              </a:rPr>
              <a:t> code </a:t>
            </a:r>
            <a:r>
              <a:rPr lang="en-US" err="1">
                <a:latin typeface="Times New Roman"/>
                <a:cs typeface="Times New Roman"/>
              </a:rPr>
              <a:t>trung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gian</a:t>
            </a:r>
            <a:r>
              <a:rPr lang="en-US">
                <a:latin typeface="Times New Roman"/>
                <a:cs typeface="Times New Roman"/>
              </a:rPr>
              <a:t> ( file .thrift) </a:t>
            </a:r>
            <a:r>
              <a:rPr lang="en-US" err="1">
                <a:latin typeface="Times New Roman"/>
                <a:cs typeface="Times New Roman"/>
              </a:rPr>
              <a:t>tự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nên</a:t>
            </a:r>
            <a:r>
              <a:rPr lang="en-US">
                <a:latin typeface="Times New Roman"/>
                <a:cs typeface="Times New Roman"/>
              </a:rPr>
              <a:t> ta </a:t>
            </a:r>
            <a:r>
              <a:rPr lang="en-US" err="1">
                <a:latin typeface="Times New Roman"/>
                <a:cs typeface="Times New Roman"/>
              </a:rPr>
              <a:t>chỉ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chúng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xây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nên</a:t>
            </a:r>
            <a:r>
              <a:rPr lang="en-US">
                <a:latin typeface="Times New Roman"/>
                <a:cs typeface="Times New Roman"/>
              </a:rPr>
              <a:t> client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server </a:t>
            </a:r>
            <a:r>
              <a:rPr lang="en-US" err="1">
                <a:latin typeface="Times New Roman"/>
                <a:cs typeface="Times New Roman"/>
              </a:rPr>
              <a:t>thích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hợp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còn</a:t>
            </a:r>
            <a:r>
              <a:rPr lang="en-US">
                <a:latin typeface="Times New Roman"/>
                <a:cs typeface="Times New Roman"/>
              </a:rPr>
              <a:t> HTTP </a:t>
            </a:r>
            <a:r>
              <a:rPr lang="en-US" err="1">
                <a:latin typeface="Times New Roman"/>
                <a:cs typeface="Times New Roman"/>
              </a:rPr>
              <a:t>thì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không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/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Thrift </a:t>
            </a:r>
            <a:r>
              <a:rPr lang="en-US" err="1">
                <a:latin typeface="Times New Roman"/>
                <a:cs typeface="Times New Roman"/>
              </a:rPr>
              <a:t>hỗ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trợ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quản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lý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dạng</a:t>
            </a:r>
            <a:r>
              <a:rPr lang="en-US">
                <a:latin typeface="Times New Roman"/>
                <a:cs typeface="Times New Roman"/>
              </a:rPr>
              <a:t> ( nonblocking IO, connection pool, …) </a:t>
            </a:r>
            <a:r>
              <a:rPr lang="en-US" err="1">
                <a:latin typeface="Times New Roman"/>
                <a:cs typeface="Times New Roman"/>
              </a:rPr>
              <a:t>còn</a:t>
            </a:r>
            <a:r>
              <a:rPr lang="en-US">
                <a:latin typeface="Times New Roman"/>
                <a:cs typeface="Times New Roman"/>
              </a:rPr>
              <a:t> HTTP </a:t>
            </a:r>
            <a:r>
              <a:rPr lang="en-US" err="1">
                <a:latin typeface="Times New Roman"/>
                <a:cs typeface="Times New Roman"/>
              </a:rPr>
              <a:t>thì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cài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đặt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/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Thrift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lựa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chọn</a:t>
            </a:r>
            <a:r>
              <a:rPr lang="en-US">
                <a:latin typeface="Times New Roman"/>
                <a:cs typeface="Times New Roman"/>
              </a:rPr>
              <a:t> protocol </a:t>
            </a:r>
            <a:r>
              <a:rPr lang="en-US" err="1">
                <a:latin typeface="Times New Roman"/>
                <a:cs typeface="Times New Roman"/>
              </a:rPr>
              <a:t>phù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hợp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với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mục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đích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cấu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hình</a:t>
            </a:r>
            <a:r>
              <a:rPr lang="en-US">
                <a:latin typeface="Times New Roman"/>
                <a:cs typeface="Times New Roman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thậm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chí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là</a:t>
            </a:r>
            <a:r>
              <a:rPr lang="en-US">
                <a:latin typeface="Times New Roman"/>
                <a:cs typeface="Times New Roman"/>
              </a:rPr>
              <a:t> HTTP </a:t>
            </a:r>
            <a:r>
              <a:rPr lang="en-US" err="1">
                <a:latin typeface="Times New Roman"/>
                <a:cs typeface="Times New Roman"/>
              </a:rPr>
              <a:t>nếu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người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phát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triển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muốn</a:t>
            </a:r>
            <a:r>
              <a:rPr lang="en-US">
                <a:latin typeface="Times New Roman"/>
                <a:cs typeface="Times New Roman"/>
              </a:rPr>
              <a:t>)</a:t>
            </a:r>
            <a:endParaRPr lang="en-US"/>
          </a:p>
          <a:p>
            <a:pPr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4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Apache Thrift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hệ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thống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lớn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luôn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năng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bằng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việc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dùng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nhiều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ngôn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famework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nhau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==&gt; Thrift </a:t>
            </a:r>
            <a:r>
              <a:rPr lang="en-US" err="1">
                <a:latin typeface="Times New Roman"/>
                <a:cs typeface="Times New Roman"/>
              </a:rPr>
              <a:t>ra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đời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phục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vụ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mục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đích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hỗ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trợ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kết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giữa</a:t>
            </a:r>
            <a:r>
              <a:rPr lang="en-US">
                <a:latin typeface="Times New Roman"/>
                <a:cs typeface="Times New Roman"/>
              </a:rPr>
              <a:t> Client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Server (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xây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từ</a:t>
            </a:r>
            <a:r>
              <a:rPr lang="en-US">
                <a:latin typeface="Times New Roman"/>
                <a:cs typeface="Times New Roman"/>
              </a:rPr>
              <a:t> 2 </a:t>
            </a:r>
            <a:r>
              <a:rPr lang="en-US" err="1">
                <a:latin typeface="Times New Roman"/>
                <a:cs typeface="Times New Roman"/>
              </a:rPr>
              <a:t>ngôn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nhau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Thrift </a:t>
            </a:r>
            <a:r>
              <a:rPr lang="en-US" err="1">
                <a:latin typeface="Times New Roman"/>
                <a:cs typeface="Times New Roman"/>
              </a:rPr>
              <a:t>là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IDL (Interface Definition Language)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là</a:t>
            </a:r>
            <a:r>
              <a:rPr lang="en-US">
                <a:latin typeface="Times New Roman"/>
                <a:cs typeface="Times New Roman"/>
              </a:rPr>
              <a:t> binary communication protocol. 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Thrift </a:t>
            </a:r>
            <a:r>
              <a:rPr lang="en-US" err="1">
                <a:latin typeface="Times New Roman"/>
                <a:cs typeface="Times New Roman"/>
              </a:rPr>
              <a:t>cung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cấp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chuẩn</a:t>
            </a:r>
            <a:r>
              <a:rPr lang="en-US">
                <a:latin typeface="Times New Roman"/>
                <a:cs typeface="Times New Roman"/>
              </a:rPr>
              <a:t> RPC (Remote </a:t>
            </a:r>
            <a:r>
              <a:rPr lang="en-US" err="1">
                <a:latin typeface="Times New Roman"/>
                <a:cs typeface="Times New Roman"/>
              </a:rPr>
              <a:t>proceduce</a:t>
            </a:r>
            <a:r>
              <a:rPr lang="en-US">
                <a:latin typeface="Times New Roman"/>
                <a:cs typeface="Times New Roman"/>
              </a:rPr>
              <a:t> call) </a:t>
            </a:r>
            <a:r>
              <a:rPr lang="en-US" err="1">
                <a:latin typeface="Times New Roman"/>
                <a:cs typeface="Times New Roman"/>
              </a:rPr>
              <a:t>dùng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giao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tiếp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service </a:t>
            </a:r>
            <a:r>
              <a:rPr lang="en-US" err="1">
                <a:latin typeface="Times New Roman"/>
                <a:cs typeface="Times New Roman"/>
              </a:rPr>
              <a:t>thông</a:t>
            </a:r>
            <a:r>
              <a:rPr lang="en-US">
                <a:latin typeface="Times New Roman"/>
                <a:cs typeface="Times New Roman"/>
              </a:rPr>
              <a:t> qua network (TCP)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 Thrift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phát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triển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bởi</a:t>
            </a:r>
            <a:r>
              <a:rPr lang="en-US">
                <a:latin typeface="Times New Roman"/>
                <a:cs typeface="Times New Roman"/>
              </a:rPr>
              <a:t> Facebook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giờ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mã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nguồn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mở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>
                <a:latin typeface="Times New Roman"/>
                <a:cs typeface="Times New Roman"/>
              </a:rPr>
              <a:t> Apache.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Cách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thức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triển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khai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Định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nghĩa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cấu trúc dữ liệu và interface của phương thức </a:t>
            </a:r>
            <a:r>
              <a:rPr lang="en-US" err="1">
                <a:latin typeface="Times New Roman"/>
                <a:cs typeface="Times New Roman"/>
              </a:rPr>
              <a:t>theo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chuẩn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>
                <a:latin typeface="Times New Roman"/>
                <a:cs typeface="Times New Roman"/>
              </a:rPr>
              <a:t> Thrift (IDL). </a:t>
            </a:r>
            <a:endParaRPr lang="en-US"/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Từ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đó</a:t>
            </a:r>
            <a:r>
              <a:rPr lang="en-US">
                <a:latin typeface="Times New Roman"/>
                <a:cs typeface="Times New Roman"/>
              </a:rPr>
              <a:t> Thrift </a:t>
            </a:r>
            <a:r>
              <a:rPr lang="en-US" err="1">
                <a:latin typeface="Times New Roman"/>
                <a:cs typeface="Times New Roman"/>
              </a:rPr>
              <a:t>sẽ</a:t>
            </a:r>
            <a:r>
              <a:rPr lang="en-US">
                <a:latin typeface="Times New Roman"/>
                <a:cs typeface="Times New Roman"/>
              </a:rPr>
              <a:t> build </a:t>
            </a:r>
            <a:r>
              <a:rPr lang="en-US" err="1">
                <a:latin typeface="Times New Roman"/>
                <a:cs typeface="Times New Roman"/>
              </a:rPr>
              <a:t>ra</a:t>
            </a:r>
            <a:r>
              <a:rPr lang="en-US">
                <a:latin typeface="Times New Roman"/>
                <a:cs typeface="Times New Roman"/>
              </a:rPr>
              <a:t> code </a:t>
            </a:r>
            <a:r>
              <a:rPr lang="en-US" err="1">
                <a:latin typeface="Times New Roman"/>
                <a:cs typeface="Times New Roman"/>
              </a:rPr>
              <a:t>dùng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cho</a:t>
            </a:r>
            <a:r>
              <a:rPr lang="en-US">
                <a:latin typeface="Times New Roman"/>
                <a:cs typeface="Times New Roman"/>
              </a:rPr>
              <a:t> client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server </a:t>
            </a:r>
            <a:r>
              <a:rPr lang="en-US" err="1">
                <a:latin typeface="Times New Roman"/>
                <a:cs typeface="Times New Roman"/>
              </a:rPr>
              <a:t>theo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ngôn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chúng</a:t>
            </a:r>
            <a:r>
              <a:rPr lang="en-US">
                <a:latin typeface="Times New Roman"/>
                <a:cs typeface="Times New Roman"/>
              </a:rPr>
              <a:t> ta </a:t>
            </a:r>
            <a:r>
              <a:rPr lang="en-US" err="1">
                <a:latin typeface="Times New Roman"/>
                <a:cs typeface="Times New Roman"/>
              </a:rPr>
              <a:t>muốn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>
              <a:latin typeface="Corbel"/>
              <a:cs typeface="Times New Roman"/>
            </a:endParaRP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Xây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dựng</a:t>
            </a:r>
            <a:r>
              <a:rPr lang="en-US">
                <a:latin typeface="Times New Roman"/>
                <a:cs typeface="Times New Roman"/>
              </a:rPr>
              <a:t> client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server </a:t>
            </a:r>
            <a:r>
              <a:rPr lang="en-US" err="1">
                <a:latin typeface="Times New Roman"/>
                <a:cs typeface="Times New Roman"/>
              </a:rPr>
              <a:t>từ</a:t>
            </a:r>
            <a:r>
              <a:rPr lang="en-US">
                <a:latin typeface="Times New Roman"/>
                <a:cs typeface="Times New Roman"/>
              </a:rPr>
              <a:t> code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Thrift build </a:t>
            </a:r>
            <a:r>
              <a:rPr lang="en-US" err="1">
                <a:latin typeface="Times New Roman"/>
                <a:cs typeface="Times New Roman"/>
              </a:rPr>
              <a:t>ra.</a:t>
            </a:r>
            <a:endParaRPr lang="en-US" err="1">
              <a:latin typeface="Corbel"/>
              <a:cs typeface="Times New Roman"/>
            </a:endParaRPr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Client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gọi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triển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khai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trong</a:t>
            </a:r>
            <a:r>
              <a:rPr lang="en-US">
                <a:latin typeface="Times New Roman"/>
                <a:cs typeface="Times New Roman"/>
              </a:rPr>
              <a:t> server (</a:t>
            </a:r>
            <a:r>
              <a:rPr lang="en-US" err="1">
                <a:latin typeface="Times New Roman"/>
                <a:cs typeface="Times New Roman"/>
              </a:rPr>
              <a:t>hàm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đã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định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nghĩa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bằng</a:t>
            </a:r>
            <a:r>
              <a:rPr lang="en-US">
                <a:latin typeface="Times New Roman"/>
                <a:cs typeface="Times New Roman"/>
              </a:rPr>
              <a:t> Thrift ở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>
                <a:latin typeface="Times New Roman"/>
                <a:cs typeface="Times New Roman"/>
              </a:rPr>
              <a:t>) (RPC)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D8D2AF-46EE-45B6-88E4-3F6E08785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A0B41-F3B5-479A-95F8-DA6AB02BB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E91C6A8-149B-47AB-A1C6-2E5375A71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A163CEE-5317-4B13-BB44-89C18F39B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6EF660D6-ACF8-4060-8918-DC6401DF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58086159-39C7-4EF5-8964-4CFA6BA4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02D0FB2-EF10-4AEB-854E-0A6AC48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DE5DFC2-61B7-47B7-9CCC-3FB636E1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E25ADA56-112C-41F7-9B50-1DA781F5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511C0E-A659-4737-BA66-82B401C5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10325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err="1"/>
              <a:t>Cấu</a:t>
            </a:r>
            <a:r>
              <a:rPr lang="en-US" sz="6000"/>
              <a:t> </a:t>
            </a:r>
            <a:r>
              <a:rPr lang="en-US" sz="6000" err="1"/>
              <a:t>trúc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2" y="1552117"/>
            <a:ext cx="4922391" cy="4331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err="1"/>
              <a:t>Trên</a:t>
            </a:r>
            <a:r>
              <a:rPr lang="en-US" sz="2100"/>
              <a:t> </a:t>
            </a:r>
            <a:r>
              <a:rPr lang="en-US" sz="2100" err="1"/>
              <a:t>cùng</a:t>
            </a:r>
            <a:r>
              <a:rPr lang="en-US" sz="2100"/>
              <a:t> </a:t>
            </a:r>
            <a:r>
              <a:rPr lang="en-US" sz="2100" err="1"/>
              <a:t>là</a:t>
            </a:r>
            <a:r>
              <a:rPr lang="en-US" sz="2100"/>
              <a:t> code </a:t>
            </a:r>
            <a:r>
              <a:rPr lang="en-US" sz="2100" err="1"/>
              <a:t>chúng</a:t>
            </a:r>
            <a:r>
              <a:rPr lang="en-US" sz="2100"/>
              <a:t> ta </a:t>
            </a:r>
            <a:r>
              <a:rPr lang="en-US" sz="2100" err="1"/>
              <a:t>định</a:t>
            </a:r>
            <a:r>
              <a:rPr lang="en-US" sz="2100"/>
              <a:t> </a:t>
            </a:r>
            <a:r>
              <a:rPr lang="en-US" sz="2100" err="1"/>
              <a:t>nghĩa</a:t>
            </a:r>
            <a:r>
              <a:rPr lang="en-US" sz="2100"/>
              <a:t>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cấu</a:t>
            </a:r>
            <a:r>
              <a:rPr lang="en-US" sz="2100"/>
              <a:t> </a:t>
            </a:r>
            <a:r>
              <a:rPr lang="en-US" sz="2100" err="1"/>
              <a:t>trúc</a:t>
            </a:r>
            <a:r>
              <a:rPr lang="en-US" sz="2100"/>
              <a:t> </a:t>
            </a:r>
            <a:r>
              <a:rPr lang="en-US" sz="2100" err="1"/>
              <a:t>dữ</a:t>
            </a:r>
            <a:r>
              <a:rPr lang="en-US" sz="2100"/>
              <a:t> </a:t>
            </a:r>
            <a:r>
              <a:rPr lang="en-US" sz="2100" err="1"/>
              <a:t>liệu</a:t>
            </a:r>
            <a:r>
              <a:rPr lang="en-US" sz="2100"/>
              <a:t> </a:t>
            </a:r>
            <a:r>
              <a:rPr lang="en-US" sz="2100" err="1"/>
              <a:t>và</a:t>
            </a:r>
            <a:r>
              <a:rPr lang="en-US" sz="2100"/>
              <a:t> interface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phương</a:t>
            </a:r>
            <a:r>
              <a:rPr lang="en-US" sz="2100"/>
              <a:t> </a:t>
            </a:r>
            <a:r>
              <a:rPr lang="en-US" sz="2100" err="1"/>
              <a:t>thức</a:t>
            </a:r>
            <a:r>
              <a:rPr lang="en-US" sz="2100"/>
              <a:t>.</a:t>
            </a:r>
          </a:p>
          <a:p>
            <a:pPr marL="0" indent="0">
              <a:buNone/>
            </a:pPr>
            <a:r>
              <a:rPr lang="en-US" sz="2100" err="1"/>
              <a:t>Tiếp</a:t>
            </a:r>
            <a:r>
              <a:rPr lang="en-US" sz="2100"/>
              <a:t> </a:t>
            </a:r>
            <a:r>
              <a:rPr lang="en-US" sz="2100" err="1"/>
              <a:t>theo</a:t>
            </a:r>
            <a:r>
              <a:rPr lang="en-US" sz="2100"/>
              <a:t> </a:t>
            </a:r>
            <a:r>
              <a:rPr lang="en-US" sz="2100" err="1"/>
              <a:t>là</a:t>
            </a:r>
            <a:r>
              <a:rPr lang="en-US" sz="2100"/>
              <a:t> </a:t>
            </a:r>
            <a:r>
              <a:rPr lang="en-US" sz="2100" err="1"/>
              <a:t>quá</a:t>
            </a:r>
            <a:r>
              <a:rPr lang="en-US" sz="2100"/>
              <a:t> </a:t>
            </a:r>
            <a:r>
              <a:rPr lang="en-US" sz="2100" err="1"/>
              <a:t>trình</a:t>
            </a:r>
            <a:r>
              <a:rPr lang="en-US" sz="2100"/>
              <a:t> gen code </a:t>
            </a:r>
            <a:r>
              <a:rPr lang="en-US" sz="2100" err="1"/>
              <a:t>của</a:t>
            </a:r>
            <a:r>
              <a:rPr lang="en-US" sz="2100"/>
              <a:t> thrift</a:t>
            </a:r>
          </a:p>
          <a:p>
            <a:pPr marL="0" indent="0">
              <a:buNone/>
            </a:pPr>
            <a:r>
              <a:rPr lang="en-US" sz="2100" err="1"/>
              <a:t>Tiếp</a:t>
            </a:r>
            <a:r>
              <a:rPr lang="en-US" sz="2100"/>
              <a:t> </a:t>
            </a:r>
            <a:r>
              <a:rPr lang="en-US" sz="2100" err="1"/>
              <a:t>theo</a:t>
            </a:r>
            <a:r>
              <a:rPr lang="en-US" sz="2100"/>
              <a:t> </a:t>
            </a:r>
            <a:r>
              <a:rPr lang="en-US" sz="2100" err="1"/>
              <a:t>là</a:t>
            </a:r>
            <a:r>
              <a:rPr lang="en-US" sz="2100"/>
              <a:t>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bước</a:t>
            </a:r>
            <a:r>
              <a:rPr lang="en-US" sz="2100"/>
              <a:t> </a:t>
            </a:r>
            <a:r>
              <a:rPr lang="en-US" sz="2100" err="1"/>
              <a:t>cài</a:t>
            </a:r>
            <a:r>
              <a:rPr lang="en-US" sz="2100"/>
              <a:t> </a:t>
            </a:r>
            <a:r>
              <a:rPr lang="en-US" sz="2100" err="1"/>
              <a:t>đặt</a:t>
            </a:r>
            <a:r>
              <a:rPr lang="en-US" sz="2100"/>
              <a:t> protocol </a:t>
            </a:r>
            <a:r>
              <a:rPr lang="en-US" sz="2100" err="1"/>
              <a:t>và</a:t>
            </a:r>
            <a:r>
              <a:rPr lang="en-US" sz="2100"/>
              <a:t> transport </a:t>
            </a:r>
            <a:r>
              <a:rPr lang="en-US" sz="2100" err="1"/>
              <a:t>được</a:t>
            </a:r>
            <a:r>
              <a:rPr lang="en-US" sz="2100"/>
              <a:t> </a:t>
            </a:r>
            <a:r>
              <a:rPr lang="en-US" sz="2100" err="1"/>
              <a:t>thực</a:t>
            </a:r>
            <a:r>
              <a:rPr lang="en-US" sz="2100"/>
              <a:t> </a:t>
            </a:r>
            <a:r>
              <a:rPr lang="en-US" sz="2100" err="1"/>
              <a:t>hiện</a:t>
            </a:r>
            <a:r>
              <a:rPr lang="en-US" sz="2100"/>
              <a:t>. (</a:t>
            </a:r>
            <a:r>
              <a:rPr lang="en-US" sz="2100" err="1"/>
              <a:t>Có</a:t>
            </a:r>
            <a:r>
              <a:rPr lang="en-US" sz="2100"/>
              <a:t> </a:t>
            </a:r>
            <a:r>
              <a:rPr lang="en-US" sz="2100" err="1"/>
              <a:t>thể</a:t>
            </a:r>
            <a:r>
              <a:rPr lang="en-US" sz="2100"/>
              <a:t> </a:t>
            </a:r>
            <a:r>
              <a:rPr lang="en-US" sz="2100" err="1"/>
              <a:t>hiệu</a:t>
            </a:r>
            <a:r>
              <a:rPr lang="en-US" sz="2100"/>
              <a:t> </a:t>
            </a:r>
            <a:r>
              <a:rPr lang="en-US" sz="2100" err="1"/>
              <a:t>chỉnh</a:t>
            </a:r>
            <a:r>
              <a:rPr lang="en-US" sz="2100"/>
              <a:t> </a:t>
            </a:r>
            <a:r>
              <a:rPr lang="en-US" sz="2100" err="1"/>
              <a:t>mà</a:t>
            </a:r>
            <a:r>
              <a:rPr lang="en-US" sz="2100"/>
              <a:t> </a:t>
            </a:r>
            <a:r>
              <a:rPr lang="en-US" sz="2100" err="1"/>
              <a:t>không</a:t>
            </a:r>
            <a:r>
              <a:rPr lang="en-US" sz="2100"/>
              <a:t> </a:t>
            </a:r>
            <a:r>
              <a:rPr lang="en-US" sz="2100" err="1"/>
              <a:t>cần</a:t>
            </a:r>
            <a:r>
              <a:rPr lang="en-US" sz="2100"/>
              <a:t> gen </a:t>
            </a:r>
            <a:r>
              <a:rPr lang="en-US" sz="2100" err="1"/>
              <a:t>lại</a:t>
            </a:r>
            <a:r>
              <a:rPr lang="en-US" sz="2100"/>
              <a:t> code)</a:t>
            </a:r>
          </a:p>
          <a:p>
            <a:pPr marL="0" indent="0">
              <a:buNone/>
            </a:pPr>
            <a:r>
              <a:rPr lang="en-US" sz="2100" err="1"/>
              <a:t>Cuối</a:t>
            </a:r>
            <a:r>
              <a:rPr lang="en-US" sz="2100"/>
              <a:t> </a:t>
            </a:r>
            <a:r>
              <a:rPr lang="en-US" sz="2100" err="1"/>
              <a:t>cùng</a:t>
            </a:r>
            <a:r>
              <a:rPr lang="en-US" sz="2100"/>
              <a:t> </a:t>
            </a:r>
            <a:r>
              <a:rPr lang="en-US" sz="2100" err="1"/>
              <a:t>là</a:t>
            </a:r>
            <a:r>
              <a:rPr lang="en-US" sz="2100"/>
              <a:t> </a:t>
            </a:r>
            <a:r>
              <a:rPr lang="en-US" sz="2100" err="1"/>
              <a:t>triển</a:t>
            </a:r>
            <a:r>
              <a:rPr lang="en-US" sz="2100"/>
              <a:t> </a:t>
            </a:r>
            <a:r>
              <a:rPr lang="en-US" sz="2100" err="1"/>
              <a:t>khai</a:t>
            </a:r>
            <a:r>
              <a:rPr lang="en-US" sz="2100"/>
              <a:t> </a:t>
            </a:r>
            <a:r>
              <a:rPr lang="en-US" sz="2100" err="1"/>
              <a:t>loại</a:t>
            </a:r>
            <a:r>
              <a:rPr lang="en-US" sz="2100"/>
              <a:t> </a:t>
            </a:r>
            <a:r>
              <a:rPr lang="en-US" sz="2100" err="1"/>
              <a:t>hình</a:t>
            </a:r>
            <a:r>
              <a:rPr lang="en-US" sz="210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1929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Hỗ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Ngôn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ngữ</a:t>
            </a:r>
            <a:r>
              <a:rPr lang="en-US">
                <a:latin typeface="Times New Roman"/>
                <a:cs typeface="Times New Roman"/>
              </a:rPr>
              <a:t>: Cocoa, C++, C#, Erlang, Haskell, Java, </a:t>
            </a:r>
            <a:r>
              <a:rPr lang="en-US" err="1">
                <a:latin typeface="Times New Roman"/>
                <a:cs typeface="Times New Roman"/>
              </a:rPr>
              <a:t>Ocaml</a:t>
            </a:r>
            <a:r>
              <a:rPr lang="en-US">
                <a:latin typeface="Times New Roman"/>
                <a:cs typeface="Times New Roman"/>
              </a:rPr>
              <a:t>, Perl, PHP, Python, Ruby, Smalltalk,… </a:t>
            </a:r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Protocol: </a:t>
            </a:r>
            <a:r>
              <a:rPr lang="en-US" err="1">
                <a:latin typeface="Times New Roman"/>
                <a:cs typeface="Times New Roman"/>
              </a:rPr>
              <a:t>TBinaryProtocol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TcompactProtocol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TDenseProtocol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TJSONProtocol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TSimpleJSONProtocol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TdebugProtocol</a:t>
            </a:r>
            <a:r>
              <a:rPr lang="en-US">
                <a:latin typeface="Times New Roman"/>
                <a:cs typeface="Times New Roman"/>
              </a:rPr>
              <a:t>. </a:t>
            </a:r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Transport: </a:t>
            </a:r>
            <a:r>
              <a:rPr lang="en-US" err="1">
                <a:latin typeface="Times New Roman"/>
                <a:cs typeface="Times New Roman"/>
              </a:rPr>
              <a:t>Tsocket</a:t>
            </a:r>
            <a:r>
              <a:rPr lang="en-US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TFramedTransport</a:t>
            </a:r>
            <a:r>
              <a:rPr lang="en-US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TFileTransport</a:t>
            </a:r>
            <a:r>
              <a:rPr lang="en-US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TMemoryTransport</a:t>
            </a:r>
            <a:r>
              <a:rPr lang="en-US">
                <a:latin typeface="Times New Roman"/>
                <a:cs typeface="Times New Roman"/>
              </a:rPr>
              <a:t>,        </a:t>
            </a:r>
            <a:r>
              <a:rPr lang="en-US" err="1">
                <a:latin typeface="Times New Roman"/>
                <a:cs typeface="Times New Roman"/>
              </a:rPr>
              <a:t>TZlibTransport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Server:  </a:t>
            </a:r>
            <a:r>
              <a:rPr lang="en-US" err="1">
                <a:latin typeface="Times New Roman"/>
                <a:cs typeface="Times New Roman"/>
              </a:rPr>
              <a:t>SimpleServer</a:t>
            </a:r>
            <a:r>
              <a:rPr lang="en-US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TThreadPoolServer</a:t>
            </a:r>
            <a:r>
              <a:rPr lang="en-US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TNonblockingServer</a:t>
            </a:r>
            <a:r>
              <a:rPr lang="en-US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Test Server 100k </a:t>
            </a:r>
            <a:r>
              <a:rPr lang="en-US" err="1">
                <a:latin typeface="Times New Roman"/>
                <a:cs typeface="Times New Roman"/>
              </a:rPr>
              <a:t>req</a:t>
            </a:r>
            <a:r>
              <a:rPr lang="en-US">
                <a:latin typeface="Times New Roman"/>
                <a:cs typeface="Times New Roman"/>
              </a:rPr>
              <a:t>/s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Việc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xử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lý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>
                <a:latin typeface="Times New Roman"/>
                <a:cs typeface="Times New Roman"/>
              </a:rPr>
              <a:t> server phụ thuộc và rất nhiều yếu tố (Loại hình server , cấu hình máy, độ phức </a:t>
            </a:r>
            <a:r>
              <a:rPr lang="en-US" err="1">
                <a:latin typeface="Times New Roman"/>
                <a:cs typeface="Times New Roman"/>
              </a:rPr>
              <a:t>tạp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xử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lý</a:t>
            </a:r>
            <a:r>
              <a:rPr lang="en-US">
                <a:latin typeface="Times New Roman"/>
                <a:cs typeface="Times New Roman"/>
              </a:rPr>
              <a:t>)</a:t>
            </a:r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Project test server </a:t>
            </a:r>
            <a:r>
              <a:rPr lang="en-US" err="1">
                <a:latin typeface="Times New Roman"/>
                <a:cs typeface="Times New Roman"/>
              </a:rPr>
              <a:t>triển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khai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TThreadPoolServer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với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thông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minWorker</a:t>
            </a:r>
            <a:r>
              <a:rPr lang="en-US">
                <a:latin typeface="Times New Roman"/>
                <a:cs typeface="Times New Roman"/>
              </a:rPr>
              <a:t> = 20, </a:t>
            </a:r>
            <a:r>
              <a:rPr lang="en-US" err="1">
                <a:latin typeface="Times New Roman"/>
                <a:cs typeface="Times New Roman"/>
              </a:rPr>
              <a:t>TFastFramedTransport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TBinaryProtocol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Cấu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hình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máy</a:t>
            </a:r>
            <a:r>
              <a:rPr lang="en-US">
                <a:latin typeface="Times New Roman"/>
                <a:cs typeface="Times New Roman"/>
              </a:rPr>
              <a:t> CPU Intel® Core™ i5-3320M Processor, Ram 8Gb.</a:t>
            </a:r>
            <a:endParaRPr lang="en-US">
              <a:latin typeface="Corbe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4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Client connection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ưu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việc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gọi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từ</a:t>
            </a:r>
            <a:r>
              <a:rPr lang="en-US">
                <a:latin typeface="Times New Roman"/>
                <a:cs typeface="Times New Roman"/>
              </a:rPr>
              <a:t> client. (</a:t>
            </a:r>
            <a:r>
              <a:rPr lang="en-US" err="1">
                <a:latin typeface="Times New Roman"/>
                <a:cs typeface="Times New Roman"/>
              </a:rPr>
              <a:t>Mỗi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khi</a:t>
            </a:r>
            <a:r>
              <a:rPr lang="en-US">
                <a:latin typeface="Times New Roman"/>
                <a:cs typeface="Times New Roman"/>
              </a:rPr>
              <a:t> request </a:t>
            </a:r>
            <a:r>
              <a:rPr lang="en-US" err="1">
                <a:latin typeface="Times New Roman"/>
                <a:cs typeface="Times New Roman"/>
              </a:rPr>
              <a:t>lên</a:t>
            </a:r>
            <a:r>
              <a:rPr lang="en-US">
                <a:latin typeface="Times New Roman"/>
                <a:cs typeface="Times New Roman"/>
              </a:rPr>
              <a:t> server </a:t>
            </a:r>
            <a:r>
              <a:rPr lang="en-US" err="1">
                <a:latin typeface="Times New Roman"/>
                <a:cs typeface="Times New Roman"/>
              </a:rPr>
              <a:t>cần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mở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kết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lên</a:t>
            </a:r>
            <a:r>
              <a:rPr lang="en-US">
                <a:latin typeface="Times New Roman"/>
                <a:cs typeface="Times New Roman"/>
              </a:rPr>
              <a:t> server)</a:t>
            </a:r>
            <a:endParaRPr lang="en-US"/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Việc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tạo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ra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pool connect </a:t>
            </a:r>
            <a:r>
              <a:rPr lang="en-US" err="1">
                <a:latin typeface="Times New Roman"/>
                <a:cs typeface="Times New Roman"/>
              </a:rPr>
              <a:t>sẽ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duy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trì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lượng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thiểu</a:t>
            </a:r>
            <a:r>
              <a:rPr lang="en-US">
                <a:latin typeface="Times New Roman"/>
                <a:cs typeface="Times New Roman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minIdle</a:t>
            </a:r>
            <a:r>
              <a:rPr lang="en-US">
                <a:latin typeface="Times New Roman"/>
                <a:cs typeface="Times New Roman"/>
              </a:rPr>
              <a:t>) </a:t>
            </a:r>
            <a:r>
              <a:rPr lang="en-US" err="1">
                <a:latin typeface="Times New Roman"/>
                <a:cs typeface="Times New Roman"/>
              </a:rPr>
              <a:t>quản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lý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connect (</a:t>
            </a:r>
            <a:r>
              <a:rPr lang="en-US" err="1">
                <a:latin typeface="Times New Roman"/>
                <a:cs typeface="Times New Roman"/>
              </a:rPr>
              <a:t>mở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thêm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hoặc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phóng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bớt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thiết</a:t>
            </a:r>
            <a:r>
              <a:rPr lang="en-US">
                <a:latin typeface="Times New Roman"/>
                <a:cs typeface="Times New Roman"/>
              </a:rPr>
              <a:t>) </a:t>
            </a:r>
            <a:r>
              <a:rPr lang="en-US" err="1">
                <a:latin typeface="Times New Roman"/>
                <a:cs typeface="Times New Roman"/>
              </a:rPr>
              <a:t>để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ưu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hóa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suất</a:t>
            </a:r>
            <a:r>
              <a:rPr lang="en-US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Client connection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tham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quan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trọng</a:t>
            </a:r>
            <a:r>
              <a:rPr lang="en-US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maxActive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lượng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mở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ra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đa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manIdle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lượng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nhàn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rỗi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đa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minIdle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lượng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nhãn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rỗi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thiểu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whenExhausteAction</a:t>
            </a:r>
            <a:r>
              <a:rPr lang="en-US">
                <a:latin typeface="Times New Roman"/>
                <a:cs typeface="Times New Roman"/>
              </a:rPr>
              <a:t> :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thức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xử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lý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nhận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yêu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cầu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cấp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luồng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đã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đạt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tối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đa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testOnBorrow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Kiểm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hợp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lệ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từng</a:t>
            </a:r>
            <a:r>
              <a:rPr lang="en-US">
                <a:latin typeface="Times New Roman"/>
                <a:cs typeface="Times New Roman"/>
              </a:rPr>
              <a:t> connect </a:t>
            </a:r>
            <a:r>
              <a:rPr lang="en-US" err="1">
                <a:latin typeface="Times New Roman"/>
                <a:cs typeface="Times New Roman"/>
              </a:rPr>
              <a:t>khi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mượn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nếu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không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hợp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lệ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thì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loại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khỏi</a:t>
            </a:r>
            <a:r>
              <a:rPr lang="en-US">
                <a:latin typeface="Times New Roman"/>
                <a:cs typeface="Times New Roman"/>
              </a:rPr>
              <a:t> pool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lấy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khác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>
                <a:latin typeface="Times New Roman"/>
                <a:cs typeface="Times New Roman"/>
              </a:rPr>
              <a:t>testOnReturn: Kiểm tra hợp lệ từng connect khi tả lại pool, </a:t>
            </a:r>
            <a:r>
              <a:rPr lang="en-US" err="1">
                <a:latin typeface="Times New Roman"/>
                <a:cs typeface="Times New Roman"/>
              </a:rPr>
              <a:t>nếu</a:t>
            </a:r>
            <a:r>
              <a:rPr lang="en-US">
                <a:latin typeface="Times New Roman"/>
                <a:cs typeface="Times New Roman"/>
              </a:rPr>
              <a:t> connect </a:t>
            </a:r>
            <a:r>
              <a:rPr lang="en-US" err="1">
                <a:latin typeface="Times New Roman"/>
                <a:cs typeface="Times New Roman"/>
              </a:rPr>
              <a:t>không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hợp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lệ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thì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loại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khỏi</a:t>
            </a:r>
            <a:r>
              <a:rPr lang="en-US">
                <a:latin typeface="Times New Roman"/>
                <a:cs typeface="Times New Roman"/>
              </a:rPr>
              <a:t> pool.</a:t>
            </a:r>
          </a:p>
        </p:txBody>
      </p:sp>
    </p:spTree>
    <p:extLst>
      <p:ext uri="{BB962C8B-B14F-4D97-AF65-F5344CB8AC3E}">
        <p14:creationId xmlns:p14="http://schemas.microsoft.com/office/powerpoint/2010/main" val="34826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F230-4E17-4922-B805-0430009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3234"/>
            <a:ext cx="9759921" cy="111999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Thrift - HTTP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AE8-FB16-4AFD-BD00-A6CC74C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791"/>
            <a:ext cx="10277505" cy="456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Giống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những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dịch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vụ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giao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tiếp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giữa</a:t>
            </a:r>
            <a:r>
              <a:rPr lang="en-US" dirty="0">
                <a:latin typeface="Times New Roman"/>
                <a:cs typeface="Times New Roman"/>
              </a:rPr>
              <a:t> client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server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internet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nền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tảng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ngôn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Đều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hoạt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tầng</a:t>
            </a:r>
            <a:r>
              <a:rPr lang="en-US" dirty="0">
                <a:latin typeface="Times New Roman"/>
                <a:cs typeface="Times New Roman"/>
              </a:rPr>
              <a:t> application 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mô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hình</a:t>
            </a:r>
            <a:r>
              <a:rPr lang="en-US" dirty="0">
                <a:latin typeface="Times New Roman"/>
                <a:cs typeface="Times New Roman"/>
              </a:rPr>
              <a:t> OSI</a:t>
            </a:r>
          </a:p>
          <a:p>
            <a:pPr>
              <a:buNone/>
            </a:pPr>
            <a:r>
              <a:rPr lang="en-US" err="1">
                <a:latin typeface="Times New Roman"/>
                <a:cs typeface="Times New Roman"/>
              </a:rPr>
              <a:t>Đều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tục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tuy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nhiên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thấy</a:t>
            </a:r>
            <a:r>
              <a:rPr lang="en-US" dirty="0">
                <a:latin typeface="Times New Roman"/>
                <a:cs typeface="Times New Roman"/>
              </a:rPr>
              <a:t> Thrift </a:t>
            </a:r>
            <a:r>
              <a:rPr lang="en-US" err="1">
                <a:latin typeface="Times New Roman"/>
                <a:cs typeface="Times New Roman"/>
              </a:rPr>
              <a:t>giữ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lâu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hơn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HTTP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8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Thrift</vt:lpstr>
      <vt:lpstr>Apache Thrift</vt:lpstr>
      <vt:lpstr>Cách thức triển khai</vt:lpstr>
      <vt:lpstr>Cấu trúc</vt:lpstr>
      <vt:lpstr>Hỗ trợ</vt:lpstr>
      <vt:lpstr>Test Server 100k req/s</vt:lpstr>
      <vt:lpstr>Client connection pool</vt:lpstr>
      <vt:lpstr>Client connection pool</vt:lpstr>
      <vt:lpstr>Thrift - HTTP</vt:lpstr>
      <vt:lpstr>Thrift -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modified xsi:type="dcterms:W3CDTF">2018-06-13T08:21:14Z</dcterms:modified>
</cp:coreProperties>
</file>