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file for project (Tama).xlsx]Sheet3!PivotTable2</c:name>
    <c:fmtId val="4"/>
  </c:pivotSource>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c:f>
              <c:strCache>
                <c:ptCount val="1"/>
                <c:pt idx="0">
                  <c:v>Total</c:v>
                </c:pt>
              </c:strCache>
            </c:strRef>
          </c:tx>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Sheet3!$A$4:$A$9</c:f>
              <c:strCache>
                <c:ptCount val="5"/>
                <c:pt idx="0">
                  <c:v>Climber</c:v>
                </c:pt>
                <c:pt idx="1">
                  <c:v>Creeper</c:v>
                </c:pt>
                <c:pt idx="2">
                  <c:v>Herb</c:v>
                </c:pt>
                <c:pt idx="3">
                  <c:v>Shrub</c:v>
                </c:pt>
                <c:pt idx="4">
                  <c:v>Tree</c:v>
                </c:pt>
              </c:strCache>
            </c:strRef>
          </c:cat>
          <c:val>
            <c:numRef>
              <c:f>Sheet3!$B$4:$B$9</c:f>
              <c:numCache>
                <c:formatCode>General</c:formatCode>
                <c:ptCount val="5"/>
                <c:pt idx="0">
                  <c:v>3.05</c:v>
                </c:pt>
                <c:pt idx="1">
                  <c:v>3.1399999999999997</c:v>
                </c:pt>
                <c:pt idx="2">
                  <c:v>2.8600000000000003</c:v>
                </c:pt>
                <c:pt idx="3">
                  <c:v>2.95</c:v>
                </c:pt>
                <c:pt idx="4">
                  <c:v>3</c:v>
                </c:pt>
              </c:numCache>
            </c:numRef>
          </c:val>
        </c:ser>
        <c:dLbls>
          <c:showLegendKey val="0"/>
          <c:showVal val="0"/>
          <c:showCatName val="0"/>
          <c:showSerName val="0"/>
          <c:showPercent val="0"/>
          <c:showBubbleSize val="0"/>
        </c:dLbls>
        <c:gapWidth val="65"/>
        <c:shape val="box"/>
        <c:axId val="560105968"/>
        <c:axId val="560099440"/>
        <c:axId val="0"/>
      </c:bar3DChart>
      <c:catAx>
        <c:axId val="56010596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60099440"/>
        <c:crosses val="autoZero"/>
        <c:auto val="1"/>
        <c:lblAlgn val="ctr"/>
        <c:lblOffset val="100"/>
        <c:noMultiLvlLbl val="0"/>
      </c:catAx>
      <c:valAx>
        <c:axId val="56009944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560105968"/>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file for project (Tama).xlsx]Sheet4!PivotTable3</c:name>
    <c:fmtId val="4"/>
  </c:pivotSource>
  <c:chart>
    <c:title>
      <c:layout/>
      <c:overlay val="0"/>
      <c:spPr>
        <a:noFill/>
        <a:ln>
          <a:noFill/>
        </a:ln>
        <a:effectLst/>
      </c:spPr>
      <c:txPr>
        <a:bodyPr rot="0" spcFirstLastPara="1" vertOverflow="ellipsis" vert="horz" wrap="square" anchor="ctr" anchorCtr="1"/>
        <a:lstStyle/>
        <a:p>
          <a:pPr>
            <a:defRPr sz="2128"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s>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Sheet4!$B$3</c:f>
              <c:strCache>
                <c:ptCount val="1"/>
                <c:pt idx="0">
                  <c:v>Total</c:v>
                </c:pt>
              </c:strCache>
            </c:strRef>
          </c:tx>
          <c:spPr>
            <a:solidFill>
              <a:schemeClr val="accent2">
                <a:lumMod val="75000"/>
              </a:schemeClr>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invertIfNegative val="0"/>
          <c:cat>
            <c:strRef>
              <c:f>Sheet4!$A$4:$A$9</c:f>
              <c:strCache>
                <c:ptCount val="5"/>
                <c:pt idx="0">
                  <c:v>Green</c:v>
                </c:pt>
                <c:pt idx="1">
                  <c:v>Purple</c:v>
                </c:pt>
                <c:pt idx="2">
                  <c:v>Red</c:v>
                </c:pt>
                <c:pt idx="3">
                  <c:v>Variegated</c:v>
                </c:pt>
                <c:pt idx="4">
                  <c:v>Yellow</c:v>
                </c:pt>
              </c:strCache>
            </c:strRef>
          </c:cat>
          <c:val>
            <c:numRef>
              <c:f>Sheet4!$B$4:$B$9</c:f>
              <c:numCache>
                <c:formatCode>General</c:formatCode>
                <c:ptCount val="5"/>
                <c:pt idx="0">
                  <c:v>235</c:v>
                </c:pt>
                <c:pt idx="1">
                  <c:v>265</c:v>
                </c:pt>
                <c:pt idx="2">
                  <c:v>255</c:v>
                </c:pt>
                <c:pt idx="3">
                  <c:v>275</c:v>
                </c:pt>
                <c:pt idx="4">
                  <c:v>245</c:v>
                </c:pt>
              </c:numCache>
            </c:numRef>
          </c:val>
        </c:ser>
        <c:dLbls>
          <c:showLegendKey val="0"/>
          <c:showVal val="0"/>
          <c:showCatName val="0"/>
          <c:showSerName val="0"/>
          <c:showPercent val="0"/>
          <c:showBubbleSize val="0"/>
        </c:dLbls>
        <c:gapWidth val="150"/>
        <c:shape val="box"/>
        <c:axId val="710240832"/>
        <c:axId val="710249536"/>
        <c:axId val="0"/>
      </c:bar3DChart>
      <c:catAx>
        <c:axId val="7102408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10249536"/>
        <c:crosses val="autoZero"/>
        <c:auto val="1"/>
        <c:lblAlgn val="ctr"/>
        <c:lblOffset val="100"/>
        <c:noMultiLvlLbl val="0"/>
      </c:catAx>
      <c:valAx>
        <c:axId val="710249536"/>
        <c:scaling>
          <c:orientation val="minMax"/>
        </c:scaling>
        <c:delete val="0"/>
        <c:axPos val="b"/>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102408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tx1"/>
    </cs:fontRef>
    <cs:spPr>
      <a:sp3d/>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326194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B80A5-237C-4D8B-8E36-39A9B761F1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2975319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78799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3397998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451723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955602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2464626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272472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287413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02514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7B80A5-237C-4D8B-8E36-39A9B761F14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30659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7B80A5-237C-4D8B-8E36-39A9B761F1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593012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7B80A5-237C-4D8B-8E36-39A9B761F14F}"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08922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7B80A5-237C-4D8B-8E36-39A9B761F14F}"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228918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B80A5-237C-4D8B-8E36-39A9B761F14F}"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19552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B80A5-237C-4D8B-8E36-39A9B761F1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114470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7B80A5-237C-4D8B-8E36-39A9B761F14F}"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C4C0E-402C-4524-A9BC-B5BE47E8158A}" type="slidenum">
              <a:rPr lang="en-US" smtClean="0"/>
              <a:t>‹#›</a:t>
            </a:fld>
            <a:endParaRPr lang="en-US"/>
          </a:p>
        </p:txBody>
      </p:sp>
    </p:spTree>
    <p:extLst>
      <p:ext uri="{BB962C8B-B14F-4D97-AF65-F5344CB8AC3E}">
        <p14:creationId xmlns:p14="http://schemas.microsoft.com/office/powerpoint/2010/main" val="210157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7B80A5-237C-4D8B-8E36-39A9B761F14F}" type="datetimeFigureOut">
              <a:rPr lang="en-US" smtClean="0"/>
              <a:t>10/8/2024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5C4C0E-402C-4524-A9BC-B5BE47E8158A}" type="slidenum">
              <a:rPr lang="en-US" smtClean="0"/>
              <a:t>‹#›</a:t>
            </a:fld>
            <a:endParaRPr lang="en-US"/>
          </a:p>
        </p:txBody>
      </p:sp>
    </p:spTree>
    <p:extLst>
      <p:ext uri="{BB962C8B-B14F-4D97-AF65-F5344CB8AC3E}">
        <p14:creationId xmlns:p14="http://schemas.microsoft.com/office/powerpoint/2010/main" val="38069043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1754" y="2477728"/>
            <a:ext cx="7649496" cy="923330"/>
          </a:xfrm>
          <a:prstGeom prst="rect">
            <a:avLst/>
          </a:prstGeom>
          <a:noFill/>
          <a:ln>
            <a:noFill/>
          </a:ln>
          <a:effectLst>
            <a:outerShdw blurRad="50800" dist="38100" algn="l" rotWithShape="0">
              <a:prstClr val="black">
                <a:alpha val="40000"/>
              </a:prstClr>
            </a:outerShdw>
          </a:effectLst>
        </p:spPr>
        <p:txBody>
          <a:bodyPr wrap="square" rtlCol="0">
            <a:spAutoFit/>
          </a:bodyPr>
          <a:lstStyle/>
          <a:p>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ea typeface="Cambria" panose="02040503050406030204" pitchFamily="18" charset="0"/>
              </a:rPr>
              <a:t>Plant Data Analysis</a:t>
            </a:r>
            <a:endPar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ea typeface="Cambria" panose="02040503050406030204" pitchFamily="18" charset="0"/>
            </a:endParaRPr>
          </a:p>
        </p:txBody>
      </p:sp>
      <p:sp>
        <p:nvSpPr>
          <p:cNvPr id="5" name="TextBox 4"/>
          <p:cNvSpPr txBox="1"/>
          <p:nvPr/>
        </p:nvSpPr>
        <p:spPr>
          <a:xfrm>
            <a:off x="3497825" y="3568207"/>
            <a:ext cx="5137355"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smtClean="0">
                <a:ln/>
                <a:solidFill>
                  <a:schemeClr val="accent3"/>
                </a:solidFill>
                <a:latin typeface="Cambria" panose="02040503050406030204" pitchFamily="18" charset="0"/>
                <a:ea typeface="Cambria" panose="02040503050406030204" pitchFamily="18" charset="0"/>
              </a:rPr>
              <a:t>Insights from Pivot Tables and Visualizations</a:t>
            </a:r>
          </a:p>
        </p:txBody>
      </p:sp>
    </p:spTree>
    <p:extLst>
      <p:ext uri="{BB962C8B-B14F-4D97-AF65-F5344CB8AC3E}">
        <p14:creationId xmlns:p14="http://schemas.microsoft.com/office/powerpoint/2010/main" val="47366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5173" y="2713704"/>
            <a:ext cx="9950245" cy="1938992"/>
          </a:xfrm>
          <a:prstGeom prst="rect">
            <a:avLst/>
          </a:prstGeom>
          <a:noFill/>
        </p:spPr>
        <p:txBody>
          <a:bodyPr wrap="square" rtlCol="0">
            <a:spAutoFit/>
          </a:bodyPr>
          <a:lstStyle/>
          <a:p>
            <a:pPr algn="ctr"/>
            <a:r>
              <a:rPr lang="en-US" sz="2000" b="1" dirty="0" smtClean="0">
                <a:solidFill>
                  <a:schemeClr val="accent1">
                    <a:lumMod val="50000"/>
                  </a:schemeClr>
                </a:solidFill>
                <a:latin typeface="Cambria" panose="02040503050406030204" pitchFamily="18" charset="0"/>
                <a:ea typeface="Cambria" panose="02040503050406030204" pitchFamily="18" charset="0"/>
              </a:rPr>
              <a:t>Content:</a:t>
            </a:r>
            <a:r>
              <a:rPr lang="en-US" sz="2000" dirty="0" smtClean="0">
                <a:latin typeface="Cambria" panose="02040503050406030204" pitchFamily="18" charset="0"/>
                <a:ea typeface="Cambria" panose="02040503050406030204" pitchFamily="18" charset="0"/>
              </a:rPr>
              <a:t/>
            </a:r>
            <a:br>
              <a:rPr lang="en-US" sz="2000" dirty="0" smtClean="0">
                <a:latin typeface="Cambria" panose="02040503050406030204" pitchFamily="18" charset="0"/>
                <a:ea typeface="Cambria" panose="02040503050406030204" pitchFamily="18" charset="0"/>
              </a:rPr>
            </a:br>
            <a:r>
              <a:rPr lang="en-US" sz="2000" dirty="0" smtClean="0">
                <a:latin typeface="Cambria" panose="02040503050406030204" pitchFamily="18" charset="0"/>
                <a:ea typeface="Cambria" panose="02040503050406030204" pitchFamily="18" charset="0"/>
              </a:rPr>
              <a:t>This project analyzes a plant dataset using </a:t>
            </a:r>
            <a:r>
              <a:rPr lang="en-US" sz="2000" b="1" dirty="0" smtClean="0">
                <a:solidFill>
                  <a:schemeClr val="accent2">
                    <a:lumMod val="75000"/>
                  </a:schemeClr>
                </a:solidFill>
                <a:latin typeface="Cambria" panose="02040503050406030204" pitchFamily="18" charset="0"/>
                <a:ea typeface="Cambria" panose="02040503050406030204" pitchFamily="18" charset="0"/>
              </a:rPr>
              <a:t>Excel</a:t>
            </a:r>
            <a:r>
              <a:rPr lang="en-US" sz="2000" dirty="0" smtClean="0">
                <a:solidFill>
                  <a:schemeClr val="accent2">
                    <a:lumMod val="75000"/>
                  </a:schemeClr>
                </a:solidFill>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for data analysis and visualization. Key attributes examined include leaf color, height, plant type, flowering season, and water requirements. Through pivot tables and charts, we explore insights such as counting plants by flowering season, analyzing water needs, and categorizing plants by leaf color.</a:t>
            </a:r>
          </a:p>
          <a:p>
            <a:endParaRPr lang="en-US" sz="2000" dirty="0">
              <a:latin typeface="Cambria" panose="02040503050406030204" pitchFamily="18" charset="0"/>
              <a:ea typeface="Cambria" panose="02040503050406030204" pitchFamily="18" charset="0"/>
            </a:endParaRPr>
          </a:p>
        </p:txBody>
      </p:sp>
      <p:sp>
        <p:nvSpPr>
          <p:cNvPr id="3" name="TextBox 2"/>
          <p:cNvSpPr txBox="1"/>
          <p:nvPr/>
        </p:nvSpPr>
        <p:spPr>
          <a:xfrm>
            <a:off x="3716591" y="1474839"/>
            <a:ext cx="5427407" cy="707886"/>
          </a:xfrm>
          <a:prstGeom prst="rect">
            <a:avLst/>
          </a:prstGeom>
          <a:noFill/>
          <a:ln>
            <a:no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4000" b="1" spc="50" dirty="0" smtClean="0">
                <a:ln w="0">
                  <a:solidFill>
                    <a:schemeClr val="tx1">
                      <a:lumMod val="65000"/>
                      <a:lumOff val="35000"/>
                    </a:schemeClr>
                  </a:solidFill>
                </a:ln>
                <a:solidFill>
                  <a:schemeClr val="bg2"/>
                </a:solidFill>
                <a:effectLst>
                  <a:outerShdw blurRad="50800" dist="38100" dir="2700000" algn="tl" rotWithShape="0">
                    <a:prstClr val="black">
                      <a:alpha val="40000"/>
                    </a:prstClr>
                  </a:outerShdw>
                </a:effectLst>
              </a:rPr>
              <a:t>INTRODUCTION</a:t>
            </a:r>
          </a:p>
        </p:txBody>
      </p:sp>
    </p:spTree>
    <p:extLst>
      <p:ext uri="{BB962C8B-B14F-4D97-AF65-F5344CB8AC3E}">
        <p14:creationId xmlns:p14="http://schemas.microsoft.com/office/powerpoint/2010/main" val="3957925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3931" y="4906296"/>
            <a:ext cx="7263581" cy="923330"/>
          </a:xfrm>
          <a:prstGeom prst="rect">
            <a:avLst/>
          </a:prstGeom>
          <a:noFill/>
        </p:spPr>
        <p:txBody>
          <a:bodyPr wrap="square" rtlCol="0">
            <a:spAutoFit/>
          </a:bodyPr>
          <a:lstStyle/>
          <a:p>
            <a:pPr marL="285750" indent="-285750" algn="ctr">
              <a:buFont typeface="Wingdings" panose="05000000000000000000" pitchFamily="2" charset="2"/>
              <a:buChar char="q"/>
            </a:pPr>
            <a:r>
              <a:rPr lang="en-US" dirty="0" smtClean="0">
                <a:solidFill>
                  <a:schemeClr val="bg2">
                    <a:lumMod val="25000"/>
                  </a:schemeClr>
                </a:solidFill>
                <a:latin typeface="Cambria" panose="02040503050406030204" pitchFamily="18" charset="0"/>
                <a:ea typeface="Cambria" panose="02040503050406030204" pitchFamily="18" charset="0"/>
              </a:rPr>
              <a:t>The table shows the total </a:t>
            </a:r>
            <a:r>
              <a:rPr lang="en-US" dirty="0" err="1" smtClean="0">
                <a:solidFill>
                  <a:schemeClr val="bg2">
                    <a:lumMod val="25000"/>
                  </a:schemeClr>
                </a:solidFill>
                <a:latin typeface="Cambria" panose="02040503050406030204" pitchFamily="18" charset="0"/>
                <a:ea typeface="Cambria" panose="02040503050406030204" pitchFamily="18" charset="0"/>
              </a:rPr>
              <a:t>Plant_IDs</a:t>
            </a:r>
            <a:r>
              <a:rPr lang="en-US" dirty="0" smtClean="0">
                <a:solidFill>
                  <a:schemeClr val="bg2">
                    <a:lumMod val="25000"/>
                  </a:schemeClr>
                </a:solidFill>
                <a:latin typeface="Cambria" panose="02040503050406030204" pitchFamily="18" charset="0"/>
                <a:ea typeface="Cambria" panose="02040503050406030204" pitchFamily="18" charset="0"/>
              </a:rPr>
              <a:t> for each season: </a:t>
            </a:r>
            <a:r>
              <a:rPr lang="en-US" b="1" dirty="0" smtClean="0">
                <a:solidFill>
                  <a:schemeClr val="bg2">
                    <a:lumMod val="25000"/>
                  </a:schemeClr>
                </a:solidFill>
                <a:latin typeface="Cambria" panose="02040503050406030204" pitchFamily="18" charset="0"/>
                <a:ea typeface="Cambria" panose="02040503050406030204" pitchFamily="18" charset="0"/>
              </a:rPr>
              <a:t>Autumn</a:t>
            </a:r>
            <a:r>
              <a:rPr lang="en-US" dirty="0" smtClean="0">
                <a:solidFill>
                  <a:schemeClr val="bg2">
                    <a:lumMod val="25000"/>
                  </a:schemeClr>
                </a:solidFill>
                <a:latin typeface="Cambria" panose="02040503050406030204" pitchFamily="18" charset="0"/>
                <a:ea typeface="Cambria" panose="02040503050406030204" pitchFamily="18" charset="0"/>
              </a:rPr>
              <a:t> (300), </a:t>
            </a:r>
            <a:r>
              <a:rPr lang="en-US" b="1" dirty="0" smtClean="0">
                <a:solidFill>
                  <a:schemeClr val="bg2">
                    <a:lumMod val="25000"/>
                  </a:schemeClr>
                </a:solidFill>
                <a:latin typeface="Cambria" panose="02040503050406030204" pitchFamily="18" charset="0"/>
                <a:ea typeface="Cambria" panose="02040503050406030204" pitchFamily="18" charset="0"/>
              </a:rPr>
              <a:t>Spring</a:t>
            </a:r>
            <a:r>
              <a:rPr lang="en-US" dirty="0" smtClean="0">
                <a:solidFill>
                  <a:schemeClr val="bg2">
                    <a:lumMod val="25000"/>
                  </a:schemeClr>
                </a:solidFill>
                <a:latin typeface="Cambria" panose="02040503050406030204" pitchFamily="18" charset="0"/>
                <a:ea typeface="Cambria" panose="02040503050406030204" pitchFamily="18" charset="0"/>
              </a:rPr>
              <a:t> (325), </a:t>
            </a:r>
            <a:r>
              <a:rPr lang="en-US" b="1" dirty="0" smtClean="0">
                <a:solidFill>
                  <a:schemeClr val="bg2">
                    <a:lumMod val="25000"/>
                  </a:schemeClr>
                </a:solidFill>
                <a:latin typeface="Cambria" panose="02040503050406030204" pitchFamily="18" charset="0"/>
                <a:ea typeface="Cambria" panose="02040503050406030204" pitchFamily="18" charset="0"/>
              </a:rPr>
              <a:t>Summer</a:t>
            </a:r>
            <a:r>
              <a:rPr lang="en-US" dirty="0" smtClean="0">
                <a:solidFill>
                  <a:schemeClr val="bg2">
                    <a:lumMod val="25000"/>
                  </a:schemeClr>
                </a:solidFill>
                <a:latin typeface="Cambria" panose="02040503050406030204" pitchFamily="18" charset="0"/>
                <a:ea typeface="Cambria" panose="02040503050406030204" pitchFamily="18" charset="0"/>
              </a:rPr>
              <a:t> (338), and </a:t>
            </a:r>
            <a:r>
              <a:rPr lang="en-US" b="1" dirty="0" smtClean="0">
                <a:solidFill>
                  <a:schemeClr val="bg2">
                    <a:lumMod val="25000"/>
                  </a:schemeClr>
                </a:solidFill>
                <a:latin typeface="Cambria" panose="02040503050406030204" pitchFamily="18" charset="0"/>
                <a:ea typeface="Cambria" panose="02040503050406030204" pitchFamily="18" charset="0"/>
              </a:rPr>
              <a:t>Winter</a:t>
            </a:r>
            <a:r>
              <a:rPr lang="en-US" dirty="0" smtClean="0">
                <a:solidFill>
                  <a:schemeClr val="bg2">
                    <a:lumMod val="25000"/>
                  </a:schemeClr>
                </a:solidFill>
                <a:latin typeface="Cambria" panose="02040503050406030204" pitchFamily="18" charset="0"/>
                <a:ea typeface="Cambria" panose="02040503050406030204" pitchFamily="18" charset="0"/>
              </a:rPr>
              <a:t> (312). The </a:t>
            </a:r>
            <a:r>
              <a:rPr lang="en-US" b="1" dirty="0" smtClean="0">
                <a:solidFill>
                  <a:schemeClr val="bg2">
                    <a:lumMod val="25000"/>
                  </a:schemeClr>
                </a:solidFill>
                <a:latin typeface="Cambria" panose="02040503050406030204" pitchFamily="18" charset="0"/>
                <a:ea typeface="Cambria" panose="02040503050406030204" pitchFamily="18" charset="0"/>
              </a:rPr>
              <a:t>Grand Total</a:t>
            </a:r>
            <a:r>
              <a:rPr lang="en-US" dirty="0" smtClean="0">
                <a:solidFill>
                  <a:schemeClr val="bg2">
                    <a:lumMod val="25000"/>
                  </a:schemeClr>
                </a:solidFill>
                <a:latin typeface="Cambria" panose="02040503050406030204" pitchFamily="18" charset="0"/>
                <a:ea typeface="Cambria" panose="02040503050406030204" pitchFamily="18" charset="0"/>
              </a:rPr>
              <a:t> across all seasons is 1,275.</a:t>
            </a:r>
          </a:p>
        </p:txBody>
      </p:sp>
      <p:pic>
        <p:nvPicPr>
          <p:cNvPr id="5" name="Picture 4"/>
          <p:cNvPicPr>
            <a:picLocks noChangeAspect="1"/>
          </p:cNvPicPr>
          <p:nvPr/>
        </p:nvPicPr>
        <p:blipFill>
          <a:blip r:embed="rId2"/>
          <a:stretch>
            <a:fillRect/>
          </a:stretch>
        </p:blipFill>
        <p:spPr>
          <a:xfrm>
            <a:off x="2889147" y="721287"/>
            <a:ext cx="6153150" cy="3724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59886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714157605"/>
              </p:ext>
            </p:extLst>
          </p:nvPr>
        </p:nvGraphicFramePr>
        <p:xfrm>
          <a:off x="3220063" y="513734"/>
          <a:ext cx="5894439" cy="368463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855836" y="4650658"/>
            <a:ext cx="8622891" cy="1200329"/>
          </a:xfrm>
          <a:prstGeom prst="rect">
            <a:avLst/>
          </a:prstGeom>
          <a:noFill/>
        </p:spPr>
        <p:txBody>
          <a:bodyPr wrap="square" rtlCol="0">
            <a:spAutoFit/>
          </a:bodyPr>
          <a:lstStyle/>
          <a:p>
            <a:pPr marL="285750" indent="-285750" algn="ctr">
              <a:buFont typeface="Wingdings" panose="05000000000000000000" pitchFamily="2" charset="2"/>
              <a:buChar char="q"/>
            </a:pPr>
            <a:r>
              <a:rPr lang="en-US" dirty="0" smtClean="0">
                <a:solidFill>
                  <a:schemeClr val="bg2">
                    <a:lumMod val="25000"/>
                  </a:schemeClr>
                </a:solidFill>
                <a:latin typeface="Cambria" panose="02040503050406030204" pitchFamily="18" charset="0"/>
                <a:ea typeface="Cambria" panose="02040503050406030204" pitchFamily="18" charset="0"/>
              </a:rPr>
              <a:t>The bar chart displays the average water requirement (L/week) for different plant types. The </a:t>
            </a:r>
            <a:r>
              <a:rPr lang="en-US" b="1" dirty="0" smtClean="0">
                <a:solidFill>
                  <a:schemeClr val="bg2">
                    <a:lumMod val="25000"/>
                  </a:schemeClr>
                </a:solidFill>
                <a:latin typeface="Cambria" panose="02040503050406030204" pitchFamily="18" charset="0"/>
                <a:ea typeface="Cambria" panose="02040503050406030204" pitchFamily="18" charset="0"/>
              </a:rPr>
              <a:t>Creeper</a:t>
            </a:r>
            <a:r>
              <a:rPr lang="en-US" dirty="0" smtClean="0">
                <a:solidFill>
                  <a:schemeClr val="bg2">
                    <a:lumMod val="25000"/>
                  </a:schemeClr>
                </a:solidFill>
                <a:latin typeface="Cambria" panose="02040503050406030204" pitchFamily="18" charset="0"/>
                <a:ea typeface="Cambria" panose="02040503050406030204" pitchFamily="18" charset="0"/>
              </a:rPr>
              <a:t> has the highest average at </a:t>
            </a:r>
            <a:r>
              <a:rPr lang="en-US" b="1" dirty="0" smtClean="0">
                <a:solidFill>
                  <a:schemeClr val="bg2">
                    <a:lumMod val="25000"/>
                  </a:schemeClr>
                </a:solidFill>
                <a:latin typeface="Cambria" panose="02040503050406030204" pitchFamily="18" charset="0"/>
                <a:ea typeface="Cambria" panose="02040503050406030204" pitchFamily="18" charset="0"/>
              </a:rPr>
              <a:t>3.14 L/week</a:t>
            </a:r>
            <a:r>
              <a:rPr lang="en-US" dirty="0" smtClean="0">
                <a:solidFill>
                  <a:schemeClr val="bg2">
                    <a:lumMod val="25000"/>
                  </a:schemeClr>
                </a:solidFill>
                <a:latin typeface="Cambria" panose="02040503050406030204" pitchFamily="18" charset="0"/>
                <a:ea typeface="Cambria" panose="02040503050406030204" pitchFamily="18" charset="0"/>
              </a:rPr>
              <a:t>, followed by the </a:t>
            </a:r>
            <a:r>
              <a:rPr lang="en-US" b="1" dirty="0" smtClean="0">
                <a:solidFill>
                  <a:schemeClr val="bg2">
                    <a:lumMod val="25000"/>
                  </a:schemeClr>
                </a:solidFill>
                <a:latin typeface="Cambria" panose="02040503050406030204" pitchFamily="18" charset="0"/>
                <a:ea typeface="Cambria" panose="02040503050406030204" pitchFamily="18" charset="0"/>
              </a:rPr>
              <a:t>Climber</a:t>
            </a:r>
            <a:r>
              <a:rPr lang="en-US" dirty="0" smtClean="0">
                <a:solidFill>
                  <a:schemeClr val="bg2">
                    <a:lumMod val="25000"/>
                  </a:schemeClr>
                </a:solidFill>
                <a:latin typeface="Cambria" panose="02040503050406030204" pitchFamily="18" charset="0"/>
                <a:ea typeface="Cambria" panose="02040503050406030204" pitchFamily="18" charset="0"/>
              </a:rPr>
              <a:t> at </a:t>
            </a:r>
            <a:r>
              <a:rPr lang="en-US" b="1" dirty="0" smtClean="0">
                <a:solidFill>
                  <a:schemeClr val="bg2">
                    <a:lumMod val="25000"/>
                  </a:schemeClr>
                </a:solidFill>
                <a:latin typeface="Cambria" panose="02040503050406030204" pitchFamily="18" charset="0"/>
                <a:ea typeface="Cambria" panose="02040503050406030204" pitchFamily="18" charset="0"/>
              </a:rPr>
              <a:t>3.05 L/week</a:t>
            </a:r>
            <a:r>
              <a:rPr lang="en-US" dirty="0" smtClean="0">
                <a:solidFill>
                  <a:schemeClr val="bg2">
                    <a:lumMod val="25000"/>
                  </a:schemeClr>
                </a:solidFill>
                <a:latin typeface="Cambria" panose="02040503050406030204" pitchFamily="18" charset="0"/>
                <a:ea typeface="Cambria" panose="02040503050406030204" pitchFamily="18" charset="0"/>
              </a:rPr>
              <a:t> and the </a:t>
            </a:r>
            <a:r>
              <a:rPr lang="en-US" b="1" dirty="0" smtClean="0">
                <a:solidFill>
                  <a:schemeClr val="bg2">
                    <a:lumMod val="25000"/>
                  </a:schemeClr>
                </a:solidFill>
                <a:latin typeface="Cambria" panose="02040503050406030204" pitchFamily="18" charset="0"/>
                <a:ea typeface="Cambria" panose="02040503050406030204" pitchFamily="18" charset="0"/>
              </a:rPr>
              <a:t>Tree</a:t>
            </a:r>
            <a:r>
              <a:rPr lang="en-US" dirty="0" smtClean="0">
                <a:solidFill>
                  <a:schemeClr val="bg2">
                    <a:lumMod val="25000"/>
                  </a:schemeClr>
                </a:solidFill>
                <a:latin typeface="Cambria" panose="02040503050406030204" pitchFamily="18" charset="0"/>
                <a:ea typeface="Cambria" panose="02040503050406030204" pitchFamily="18" charset="0"/>
              </a:rPr>
              <a:t> at </a:t>
            </a:r>
            <a:r>
              <a:rPr lang="en-US" b="1" dirty="0" smtClean="0">
                <a:solidFill>
                  <a:schemeClr val="bg2">
                    <a:lumMod val="25000"/>
                  </a:schemeClr>
                </a:solidFill>
                <a:latin typeface="Cambria" panose="02040503050406030204" pitchFamily="18" charset="0"/>
                <a:ea typeface="Cambria" panose="02040503050406030204" pitchFamily="18" charset="0"/>
              </a:rPr>
              <a:t>3.00 L/week</a:t>
            </a:r>
            <a:r>
              <a:rPr lang="en-US" dirty="0" smtClean="0">
                <a:solidFill>
                  <a:schemeClr val="bg2">
                    <a:lumMod val="25000"/>
                  </a:schemeClr>
                </a:solidFill>
                <a:latin typeface="Cambria" panose="02040503050406030204" pitchFamily="18" charset="0"/>
                <a:ea typeface="Cambria" panose="02040503050406030204" pitchFamily="18" charset="0"/>
              </a:rPr>
              <a:t>. The </a:t>
            </a:r>
            <a:r>
              <a:rPr lang="en-US" b="1" dirty="0" smtClean="0">
                <a:solidFill>
                  <a:schemeClr val="bg2">
                    <a:lumMod val="25000"/>
                  </a:schemeClr>
                </a:solidFill>
                <a:latin typeface="Cambria" panose="02040503050406030204" pitchFamily="18" charset="0"/>
                <a:ea typeface="Cambria" panose="02040503050406030204" pitchFamily="18" charset="0"/>
              </a:rPr>
              <a:t>Shrub</a:t>
            </a:r>
            <a:r>
              <a:rPr lang="en-US" dirty="0" smtClean="0">
                <a:solidFill>
                  <a:schemeClr val="bg2">
                    <a:lumMod val="25000"/>
                  </a:schemeClr>
                </a:solidFill>
                <a:latin typeface="Cambria" panose="02040503050406030204" pitchFamily="18" charset="0"/>
                <a:ea typeface="Cambria" panose="02040503050406030204" pitchFamily="18" charset="0"/>
              </a:rPr>
              <a:t> and </a:t>
            </a:r>
            <a:r>
              <a:rPr lang="en-US" b="1" dirty="0" smtClean="0">
                <a:solidFill>
                  <a:schemeClr val="bg2">
                    <a:lumMod val="25000"/>
                  </a:schemeClr>
                </a:solidFill>
                <a:latin typeface="Cambria" panose="02040503050406030204" pitchFamily="18" charset="0"/>
                <a:ea typeface="Cambria" panose="02040503050406030204" pitchFamily="18" charset="0"/>
              </a:rPr>
              <a:t>Herb</a:t>
            </a:r>
            <a:r>
              <a:rPr lang="en-US" dirty="0" smtClean="0">
                <a:solidFill>
                  <a:schemeClr val="bg2">
                    <a:lumMod val="25000"/>
                  </a:schemeClr>
                </a:solidFill>
                <a:latin typeface="Cambria" panose="02040503050406030204" pitchFamily="18" charset="0"/>
                <a:ea typeface="Cambria" panose="02040503050406030204" pitchFamily="18" charset="0"/>
              </a:rPr>
              <a:t> require less water, averaging </a:t>
            </a:r>
            <a:r>
              <a:rPr lang="en-US" b="1" dirty="0" smtClean="0">
                <a:solidFill>
                  <a:schemeClr val="bg2">
                    <a:lumMod val="25000"/>
                  </a:schemeClr>
                </a:solidFill>
                <a:latin typeface="Cambria" panose="02040503050406030204" pitchFamily="18" charset="0"/>
                <a:ea typeface="Cambria" panose="02040503050406030204" pitchFamily="18" charset="0"/>
              </a:rPr>
              <a:t>2.95 L/week</a:t>
            </a:r>
            <a:r>
              <a:rPr lang="en-US" dirty="0" smtClean="0">
                <a:solidFill>
                  <a:schemeClr val="bg2">
                    <a:lumMod val="25000"/>
                  </a:schemeClr>
                </a:solidFill>
                <a:latin typeface="Cambria" panose="02040503050406030204" pitchFamily="18" charset="0"/>
                <a:ea typeface="Cambria" panose="02040503050406030204" pitchFamily="18" charset="0"/>
              </a:rPr>
              <a:t> and </a:t>
            </a:r>
            <a:r>
              <a:rPr lang="en-US" b="1" dirty="0" smtClean="0">
                <a:solidFill>
                  <a:schemeClr val="bg2">
                    <a:lumMod val="25000"/>
                  </a:schemeClr>
                </a:solidFill>
                <a:latin typeface="Cambria" panose="02040503050406030204" pitchFamily="18" charset="0"/>
                <a:ea typeface="Cambria" panose="02040503050406030204" pitchFamily="18" charset="0"/>
              </a:rPr>
              <a:t>2.86 L/week</a:t>
            </a:r>
            <a:r>
              <a:rPr lang="en-US" dirty="0" smtClean="0">
                <a:solidFill>
                  <a:schemeClr val="bg2">
                    <a:lumMod val="25000"/>
                  </a:schemeClr>
                </a:solidFill>
                <a:latin typeface="Cambria" panose="02040503050406030204" pitchFamily="18" charset="0"/>
                <a:ea typeface="Cambria" panose="02040503050406030204" pitchFamily="18" charset="0"/>
              </a:rPr>
              <a:t>, respectively.</a:t>
            </a:r>
            <a:endParaRPr lang="en-US" dirty="0">
              <a:solidFill>
                <a:schemeClr val="bg2">
                  <a:lumMod val="2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204720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782" y="4286865"/>
            <a:ext cx="8229600" cy="2031325"/>
          </a:xfrm>
          <a:prstGeom prst="rect">
            <a:avLst/>
          </a:prstGeom>
          <a:noFill/>
        </p:spPr>
        <p:txBody>
          <a:bodyPr wrap="square" rtlCol="0">
            <a:spAutoFit/>
          </a:bodyPr>
          <a:lstStyle/>
          <a:p>
            <a:pPr marL="285750" indent="-285750" algn="ctr">
              <a:buFont typeface="Wingdings" panose="05000000000000000000" pitchFamily="2" charset="2"/>
              <a:buChar char="q"/>
            </a:pPr>
            <a:r>
              <a:rPr lang="en-US" dirty="0" smtClean="0">
                <a:latin typeface="Cambria" panose="02040503050406030204" pitchFamily="18" charset="0"/>
                <a:ea typeface="Cambria" panose="02040503050406030204" pitchFamily="18" charset="0"/>
              </a:rPr>
              <a:t>The bar chart displays the total number of plants categorized by leaf color. </a:t>
            </a:r>
            <a:r>
              <a:rPr lang="en-US" b="1" dirty="0" smtClean="0">
                <a:latin typeface="Cambria" panose="02040503050406030204" pitchFamily="18" charset="0"/>
                <a:ea typeface="Cambria" panose="02040503050406030204" pitchFamily="18" charset="0"/>
              </a:rPr>
              <a:t>Variegated</a:t>
            </a:r>
            <a:r>
              <a:rPr lang="en-US" dirty="0" smtClean="0">
                <a:latin typeface="Cambria" panose="02040503050406030204" pitchFamily="18" charset="0"/>
                <a:ea typeface="Cambria" panose="02040503050406030204" pitchFamily="18" charset="0"/>
              </a:rPr>
              <a:t> leaves have the highest total, with around </a:t>
            </a:r>
            <a:r>
              <a:rPr lang="en-US" b="1" dirty="0" smtClean="0">
                <a:latin typeface="Cambria" panose="02040503050406030204" pitchFamily="18" charset="0"/>
                <a:ea typeface="Cambria" panose="02040503050406030204" pitchFamily="18" charset="0"/>
              </a:rPr>
              <a:t>260 plants</a:t>
            </a:r>
            <a:r>
              <a:rPr lang="en-US" dirty="0" smtClean="0">
                <a:latin typeface="Cambria" panose="02040503050406030204" pitchFamily="18" charset="0"/>
                <a:ea typeface="Cambria" panose="02040503050406030204" pitchFamily="18" charset="0"/>
              </a:rPr>
              <a:t>. This is followed by </a:t>
            </a:r>
            <a:r>
              <a:rPr lang="en-US" b="1" dirty="0" smtClean="0">
                <a:latin typeface="Cambria" panose="02040503050406030204" pitchFamily="18" charset="0"/>
                <a:ea typeface="Cambria" panose="02040503050406030204" pitchFamily="18" charset="0"/>
              </a:rPr>
              <a:t>Yellow</a:t>
            </a:r>
            <a:r>
              <a:rPr lang="en-US" dirty="0" smtClean="0">
                <a:latin typeface="Cambria" panose="02040503050406030204" pitchFamily="18" charset="0"/>
                <a:ea typeface="Cambria" panose="02040503050406030204" pitchFamily="18" charset="0"/>
              </a:rPr>
              <a:t> leaves, totaling approximately </a:t>
            </a:r>
            <a:r>
              <a:rPr lang="en-US" b="1" dirty="0" smtClean="0">
                <a:latin typeface="Cambria" panose="02040503050406030204" pitchFamily="18" charset="0"/>
                <a:ea typeface="Cambria" panose="02040503050406030204" pitchFamily="18" charset="0"/>
              </a:rPr>
              <a:t>220 plants</a:t>
            </a:r>
            <a:r>
              <a:rPr lang="en-US" dirty="0" smtClean="0">
                <a:latin typeface="Cambria" panose="02040503050406030204" pitchFamily="18" charset="0"/>
                <a:ea typeface="Cambria" panose="02040503050406030204" pitchFamily="18" charset="0"/>
              </a:rPr>
              <a:t>, and </a:t>
            </a:r>
            <a:r>
              <a:rPr lang="en-US" b="1" dirty="0" smtClean="0">
                <a:latin typeface="Cambria" panose="02040503050406030204" pitchFamily="18" charset="0"/>
                <a:ea typeface="Cambria" panose="02040503050406030204" pitchFamily="18" charset="0"/>
              </a:rPr>
              <a:t>Red</a:t>
            </a:r>
            <a:r>
              <a:rPr lang="en-US" dirty="0" smtClean="0">
                <a:latin typeface="Cambria" panose="02040503050406030204" pitchFamily="18" charset="0"/>
                <a:ea typeface="Cambria" panose="02040503050406030204" pitchFamily="18" charset="0"/>
              </a:rPr>
              <a:t> leaves at about </a:t>
            </a:r>
            <a:r>
              <a:rPr lang="en-US" b="1" dirty="0" smtClean="0">
                <a:latin typeface="Cambria" panose="02040503050406030204" pitchFamily="18" charset="0"/>
                <a:ea typeface="Cambria" panose="02040503050406030204" pitchFamily="18" charset="0"/>
              </a:rPr>
              <a:t>240 plants</a:t>
            </a:r>
            <a:r>
              <a:rPr lang="en-US" dirty="0" smtClean="0">
                <a:latin typeface="Cambria" panose="02040503050406030204" pitchFamily="18" charset="0"/>
                <a:ea typeface="Cambria" panose="02040503050406030204" pitchFamily="18" charset="0"/>
              </a:rPr>
              <a:t>. The </a:t>
            </a:r>
            <a:r>
              <a:rPr lang="en-US" b="1" dirty="0" smtClean="0">
                <a:latin typeface="Cambria" panose="02040503050406030204" pitchFamily="18" charset="0"/>
                <a:ea typeface="Cambria" panose="02040503050406030204" pitchFamily="18" charset="0"/>
              </a:rPr>
              <a:t>Purple</a:t>
            </a:r>
            <a:r>
              <a:rPr lang="en-US" dirty="0" smtClean="0">
                <a:latin typeface="Cambria" panose="02040503050406030204" pitchFamily="18" charset="0"/>
                <a:ea typeface="Cambria" panose="02040503050406030204" pitchFamily="18" charset="0"/>
              </a:rPr>
              <a:t> category shows a similar count to Red, while </a:t>
            </a:r>
            <a:r>
              <a:rPr lang="en-US" b="1" dirty="0" smtClean="0">
                <a:latin typeface="Cambria" panose="02040503050406030204" pitchFamily="18" charset="0"/>
                <a:ea typeface="Cambria" panose="02040503050406030204" pitchFamily="18" charset="0"/>
              </a:rPr>
              <a:t>Green</a:t>
            </a:r>
            <a:r>
              <a:rPr lang="en-US" dirty="0" smtClean="0">
                <a:latin typeface="Cambria" panose="02040503050406030204" pitchFamily="18" charset="0"/>
                <a:ea typeface="Cambria" panose="02040503050406030204" pitchFamily="18" charset="0"/>
              </a:rPr>
              <a:t> has the lowest total, with around </a:t>
            </a:r>
            <a:r>
              <a:rPr lang="en-US" b="1" dirty="0" smtClean="0">
                <a:latin typeface="Cambria" panose="02040503050406030204" pitchFamily="18" charset="0"/>
                <a:ea typeface="Cambria" panose="02040503050406030204" pitchFamily="18" charset="0"/>
              </a:rPr>
              <a:t>210 plants</a:t>
            </a:r>
            <a:r>
              <a:rPr lang="en-US" dirty="0" smtClean="0">
                <a:latin typeface="Cambria" panose="02040503050406030204" pitchFamily="18" charset="0"/>
                <a:ea typeface="Cambria" panose="02040503050406030204" pitchFamily="18" charset="0"/>
              </a:rPr>
              <a:t>. Overall, the chart highlights the distribution of plant colors within the dataset, with Variegated being the most common.</a:t>
            </a:r>
            <a:endParaRPr lang="en-US" dirty="0">
              <a:latin typeface="Cambria" panose="02040503050406030204" pitchFamily="18" charset="0"/>
              <a:ea typeface="Cambria" panose="02040503050406030204"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947602150"/>
              </p:ext>
            </p:extLst>
          </p:nvPr>
        </p:nvGraphicFramePr>
        <p:xfrm>
          <a:off x="2846438" y="376085"/>
          <a:ext cx="6297561" cy="37239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3546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5471" y="963562"/>
            <a:ext cx="4286864"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smtClean="0">
                <a:ln w="22225">
                  <a:solidFill>
                    <a:schemeClr val="accent2"/>
                  </a:solidFill>
                  <a:prstDash val="solid"/>
                </a:ln>
                <a:solidFill>
                  <a:schemeClr val="accent2">
                    <a:lumMod val="40000"/>
                    <a:lumOff val="60000"/>
                  </a:schemeClr>
                </a:solidFill>
                <a:latin typeface="Arial Black" panose="020B0A04020102020204" pitchFamily="34" charset="0"/>
              </a:rPr>
              <a:t>CONCLUSION</a:t>
            </a:r>
            <a:endParaRPr lang="en-US" sz="4000"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
        <p:nvSpPr>
          <p:cNvPr id="3" name="TextBox 2"/>
          <p:cNvSpPr txBox="1"/>
          <p:nvPr/>
        </p:nvSpPr>
        <p:spPr>
          <a:xfrm>
            <a:off x="2300748" y="2133600"/>
            <a:ext cx="7836310" cy="3477875"/>
          </a:xfrm>
          <a:prstGeom prst="rect">
            <a:avLst/>
          </a:prstGeom>
          <a:noFill/>
        </p:spPr>
        <p:txBody>
          <a:bodyPr wrap="square" rtlCol="0">
            <a:spAutoFit/>
          </a:bodyPr>
          <a:lstStyle/>
          <a:p>
            <a:pPr algn="ctr"/>
            <a:r>
              <a:rPr lang="en-US" sz="2000" b="1" dirty="0" smtClean="0">
                <a:latin typeface="Adobe Devanagari" panose="02040503050201020203" pitchFamily="18" charset="0"/>
                <a:ea typeface="Cambria" panose="02040503050406030204" pitchFamily="18" charset="0"/>
                <a:cs typeface="Adobe Devanagari" panose="02040503050201020203" pitchFamily="18" charset="0"/>
              </a:rPr>
              <a:t>This analysis highlights key findings about our plant data:</a:t>
            </a:r>
          </a:p>
          <a:p>
            <a:pPr algn="ctr"/>
            <a:endParaRPr lang="en-US" sz="2000" b="1" dirty="0" smtClean="0">
              <a:latin typeface="Adobe Devanagari" panose="02040503050201020203" pitchFamily="18" charset="0"/>
              <a:ea typeface="Cambria" panose="02040503050406030204" pitchFamily="18" charset="0"/>
              <a:cs typeface="Adobe Devanagari" panose="02040503050201020203" pitchFamily="18" charset="0"/>
            </a:endParaRPr>
          </a:p>
          <a:p>
            <a:pPr marL="342900" indent="-342900" algn="ctr">
              <a:buFont typeface="Wingdings" panose="05000000000000000000" pitchFamily="2" charset="2"/>
              <a:buChar char="q"/>
            </a:pPr>
            <a:r>
              <a:rPr lang="en-US" sz="2000" b="1" dirty="0" smtClean="0">
                <a:solidFill>
                  <a:srgbClr val="FF0000"/>
                </a:solidFill>
                <a:latin typeface="Cambria" panose="02040503050406030204" pitchFamily="18" charset="0"/>
                <a:ea typeface="Cambria" panose="02040503050406030204" pitchFamily="18" charset="0"/>
              </a:rPr>
              <a:t>Seasonal Distribution</a:t>
            </a:r>
            <a:r>
              <a:rPr lang="en-US" sz="2000" dirty="0" smtClean="0">
                <a:latin typeface="Cambria" panose="02040503050406030204" pitchFamily="18" charset="0"/>
                <a:ea typeface="Cambria" panose="02040503050406030204" pitchFamily="18" charset="0"/>
              </a:rPr>
              <a:t>: A total of </a:t>
            </a:r>
            <a:r>
              <a:rPr lang="en-US" sz="2000" b="1" dirty="0" smtClean="0">
                <a:latin typeface="Cambria" panose="02040503050406030204" pitchFamily="18" charset="0"/>
                <a:ea typeface="Cambria" panose="02040503050406030204" pitchFamily="18" charset="0"/>
              </a:rPr>
              <a:t>1,275</a:t>
            </a:r>
            <a:r>
              <a:rPr lang="en-US" sz="2000" dirty="0" smtClean="0">
                <a:latin typeface="Cambria" panose="02040503050406030204" pitchFamily="18" charset="0"/>
                <a:ea typeface="Cambria" panose="02040503050406030204" pitchFamily="18" charset="0"/>
              </a:rPr>
              <a:t> </a:t>
            </a:r>
            <a:r>
              <a:rPr lang="en-US" sz="2000" dirty="0" err="1" smtClean="0">
                <a:latin typeface="Cambria" panose="02040503050406030204" pitchFamily="18" charset="0"/>
                <a:ea typeface="Cambria" panose="02040503050406030204" pitchFamily="18" charset="0"/>
              </a:rPr>
              <a:t>Plant_IDs</a:t>
            </a:r>
            <a:r>
              <a:rPr lang="en-US" sz="2000" dirty="0" smtClean="0">
                <a:latin typeface="Cambria" panose="02040503050406030204" pitchFamily="18" charset="0"/>
                <a:ea typeface="Cambria" panose="02040503050406030204" pitchFamily="18" charset="0"/>
              </a:rPr>
              <a:t> were recorded across seasons.</a:t>
            </a:r>
          </a:p>
          <a:p>
            <a:pPr algn="ctr"/>
            <a:endParaRPr lang="en-US" sz="2000" dirty="0" smtClean="0">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q"/>
            </a:pPr>
            <a:r>
              <a:rPr lang="en-US" sz="2000" b="1" dirty="0" smtClean="0">
                <a:solidFill>
                  <a:srgbClr val="FF0000"/>
                </a:solidFill>
                <a:latin typeface="Cambria" panose="02040503050406030204" pitchFamily="18" charset="0"/>
                <a:ea typeface="Cambria" panose="02040503050406030204" pitchFamily="18" charset="0"/>
              </a:rPr>
              <a:t>Water Needs</a:t>
            </a:r>
            <a:r>
              <a:rPr lang="en-US" sz="2000" dirty="0" smtClean="0">
                <a:latin typeface="Cambria" panose="02040503050406030204" pitchFamily="18" charset="0"/>
                <a:ea typeface="Cambria" panose="02040503050406030204" pitchFamily="18" charset="0"/>
              </a:rPr>
              <a:t>: </a:t>
            </a:r>
            <a:r>
              <a:rPr lang="en-US" sz="2000" b="1" dirty="0" smtClean="0">
                <a:latin typeface="Cambria" panose="02040503050406030204" pitchFamily="18" charset="0"/>
                <a:ea typeface="Cambria" panose="02040503050406030204" pitchFamily="18" charset="0"/>
              </a:rPr>
              <a:t>Creepers</a:t>
            </a:r>
            <a:r>
              <a:rPr lang="en-US" sz="2000" dirty="0" smtClean="0">
                <a:latin typeface="Cambria" panose="02040503050406030204" pitchFamily="18" charset="0"/>
                <a:ea typeface="Cambria" panose="02040503050406030204" pitchFamily="18" charset="0"/>
              </a:rPr>
              <a:t> require the most water at </a:t>
            </a:r>
            <a:r>
              <a:rPr lang="en-US" sz="2000" b="1" dirty="0" smtClean="0">
                <a:latin typeface="Cambria" panose="02040503050406030204" pitchFamily="18" charset="0"/>
                <a:ea typeface="Cambria" panose="02040503050406030204" pitchFamily="18" charset="0"/>
              </a:rPr>
              <a:t>3.14 L/week</a:t>
            </a:r>
            <a:r>
              <a:rPr lang="en-US" sz="2000" dirty="0" smtClean="0">
                <a:latin typeface="Cambria" panose="02040503050406030204" pitchFamily="18" charset="0"/>
                <a:ea typeface="Cambria" panose="02040503050406030204" pitchFamily="18" charset="0"/>
              </a:rPr>
              <a:t>, while </a:t>
            </a:r>
            <a:r>
              <a:rPr lang="en-US" sz="2000" b="1" dirty="0" smtClean="0">
                <a:latin typeface="Cambria" panose="02040503050406030204" pitchFamily="18" charset="0"/>
                <a:ea typeface="Cambria" panose="02040503050406030204" pitchFamily="18" charset="0"/>
              </a:rPr>
              <a:t>Herbs</a:t>
            </a:r>
            <a:r>
              <a:rPr lang="en-US" sz="2000" dirty="0" smtClean="0">
                <a:latin typeface="Cambria" panose="02040503050406030204" pitchFamily="18" charset="0"/>
                <a:ea typeface="Cambria" panose="02040503050406030204" pitchFamily="18" charset="0"/>
              </a:rPr>
              <a:t> need the least at </a:t>
            </a:r>
            <a:r>
              <a:rPr lang="en-US" sz="2000" b="1" dirty="0" smtClean="0">
                <a:latin typeface="Cambria" panose="02040503050406030204" pitchFamily="18" charset="0"/>
                <a:ea typeface="Cambria" panose="02040503050406030204" pitchFamily="18" charset="0"/>
              </a:rPr>
              <a:t>2.86 L/week</a:t>
            </a:r>
            <a:r>
              <a:rPr lang="en-US" sz="2000" dirty="0" smtClean="0">
                <a:latin typeface="Cambria" panose="02040503050406030204" pitchFamily="18" charset="0"/>
                <a:ea typeface="Cambria" panose="02040503050406030204" pitchFamily="18" charset="0"/>
              </a:rPr>
              <a:t>.</a:t>
            </a:r>
          </a:p>
          <a:p>
            <a:pPr algn="ctr"/>
            <a:endParaRPr lang="en-US" sz="2000" dirty="0" smtClean="0">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q"/>
            </a:pPr>
            <a:r>
              <a:rPr lang="en-US" sz="2000" b="1" dirty="0" smtClean="0">
                <a:solidFill>
                  <a:srgbClr val="FF0000"/>
                </a:solidFill>
                <a:latin typeface="Cambria" panose="02040503050406030204" pitchFamily="18" charset="0"/>
                <a:ea typeface="Cambria" panose="02040503050406030204" pitchFamily="18" charset="0"/>
              </a:rPr>
              <a:t>Leaf Color</a:t>
            </a:r>
            <a:r>
              <a:rPr lang="en-US" sz="2000" dirty="0" smtClean="0">
                <a:latin typeface="Cambria" panose="02040503050406030204" pitchFamily="18" charset="0"/>
                <a:ea typeface="Cambria" panose="02040503050406030204" pitchFamily="18" charset="0"/>
              </a:rPr>
              <a:t>: </a:t>
            </a:r>
            <a:r>
              <a:rPr lang="en-US" sz="2000" b="1" dirty="0" smtClean="0">
                <a:latin typeface="Cambria" panose="02040503050406030204" pitchFamily="18" charset="0"/>
                <a:ea typeface="Cambria" panose="02040503050406030204" pitchFamily="18" charset="0"/>
              </a:rPr>
              <a:t>Variegated</a:t>
            </a:r>
            <a:r>
              <a:rPr lang="en-US" sz="2000" dirty="0" smtClean="0">
                <a:latin typeface="Cambria" panose="02040503050406030204" pitchFamily="18" charset="0"/>
                <a:ea typeface="Cambria" panose="02040503050406030204" pitchFamily="18" charset="0"/>
              </a:rPr>
              <a:t> plants dominate the dataset with </a:t>
            </a:r>
            <a:r>
              <a:rPr lang="en-US" sz="2000" b="1" dirty="0" smtClean="0">
                <a:latin typeface="Cambria" panose="02040503050406030204" pitchFamily="18" charset="0"/>
                <a:ea typeface="Cambria" panose="02040503050406030204" pitchFamily="18" charset="0"/>
              </a:rPr>
              <a:t>260</a:t>
            </a:r>
            <a:r>
              <a:rPr lang="en-US" sz="2000" dirty="0" smtClean="0">
                <a:latin typeface="Cambria" panose="02040503050406030204" pitchFamily="18" charset="0"/>
                <a:ea typeface="Cambria" panose="02040503050406030204" pitchFamily="18" charset="0"/>
              </a:rPr>
              <a:t> plants, while </a:t>
            </a:r>
            <a:r>
              <a:rPr lang="en-US" sz="2000" b="1" dirty="0" smtClean="0">
                <a:latin typeface="Cambria" panose="02040503050406030204" pitchFamily="18" charset="0"/>
                <a:ea typeface="Cambria" panose="02040503050406030204" pitchFamily="18" charset="0"/>
              </a:rPr>
              <a:t>Green</a:t>
            </a:r>
            <a:r>
              <a:rPr lang="en-US" sz="2000" dirty="0" smtClean="0">
                <a:latin typeface="Cambria" panose="02040503050406030204" pitchFamily="18" charset="0"/>
                <a:ea typeface="Cambria" panose="02040503050406030204" pitchFamily="18" charset="0"/>
              </a:rPr>
              <a:t> plants are the least at </a:t>
            </a:r>
            <a:r>
              <a:rPr lang="en-US" sz="2000" b="1" dirty="0" smtClean="0">
                <a:latin typeface="Cambria" panose="02040503050406030204" pitchFamily="18" charset="0"/>
                <a:ea typeface="Cambria" panose="02040503050406030204" pitchFamily="18" charset="0"/>
              </a:rPr>
              <a:t>210</a:t>
            </a:r>
            <a:endParaRPr lang="en-US" sz="2000" dirty="0" smtClean="0">
              <a:latin typeface="Cambria" panose="02040503050406030204" pitchFamily="18" charset="0"/>
              <a:ea typeface="Cambria" panose="02040503050406030204" pitchFamily="18" charset="0"/>
            </a:endParaRPr>
          </a:p>
          <a:p>
            <a:pPr marL="342900" indent="-342900" algn="ctr">
              <a:buFont typeface="Wingdings" panose="05000000000000000000" pitchFamily="2" charset="2"/>
              <a:buChar char="q"/>
            </a:pPr>
            <a:endParaRPr lang="en-US" sz="2000" dirty="0">
              <a:latin typeface="Cambria" panose="02040503050406030204" pitchFamily="18" charset="0"/>
              <a:ea typeface="Cambria" panose="02040503050406030204" pitchFamily="18" charset="0"/>
            </a:endParaRPr>
          </a:p>
        </p:txBody>
      </p:sp>
      <p:sp>
        <p:nvSpPr>
          <p:cNvPr id="4" name="Rounded Rectangle 3"/>
          <p:cNvSpPr/>
          <p:nvPr/>
        </p:nvSpPr>
        <p:spPr>
          <a:xfrm>
            <a:off x="2192593" y="2566219"/>
            <a:ext cx="8288593" cy="283169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9381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261</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Devanagari</vt:lpstr>
      <vt:lpstr>Arial</vt:lpstr>
      <vt:lpstr>Arial Black</vt:lpstr>
      <vt:lpstr>Cambria</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2024-10-08T10:57:36Z</dcterms:created>
  <dcterms:modified xsi:type="dcterms:W3CDTF">2024-10-08T11:34:32Z</dcterms:modified>
</cp:coreProperties>
</file>