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8" r:id="rId6"/>
    <p:sldId id="281" r:id="rId7"/>
    <p:sldId id="279" r:id="rId8"/>
    <p:sldId id="282" r:id="rId9"/>
    <p:sldId id="283" r:id="rId10"/>
    <p:sldId id="288" r:id="rId11"/>
    <p:sldId id="277" r:id="rId12"/>
    <p:sldId id="276" r:id="rId13"/>
    <p:sldId id="285" r:id="rId14"/>
    <p:sldId id="28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197"/>
  </p:normalViewPr>
  <p:slideViewPr>
    <p:cSldViewPr snapToGrid="0" snapToObjects="1">
      <p:cViewPr varScale="1">
        <p:scale>
          <a:sx n="88" d="100"/>
          <a:sy n="88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6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2023-04-11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levy/the-art-of-command-line/blob/master/README-ja.md" TargetMode="External"/><Relationship Id="rId3" Type="http://schemas.openxmlformats.org/officeDocument/2006/relationships/hyperlink" Target="https://clig.dev/" TargetMode="External"/><Relationship Id="rId7" Type="http://schemas.openxmlformats.org/officeDocument/2006/relationships/hyperlink" Target="https://qiita.com/ko1nksm/items/c55d067b55bbd561df11" TargetMode="External"/><Relationship Id="rId2" Type="http://schemas.openxmlformats.org/officeDocument/2006/relationships/hyperlink" Target="https://github.com/tamada/developing_fl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ja-jp/training/modules/intro-to-git/" TargetMode="External"/><Relationship Id="rId5" Type="http://schemas.openxmlformats.org/officeDocument/2006/relationships/hyperlink" Target="https://missing-semester-jp.github.io/" TargetMode="External"/><Relationship Id="rId4" Type="http://schemas.openxmlformats.org/officeDocument/2006/relationships/hyperlink" Target="https://producingoss.com/j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ada" TargetMode="External"/><Relationship Id="rId2" Type="http://schemas.openxmlformats.org/officeDocument/2006/relationships/hyperlink" Target="https://github.com/tamada/tama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mada/homebrew-brew" TargetMode="External"/><Relationship Id="rId5" Type="http://schemas.openxmlformats.org/officeDocument/2006/relationships/hyperlink" Target="https://tamada.github.io/" TargetMode="External"/><Relationship Id="rId4" Type="http://schemas.openxmlformats.org/officeDocument/2006/relationships/hyperlink" Target="https://github.com/tamada/tamada.github.i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ada/developing_flows/blob/main/first.md#name_badge-&#12477;&#12501;&#12488;&#12454;&#12455;&#12450;&#12398;&#21517;&#21069;&#12434;&#27770;&#12417;&#1242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ada/developing_flows/blob/main/first.md#scroll-&#12477;&#12501;&#12488;&#12454;&#12455;&#12450;&#12398;&#12521;&#12452;&#12475;&#12531;&#12473;&#12434;&#27770;&#12417;&#12427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/>
              <a:t>第</a:t>
            </a:r>
            <a:r>
              <a:rPr lang="en-US" altLang="ja-JP" dirty="0"/>
              <a:t>01</a:t>
            </a:r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2023-04-11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646A-8FFC-FB00-7B90-D9A4A1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45501-1BD1-EF40-9B2F-8D625B2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実装言語を決める．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Java</a:t>
            </a:r>
            <a:r>
              <a:rPr lang="ja-JP" altLang="en-US"/>
              <a:t>（</a:t>
            </a:r>
            <a:r>
              <a:rPr lang="en-US" altLang="ja-JP" dirty="0"/>
              <a:t>Stream, </a:t>
            </a:r>
            <a:r>
              <a:rPr lang="en-US" altLang="ja-JP" dirty="0" err="1"/>
              <a:t>GraalVM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Go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TypeScript</a:t>
            </a:r>
            <a:r>
              <a:rPr lang="ja-JP" altLang="en-US"/>
              <a:t>（</a:t>
            </a:r>
            <a:r>
              <a:rPr lang="en-US" altLang="ja-JP" dirty="0" err="1"/>
              <a:t>deno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Kotlin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作成ソフトウェアを決める．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ソフトウェア名を決める．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License</a:t>
            </a:r>
            <a:r>
              <a:rPr lang="ja-JP" altLang="en-US"/>
              <a:t>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README</a:t>
            </a:r>
            <a:r>
              <a:rPr lang="ja-JP" altLang="en-US"/>
              <a:t>を書く．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必要なドキュメントを読む．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8204-F9EE-4B42-D346-BB7937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1E5358-DE49-B09A-49EE-19B955B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38A2D8-9719-A5C4-CD98-A050B2E21083}"/>
              </a:ext>
            </a:extLst>
          </p:cNvPr>
          <p:cNvSpPr/>
          <p:nvPr/>
        </p:nvSpPr>
        <p:spPr>
          <a:xfrm>
            <a:off x="389285" y="1646237"/>
            <a:ext cx="5588433" cy="45307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548D1E-0B75-B451-5988-27C4CA96500B}"/>
              </a:ext>
            </a:extLst>
          </p:cNvPr>
          <p:cNvSpPr/>
          <p:nvPr/>
        </p:nvSpPr>
        <p:spPr>
          <a:xfrm>
            <a:off x="5834742" y="1594869"/>
            <a:ext cx="5747658" cy="268332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64E84-ADA2-3E43-4B22-EBDA7647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2B666-4D12-E105-3B09-33F908B1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ソフトウェアを作り始める前にすべきこと</a:t>
            </a:r>
            <a:endParaRPr kumimoji="1" lang="en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2"/>
              </a:rPr>
              <a:t>https://github.com/tamada/developing_flows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kumimoji="1" lang="en" altLang="ja-JP" dirty="0"/>
              <a:t>Command Line Interface Guidelines</a:t>
            </a:r>
            <a:endParaRPr lang="en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3"/>
              </a:rPr>
              <a:t>https://clig.dev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オープンソースソフトウェアの育て方</a:t>
            </a:r>
            <a:endParaRPr kumimoji="1" lang="en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4"/>
              </a:rPr>
              <a:t>https://producingoss.com/ja/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kumimoji="1" lang="en" altLang="ja-JP" dirty="0"/>
              <a:t>The Missing Semester of Your CS Education (</a:t>
            </a:r>
            <a:r>
              <a:rPr kumimoji="1" lang="ja-JP" altLang="en-US"/>
              <a:t>日本語版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5"/>
              </a:rPr>
              <a:t>https://missing-semester-jp.github.io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lang="en" altLang="ja-JP" dirty="0"/>
              <a:t>Git</a:t>
            </a:r>
            <a:r>
              <a:rPr lang="ja-JP" altLang="en-US"/>
              <a:t>入門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6"/>
              </a:rPr>
              <a:t>https://learn.microsoft.com/ja-jp/training/modules/intro-to-git/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シェルスクリプトを学ぶ人のための「新しい</a:t>
            </a:r>
            <a:r>
              <a:rPr kumimoji="1" lang="en" altLang="ja-JP" dirty="0"/>
              <a:t>UNIX</a:t>
            </a:r>
            <a:r>
              <a:rPr kumimoji="1" lang="ja-JP" altLang="en-US"/>
              <a:t>哲学」 </a:t>
            </a:r>
            <a:r>
              <a:rPr kumimoji="1" lang="en-US" altLang="ja-JP" dirty="0"/>
              <a:t>〜 </a:t>
            </a:r>
            <a:r>
              <a:rPr kumimoji="1" lang="ja-JP" altLang="en-US"/>
              <a:t>ソフトウェアツールという考え方</a:t>
            </a:r>
            <a:endParaRPr kumimoji="1" lang="en" altLang="ja-JP" dirty="0">
              <a:hlinkClick r:id="rId7"/>
            </a:endParaRPr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7"/>
              </a:rPr>
              <a:t>https://qiita.com/ko1nksm/items/c55d067b55bbd561df11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r>
              <a:rPr lang="en" altLang="ja-JP" dirty="0"/>
              <a:t>The Art of Command Line</a:t>
            </a:r>
          </a:p>
          <a:p>
            <a:pPr lvl="1">
              <a:lnSpc>
                <a:spcPct val="120000"/>
              </a:lnSpc>
            </a:pPr>
            <a:r>
              <a:rPr lang="en" altLang="ja-JP" dirty="0">
                <a:hlinkClick r:id="rId8"/>
              </a:rPr>
              <a:t>https://github.com/jlevy/the-art-of-command-line/blob/master/README-ja.md</a:t>
            </a:r>
            <a:endParaRPr lang="en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8CD5F-6D8B-4954-E3E8-060E1CB5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75AE6-6B44-3657-9F49-DD2CDCCA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79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493735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BC7B0-6ADD-05D4-EA31-34DFBC92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ja-JP" dirty="0"/>
              <a:t>AI4SE</a:t>
            </a:r>
            <a:br>
              <a:rPr kumimoji="1" lang="en-US" altLang="ja-JP" dirty="0"/>
            </a:br>
            <a:r>
              <a:rPr kumimoji="1" lang="en-US" altLang="ja-JP" sz="3600" dirty="0"/>
              <a:t>(AI for Software Engineering)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4C6D-ACD2-555A-A908-3201ADDB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どんどん使っていこう．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母国語以外の文章を公開する場合，この</a:t>
            </a:r>
            <a:r>
              <a:rPr kumimoji="1" lang="en-US" altLang="ja-JP" dirty="0"/>
              <a:t>3</a:t>
            </a:r>
            <a:r>
              <a:rPr kumimoji="1" lang="ja-JP" altLang="en-US"/>
              <a:t>つを必ず利用すること．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利用例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日本語</a:t>
            </a:r>
            <a:r>
              <a:rPr lang="en-US" altLang="ja-JP" dirty="0"/>
              <a:t>/</a:t>
            </a:r>
            <a:r>
              <a:rPr lang="ja-JP" altLang="en-US"/>
              <a:t>英語翻訳（</a:t>
            </a:r>
            <a:r>
              <a:rPr lang="en-US" altLang="ja-JP" dirty="0" err="1"/>
              <a:t>DeepL</a:t>
            </a:r>
            <a:r>
              <a:rPr lang="en-US" altLang="ja-JP" dirty="0"/>
              <a:t>, </a:t>
            </a:r>
            <a:r>
              <a:rPr lang="en-US" altLang="ja-JP" dirty="0" err="1"/>
              <a:t>ChatGPT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日本語要約</a:t>
            </a:r>
            <a:r>
              <a:rPr lang="en-US" altLang="ja-JP" dirty="0"/>
              <a:t>/</a:t>
            </a:r>
            <a:r>
              <a:rPr lang="ja-JP" altLang="en-US"/>
              <a:t>校正（</a:t>
            </a:r>
            <a:r>
              <a:rPr lang="en-US" altLang="ja-JP" dirty="0" err="1"/>
              <a:t>ChatGPT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英語校正（</a:t>
            </a:r>
            <a:r>
              <a:rPr lang="en-US" altLang="ja-JP" dirty="0"/>
              <a:t>Grammarly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意味確認（</a:t>
            </a:r>
            <a:r>
              <a:rPr lang="en-US" altLang="ja-JP" dirty="0" err="1"/>
              <a:t>DeepL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A0E423-50B1-C3CF-5CCF-2A9EBB1E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DD4C65-2244-AABA-739D-D5E1834F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032" name="Picture 8" descr="OpenAI ChatGPT 40 Logo PNG vector in SVG, PDF, AI, CDR format">
            <a:extLst>
              <a:ext uri="{FF2B5EF4-FFF2-40B4-BE49-F238E27FC236}">
                <a16:creationId xmlns:a16="http://schemas.microsoft.com/office/drawing/2014/main" id="{8A6653D4-9586-1A17-5F04-44F71EB1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42" y="-417883"/>
            <a:ext cx="239833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29F597-3911-C56B-C6D8-EAD090DF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330" y="970688"/>
            <a:ext cx="3072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0A913-D82B-1B38-3911-D76C6F5F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330" y="1758156"/>
            <a:ext cx="201883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76F2464-B851-6865-7949-4F46B602F8C7}"/>
              </a:ext>
            </a:extLst>
          </p:cNvPr>
          <p:cNvGrpSpPr/>
          <p:nvPr/>
        </p:nvGrpSpPr>
        <p:grpSpPr>
          <a:xfrm>
            <a:off x="7422995" y="3592627"/>
            <a:ext cx="4604705" cy="2817747"/>
            <a:chOff x="7422995" y="3592627"/>
            <a:chExt cx="4604705" cy="2817747"/>
          </a:xfrm>
        </p:grpSpPr>
        <p:pic>
          <p:nvPicPr>
            <p:cNvPr id="1034" name="Picture 10" descr="ChatGPT - Wikipedia">
              <a:extLst>
                <a:ext uri="{FF2B5EF4-FFF2-40B4-BE49-F238E27FC236}">
                  <a16:creationId xmlns:a16="http://schemas.microsoft.com/office/drawing/2014/main" id="{A77C4EE8-C099-1427-0A1D-C66B7A1AC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262" y="4165980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eepl, ロゴ アイコン に Vector Logo">
              <a:extLst>
                <a:ext uri="{FF2B5EF4-FFF2-40B4-BE49-F238E27FC236}">
                  <a16:creationId xmlns:a16="http://schemas.microsoft.com/office/drawing/2014/main" id="{E4EF5782-23A3-A29D-D8DF-08CD8A957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23" y="552443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Grammarly キーボード - 英語ライティングツール - Google Play のアプリ">
              <a:extLst>
                <a:ext uri="{FF2B5EF4-FFF2-40B4-BE49-F238E27FC236}">
                  <a16:creationId xmlns:a16="http://schemas.microsoft.com/office/drawing/2014/main" id="{5497BBE3-C8A5-05A8-CAAA-D505AC1B5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7700" y="545696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4D0E9DD-0B44-9E04-32FF-090927E47B2A}"/>
                </a:ext>
              </a:extLst>
            </p:cNvPr>
            <p:cNvSpPr txBox="1"/>
            <p:nvPr/>
          </p:nvSpPr>
          <p:spPr>
            <a:xfrm>
              <a:off x="8914459" y="41723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日本語</a:t>
              </a: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2AB8053-C7AF-B6E2-7413-AD1BD5D98E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4401" y="4541675"/>
              <a:ext cx="14772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C50A9B2-F43E-7D9D-8E92-C253942D2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4658" y="4865507"/>
              <a:ext cx="569369" cy="721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D089B762-6A2D-3DD8-DE39-90FB7836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895384" y="4165980"/>
              <a:ext cx="720000" cy="72000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5FC6232-9B98-34B7-6A5C-D1A2A06F6F52}"/>
                </a:ext>
              </a:extLst>
            </p:cNvPr>
            <p:cNvSpPr txBox="1"/>
            <p:nvPr/>
          </p:nvSpPr>
          <p:spPr>
            <a:xfrm>
              <a:off x="10039649" y="49734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英語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611E120-D52F-2DCC-6950-AF80AB905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4519" y="4940572"/>
              <a:ext cx="740918" cy="701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240ECC6-981C-D12F-824E-E696678EED1F}"/>
                </a:ext>
              </a:extLst>
            </p:cNvPr>
            <p:cNvSpPr txBox="1"/>
            <p:nvPr/>
          </p:nvSpPr>
          <p:spPr>
            <a:xfrm>
              <a:off x="7422995" y="5312014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日本語</a:t>
              </a:r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/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英語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EA58B36-EFB6-8466-C46F-5E956D1BE245}"/>
                </a:ext>
              </a:extLst>
            </p:cNvPr>
            <p:cNvGrpSpPr/>
            <p:nvPr/>
          </p:nvGrpSpPr>
          <p:grpSpPr>
            <a:xfrm>
              <a:off x="9830421" y="5722135"/>
              <a:ext cx="1477279" cy="220639"/>
              <a:chOff x="9477722" y="5773218"/>
              <a:chExt cx="1477279" cy="220639"/>
            </a:xfrm>
          </p:grpSpPr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86A8B37E-A167-93EF-3521-D1A9F5782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722" y="5773218"/>
                <a:ext cx="14772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F1B7C616-DE41-8EC9-2EA1-18EA4DF4C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77722" y="5993857"/>
                <a:ext cx="14772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EBAB539-45A8-D8B4-D3A3-7C1A7B2A85E5}"/>
                </a:ext>
              </a:extLst>
            </p:cNvPr>
            <p:cNvSpPr txBox="1"/>
            <p:nvPr/>
          </p:nvSpPr>
          <p:spPr>
            <a:xfrm>
              <a:off x="10207096" y="53528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英語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300A60C-9F9B-CBE3-4036-20F79D4FA332}"/>
                </a:ext>
              </a:extLst>
            </p:cNvPr>
            <p:cNvSpPr txBox="1"/>
            <p:nvPr/>
          </p:nvSpPr>
          <p:spPr>
            <a:xfrm>
              <a:off x="10206852" y="604104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英語</a:t>
              </a:r>
            </a:p>
          </p:txBody>
        </p:sp>
        <p:cxnSp>
          <p:nvCxnSpPr>
            <p:cNvPr id="31" name="曲線コネクタ 30">
              <a:extLst>
                <a:ext uri="{FF2B5EF4-FFF2-40B4-BE49-F238E27FC236}">
                  <a16:creationId xmlns:a16="http://schemas.microsoft.com/office/drawing/2014/main" id="{298BC7B8-6AC4-17B1-E9CF-1D21857FD9DC}"/>
                </a:ext>
              </a:extLst>
            </p:cNvPr>
            <p:cNvCxnSpPr>
              <a:stCxn id="1034" idx="0"/>
              <a:endCxn id="1034" idx="3"/>
            </p:cNvCxnSpPr>
            <p:nvPr/>
          </p:nvCxnSpPr>
          <p:spPr>
            <a:xfrm rot="16200000" flipH="1">
              <a:off x="10530262" y="4165980"/>
              <a:ext cx="360000" cy="360000"/>
            </a:xfrm>
            <a:prstGeom prst="curvedConnector4">
              <a:avLst>
                <a:gd name="adj1" fmla="val -63500"/>
                <a:gd name="adj2" fmla="val 1635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7A43D1E-04A5-1C93-C34B-33359DC6089D}"/>
                </a:ext>
              </a:extLst>
            </p:cNvPr>
            <p:cNvSpPr txBox="1"/>
            <p:nvPr/>
          </p:nvSpPr>
          <p:spPr>
            <a:xfrm>
              <a:off x="10131671" y="3592627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日本語</a:t>
              </a:r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/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英語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C8E9891D-6812-618D-DABF-F05D4ACFD30F}"/>
                </a:ext>
              </a:extLst>
            </p:cNvPr>
            <p:cNvCxnSpPr>
              <a:cxnSpLocks/>
            </p:cNvCxnSpPr>
            <p:nvPr/>
          </p:nvCxnSpPr>
          <p:spPr>
            <a:xfrm>
              <a:off x="8547713" y="4873720"/>
              <a:ext cx="740918" cy="701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A295648-B001-AB8B-1AE1-45054A4F6816}"/>
                </a:ext>
              </a:extLst>
            </p:cNvPr>
            <p:cNvSpPr txBox="1"/>
            <p:nvPr/>
          </p:nvSpPr>
          <p:spPr>
            <a:xfrm>
              <a:off x="8732674" y="48631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日本語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886A2-389F-CD9A-123E-4A4773CB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3215" cy="1325563"/>
          </a:xfrm>
        </p:spPr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/>
              <a:t>の特別なリポジトリ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F8551-EB18-A58C-0C1F-698C3EA3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lvl="1">
              <a:lnSpc>
                <a:spcPct val="120000"/>
              </a:lnSpc>
            </a:pP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の内容が</a:t>
            </a:r>
            <a:r>
              <a:rPr kumimoji="1" lang="en-US" altLang="ja-JP" dirty="0">
                <a:cs typeface="Consolas" panose="020B0609020204030204" pitchFamily="49" charset="0"/>
              </a:rPr>
              <a:t>Profile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ページのトップに表示される．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https://github.com/tamada/tamada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https://github.com/tamada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.github.io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当該ユーザの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ページのためのリポジトリ．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https://github.com/tamada/tamada.github.io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https://tamada.github.io/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dotfiles</a:t>
            </a:r>
          </a:p>
          <a:p>
            <a:pPr lvl="1">
              <a:lnSpc>
                <a:spcPct val="12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環境設定ファイル（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bash_profile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など）を格納しておくリポジトリ．習慣的にこの名前になっている．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homebrew-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somename</a:t>
            </a:r>
            <a:endParaRPr lang="en-US" altLang="ja-JP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cs typeface="Times New Roman" panose="02020603050405020304" pitchFamily="18" charset="0"/>
              </a:rPr>
              <a:t>Homebrew</a:t>
            </a:r>
            <a:r>
              <a:rPr lang="ja-JP" altLang="en-US">
                <a:cs typeface="Times New Roman" panose="02020603050405020304" pitchFamily="18" charset="0"/>
              </a:rPr>
              <a:t>で</a:t>
            </a:r>
            <a:r>
              <a:rPr lang="en-US" altLang="ja-JP" dirty="0">
                <a:cs typeface="Times New Roman" panose="02020603050405020304" pitchFamily="18" charset="0"/>
              </a:rPr>
              <a:t>tap</a:t>
            </a:r>
            <a:r>
              <a:rPr lang="ja-JP" altLang="en-US">
                <a:cs typeface="Times New Roman" panose="02020603050405020304" pitchFamily="18" charset="0"/>
              </a:rPr>
              <a:t>するときのリポジトリ．</a:t>
            </a:r>
            <a:endParaRPr lang="en-US" altLang="ja-JP" dirty="0"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brew tap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somename</a:t>
            </a:r>
            <a:endParaRPr lang="en-US" altLang="ja-JP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https://github.com/tamada/homebrew-brew</a:t>
            </a:r>
            <a:endParaRPr lang="en-US" altLang="ja-JP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E6472-666B-CCEF-93AA-53CE876A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D5F73B-C442-5A02-99F6-33B3C93B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17702-49AA-23AD-5A6A-557652A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講義の目的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6DAF6-1D94-696D-B2ED-AAB16FA9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ED4C90-1012-747D-9D7C-19608B47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C45A8911-72EB-4417-E044-F221EF6BC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-3862540"/>
            <a:ext cx="10305144" cy="14583080"/>
          </a:xfr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9AF128D-E2E9-A798-EB56-67196756426D}"/>
              </a:ext>
            </a:extLst>
          </p:cNvPr>
          <p:cNvGrpSpPr/>
          <p:nvPr/>
        </p:nvGrpSpPr>
        <p:grpSpPr>
          <a:xfrm>
            <a:off x="3120220" y="1433015"/>
            <a:ext cx="3360761" cy="1358866"/>
            <a:chOff x="3120220" y="1433015"/>
            <a:chExt cx="3360761" cy="1358866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241B1BE2-9424-1633-BBC8-54E4E85743CF}"/>
                </a:ext>
              </a:extLst>
            </p:cNvPr>
            <p:cNvSpPr/>
            <p:nvPr/>
          </p:nvSpPr>
          <p:spPr>
            <a:xfrm>
              <a:off x="3120220" y="1433015"/>
              <a:ext cx="3360761" cy="818866"/>
            </a:xfrm>
            <a:prstGeom prst="roundRect">
              <a:avLst>
                <a:gd name="adj" fmla="val 103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6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そもそも</a:t>
              </a:r>
              <a:r>
                <a:rPr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Git</a:t>
              </a:r>
              <a:r>
                <a:rPr lang="ja-JP" altLang="en-US" sz="16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や</a:t>
              </a:r>
              <a:r>
                <a:rPr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REST</a:t>
              </a:r>
              <a:r>
                <a:rPr lang="ja-JP" altLang="en-US" sz="16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，</a:t>
              </a:r>
              <a:r>
                <a:rPr lang="en-US" altLang="ja-JP" sz="16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GraphQL</a:t>
              </a:r>
              <a:r>
                <a:rPr lang="ja-JP" altLang="en-US" sz="16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を知らないと収集できない．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647163DC-0A69-3A99-81ED-3A35590E20BC}"/>
                </a:ext>
              </a:extLst>
            </p:cNvPr>
            <p:cNvSpPr/>
            <p:nvPr/>
          </p:nvSpPr>
          <p:spPr>
            <a:xfrm rot="10800000">
              <a:off x="3429000" y="2251881"/>
              <a:ext cx="360000" cy="54000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95DBAE-661A-354E-D706-E6E57A62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0147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シラバス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授業目標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エンピリカル（実証的）ソフトウェア工学で行われる分析手法や，その分析に必要なデータの収集方法などについての知識を深める．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授業内容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主に，指示した教材を元に輪講形式で進める．適宜，進度に合わせてレポートを課す．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AC4228B-5484-2C03-0CE4-900EEC9C252D}"/>
              </a:ext>
            </a:extLst>
          </p:cNvPr>
          <p:cNvSpPr/>
          <p:nvPr/>
        </p:nvSpPr>
        <p:spPr>
          <a:xfrm>
            <a:off x="8433176" y="5003953"/>
            <a:ext cx="222913" cy="673516"/>
          </a:xfrm>
          <a:prstGeom prst="rightBrace">
            <a:avLst>
              <a:gd name="adj1" fmla="val 5127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1DAAA9-02B0-6CC8-0BD3-0FEEC453F8F9}"/>
              </a:ext>
            </a:extLst>
          </p:cNvPr>
          <p:cNvSpPr txBox="1"/>
          <p:nvPr/>
        </p:nvSpPr>
        <p:spPr>
          <a:xfrm>
            <a:off x="8656089" y="5003953"/>
            <a:ext cx="35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これを中心に，ソフトウェア開発に必要な知識の習得を目指す．</a:t>
            </a:r>
          </a:p>
        </p:txBody>
      </p:sp>
    </p:spTree>
    <p:extLst>
      <p:ext uri="{BB962C8B-B14F-4D97-AF65-F5344CB8AC3E}">
        <p14:creationId xmlns:p14="http://schemas.microsoft.com/office/powerpoint/2010/main" val="31898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17702-49AA-23AD-5A6A-557652A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講義の目的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6DAF6-1D94-696D-B2ED-AAB16FA9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ED4C90-1012-747D-9D7C-19608B47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C45A8911-72EB-4417-E044-F221EF6BC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-3862540"/>
            <a:ext cx="10305144" cy="14583080"/>
          </a:xfr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95DBAE-661A-354E-D706-E6E57A62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90147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シラバス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授業目標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エンピリカル（実証的）ソフトウェア工学で行われる分析手法や，その分析に必要なデータの収集方法などについての知識を深める．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授業内容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主に，指示した教材を元に輪講形式で進める．適宜，進度に合わせてレポートを課す．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947033-585F-EC0F-97A5-FC703CE6BF72}"/>
              </a:ext>
            </a:extLst>
          </p:cNvPr>
          <p:cNvSpPr/>
          <p:nvPr/>
        </p:nvSpPr>
        <p:spPr>
          <a:xfrm>
            <a:off x="2030103" y="2770494"/>
            <a:ext cx="4520821" cy="14739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7658D9C-FB21-6EA3-A70C-BF4A05705216}"/>
              </a:ext>
            </a:extLst>
          </p:cNvPr>
          <p:cNvSpPr/>
          <p:nvPr/>
        </p:nvSpPr>
        <p:spPr>
          <a:xfrm>
            <a:off x="2030102" y="4703004"/>
            <a:ext cx="4520821" cy="14739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761E96-939D-FE7A-6153-2BF7C6A7A7E6}"/>
              </a:ext>
            </a:extLst>
          </p:cNvPr>
          <p:cNvSpPr txBox="1"/>
          <p:nvPr/>
        </p:nvSpPr>
        <p:spPr>
          <a:xfrm>
            <a:off x="6788214" y="2171578"/>
            <a:ext cx="5423280" cy="20728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プログラミングはソフトウェア開発の中心的な仕事ではあるが，それ以外にも様々な仕事が存在する．それらの理解なしにデータ収集や得られたデータの分析は不可能である．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そのため，本講義では，今日のソフトウェア開発の流れを理解することを目標とする．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F226B2-F274-7148-B1B6-3FC9B86E31E8}"/>
              </a:ext>
            </a:extLst>
          </p:cNvPr>
          <p:cNvSpPr txBox="1"/>
          <p:nvPr/>
        </p:nvSpPr>
        <p:spPr>
          <a:xfrm>
            <a:off x="6768721" y="4703004"/>
            <a:ext cx="5141225" cy="7432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お題を元に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つのソフトウェアを開発する．</a:t>
            </a:r>
            <a:b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適宜，参考資料などを示す．</a:t>
            </a:r>
          </a:p>
        </p:txBody>
      </p:sp>
    </p:spTree>
    <p:extLst>
      <p:ext uri="{BB962C8B-B14F-4D97-AF65-F5344CB8AC3E}">
        <p14:creationId xmlns:p14="http://schemas.microsoft.com/office/powerpoint/2010/main" val="41218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CA6E737-B4FE-AA17-FC08-17A60038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この講義で扱う内容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BC893B7-55A7-39C9-813E-377B872C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Conventional Commits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CI/CD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GitHub Actions</a:t>
            </a:r>
          </a:p>
          <a:p>
            <a:pPr>
              <a:lnSpc>
                <a:spcPct val="120000"/>
              </a:lnSpc>
            </a:pPr>
            <a:r>
              <a:rPr lang="ja-JP" altLang="en-US"/>
              <a:t>ドキュメント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ライセンス，</a:t>
            </a:r>
            <a:r>
              <a:rPr lang="en-US" altLang="ja-JP" dirty="0"/>
              <a:t>README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SSG</a:t>
            </a:r>
            <a:r>
              <a:rPr lang="ja-JP" altLang="en-US"/>
              <a:t>（</a:t>
            </a:r>
            <a:r>
              <a:rPr lang="en-US" altLang="ja-JP" dirty="0"/>
              <a:t>Static Site Generator</a:t>
            </a:r>
            <a:r>
              <a:rPr lang="ja-JP" altLang="en-US"/>
              <a:t>）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プログラミング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Usage</a:t>
            </a:r>
            <a:r>
              <a:rPr lang="ja-JP" altLang="en-US"/>
              <a:t>の読み方</a:t>
            </a:r>
            <a:r>
              <a:rPr lang="en-US" altLang="ja-JP" dirty="0"/>
              <a:t>/</a:t>
            </a:r>
            <a:r>
              <a:rPr lang="ja-JP" altLang="en-US"/>
              <a:t>書き方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補完（</a:t>
            </a:r>
            <a:r>
              <a:rPr lang="en-US" altLang="ja-JP" dirty="0"/>
              <a:t>Completion</a:t>
            </a:r>
            <a:r>
              <a:rPr lang="ja-JP" altLang="en-US"/>
              <a:t>）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テスト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自動テスト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カバレッジ計測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リリース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プログラムの品質測定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Homebrew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DOI (Digital Object Identifier)</a:t>
            </a:r>
          </a:p>
          <a:p>
            <a:pPr>
              <a:lnSpc>
                <a:spcPct val="120000"/>
              </a:lnSpc>
            </a:pPr>
            <a:r>
              <a:rPr lang="ja-JP" altLang="en-US"/>
              <a:t>仮想環境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Docker (Finch, </a:t>
            </a:r>
            <a:r>
              <a:rPr lang="en-US" altLang="ja-JP" dirty="0" err="1"/>
              <a:t>Podman</a:t>
            </a:r>
            <a:r>
              <a:rPr lang="en-US" altLang="ja-JP" dirty="0"/>
              <a:t>)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93362-1F87-7EC1-043A-7996C81C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0FB0E5-22F3-E8BE-288C-2810CE4A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9B1826FF-B686-27A2-B41B-C90D4C94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917" y="1639094"/>
            <a:ext cx="720000" cy="72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BA3F3CD-3185-7CE4-1D36-471F94D2C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000" y="1635218"/>
            <a:ext cx="720000" cy="72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C4A5814-5F4C-FC10-AAC5-B424CF6F3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867" y="1596252"/>
            <a:ext cx="720000" cy="72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9C58BC-08CB-38D8-CF97-9C03138AD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221" y="5999479"/>
            <a:ext cx="720000" cy="720000"/>
          </a:xfrm>
          <a:prstGeom prst="rect">
            <a:avLst/>
          </a:prstGeom>
        </p:spPr>
      </p:pic>
      <p:pic>
        <p:nvPicPr>
          <p:cNvPr id="1026" name="Picture 2" descr="個人的 Finch CLI チートシート を作ってみた | DevelopersIO">
            <a:extLst>
              <a:ext uri="{FF2B5EF4-FFF2-40B4-BE49-F238E27FC236}">
                <a16:creationId xmlns:a16="http://schemas.microsoft.com/office/drawing/2014/main" id="{827491FE-DFD5-4BF0-27E5-0931C130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t="22693" r="43808" b="21066"/>
          <a:stretch/>
        </p:blipFill>
        <p:spPr bwMode="auto">
          <a:xfrm>
            <a:off x="7782295" y="6005532"/>
            <a:ext cx="101026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の置き換えを目指す ルートレス&amp;デーモンレスの Podman 入門 - Qiita">
            <a:extLst>
              <a:ext uri="{FF2B5EF4-FFF2-40B4-BE49-F238E27FC236}">
                <a16:creationId xmlns:a16="http://schemas.microsoft.com/office/drawing/2014/main" id="{7CDF59EA-D398-BA74-F718-2EC72863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631" y="6001475"/>
            <a:ext cx="72324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339A049F-639A-6633-34A3-8EBF067503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3458" y="4001294"/>
            <a:ext cx="478818" cy="720000"/>
          </a:xfrm>
          <a:prstGeom prst="rect">
            <a:avLst/>
          </a:prstGeom>
        </p:spPr>
      </p:pic>
      <p:pic>
        <p:nvPicPr>
          <p:cNvPr id="1036" name="Picture 12" descr="デジタルオブジェクト識別子 - Wikipedia">
            <a:extLst>
              <a:ext uri="{FF2B5EF4-FFF2-40B4-BE49-F238E27FC236}">
                <a16:creationId xmlns:a16="http://schemas.microsoft.com/office/drawing/2014/main" id="{46B47B8B-D3F8-0B0D-FED3-3A68E3C4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800" y="46065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832110C-93A4-9F8E-8B5F-2373D31A0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1917" y="2757116"/>
            <a:ext cx="720000" cy="72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7366701-0003-14F4-BCE0-3F600DD60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1917" y="3679664"/>
            <a:ext cx="720000" cy="72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D28A075-1C6C-108F-053F-DCC78DAEBB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000" y="367966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646A-8FFC-FB00-7B90-D9A4A1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45501-1BD1-EF40-9B2F-8D625B2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実装言語を決める．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Java</a:t>
            </a:r>
            <a:r>
              <a:rPr lang="ja-JP" altLang="en-US"/>
              <a:t>（</a:t>
            </a:r>
            <a:r>
              <a:rPr lang="en-US" altLang="ja-JP" dirty="0"/>
              <a:t>Stream, </a:t>
            </a:r>
            <a:r>
              <a:rPr lang="en-US" altLang="ja-JP" dirty="0" err="1"/>
              <a:t>GraalVM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Go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TypeScript</a:t>
            </a:r>
            <a:r>
              <a:rPr lang="ja-JP" altLang="en-US"/>
              <a:t>（</a:t>
            </a:r>
            <a:r>
              <a:rPr lang="en-US" altLang="ja-JP" dirty="0" err="1"/>
              <a:t>deno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Kotlin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作成ソフトウェアを決める．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ソフトウェア名を決める．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License</a:t>
            </a:r>
            <a:r>
              <a:rPr lang="ja-JP" altLang="en-US"/>
              <a:t>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README</a:t>
            </a:r>
            <a:r>
              <a:rPr lang="ja-JP" altLang="en-US"/>
              <a:t>を書く．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必要なドキュメントを読む．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8204-F9EE-4B42-D346-BB7937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1E5358-DE49-B09A-49EE-19B955B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501815-ED69-3B62-B439-3A075D2DCB81}"/>
              </a:ext>
            </a:extLst>
          </p:cNvPr>
          <p:cNvSpPr/>
          <p:nvPr/>
        </p:nvSpPr>
        <p:spPr>
          <a:xfrm>
            <a:off x="6005016" y="1646237"/>
            <a:ext cx="5618328" cy="45307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484635-0745-0142-7DD7-3A76FAD3CD82}"/>
              </a:ext>
            </a:extLst>
          </p:cNvPr>
          <p:cNvSpPr/>
          <p:nvPr/>
        </p:nvSpPr>
        <p:spPr>
          <a:xfrm>
            <a:off x="838200" y="5322627"/>
            <a:ext cx="5747658" cy="10337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646A-8FFC-FB00-7B90-D9A4A1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45501-1BD1-EF40-9B2F-8D625B2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実装言語を決める．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Java</a:t>
            </a:r>
            <a:r>
              <a:rPr lang="ja-JP" altLang="en-US"/>
              <a:t>（</a:t>
            </a:r>
            <a:r>
              <a:rPr lang="en-US" altLang="ja-JP" dirty="0"/>
              <a:t>Stream, </a:t>
            </a:r>
            <a:r>
              <a:rPr lang="en-US" altLang="ja-JP" dirty="0" err="1"/>
              <a:t>GraalVM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Go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TypeScript</a:t>
            </a:r>
            <a:r>
              <a:rPr lang="ja-JP" altLang="en-US"/>
              <a:t>（</a:t>
            </a:r>
            <a:r>
              <a:rPr lang="en-US" altLang="ja-JP" dirty="0" err="1"/>
              <a:t>deno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Kotlin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作成ソフトウェアを決める．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ソフトウェア名を決める．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License</a:t>
            </a:r>
            <a:r>
              <a:rPr lang="ja-JP" altLang="en-US"/>
              <a:t>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README</a:t>
            </a:r>
            <a:r>
              <a:rPr lang="ja-JP" altLang="en-US"/>
              <a:t>を書く．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必要なドキュメントを読む．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8204-F9EE-4B42-D346-BB7937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1E5358-DE49-B09A-49EE-19B955B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B3EC35-B8EC-9A0A-0C63-40BD708EECE6}"/>
              </a:ext>
            </a:extLst>
          </p:cNvPr>
          <p:cNvSpPr/>
          <p:nvPr/>
        </p:nvSpPr>
        <p:spPr>
          <a:xfrm>
            <a:off x="5957572" y="1806462"/>
            <a:ext cx="5747658" cy="32450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38A2D8-9719-A5C4-CD98-A050B2E21083}"/>
              </a:ext>
            </a:extLst>
          </p:cNvPr>
          <p:cNvSpPr/>
          <p:nvPr/>
        </p:nvSpPr>
        <p:spPr>
          <a:xfrm>
            <a:off x="348342" y="1646238"/>
            <a:ext cx="5609230" cy="35808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84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7363-5EF4-BD67-FE98-97EBC967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作成ソフトウェアの候補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575FD0-4F85-B1B6-9FF0-527284F3C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URL Shortener</a:t>
            </a:r>
          </a:p>
          <a:p>
            <a:pPr lvl="1">
              <a:lnSpc>
                <a:spcPct val="120000"/>
              </a:lnSpc>
            </a:pPr>
            <a:r>
              <a:rPr lang="en-US" altLang="ja-JP" dirty="0" err="1"/>
              <a:t>Bit.ly</a:t>
            </a:r>
            <a:r>
              <a:rPr lang="en-US" altLang="ja-JP" dirty="0"/>
              <a:t> </a:t>
            </a:r>
            <a:r>
              <a:rPr lang="ja-JP" altLang="en-US"/>
              <a:t>のようなサービスを</a:t>
            </a:r>
            <a:r>
              <a:rPr lang="en-US" altLang="ja-JP" dirty="0"/>
              <a:t>CLI</a:t>
            </a:r>
            <a:r>
              <a:rPr lang="ja-JP" altLang="en-US"/>
              <a:t>から利用できるようにする．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天気予報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天気予報を</a:t>
            </a:r>
            <a:r>
              <a:rPr lang="en-US" altLang="ja-JP" dirty="0"/>
              <a:t>CLI</a:t>
            </a:r>
            <a:r>
              <a:rPr lang="ja-JP" altLang="en-US"/>
              <a:t>から利用する．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その他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28C1A9-BE9F-128F-51DA-75A5EBB3D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条件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CLI (Command Line Interface)</a:t>
            </a:r>
            <a:r>
              <a:rPr lang="ja-JP" altLang="en-US"/>
              <a:t>であること．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Web API (REST API, </a:t>
            </a:r>
            <a:r>
              <a:rPr lang="en-US" altLang="ja-JP" dirty="0" err="1"/>
              <a:t>GraphQL</a:t>
            </a:r>
            <a:r>
              <a:rPr lang="en-US" altLang="ja-JP" dirty="0"/>
              <a:t>)</a:t>
            </a:r>
            <a:r>
              <a:rPr lang="ja-JP" altLang="en-US"/>
              <a:t>を利用する．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面白いもの．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ただし，あまりに凝りすぎると期間内に完成させられない．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あくまでも，開発の流れを辿ることを第一目標とする．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36402-B1AE-895C-6EAB-53E7AAC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6E3868-FB82-7053-9B43-19DDFF71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3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646A-8FFC-FB00-7B90-D9A4A1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45501-1BD1-EF40-9B2F-8D625B2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実装言語を決める．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Java</a:t>
            </a:r>
            <a:r>
              <a:rPr lang="ja-JP" altLang="en-US"/>
              <a:t>（</a:t>
            </a:r>
            <a:r>
              <a:rPr lang="en-US" altLang="ja-JP" dirty="0"/>
              <a:t>Stream, </a:t>
            </a:r>
            <a:r>
              <a:rPr lang="en-US" altLang="ja-JP" dirty="0" err="1"/>
              <a:t>GraalVM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Go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TypeScript</a:t>
            </a:r>
            <a:r>
              <a:rPr lang="ja-JP" altLang="en-US"/>
              <a:t>（</a:t>
            </a:r>
            <a:r>
              <a:rPr lang="en-US" altLang="ja-JP" dirty="0" err="1"/>
              <a:t>deno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Kotlin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作成ソフトウェアを決める．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ソフトウェア名を決める．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License</a:t>
            </a:r>
            <a:r>
              <a:rPr lang="ja-JP" altLang="en-US"/>
              <a:t>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README</a:t>
            </a:r>
            <a:r>
              <a:rPr lang="ja-JP" altLang="en-US"/>
              <a:t>を書く．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必要なドキュメントを読む．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8204-F9EE-4B42-D346-BB7937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1E5358-DE49-B09A-49EE-19B955B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38A2D8-9719-A5C4-CD98-A050B2E21083}"/>
              </a:ext>
            </a:extLst>
          </p:cNvPr>
          <p:cNvSpPr/>
          <p:nvPr/>
        </p:nvSpPr>
        <p:spPr>
          <a:xfrm>
            <a:off x="348341" y="1646237"/>
            <a:ext cx="5643025" cy="45307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548D1E-0B75-B451-5988-27C4CA96500B}"/>
              </a:ext>
            </a:extLst>
          </p:cNvPr>
          <p:cNvSpPr/>
          <p:nvPr/>
        </p:nvSpPr>
        <p:spPr>
          <a:xfrm>
            <a:off x="5991366" y="2354376"/>
            <a:ext cx="5747658" cy="25483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6CC5BF-AA85-708F-11B1-F965D4E760C1}"/>
              </a:ext>
            </a:extLst>
          </p:cNvPr>
          <p:cNvSpPr txBox="1"/>
          <p:nvPr/>
        </p:nvSpPr>
        <p:spPr>
          <a:xfrm>
            <a:off x="2735943" y="6075144"/>
            <a:ext cx="6720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dirty="0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https://github.com/tamada/developing_flows/blob/main/first.md - name_badge-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ソフトウェアの名前を決める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8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D646A-8FFC-FB00-7B90-D9A4A1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45501-1BD1-EF40-9B2F-8D625B2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実装言語を決める．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Java</a:t>
            </a:r>
            <a:r>
              <a:rPr lang="ja-JP" altLang="en-US"/>
              <a:t>（</a:t>
            </a:r>
            <a:r>
              <a:rPr lang="en-US" altLang="ja-JP" dirty="0"/>
              <a:t>Stream, </a:t>
            </a:r>
            <a:r>
              <a:rPr lang="en-US" altLang="ja-JP" dirty="0" err="1"/>
              <a:t>GraalVM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Rust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Go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TypeScript</a:t>
            </a:r>
            <a:r>
              <a:rPr lang="ja-JP" altLang="en-US"/>
              <a:t>（</a:t>
            </a:r>
            <a:r>
              <a:rPr lang="en-US" altLang="ja-JP" dirty="0" err="1"/>
              <a:t>deno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Kotlin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作成ソフトウェアを決める．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ソフトウェア名を決める．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License</a:t>
            </a:r>
            <a:r>
              <a:rPr lang="ja-JP" altLang="en-US"/>
              <a:t>を決める．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README</a:t>
            </a:r>
            <a:r>
              <a:rPr lang="ja-JP" altLang="en-US"/>
              <a:t>を書く．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必要なドキュメントを読む．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その他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68204-F9EE-4B42-D346-BB7937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2023-04-11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1E5358-DE49-B09A-49EE-19B955B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B3EC35-B8EC-9A0A-0C63-40BD708EECE6}"/>
              </a:ext>
            </a:extLst>
          </p:cNvPr>
          <p:cNvSpPr/>
          <p:nvPr/>
        </p:nvSpPr>
        <p:spPr>
          <a:xfrm>
            <a:off x="6096001" y="4158797"/>
            <a:ext cx="5747658" cy="7661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38A2D8-9719-A5C4-CD98-A050B2E21083}"/>
              </a:ext>
            </a:extLst>
          </p:cNvPr>
          <p:cNvSpPr/>
          <p:nvPr/>
        </p:nvSpPr>
        <p:spPr>
          <a:xfrm>
            <a:off x="348341" y="1646237"/>
            <a:ext cx="5629377" cy="45307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548D1E-0B75-B451-5988-27C4CA96500B}"/>
              </a:ext>
            </a:extLst>
          </p:cNvPr>
          <p:cNvSpPr/>
          <p:nvPr/>
        </p:nvSpPr>
        <p:spPr>
          <a:xfrm>
            <a:off x="5834742" y="1594869"/>
            <a:ext cx="5747658" cy="76619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5FDB7-D585-0663-B998-770AABEBF590}"/>
              </a:ext>
            </a:extLst>
          </p:cNvPr>
          <p:cNvSpPr txBox="1"/>
          <p:nvPr/>
        </p:nvSpPr>
        <p:spPr>
          <a:xfrm>
            <a:off x="2728685" y="6038965"/>
            <a:ext cx="6734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https://github.com/tamada/developing_flows/blob/main/first.md#scroll-ソフトウェアのライセンスを決める</a:t>
            </a: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8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1176</Words>
  <Application>Microsoft Macintosh PowerPoint</Application>
  <PresentationFormat>ワイド画面</PresentationFormat>
  <Paragraphs>249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</vt:lpstr>
      <vt:lpstr>游ゴシック</vt:lpstr>
      <vt:lpstr>Arial</vt:lpstr>
      <vt:lpstr>Consolas</vt:lpstr>
      <vt:lpstr>Times New Roman</vt:lpstr>
      <vt:lpstr>Office テーマ</vt:lpstr>
      <vt:lpstr>エンピリカル ソフトウェア工学 第01回</vt:lpstr>
      <vt:lpstr>講義の目的</vt:lpstr>
      <vt:lpstr>講義の目的</vt:lpstr>
      <vt:lpstr>この講義で扱う内容</vt:lpstr>
      <vt:lpstr>本日やること</vt:lpstr>
      <vt:lpstr>本日やること</vt:lpstr>
      <vt:lpstr>作成ソフトウェアの候補</vt:lpstr>
      <vt:lpstr>本日やること</vt:lpstr>
      <vt:lpstr>本日やること</vt:lpstr>
      <vt:lpstr>本日やること</vt:lpstr>
      <vt:lpstr>参考リンク</vt:lpstr>
      <vt:lpstr>スケジュール</vt:lpstr>
      <vt:lpstr>AI4SE (AI for Software Engineering)</vt:lpstr>
      <vt:lpstr>GitHubの特別なリポジトリ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118</cp:revision>
  <dcterms:created xsi:type="dcterms:W3CDTF">2022-04-24T10:54:34Z</dcterms:created>
  <dcterms:modified xsi:type="dcterms:W3CDTF">2023-04-10T02:10:20Z</dcterms:modified>
</cp:coreProperties>
</file>