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6" r:id="rId3"/>
    <p:sldId id="286" r:id="rId4"/>
    <p:sldId id="287" r:id="rId5"/>
    <p:sldId id="289" r:id="rId6"/>
    <p:sldId id="291" r:id="rId7"/>
    <p:sldId id="292" r:id="rId8"/>
    <p:sldId id="288" r:id="rId9"/>
    <p:sldId id="303" r:id="rId10"/>
    <p:sldId id="293" r:id="rId11"/>
    <p:sldId id="304" r:id="rId12"/>
    <p:sldId id="294" r:id="rId13"/>
    <p:sldId id="306" r:id="rId14"/>
    <p:sldId id="297" r:id="rId15"/>
    <p:sldId id="307" r:id="rId16"/>
    <p:sldId id="308" r:id="rId17"/>
    <p:sldId id="309" r:id="rId18"/>
    <p:sldId id="310" r:id="rId19"/>
    <p:sldId id="311" r:id="rId20"/>
    <p:sldId id="312" r:id="rId21"/>
    <p:sldId id="313" r:id="rId22"/>
    <p:sldId id="314" r:id="rId23"/>
    <p:sldId id="305" r:id="rId24"/>
    <p:sldId id="27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3"/>
    <p:restoredTop sz="81127"/>
  </p:normalViewPr>
  <p:slideViewPr>
    <p:cSldViewPr snapToGrid="0" snapToObjects="1">
      <p:cViewPr varScale="1">
        <p:scale>
          <a:sx n="94" d="100"/>
          <a:sy n="94" d="100"/>
        </p:scale>
        <p:origin x="1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E0D3F-88AC-AC4C-A850-A113E8478B35}" type="datetimeFigureOut">
              <a:rPr kumimoji="1" lang="ja-JP" altLang="en-US" smtClean="0"/>
              <a:t>2023/4/25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FEFE4-0067-BE4A-AB74-27D08C169751}" type="slidenum">
              <a:rPr kumimoji="1" lang="ja-JP" altLang="en-US" smtClean="0"/>
              <a:t>‹#›</a:t>
            </a:fld>
            <a:endParaRPr kumimoji="1" lang="ja-JP" altLang="en-US"/>
          </a:p>
        </p:txBody>
      </p:sp>
    </p:spTree>
    <p:extLst>
      <p:ext uri="{BB962C8B-B14F-4D97-AF65-F5344CB8AC3E}">
        <p14:creationId xmlns:p14="http://schemas.microsoft.com/office/powerpoint/2010/main" val="2718888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a:t>
            </a:fld>
            <a:endParaRPr kumimoji="1" lang="ja-JP" altLang="en-US"/>
          </a:p>
        </p:txBody>
      </p:sp>
    </p:spTree>
    <p:extLst>
      <p:ext uri="{BB962C8B-B14F-4D97-AF65-F5344CB8AC3E}">
        <p14:creationId xmlns:p14="http://schemas.microsoft.com/office/powerpoint/2010/main" val="174321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10</a:t>
            </a:fld>
            <a:endParaRPr kumimoji="1" lang="ja-JP" altLang="en-US"/>
          </a:p>
        </p:txBody>
      </p:sp>
    </p:spTree>
    <p:extLst>
      <p:ext uri="{BB962C8B-B14F-4D97-AF65-F5344CB8AC3E}">
        <p14:creationId xmlns:p14="http://schemas.microsoft.com/office/powerpoint/2010/main" val="317975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11</a:t>
            </a:fld>
            <a:endParaRPr kumimoji="1" lang="ja-JP" altLang="en-US"/>
          </a:p>
        </p:txBody>
      </p:sp>
    </p:spTree>
    <p:extLst>
      <p:ext uri="{BB962C8B-B14F-4D97-AF65-F5344CB8AC3E}">
        <p14:creationId xmlns:p14="http://schemas.microsoft.com/office/powerpoint/2010/main" val="2220168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人はサボる生き物であるため，後で設定しようとしても，結局設定しないことが多い．</a:t>
            </a:r>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12</a:t>
            </a:fld>
            <a:endParaRPr kumimoji="1" lang="ja-JP" altLang="en-US"/>
          </a:p>
        </p:txBody>
      </p:sp>
    </p:spTree>
    <p:extLst>
      <p:ext uri="{BB962C8B-B14F-4D97-AF65-F5344CB8AC3E}">
        <p14:creationId xmlns:p14="http://schemas.microsoft.com/office/powerpoint/2010/main" val="270265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24</a:t>
            </a:fld>
            <a:endParaRPr kumimoji="1" lang="ja-JP" altLang="en-US"/>
          </a:p>
        </p:txBody>
      </p:sp>
    </p:spTree>
    <p:extLst>
      <p:ext uri="{BB962C8B-B14F-4D97-AF65-F5344CB8AC3E}">
        <p14:creationId xmlns:p14="http://schemas.microsoft.com/office/powerpoint/2010/main" val="15221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AE3F1-6860-34FB-F2AC-E3181A6AF2DC}"/>
              </a:ext>
            </a:extLst>
          </p:cNvPr>
          <p:cNvSpPr>
            <a:spLocks noGrp="1"/>
          </p:cNvSpPr>
          <p:nvPr>
            <p:ph type="ctrTitle"/>
          </p:nvPr>
        </p:nvSpPr>
        <p:spPr>
          <a:xfrm>
            <a:off x="1524000" y="1122363"/>
            <a:ext cx="9144000" cy="2387600"/>
          </a:xfrm>
        </p:spPr>
        <p:txBody>
          <a:bodyPr anchor="b"/>
          <a:lstStyle>
            <a:lvl1pPr algn="ctr">
              <a:defRPr sz="66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CD0B15-C8B7-00F7-DBE9-D3AD533D27B2}"/>
              </a:ext>
            </a:extLst>
          </p:cNvPr>
          <p:cNvSpPr>
            <a:spLocks noGrp="1"/>
          </p:cNvSpPr>
          <p:nvPr>
            <p:ph type="subTitle" idx="1"/>
          </p:nvPr>
        </p:nvSpPr>
        <p:spPr>
          <a:xfrm>
            <a:off x="1524000" y="3602038"/>
            <a:ext cx="9144000" cy="1655762"/>
          </a:xfrm>
        </p:spPr>
        <p:txBody>
          <a:bodyPr>
            <a:normAutofit/>
          </a:bodyPr>
          <a:lstStyle>
            <a:lvl1pPr marL="0" indent="0" algn="ctr">
              <a:buNone/>
              <a:defRPr sz="4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4AC3DEB-6E35-D2D0-EABA-F8A19BBDE9F7}"/>
              </a:ext>
            </a:extLst>
          </p:cNvPr>
          <p:cNvSpPr>
            <a:spLocks noGrp="1"/>
          </p:cNvSpPr>
          <p:nvPr>
            <p:ph type="dt" sz="half" idx="10"/>
          </p:nvPr>
        </p:nvSpPr>
        <p:spPr/>
        <p:txBody>
          <a:bodyPr/>
          <a:lstStyle/>
          <a:p>
            <a:r>
              <a:rPr kumimoji="1" lang="en-US" altLang="ja-JP"/>
              <a:t>2023-04-25</a:t>
            </a:r>
            <a:endParaRPr kumimoji="1" lang="ja-JP" altLang="en-US"/>
          </a:p>
        </p:txBody>
      </p:sp>
      <p:sp>
        <p:nvSpPr>
          <p:cNvPr id="5" name="フッター プレースホルダー 4">
            <a:extLst>
              <a:ext uri="{FF2B5EF4-FFF2-40B4-BE49-F238E27FC236}">
                <a16:creationId xmlns:a16="http://schemas.microsoft.com/office/drawing/2014/main" id="{78835D15-762E-39B0-0A6F-14EFF50BDB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5DFDF9-92D5-0273-6AA5-EE561AF63CBA}"/>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96430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9E654-7E7E-36B3-ADB0-3093EC9FFFC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9AB095-4BA5-2299-C02F-2E56585C27D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B78716-480A-7430-C0FA-4F0DC0168B4A}"/>
              </a:ext>
            </a:extLst>
          </p:cNvPr>
          <p:cNvSpPr>
            <a:spLocks noGrp="1"/>
          </p:cNvSpPr>
          <p:nvPr>
            <p:ph type="dt" sz="half" idx="10"/>
          </p:nvPr>
        </p:nvSpPr>
        <p:spPr/>
        <p:txBody>
          <a:bodyPr/>
          <a:lstStyle/>
          <a:p>
            <a:r>
              <a:rPr kumimoji="1" lang="en-US" altLang="ja-JP"/>
              <a:t>2023-04-25</a:t>
            </a:r>
            <a:endParaRPr kumimoji="1" lang="ja-JP" altLang="en-US"/>
          </a:p>
        </p:txBody>
      </p:sp>
      <p:sp>
        <p:nvSpPr>
          <p:cNvPr id="5" name="フッター プレースホルダー 4">
            <a:extLst>
              <a:ext uri="{FF2B5EF4-FFF2-40B4-BE49-F238E27FC236}">
                <a16:creationId xmlns:a16="http://schemas.microsoft.com/office/drawing/2014/main" id="{76B42CF7-BBCD-5D04-D7AD-CBC09AA585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8D3898-C8CD-BE96-524B-6C3F921112E5}"/>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21714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81886E9-6CAD-71F6-5345-FA139670373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2359E1-F40F-3D47-6DF2-882BD86EA9C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18D548-5283-77D1-F67F-6EC5C16A5918}"/>
              </a:ext>
            </a:extLst>
          </p:cNvPr>
          <p:cNvSpPr>
            <a:spLocks noGrp="1"/>
          </p:cNvSpPr>
          <p:nvPr>
            <p:ph type="dt" sz="half" idx="10"/>
          </p:nvPr>
        </p:nvSpPr>
        <p:spPr/>
        <p:txBody>
          <a:bodyPr/>
          <a:lstStyle/>
          <a:p>
            <a:r>
              <a:rPr kumimoji="1" lang="en-US" altLang="ja-JP"/>
              <a:t>2023-04-25</a:t>
            </a:r>
            <a:endParaRPr kumimoji="1" lang="ja-JP" altLang="en-US"/>
          </a:p>
        </p:txBody>
      </p:sp>
      <p:sp>
        <p:nvSpPr>
          <p:cNvPr id="5" name="フッター プレースホルダー 4">
            <a:extLst>
              <a:ext uri="{FF2B5EF4-FFF2-40B4-BE49-F238E27FC236}">
                <a16:creationId xmlns:a16="http://schemas.microsoft.com/office/drawing/2014/main" id="{B8CD1D05-E6FD-9267-0EA3-57EE28C4F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33F417-24E0-EE42-C260-DDADA437A1A4}"/>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85317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965E4-8E20-9D46-6D12-F877A919C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23E8D2-3A17-78BF-F4C2-CDF62ACF41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D23703-4802-F8D8-D9BF-C6ABE5C8AB80}"/>
              </a:ext>
            </a:extLst>
          </p:cNvPr>
          <p:cNvSpPr>
            <a:spLocks noGrp="1"/>
          </p:cNvSpPr>
          <p:nvPr>
            <p:ph type="dt" sz="half" idx="10"/>
          </p:nvPr>
        </p:nvSpPr>
        <p:spPr/>
        <p:txBody>
          <a:bodyPr/>
          <a:lstStyle/>
          <a:p>
            <a:r>
              <a:rPr kumimoji="1" lang="en-US" altLang="ja-JP"/>
              <a:t>2023-04-25</a:t>
            </a:r>
            <a:endParaRPr kumimoji="1" lang="ja-JP" altLang="en-US"/>
          </a:p>
        </p:txBody>
      </p:sp>
      <p:sp>
        <p:nvSpPr>
          <p:cNvPr id="5" name="フッター プレースホルダー 4">
            <a:extLst>
              <a:ext uri="{FF2B5EF4-FFF2-40B4-BE49-F238E27FC236}">
                <a16:creationId xmlns:a16="http://schemas.microsoft.com/office/drawing/2014/main" id="{953C5D23-A2A0-1968-4ACC-1B1357A447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2682BA-033D-1B7D-4861-DDD343E91047}"/>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82406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9F4E9-7F37-2DF8-78B9-30C3125A551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BF7F8-9D3C-A422-471A-C8A1E82F8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120F65-AA40-72A0-770D-E19A2FA9B323}"/>
              </a:ext>
            </a:extLst>
          </p:cNvPr>
          <p:cNvSpPr>
            <a:spLocks noGrp="1"/>
          </p:cNvSpPr>
          <p:nvPr>
            <p:ph type="dt" sz="half" idx="10"/>
          </p:nvPr>
        </p:nvSpPr>
        <p:spPr/>
        <p:txBody>
          <a:bodyPr/>
          <a:lstStyle/>
          <a:p>
            <a:r>
              <a:rPr kumimoji="1" lang="en-US" altLang="ja-JP"/>
              <a:t>2023-04-25</a:t>
            </a:r>
            <a:endParaRPr kumimoji="1" lang="ja-JP" altLang="en-US"/>
          </a:p>
        </p:txBody>
      </p:sp>
      <p:sp>
        <p:nvSpPr>
          <p:cNvPr id="5" name="フッター プレースホルダー 4">
            <a:extLst>
              <a:ext uri="{FF2B5EF4-FFF2-40B4-BE49-F238E27FC236}">
                <a16:creationId xmlns:a16="http://schemas.microsoft.com/office/drawing/2014/main" id="{86681911-2B29-A9AD-E565-FF8CD62423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A1582B-A53B-0238-DBDB-FB5DBFD8AF68}"/>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87736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232BC-8A6A-9D3A-A1D9-3080F812AB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82D8DC-6AD4-FA7E-3F14-DB7C79ACDA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3DE28B2-EF25-CC14-3531-75FEF0B68A3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B3A7B7E-A26D-8BA6-BB1E-8237CE6F294F}"/>
              </a:ext>
            </a:extLst>
          </p:cNvPr>
          <p:cNvSpPr>
            <a:spLocks noGrp="1"/>
          </p:cNvSpPr>
          <p:nvPr>
            <p:ph type="dt" sz="half" idx="10"/>
          </p:nvPr>
        </p:nvSpPr>
        <p:spPr/>
        <p:txBody>
          <a:bodyPr/>
          <a:lstStyle/>
          <a:p>
            <a:r>
              <a:rPr kumimoji="1" lang="en-US" altLang="ja-JP"/>
              <a:t>2023-04-25</a:t>
            </a:r>
            <a:endParaRPr kumimoji="1" lang="ja-JP" altLang="en-US"/>
          </a:p>
        </p:txBody>
      </p:sp>
      <p:sp>
        <p:nvSpPr>
          <p:cNvPr id="6" name="フッター プレースホルダー 5">
            <a:extLst>
              <a:ext uri="{FF2B5EF4-FFF2-40B4-BE49-F238E27FC236}">
                <a16:creationId xmlns:a16="http://schemas.microsoft.com/office/drawing/2014/main" id="{1CB7E107-84C7-8B82-2567-9E3F901037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7C7FA1-4591-F30A-BC2B-286C70E637DD}"/>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45595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54A32-DEA7-69BE-B62E-A622438353C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BEF868-DDA1-C4EB-6743-489DC5FCD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D539B8F-A2A1-CF4F-742C-F6839C57B8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513E432-90C9-F616-1A3C-AE747080A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CAA48B9-2830-0B1B-940E-B2239ADE254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1B4728E-F8C1-F17A-C937-B880D97E8094}"/>
              </a:ext>
            </a:extLst>
          </p:cNvPr>
          <p:cNvSpPr>
            <a:spLocks noGrp="1"/>
          </p:cNvSpPr>
          <p:nvPr>
            <p:ph type="dt" sz="half" idx="10"/>
          </p:nvPr>
        </p:nvSpPr>
        <p:spPr/>
        <p:txBody>
          <a:bodyPr/>
          <a:lstStyle/>
          <a:p>
            <a:r>
              <a:rPr kumimoji="1" lang="en-US" altLang="ja-JP"/>
              <a:t>2023-04-25</a:t>
            </a:r>
            <a:endParaRPr kumimoji="1" lang="ja-JP" altLang="en-US"/>
          </a:p>
        </p:txBody>
      </p:sp>
      <p:sp>
        <p:nvSpPr>
          <p:cNvPr id="8" name="フッター プレースホルダー 7">
            <a:extLst>
              <a:ext uri="{FF2B5EF4-FFF2-40B4-BE49-F238E27FC236}">
                <a16:creationId xmlns:a16="http://schemas.microsoft.com/office/drawing/2014/main" id="{3F3C6BA5-320F-AD96-EF9C-4688CD1C2F5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91151E6-2A46-0BFB-C19C-182A2D46D7B3}"/>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87156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FCE36-69F6-8D82-66E2-2BE7E5650F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B3D72AD-5495-9467-9401-F6186DDB3397}"/>
              </a:ext>
            </a:extLst>
          </p:cNvPr>
          <p:cNvSpPr>
            <a:spLocks noGrp="1"/>
          </p:cNvSpPr>
          <p:nvPr>
            <p:ph type="dt" sz="half" idx="10"/>
          </p:nvPr>
        </p:nvSpPr>
        <p:spPr/>
        <p:txBody>
          <a:bodyPr/>
          <a:lstStyle/>
          <a:p>
            <a:r>
              <a:rPr kumimoji="1" lang="en-US" altLang="ja-JP"/>
              <a:t>2023-04-25</a:t>
            </a:r>
            <a:endParaRPr kumimoji="1" lang="ja-JP" altLang="en-US"/>
          </a:p>
        </p:txBody>
      </p:sp>
      <p:sp>
        <p:nvSpPr>
          <p:cNvPr id="4" name="フッター プレースホルダー 3">
            <a:extLst>
              <a:ext uri="{FF2B5EF4-FFF2-40B4-BE49-F238E27FC236}">
                <a16:creationId xmlns:a16="http://schemas.microsoft.com/office/drawing/2014/main" id="{2D62EC51-A3D5-EC3F-7813-ADEA4FCAFC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AA073C-2BE4-2466-8413-FEE9DE4DE62E}"/>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412636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254B13-A92B-C641-0C83-88C8E8C09F9F}"/>
              </a:ext>
            </a:extLst>
          </p:cNvPr>
          <p:cNvSpPr>
            <a:spLocks noGrp="1"/>
          </p:cNvSpPr>
          <p:nvPr>
            <p:ph type="dt" sz="half" idx="10"/>
          </p:nvPr>
        </p:nvSpPr>
        <p:spPr/>
        <p:txBody>
          <a:bodyPr/>
          <a:lstStyle/>
          <a:p>
            <a:r>
              <a:rPr kumimoji="1" lang="en-US" altLang="ja-JP"/>
              <a:t>2023-04-25</a:t>
            </a:r>
            <a:endParaRPr kumimoji="1" lang="ja-JP" altLang="en-US"/>
          </a:p>
        </p:txBody>
      </p:sp>
      <p:sp>
        <p:nvSpPr>
          <p:cNvPr id="3" name="フッター プレースホルダー 2">
            <a:extLst>
              <a:ext uri="{FF2B5EF4-FFF2-40B4-BE49-F238E27FC236}">
                <a16:creationId xmlns:a16="http://schemas.microsoft.com/office/drawing/2014/main" id="{F0A961BE-BDDF-24BF-A624-7B4A792F88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82A63C-7150-3E3B-E0A7-4FAFA23A7629}"/>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399417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DCBFD-B9B9-C88D-4AF2-DA5E9D1461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20645C-911D-D877-789A-4ABCA1607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035085C-0945-616B-1D39-35150C87E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5E25B3-F458-1F25-BA2A-10D3E7E26039}"/>
              </a:ext>
            </a:extLst>
          </p:cNvPr>
          <p:cNvSpPr>
            <a:spLocks noGrp="1"/>
          </p:cNvSpPr>
          <p:nvPr>
            <p:ph type="dt" sz="half" idx="10"/>
          </p:nvPr>
        </p:nvSpPr>
        <p:spPr/>
        <p:txBody>
          <a:bodyPr/>
          <a:lstStyle/>
          <a:p>
            <a:r>
              <a:rPr kumimoji="1" lang="en-US" altLang="ja-JP"/>
              <a:t>2023-04-25</a:t>
            </a:r>
            <a:endParaRPr kumimoji="1" lang="ja-JP" altLang="en-US"/>
          </a:p>
        </p:txBody>
      </p:sp>
      <p:sp>
        <p:nvSpPr>
          <p:cNvPr id="6" name="フッター プレースホルダー 5">
            <a:extLst>
              <a:ext uri="{FF2B5EF4-FFF2-40B4-BE49-F238E27FC236}">
                <a16:creationId xmlns:a16="http://schemas.microsoft.com/office/drawing/2014/main" id="{3209217E-3F73-CCE8-77EF-A52308AC8C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0295A2-6412-27A3-80DB-4DC7AF9FA560}"/>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2297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A11E3-5007-3320-F7E6-691E1139DC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AA4DA3-E363-0E1A-C5EE-67CFA080E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D13344-E496-4753-C58C-D01D8C7BC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56EEBB-B395-8892-612D-06BBEE164464}"/>
              </a:ext>
            </a:extLst>
          </p:cNvPr>
          <p:cNvSpPr>
            <a:spLocks noGrp="1"/>
          </p:cNvSpPr>
          <p:nvPr>
            <p:ph type="dt" sz="half" idx="10"/>
          </p:nvPr>
        </p:nvSpPr>
        <p:spPr/>
        <p:txBody>
          <a:bodyPr/>
          <a:lstStyle/>
          <a:p>
            <a:r>
              <a:rPr kumimoji="1" lang="en-US" altLang="ja-JP"/>
              <a:t>2023-04-25</a:t>
            </a:r>
            <a:endParaRPr kumimoji="1" lang="ja-JP" altLang="en-US"/>
          </a:p>
        </p:txBody>
      </p:sp>
      <p:sp>
        <p:nvSpPr>
          <p:cNvPr id="6" name="フッター プレースホルダー 5">
            <a:extLst>
              <a:ext uri="{FF2B5EF4-FFF2-40B4-BE49-F238E27FC236}">
                <a16:creationId xmlns:a16="http://schemas.microsoft.com/office/drawing/2014/main" id="{A1A73243-636B-AD34-97B8-096CAB4BD0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1AB26F-070D-AA48-1A17-487ABD4308E6}"/>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352074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2F236BC-AAF6-B861-739B-86FA34313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50FC96-8BC7-5FBA-D355-BCF93438E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F6AD1E11-9D31-C316-E911-911DC842E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a:solidFill>
                  <a:schemeClr val="tx1">
                    <a:tint val="75000"/>
                  </a:schemeClr>
                </a:solidFill>
                <a:latin typeface="Meiryo" panose="020B0604030504040204" pitchFamily="34" charset="-128"/>
                <a:ea typeface="Meiryo" panose="020B0604030504040204" pitchFamily="34" charset="-128"/>
              </a:defRPr>
            </a:lvl1pPr>
          </a:lstStyle>
          <a:p>
            <a:r>
              <a:rPr lang="en-US" altLang="ja-JP"/>
              <a:t>2023-04-25</a:t>
            </a:r>
            <a:endParaRPr lang="ja-JP" altLang="en-US"/>
          </a:p>
        </p:txBody>
      </p:sp>
      <p:sp>
        <p:nvSpPr>
          <p:cNvPr id="5" name="フッター プレースホルダー 4">
            <a:extLst>
              <a:ext uri="{FF2B5EF4-FFF2-40B4-BE49-F238E27FC236}">
                <a16:creationId xmlns:a16="http://schemas.microsoft.com/office/drawing/2014/main" id="{EB552398-2A83-C162-F251-7C27A4C85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tx1">
                    <a:tint val="75000"/>
                  </a:schemeClr>
                </a:solidFill>
                <a:latin typeface="Meiryo" panose="020B0604030504040204" pitchFamily="34" charset="-128"/>
                <a:ea typeface="Meiryo" panose="020B0604030504040204"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682060AB-9F59-AB6D-F6F6-574D92AC7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latin typeface="Meiryo" panose="020B0604030504040204" pitchFamily="34" charset="-128"/>
                <a:ea typeface="Meiryo" panose="020B0604030504040204" pitchFamily="34" charset="-128"/>
              </a:defRPr>
            </a:lvl1pPr>
          </a:lstStyle>
          <a:p>
            <a:fld id="{0B8845E4-5C92-A046-BB66-E5D9CC995B08}" type="slidenum">
              <a:rPr lang="ja-JP" altLang="en-US" smtClean="0"/>
              <a:pPr/>
              <a:t>‹#›</a:t>
            </a:fld>
            <a:endParaRPr lang="ja-JP" altLang="en-US"/>
          </a:p>
        </p:txBody>
      </p:sp>
    </p:spTree>
    <p:extLst>
      <p:ext uri="{BB962C8B-B14F-4D97-AF65-F5344CB8AC3E}">
        <p14:creationId xmlns:p14="http://schemas.microsoft.com/office/powerpoint/2010/main" val="395297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66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40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36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debeat.co/" TargetMode="External"/><Relationship Id="rId2" Type="http://schemas.openxmlformats.org/officeDocument/2006/relationships/hyperlink" Target="https://coveralls.i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5784E-BEC4-EB82-3848-F83C83012E1D}"/>
              </a:ext>
            </a:extLst>
          </p:cNvPr>
          <p:cNvSpPr>
            <a:spLocks noGrp="1"/>
          </p:cNvSpPr>
          <p:nvPr>
            <p:ph type="ctrTitle"/>
          </p:nvPr>
        </p:nvSpPr>
        <p:spPr/>
        <p:txBody>
          <a:bodyPr/>
          <a:lstStyle/>
          <a:p>
            <a:r>
              <a:rPr lang="ja-JP" altLang="en-US"/>
              <a:t>エンピリカル</a:t>
            </a:r>
            <a:br>
              <a:rPr lang="en-US" altLang="ja-JP" dirty="0"/>
            </a:br>
            <a:r>
              <a:rPr lang="ja-JP" altLang="en-US"/>
              <a:t>ソフトウェア工学</a:t>
            </a:r>
            <a:br>
              <a:rPr lang="en-US" altLang="ja-JP" dirty="0"/>
            </a:br>
            <a:r>
              <a:rPr lang="ja-JP" altLang="en-US"/>
              <a:t>第</a:t>
            </a:r>
            <a:r>
              <a:rPr lang="en-US" altLang="ja-JP" dirty="0"/>
              <a:t>03</a:t>
            </a:r>
            <a:r>
              <a:rPr lang="ja-JP" altLang="en-US"/>
              <a:t>回</a:t>
            </a:r>
            <a:r>
              <a:rPr lang="en-US" altLang="ja-JP" dirty="0"/>
              <a:t> CI/CD (1/2)</a:t>
            </a:r>
            <a:endParaRPr kumimoji="1" lang="ja-JP" altLang="en-US"/>
          </a:p>
        </p:txBody>
      </p:sp>
      <p:sp>
        <p:nvSpPr>
          <p:cNvPr id="3" name="字幕 2">
            <a:extLst>
              <a:ext uri="{FF2B5EF4-FFF2-40B4-BE49-F238E27FC236}">
                <a16:creationId xmlns:a16="http://schemas.microsoft.com/office/drawing/2014/main" id="{EB687755-EB78-813E-2AE5-266F2715E1A9}"/>
              </a:ext>
            </a:extLst>
          </p:cNvPr>
          <p:cNvSpPr>
            <a:spLocks noGrp="1"/>
          </p:cNvSpPr>
          <p:nvPr>
            <p:ph type="subTitle" idx="1"/>
          </p:nvPr>
        </p:nvSpPr>
        <p:spPr/>
        <p:txBody>
          <a:bodyPr/>
          <a:lstStyle/>
          <a:p>
            <a:r>
              <a:rPr kumimoji="1" lang="en-US" altLang="ja-JP" dirty="0"/>
              <a:t>2023-04-25</a:t>
            </a:r>
          </a:p>
          <a:p>
            <a:r>
              <a:rPr lang="ja-JP" altLang="en-US"/>
              <a:t>玉田</a:t>
            </a:r>
            <a:r>
              <a:rPr lang="en-US" altLang="ja-JP" dirty="0"/>
              <a:t> </a:t>
            </a:r>
            <a:r>
              <a:rPr lang="ja-JP" altLang="en-US"/>
              <a:t>春昭</a:t>
            </a:r>
            <a:endParaRPr kumimoji="1" lang="ja-JP" altLang="en-US"/>
          </a:p>
        </p:txBody>
      </p:sp>
      <p:sp>
        <p:nvSpPr>
          <p:cNvPr id="4" name="日付プレースホルダー 3">
            <a:extLst>
              <a:ext uri="{FF2B5EF4-FFF2-40B4-BE49-F238E27FC236}">
                <a16:creationId xmlns:a16="http://schemas.microsoft.com/office/drawing/2014/main" id="{975A0BDC-22A6-7CC7-0358-1C2E091539CC}"/>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45D24184-6358-A3E9-85F2-F35BC4F1503D}"/>
              </a:ext>
            </a:extLst>
          </p:cNvPr>
          <p:cNvSpPr>
            <a:spLocks noGrp="1"/>
          </p:cNvSpPr>
          <p:nvPr>
            <p:ph type="sldNum" sz="quarter" idx="12"/>
          </p:nvPr>
        </p:nvSpPr>
        <p:spPr/>
        <p:txBody>
          <a:bodyPr/>
          <a:lstStyle/>
          <a:p>
            <a:fld id="{0B8845E4-5C92-A046-BB66-E5D9CC995B08}" type="slidenum">
              <a:rPr kumimoji="1" lang="ja-JP" altLang="en-US" smtClean="0"/>
              <a:t>1</a:t>
            </a:fld>
            <a:endParaRPr kumimoji="1" lang="ja-JP" altLang="en-US"/>
          </a:p>
        </p:txBody>
      </p:sp>
      <p:grpSp>
        <p:nvGrpSpPr>
          <p:cNvPr id="23" name="グループ化 22">
            <a:extLst>
              <a:ext uri="{FF2B5EF4-FFF2-40B4-BE49-F238E27FC236}">
                <a16:creationId xmlns:a16="http://schemas.microsoft.com/office/drawing/2014/main" id="{F8AD3E69-1166-B2C6-36BA-6191DC5EB0CD}"/>
              </a:ext>
            </a:extLst>
          </p:cNvPr>
          <p:cNvGrpSpPr/>
          <p:nvPr/>
        </p:nvGrpSpPr>
        <p:grpSpPr>
          <a:xfrm>
            <a:off x="838200" y="5121010"/>
            <a:ext cx="3600000" cy="990048"/>
            <a:chOff x="1105469" y="5282848"/>
            <a:chExt cx="3600000" cy="990048"/>
          </a:xfrm>
        </p:grpSpPr>
        <p:sp>
          <p:nvSpPr>
            <p:cNvPr id="7" name="正方形/長方形 6">
              <a:extLst>
                <a:ext uri="{FF2B5EF4-FFF2-40B4-BE49-F238E27FC236}">
                  <a16:creationId xmlns:a16="http://schemas.microsoft.com/office/drawing/2014/main" id="{1631AA71-F51A-C403-C915-9DF29387A658}"/>
                </a:ext>
              </a:extLst>
            </p:cNvPr>
            <p:cNvSpPr/>
            <p:nvPr/>
          </p:nvSpPr>
          <p:spPr>
            <a:xfrm>
              <a:off x="1105469" y="5585348"/>
              <a:ext cx="2160000" cy="36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AB9EB7D-113F-F0BD-43EB-9B6105699D32}"/>
                </a:ext>
              </a:extLst>
            </p:cNvPr>
            <p:cNvSpPr/>
            <p:nvPr/>
          </p:nvSpPr>
          <p:spPr>
            <a:xfrm>
              <a:off x="3265469" y="5585348"/>
              <a:ext cx="1080000" cy="360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1E21945-8516-9096-1282-D97205DEA33F}"/>
                </a:ext>
              </a:extLst>
            </p:cNvPr>
            <p:cNvSpPr/>
            <p:nvPr/>
          </p:nvSpPr>
          <p:spPr>
            <a:xfrm>
              <a:off x="4345469" y="5585348"/>
              <a:ext cx="360000" cy="36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B273057-0AA4-46B0-C4C5-F19F5017871E}"/>
                </a:ext>
              </a:extLst>
            </p:cNvPr>
            <p:cNvSpPr txBox="1"/>
            <p:nvPr/>
          </p:nvSpPr>
          <p:spPr>
            <a:xfrm>
              <a:off x="1335717" y="5626849"/>
              <a:ext cx="1699504" cy="276999"/>
            </a:xfrm>
            <a:prstGeom prst="rect">
              <a:avLst/>
            </a:prstGeom>
            <a:noFill/>
          </p:spPr>
          <p:txBody>
            <a:bodyPr wrap="none" rtlCol="0">
              <a:spAutoFit/>
            </a:bodyPr>
            <a:lstStyle/>
            <a:p>
              <a:r>
                <a:rPr kumimoji="1" lang="ja-JP" altLang="en-US" sz="1200">
                  <a:latin typeface="Meiryo" panose="020B0604030504040204" pitchFamily="34" charset="-128"/>
                  <a:ea typeface="Meiryo" panose="020B0604030504040204" pitchFamily="34" charset="-128"/>
                </a:rPr>
                <a:t>聞いたことがない</a:t>
              </a:r>
              <a:r>
                <a:rPr kumimoji="1" lang="en-US" altLang="ja-JP" sz="1200" dirty="0">
                  <a:latin typeface="Meiryo" panose="020B0604030504040204" pitchFamily="34" charset="-128"/>
                  <a:ea typeface="Meiryo" panose="020B0604030504040204" pitchFamily="34" charset="-128"/>
                </a:rPr>
                <a:t> (6)</a:t>
              </a:r>
              <a:endParaRPr kumimoji="1" lang="ja-JP" altLang="en-US" sz="1200">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521E7BEE-388E-684D-A5C2-9E683D603E5B}"/>
                </a:ext>
              </a:extLst>
            </p:cNvPr>
            <p:cNvSpPr txBox="1"/>
            <p:nvPr/>
          </p:nvSpPr>
          <p:spPr>
            <a:xfrm>
              <a:off x="1709665" y="5282848"/>
              <a:ext cx="1877437" cy="276999"/>
            </a:xfrm>
            <a:prstGeom prst="rect">
              <a:avLst/>
            </a:prstGeom>
            <a:noFill/>
          </p:spPr>
          <p:txBody>
            <a:bodyPr wrap="none" rtlCol="0">
              <a:spAutoFit/>
            </a:bodyPr>
            <a:lstStyle/>
            <a:p>
              <a:r>
                <a:rPr kumimoji="1" lang="ja-JP" altLang="en-US" sz="1200">
                  <a:latin typeface="Meiryo" panose="020B0604030504040204" pitchFamily="34" charset="-128"/>
                  <a:ea typeface="Meiryo" panose="020B0604030504040204" pitchFamily="34" charset="-128"/>
                </a:rPr>
                <a:t>名称は聞いたことがある</a:t>
              </a:r>
            </a:p>
          </p:txBody>
        </p:sp>
        <p:sp>
          <p:nvSpPr>
            <p:cNvPr id="15" name="テキスト ボックス 14">
              <a:extLst>
                <a:ext uri="{FF2B5EF4-FFF2-40B4-BE49-F238E27FC236}">
                  <a16:creationId xmlns:a16="http://schemas.microsoft.com/office/drawing/2014/main" id="{568AC5D4-7EE5-2AD2-3FDA-A64EE2020D14}"/>
                </a:ext>
              </a:extLst>
            </p:cNvPr>
            <p:cNvSpPr txBox="1"/>
            <p:nvPr/>
          </p:nvSpPr>
          <p:spPr>
            <a:xfrm>
              <a:off x="2314144" y="5995897"/>
              <a:ext cx="2031325" cy="276999"/>
            </a:xfrm>
            <a:prstGeom prst="rect">
              <a:avLst/>
            </a:prstGeom>
            <a:noFill/>
          </p:spPr>
          <p:txBody>
            <a:bodyPr wrap="none" rtlCol="0">
              <a:spAutoFit/>
            </a:bodyPr>
            <a:lstStyle/>
            <a:p>
              <a:r>
                <a:rPr kumimoji="1" lang="ja-JP" altLang="en-US" sz="1200">
                  <a:latin typeface="Meiryo" panose="020B0604030504040204" pitchFamily="34" charset="-128"/>
                  <a:ea typeface="Meiryo" panose="020B0604030504040204" pitchFamily="34" charset="-128"/>
                </a:rPr>
                <a:t>どんなものかは知っている</a:t>
              </a:r>
            </a:p>
          </p:txBody>
        </p:sp>
        <p:sp>
          <p:nvSpPr>
            <p:cNvPr id="16" name="テキスト ボックス 15">
              <a:extLst>
                <a:ext uri="{FF2B5EF4-FFF2-40B4-BE49-F238E27FC236}">
                  <a16:creationId xmlns:a16="http://schemas.microsoft.com/office/drawing/2014/main" id="{2B015C77-ED19-9FAF-A57B-9FC94D938D51}"/>
                </a:ext>
              </a:extLst>
            </p:cNvPr>
            <p:cNvSpPr txBox="1"/>
            <p:nvPr/>
          </p:nvSpPr>
          <p:spPr>
            <a:xfrm>
              <a:off x="3665046" y="5626849"/>
              <a:ext cx="280846" cy="276999"/>
            </a:xfrm>
            <a:prstGeom prst="rect">
              <a:avLst/>
            </a:prstGeom>
            <a:noFill/>
          </p:spPr>
          <p:txBody>
            <a:bodyPr wrap="none" rtlCol="0">
              <a:spAutoFit/>
            </a:bodyPr>
            <a:lstStyle/>
            <a:p>
              <a:r>
                <a:rPr kumimoji="1" lang="en-US" altLang="ja-JP" sz="1200" dirty="0">
                  <a:latin typeface="Meiryo" panose="020B0604030504040204" pitchFamily="34" charset="-128"/>
                  <a:ea typeface="Meiryo" panose="020B0604030504040204" pitchFamily="34" charset="-128"/>
                </a:rPr>
                <a:t>3</a:t>
              </a:r>
              <a:endParaRPr kumimoji="1" lang="ja-JP" altLang="en-US" sz="1200">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4A624269-6DF0-1FE1-09CE-668544BC9FE2}"/>
                </a:ext>
              </a:extLst>
            </p:cNvPr>
            <p:cNvSpPr txBox="1"/>
            <p:nvPr/>
          </p:nvSpPr>
          <p:spPr>
            <a:xfrm>
              <a:off x="4385046" y="5626849"/>
              <a:ext cx="280846" cy="276999"/>
            </a:xfrm>
            <a:prstGeom prst="rect">
              <a:avLst/>
            </a:prstGeom>
            <a:noFill/>
          </p:spPr>
          <p:txBody>
            <a:bodyPr wrap="none" rtlCol="0">
              <a:spAutoFit/>
            </a:bodyPr>
            <a:lstStyle/>
            <a:p>
              <a:pPr algn="ctr"/>
              <a:r>
                <a:rPr kumimoji="1" lang="en-US" altLang="ja-JP" sz="1200" dirty="0">
                  <a:latin typeface="Meiryo" panose="020B0604030504040204" pitchFamily="34" charset="-128"/>
                  <a:ea typeface="Meiryo" panose="020B0604030504040204" pitchFamily="34" charset="-128"/>
                </a:rPr>
                <a:t>1</a:t>
              </a:r>
              <a:endParaRPr kumimoji="1" lang="ja-JP" altLang="en-US" sz="1200">
                <a:latin typeface="Meiryo" panose="020B0604030504040204" pitchFamily="34" charset="-128"/>
                <a:ea typeface="Meiryo" panose="020B0604030504040204" pitchFamily="34" charset="-128"/>
              </a:endParaRPr>
            </a:p>
          </p:txBody>
        </p:sp>
        <p:cxnSp>
          <p:nvCxnSpPr>
            <p:cNvPr id="19" name="直線コネクタ 18">
              <a:extLst>
                <a:ext uri="{FF2B5EF4-FFF2-40B4-BE49-F238E27FC236}">
                  <a16:creationId xmlns:a16="http://schemas.microsoft.com/office/drawing/2014/main" id="{ABFE8271-E231-2E26-0222-A5B66DD1D38D}"/>
                </a:ext>
              </a:extLst>
            </p:cNvPr>
            <p:cNvCxnSpPr>
              <a:stCxn id="14" idx="3"/>
              <a:endCxn id="8" idx="0"/>
            </p:cNvCxnSpPr>
            <p:nvPr/>
          </p:nvCxnSpPr>
          <p:spPr>
            <a:xfrm>
              <a:off x="3587102" y="5421348"/>
              <a:ext cx="218367" cy="16400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8">
              <a:extLst>
                <a:ext uri="{FF2B5EF4-FFF2-40B4-BE49-F238E27FC236}">
                  <a16:creationId xmlns:a16="http://schemas.microsoft.com/office/drawing/2014/main" id="{6C58DC3F-0390-FBE5-77C6-51AF189398EA}"/>
                </a:ext>
              </a:extLst>
            </p:cNvPr>
            <p:cNvCxnSpPr>
              <a:cxnSpLocks/>
              <a:stCxn id="15" idx="3"/>
              <a:endCxn id="9" idx="2"/>
            </p:cNvCxnSpPr>
            <p:nvPr/>
          </p:nvCxnSpPr>
          <p:spPr>
            <a:xfrm flipV="1">
              <a:off x="4345469" y="5945348"/>
              <a:ext cx="180000" cy="189049"/>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テキスト ボックス 24">
            <a:extLst>
              <a:ext uri="{FF2B5EF4-FFF2-40B4-BE49-F238E27FC236}">
                <a16:creationId xmlns:a16="http://schemas.microsoft.com/office/drawing/2014/main" id="{EA0327FF-30EA-BCBC-69AA-53FB5E6E7858}"/>
              </a:ext>
            </a:extLst>
          </p:cNvPr>
          <p:cNvSpPr txBox="1"/>
          <p:nvPr/>
        </p:nvSpPr>
        <p:spPr>
          <a:xfrm>
            <a:off x="838200" y="4738928"/>
            <a:ext cx="849913" cy="369332"/>
          </a:xfrm>
          <a:prstGeom prst="rect">
            <a:avLst/>
          </a:prstGeom>
          <a:noFill/>
        </p:spPr>
        <p:txBody>
          <a:bodyPr wrap="none" rtlCol="0">
            <a:spAutoFit/>
          </a:bodyPr>
          <a:lstStyle/>
          <a:p>
            <a:r>
              <a:rPr kumimoji="1" lang="en-US" altLang="ja-JP" dirty="0"/>
              <a:t>CI/CD</a:t>
            </a:r>
            <a:endParaRPr kumimoji="1" lang="ja-JP" altLang="en-US"/>
          </a:p>
        </p:txBody>
      </p:sp>
    </p:spTree>
    <p:extLst>
      <p:ext uri="{BB962C8B-B14F-4D97-AF65-F5344CB8AC3E}">
        <p14:creationId xmlns:p14="http://schemas.microsoft.com/office/powerpoint/2010/main" val="337804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577922-AC4C-F918-8A1E-258C6BE02D01}"/>
              </a:ext>
            </a:extLst>
          </p:cNvPr>
          <p:cNvSpPr>
            <a:spLocks noGrp="1"/>
          </p:cNvSpPr>
          <p:nvPr>
            <p:ph type="title"/>
          </p:nvPr>
        </p:nvSpPr>
        <p:spPr/>
        <p:txBody>
          <a:bodyPr/>
          <a:lstStyle/>
          <a:p>
            <a:r>
              <a:rPr kumimoji="1" lang="en-US" altLang="ja-JP" dirty="0"/>
              <a:t>CI/CD</a:t>
            </a:r>
            <a:r>
              <a:rPr kumimoji="1" lang="ja-JP" altLang="en-US"/>
              <a:t>で行うべきこと</a:t>
            </a:r>
          </a:p>
        </p:txBody>
      </p:sp>
      <p:sp>
        <p:nvSpPr>
          <p:cNvPr id="4" name="日付プレースホルダー 3">
            <a:extLst>
              <a:ext uri="{FF2B5EF4-FFF2-40B4-BE49-F238E27FC236}">
                <a16:creationId xmlns:a16="http://schemas.microsoft.com/office/drawing/2014/main" id="{8F06FC09-4F9D-E038-29CF-A33C1440A9FF}"/>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4A33BA07-0B16-A4DC-095D-8C9481375C8F}"/>
              </a:ext>
            </a:extLst>
          </p:cNvPr>
          <p:cNvSpPr>
            <a:spLocks noGrp="1"/>
          </p:cNvSpPr>
          <p:nvPr>
            <p:ph type="sldNum" sz="quarter" idx="12"/>
          </p:nvPr>
        </p:nvSpPr>
        <p:spPr/>
        <p:txBody>
          <a:bodyPr/>
          <a:lstStyle/>
          <a:p>
            <a:fld id="{0B8845E4-5C92-A046-BB66-E5D9CC995B08}" type="slidenum">
              <a:rPr kumimoji="1" lang="ja-JP" altLang="en-US" smtClean="0"/>
              <a:t>10</a:t>
            </a:fld>
            <a:endParaRPr kumimoji="1" lang="ja-JP" altLang="en-US"/>
          </a:p>
        </p:txBody>
      </p:sp>
      <p:pic>
        <p:nvPicPr>
          <p:cNvPr id="6" name="図 5">
            <a:extLst>
              <a:ext uri="{FF2B5EF4-FFF2-40B4-BE49-F238E27FC236}">
                <a16:creationId xmlns:a16="http://schemas.microsoft.com/office/drawing/2014/main" id="{08E83FAA-6CC7-01BF-CA5E-03055845E0E5}"/>
              </a:ext>
            </a:extLst>
          </p:cNvPr>
          <p:cNvPicPr>
            <a:picLocks noChangeAspect="1"/>
          </p:cNvPicPr>
          <p:nvPr/>
        </p:nvPicPr>
        <p:blipFill>
          <a:blip r:embed="rId3"/>
          <a:stretch>
            <a:fillRect/>
          </a:stretch>
        </p:blipFill>
        <p:spPr>
          <a:xfrm>
            <a:off x="838200" y="1825625"/>
            <a:ext cx="5575323" cy="3136119"/>
          </a:xfrm>
          <a:prstGeom prst="rect">
            <a:avLst/>
          </a:prstGeom>
        </p:spPr>
      </p:pic>
      <p:sp>
        <p:nvSpPr>
          <p:cNvPr id="3" name="コンテンツ プレースホルダー 2">
            <a:extLst>
              <a:ext uri="{FF2B5EF4-FFF2-40B4-BE49-F238E27FC236}">
                <a16:creationId xmlns:a16="http://schemas.microsoft.com/office/drawing/2014/main" id="{D93E5329-FFFC-CED0-3852-B32C1FF704E3}"/>
              </a:ext>
            </a:extLst>
          </p:cNvPr>
          <p:cNvSpPr>
            <a:spLocks noGrp="1"/>
          </p:cNvSpPr>
          <p:nvPr>
            <p:ph idx="1"/>
          </p:nvPr>
        </p:nvSpPr>
        <p:spPr>
          <a:xfrm>
            <a:off x="6096000" y="1825625"/>
            <a:ext cx="5257800" cy="4351338"/>
          </a:xfrm>
        </p:spPr>
        <p:txBody>
          <a:bodyPr>
            <a:normAutofit fontScale="85000" lnSpcReduction="10000"/>
          </a:bodyPr>
          <a:lstStyle/>
          <a:p>
            <a:pPr>
              <a:lnSpc>
                <a:spcPct val="110000"/>
              </a:lnSpc>
            </a:pPr>
            <a:r>
              <a:rPr kumimoji="1" lang="ja-JP" altLang="en-US"/>
              <a:t>ビルド</a:t>
            </a:r>
            <a:endParaRPr kumimoji="1" lang="en-US" altLang="ja-JP" dirty="0"/>
          </a:p>
          <a:p>
            <a:pPr>
              <a:lnSpc>
                <a:spcPct val="110000"/>
              </a:lnSpc>
            </a:pPr>
            <a:r>
              <a:rPr lang="ja-JP" altLang="en-US"/>
              <a:t>テスト</a:t>
            </a:r>
            <a:endParaRPr lang="en-US" altLang="ja-JP" dirty="0"/>
          </a:p>
          <a:p>
            <a:pPr lvl="1">
              <a:lnSpc>
                <a:spcPct val="110000"/>
              </a:lnSpc>
            </a:pPr>
            <a:r>
              <a:rPr kumimoji="1" lang="ja-JP" altLang="en-US"/>
              <a:t>カバレッジ計測</a:t>
            </a:r>
            <a:endParaRPr kumimoji="1" lang="en-US" altLang="ja-JP" dirty="0"/>
          </a:p>
          <a:p>
            <a:pPr>
              <a:lnSpc>
                <a:spcPct val="110000"/>
              </a:lnSpc>
            </a:pPr>
            <a:r>
              <a:rPr kumimoji="1" lang="ja-JP" altLang="en-US"/>
              <a:t>ソースコード品質測定</a:t>
            </a:r>
            <a:endParaRPr kumimoji="1" lang="en-US" altLang="ja-JP" dirty="0"/>
          </a:p>
          <a:p>
            <a:pPr>
              <a:lnSpc>
                <a:spcPct val="110000"/>
              </a:lnSpc>
            </a:pPr>
            <a:r>
              <a:rPr lang="ja-JP" altLang="en-US"/>
              <a:t>リリース管理</a:t>
            </a:r>
            <a:endParaRPr lang="en-US" altLang="ja-JP" dirty="0"/>
          </a:p>
          <a:p>
            <a:pPr lvl="1">
              <a:lnSpc>
                <a:spcPct val="110000"/>
              </a:lnSpc>
            </a:pPr>
            <a:r>
              <a:rPr kumimoji="1" lang="ja-JP" altLang="en-US"/>
              <a:t>バージョン管理</a:t>
            </a:r>
          </a:p>
        </p:txBody>
      </p:sp>
      <p:sp>
        <p:nvSpPr>
          <p:cNvPr id="7" name="右中かっこ 6">
            <a:extLst>
              <a:ext uri="{FF2B5EF4-FFF2-40B4-BE49-F238E27FC236}">
                <a16:creationId xmlns:a16="http://schemas.microsoft.com/office/drawing/2014/main" id="{D3A7806B-0802-E3EF-D4C1-0B24E6419268}"/>
              </a:ext>
            </a:extLst>
          </p:cNvPr>
          <p:cNvSpPr/>
          <p:nvPr/>
        </p:nvSpPr>
        <p:spPr>
          <a:xfrm>
            <a:off x="10163330" y="1825625"/>
            <a:ext cx="415331" cy="1603376"/>
          </a:xfrm>
          <a:prstGeom prst="rightBrace">
            <a:avLst>
              <a:gd name="adj1" fmla="val 133926"/>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3074" name="Picture 2" descr="Coveralls - Test Coverage History &amp; Statistics">
            <a:extLst>
              <a:ext uri="{FF2B5EF4-FFF2-40B4-BE49-F238E27FC236}">
                <a16:creationId xmlns:a16="http://schemas.microsoft.com/office/drawing/2014/main" id="{21EB75F2-4DF5-AA6A-8E38-9054C45AE7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1702" y="303368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51FB8ADF-407A-6B3D-1A5B-4EAE3A170417}"/>
              </a:ext>
            </a:extLst>
          </p:cNvPr>
          <p:cNvSpPr txBox="1"/>
          <p:nvPr/>
        </p:nvSpPr>
        <p:spPr>
          <a:xfrm>
            <a:off x="10655578" y="2396480"/>
            <a:ext cx="1410964" cy="461665"/>
          </a:xfrm>
          <a:prstGeom prst="rect">
            <a:avLst/>
          </a:prstGeom>
          <a:noFill/>
        </p:spPr>
        <p:txBody>
          <a:bodyPr wrap="none" rtlCol="0">
            <a:spAutoFit/>
          </a:bodyPr>
          <a:lstStyle/>
          <a:p>
            <a:r>
              <a:rPr kumimoji="1" lang="en-US" altLang="ja-JP" sz="2400" dirty="0" err="1"/>
              <a:t>Makefile</a:t>
            </a:r>
            <a:endParaRPr kumimoji="1" lang="ja-JP" altLang="en-US" sz="2400"/>
          </a:p>
        </p:txBody>
      </p:sp>
      <p:pic>
        <p:nvPicPr>
          <p:cNvPr id="3076" name="Picture 4" descr="codebeat Reviews 2023: Details, Pricing, &amp; Features | G2">
            <a:extLst>
              <a:ext uri="{FF2B5EF4-FFF2-40B4-BE49-F238E27FC236}">
                <a16:creationId xmlns:a16="http://schemas.microsoft.com/office/drawing/2014/main" id="{648FABE5-062D-E68E-7A22-39BCA8253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371" y="5449080"/>
            <a:ext cx="1371429"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itHub - gojp/goreportcard: A report card for your Go application">
            <a:extLst>
              <a:ext uri="{FF2B5EF4-FFF2-40B4-BE49-F238E27FC236}">
                <a16:creationId xmlns:a16="http://schemas.microsoft.com/office/drawing/2014/main" id="{AC57656A-76B1-5045-4B95-7B98E17564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1400" y="5089080"/>
            <a:ext cx="21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GitHubの新機能「GitHub Actions」で試すCI/CD | さくらのナレッジ">
            <a:extLst>
              <a:ext uri="{FF2B5EF4-FFF2-40B4-BE49-F238E27FC236}">
                <a16:creationId xmlns:a16="http://schemas.microsoft.com/office/drawing/2014/main" id="{9FA82F36-7123-A122-A867-06A205B896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01702" y="4692920"/>
            <a:ext cx="1080000" cy="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右中かっこ 9">
            <a:extLst>
              <a:ext uri="{FF2B5EF4-FFF2-40B4-BE49-F238E27FC236}">
                <a16:creationId xmlns:a16="http://schemas.microsoft.com/office/drawing/2014/main" id="{2380E3EC-722E-21AD-4FFB-454166A07DA6}"/>
              </a:ext>
            </a:extLst>
          </p:cNvPr>
          <p:cNvSpPr/>
          <p:nvPr/>
        </p:nvSpPr>
        <p:spPr>
          <a:xfrm>
            <a:off x="10210625" y="4508938"/>
            <a:ext cx="415331" cy="1096150"/>
          </a:xfrm>
          <a:prstGeom prst="rightBrace">
            <a:avLst>
              <a:gd name="adj1" fmla="val 133926"/>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85504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dissolve">
                                      <p:cBhvr>
                                        <p:cTn id="28" dur="500"/>
                                        <p:tgtEl>
                                          <p:spTgt spid="307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dissolve">
                                      <p:cBhvr>
                                        <p:cTn id="33" dur="500"/>
                                        <p:tgtEl>
                                          <p:spTgt spid="3">
                                            <p:txEl>
                                              <p:pRg st="3" end="3"/>
                                            </p:txEl>
                                          </p:spTgt>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dissolve">
                                      <p:cBhvr>
                                        <p:cTn id="37" dur="500"/>
                                        <p:tgtEl>
                                          <p:spTgt spid="3076"/>
                                        </p:tgtEl>
                                      </p:cBhvr>
                                    </p:animEffec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3078"/>
                                        </p:tgtEl>
                                        <p:attrNameLst>
                                          <p:attrName>style.visibility</p:attrName>
                                        </p:attrNameLst>
                                      </p:cBhvr>
                                      <p:to>
                                        <p:strVal val="visible"/>
                                      </p:to>
                                    </p:set>
                                    <p:animEffect transition="in" filter="dissolve">
                                      <p:cBhvr>
                                        <p:cTn id="41" dur="500"/>
                                        <p:tgtEl>
                                          <p:spTgt spid="307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dissolve">
                                      <p:cBhvr>
                                        <p:cTn id="46" dur="500"/>
                                        <p:tgtEl>
                                          <p:spTgt spid="3">
                                            <p:txEl>
                                              <p:pRg st="4" end="4"/>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dissolve">
                                      <p:cBhvr>
                                        <p:cTn id="49" dur="500"/>
                                        <p:tgtEl>
                                          <p:spTgt spid="3">
                                            <p:txEl>
                                              <p:pRg st="5" end="5"/>
                                            </p:txEl>
                                          </p:spTgt>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18884-9BDC-9BA6-9AA7-87E0EAA2ED25}"/>
              </a:ext>
            </a:extLst>
          </p:cNvPr>
          <p:cNvSpPr>
            <a:spLocks noGrp="1"/>
          </p:cNvSpPr>
          <p:nvPr>
            <p:ph type="title"/>
          </p:nvPr>
        </p:nvSpPr>
        <p:spPr/>
        <p:txBody>
          <a:bodyPr/>
          <a:lstStyle/>
          <a:p>
            <a:r>
              <a:rPr kumimoji="1" lang="ja-JP" altLang="en-US"/>
              <a:t>本日やるこ</a:t>
            </a:r>
            <a:r>
              <a:rPr lang="ja-JP" altLang="en-US"/>
              <a:t>と</a:t>
            </a:r>
            <a:endParaRPr kumimoji="1" lang="ja-JP" altLang="en-US"/>
          </a:p>
        </p:txBody>
      </p:sp>
      <p:sp>
        <p:nvSpPr>
          <p:cNvPr id="3" name="コンテンツ プレースホルダー 2">
            <a:extLst>
              <a:ext uri="{FF2B5EF4-FFF2-40B4-BE49-F238E27FC236}">
                <a16:creationId xmlns:a16="http://schemas.microsoft.com/office/drawing/2014/main" id="{F853D72B-F205-34AC-B509-C822E356399D}"/>
              </a:ext>
            </a:extLst>
          </p:cNvPr>
          <p:cNvSpPr>
            <a:spLocks noGrp="1"/>
          </p:cNvSpPr>
          <p:nvPr>
            <p:ph idx="1"/>
          </p:nvPr>
        </p:nvSpPr>
        <p:spPr/>
        <p:txBody>
          <a:bodyPr>
            <a:normAutofit/>
          </a:bodyPr>
          <a:lstStyle/>
          <a:p>
            <a:pPr>
              <a:lnSpc>
                <a:spcPct val="100000"/>
              </a:lnSpc>
            </a:pPr>
            <a:r>
              <a:rPr kumimoji="1" lang="en-US" altLang="ja-JP" dirty="0"/>
              <a:t>CI/CD</a:t>
            </a:r>
            <a:r>
              <a:rPr kumimoji="1" lang="ja-JP" altLang="en-US"/>
              <a:t>とは</a:t>
            </a:r>
            <a:endParaRPr kumimoji="1" lang="en-US" altLang="ja-JP" dirty="0"/>
          </a:p>
          <a:p>
            <a:pPr>
              <a:lnSpc>
                <a:spcPct val="100000"/>
              </a:lnSpc>
            </a:pPr>
            <a:r>
              <a:rPr kumimoji="1" lang="en-US" altLang="ja-JP" dirty="0"/>
              <a:t>CI/CD</a:t>
            </a:r>
            <a:r>
              <a:rPr kumimoji="1" lang="ja-JP" altLang="en-US"/>
              <a:t>で行うべきこと</a:t>
            </a:r>
            <a:endParaRPr kumimoji="1" lang="en-US" altLang="ja-JP" dirty="0"/>
          </a:p>
          <a:p>
            <a:pPr>
              <a:lnSpc>
                <a:spcPct val="100000"/>
              </a:lnSpc>
            </a:pPr>
            <a:r>
              <a:rPr lang="en-US" altLang="ja-JP" dirty="0"/>
              <a:t>CI/CD</a:t>
            </a:r>
            <a:r>
              <a:rPr lang="ja-JP" altLang="en-US"/>
              <a:t>スクリプト</a:t>
            </a:r>
            <a:endParaRPr lang="en-US" altLang="ja-JP" dirty="0"/>
          </a:p>
          <a:p>
            <a:pPr lvl="1">
              <a:lnSpc>
                <a:spcPct val="100000"/>
              </a:lnSpc>
            </a:pPr>
            <a:r>
              <a:rPr kumimoji="1" lang="en-US" altLang="ja-JP" dirty="0" err="1">
                <a:latin typeface="Consolas" panose="020B0609020204030204" pitchFamily="49" charset="0"/>
                <a:cs typeface="Consolas" panose="020B0609020204030204" pitchFamily="49" charset="0"/>
              </a:rPr>
              <a:t>build.yaml</a:t>
            </a:r>
            <a:endParaRPr kumimoji="1" lang="en-US" altLang="ja-JP" dirty="0">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7F511538-3A5E-A693-1682-8F7030DEED7E}"/>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5DEFD98F-A08C-E935-9470-1C821BDBD919}"/>
              </a:ext>
            </a:extLst>
          </p:cNvPr>
          <p:cNvSpPr>
            <a:spLocks noGrp="1"/>
          </p:cNvSpPr>
          <p:nvPr>
            <p:ph type="sldNum" sz="quarter" idx="12"/>
          </p:nvPr>
        </p:nvSpPr>
        <p:spPr/>
        <p:txBody>
          <a:bodyPr/>
          <a:lstStyle/>
          <a:p>
            <a:fld id="{0B8845E4-5C92-A046-BB66-E5D9CC995B08}" type="slidenum">
              <a:rPr kumimoji="1" lang="ja-JP" altLang="en-US" smtClean="0"/>
              <a:t>11</a:t>
            </a:fld>
            <a:endParaRPr kumimoji="1" lang="ja-JP" altLang="en-US"/>
          </a:p>
        </p:txBody>
      </p:sp>
      <p:sp>
        <p:nvSpPr>
          <p:cNvPr id="6" name="正方形/長方形 5">
            <a:extLst>
              <a:ext uri="{FF2B5EF4-FFF2-40B4-BE49-F238E27FC236}">
                <a16:creationId xmlns:a16="http://schemas.microsoft.com/office/drawing/2014/main" id="{942DC1B0-8D81-9FC4-6952-2D354E843FF4}"/>
              </a:ext>
            </a:extLst>
          </p:cNvPr>
          <p:cNvSpPr/>
          <p:nvPr/>
        </p:nvSpPr>
        <p:spPr>
          <a:xfrm>
            <a:off x="665400" y="1794092"/>
            <a:ext cx="7627262" cy="160337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862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BB559-1DD1-4764-9109-E6AD6A90B5A3}"/>
              </a:ext>
            </a:extLst>
          </p:cNvPr>
          <p:cNvSpPr>
            <a:spLocks noGrp="1"/>
          </p:cNvSpPr>
          <p:nvPr>
            <p:ph type="title"/>
          </p:nvPr>
        </p:nvSpPr>
        <p:spPr/>
        <p:txBody>
          <a:bodyPr/>
          <a:lstStyle/>
          <a:p>
            <a:r>
              <a:rPr kumimoji="1" lang="ja-JP" altLang="en-US"/>
              <a:t>プロジェクトの開始</a:t>
            </a:r>
          </a:p>
        </p:txBody>
      </p:sp>
      <p:sp>
        <p:nvSpPr>
          <p:cNvPr id="3" name="コンテンツ プレースホルダー 2">
            <a:extLst>
              <a:ext uri="{FF2B5EF4-FFF2-40B4-BE49-F238E27FC236}">
                <a16:creationId xmlns:a16="http://schemas.microsoft.com/office/drawing/2014/main" id="{BC4E6319-C33D-3BF9-4B14-21D64B74712B}"/>
              </a:ext>
            </a:extLst>
          </p:cNvPr>
          <p:cNvSpPr>
            <a:spLocks noGrp="1"/>
          </p:cNvSpPr>
          <p:nvPr>
            <p:ph idx="1"/>
          </p:nvPr>
        </p:nvSpPr>
        <p:spPr>
          <a:xfrm>
            <a:off x="838199" y="1825625"/>
            <a:ext cx="10857931" cy="4351338"/>
          </a:xfrm>
        </p:spPr>
        <p:txBody>
          <a:bodyPr>
            <a:normAutofit fontScale="92500"/>
          </a:bodyPr>
          <a:lstStyle/>
          <a:p>
            <a:pPr>
              <a:lnSpc>
                <a:spcPct val="100000"/>
              </a:lnSpc>
            </a:pPr>
            <a:r>
              <a:rPr kumimoji="1" lang="en-US" altLang="ja-JP" dirty="0"/>
              <a:t>README/LICENSE</a:t>
            </a:r>
            <a:r>
              <a:rPr kumimoji="1" lang="ja-JP" altLang="en-US"/>
              <a:t>などを書く．</a:t>
            </a:r>
            <a:endParaRPr kumimoji="1" lang="en-US" altLang="ja-JP" dirty="0"/>
          </a:p>
          <a:p>
            <a:pPr>
              <a:lnSpc>
                <a:spcPct val="100000"/>
              </a:lnSpc>
            </a:pPr>
            <a:r>
              <a:rPr kumimoji="1" lang="ja-JP" altLang="en-US"/>
              <a:t>ソースコードを書く前に</a:t>
            </a:r>
            <a:r>
              <a:rPr kumimoji="1" lang="en-US" altLang="ja-JP" dirty="0"/>
              <a:t>CI/CD</a:t>
            </a:r>
            <a:r>
              <a:rPr kumimoji="1" lang="ja-JP" altLang="en-US"/>
              <a:t>を用意する．</a:t>
            </a:r>
            <a:endParaRPr kumimoji="1" lang="en-US" altLang="ja-JP" dirty="0"/>
          </a:p>
          <a:p>
            <a:pPr lvl="1">
              <a:lnSpc>
                <a:spcPct val="100000"/>
              </a:lnSpc>
            </a:pPr>
            <a:r>
              <a:rPr lang="ja-JP" altLang="en-US"/>
              <a:t>そのためにビルドファイルを準備する．</a:t>
            </a:r>
            <a:endParaRPr lang="en-US" altLang="ja-JP" dirty="0"/>
          </a:p>
          <a:p>
            <a:pPr lvl="2">
              <a:lnSpc>
                <a:spcPct val="100000"/>
              </a:lnSpc>
            </a:pPr>
            <a:r>
              <a:rPr lang="ja-JP" altLang="en-US"/>
              <a:t>ビルド，テストを実施する．</a:t>
            </a:r>
            <a:endParaRPr lang="en-US" altLang="ja-JP" dirty="0"/>
          </a:p>
          <a:p>
            <a:pPr>
              <a:lnSpc>
                <a:spcPct val="100000"/>
              </a:lnSpc>
            </a:pPr>
            <a:r>
              <a:rPr lang="en-US" altLang="ja-JP" dirty="0"/>
              <a:t>CI/CD</a:t>
            </a:r>
            <a:r>
              <a:rPr lang="ja-JP" altLang="en-US"/>
              <a:t>の準備は大変な作業である．</a:t>
            </a:r>
            <a:endParaRPr lang="en-US" altLang="ja-JP" dirty="0"/>
          </a:p>
          <a:p>
            <a:pPr lvl="1">
              <a:lnSpc>
                <a:spcPct val="100000"/>
              </a:lnSpc>
            </a:pPr>
            <a:r>
              <a:rPr lang="ja-JP" altLang="en-US"/>
              <a:t>そのために最初に用意する．</a:t>
            </a:r>
            <a:endParaRPr lang="en-US" altLang="ja-JP" dirty="0"/>
          </a:p>
        </p:txBody>
      </p:sp>
      <p:sp>
        <p:nvSpPr>
          <p:cNvPr id="4" name="日付プレースホルダー 3">
            <a:extLst>
              <a:ext uri="{FF2B5EF4-FFF2-40B4-BE49-F238E27FC236}">
                <a16:creationId xmlns:a16="http://schemas.microsoft.com/office/drawing/2014/main" id="{CEBE38D7-7CC1-769D-2158-CC096B94A4AC}"/>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151D6A9F-4A43-E94A-1EDB-FD00F5B8829D}"/>
              </a:ext>
            </a:extLst>
          </p:cNvPr>
          <p:cNvSpPr>
            <a:spLocks noGrp="1"/>
          </p:cNvSpPr>
          <p:nvPr>
            <p:ph type="sldNum" sz="quarter" idx="12"/>
          </p:nvPr>
        </p:nvSpPr>
        <p:spPr/>
        <p:txBody>
          <a:bodyPr/>
          <a:lstStyle/>
          <a:p>
            <a:fld id="{0B8845E4-5C92-A046-BB66-E5D9CC995B08}" type="slidenum">
              <a:rPr kumimoji="1" lang="ja-JP" altLang="en-US" smtClean="0"/>
              <a:t>12</a:t>
            </a:fld>
            <a:endParaRPr kumimoji="1" lang="ja-JP" altLang="en-US"/>
          </a:p>
        </p:txBody>
      </p:sp>
    </p:spTree>
    <p:extLst>
      <p:ext uri="{BB962C8B-B14F-4D97-AF65-F5344CB8AC3E}">
        <p14:creationId xmlns:p14="http://schemas.microsoft.com/office/powerpoint/2010/main" val="119358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9A80A-FD77-25EA-D347-4E6127E23ED4}"/>
              </a:ext>
            </a:extLst>
          </p:cNvPr>
          <p:cNvSpPr>
            <a:spLocks noGrp="1"/>
          </p:cNvSpPr>
          <p:nvPr>
            <p:ph type="title"/>
          </p:nvPr>
        </p:nvSpPr>
        <p:spPr/>
        <p:txBody>
          <a:bodyPr/>
          <a:lstStyle/>
          <a:p>
            <a:r>
              <a:rPr kumimoji="1" lang="en-US" altLang="ja-JP" dirty="0" err="1">
                <a:latin typeface="Consolas" panose="020B0609020204030204" pitchFamily="49" charset="0"/>
                <a:cs typeface="Consolas" panose="020B0609020204030204" pitchFamily="49" charset="0"/>
              </a:rPr>
              <a:t>Makefile</a:t>
            </a:r>
            <a:r>
              <a:rPr kumimoji="1" lang="ja-JP" altLang="en-US"/>
              <a:t>を更新する</a:t>
            </a:r>
          </a:p>
        </p:txBody>
      </p:sp>
      <p:sp>
        <p:nvSpPr>
          <p:cNvPr id="8" name="コンテンツ プレースホルダー 7">
            <a:extLst>
              <a:ext uri="{FF2B5EF4-FFF2-40B4-BE49-F238E27FC236}">
                <a16:creationId xmlns:a16="http://schemas.microsoft.com/office/drawing/2014/main" id="{A41131E9-1BB0-69F6-547C-19ED1B725195}"/>
              </a:ext>
            </a:extLst>
          </p:cNvPr>
          <p:cNvSpPr>
            <a:spLocks noGrp="1"/>
          </p:cNvSpPr>
          <p:nvPr>
            <p:ph idx="1"/>
          </p:nvPr>
        </p:nvSpPr>
        <p:spPr/>
        <p:txBody>
          <a:bodyPr/>
          <a:lstStyle/>
          <a:p>
            <a:r>
              <a:rPr lang="en-US" altLang="ja-JP" dirty="0">
                <a:latin typeface="Consolas" panose="020B0609020204030204" pitchFamily="49" charset="0"/>
                <a:cs typeface="Consolas" panose="020B0609020204030204" pitchFamily="49" charset="0"/>
              </a:rPr>
              <a:t>test</a:t>
            </a:r>
            <a:r>
              <a:rPr lang="ja-JP" altLang="en-US"/>
              <a:t>でカバレッジを計測する必要がある．</a:t>
            </a:r>
            <a:endParaRPr lang="en-US" altLang="ja-JP" dirty="0"/>
          </a:p>
          <a:p>
            <a:pPr lvl="1"/>
            <a:r>
              <a:rPr lang="ja-JP" altLang="en-US"/>
              <a:t>出力先は</a:t>
            </a:r>
            <a:r>
              <a:rPr lang="en-US" altLang="ja-JP" dirty="0" err="1">
                <a:latin typeface="Consolas" panose="020B0609020204030204" pitchFamily="49" charset="0"/>
                <a:cs typeface="Consolas" panose="020B0609020204030204" pitchFamily="49" charset="0"/>
              </a:rPr>
              <a:t>coverage.out</a:t>
            </a:r>
            <a:r>
              <a:rPr lang="ja-JP" altLang="en-US"/>
              <a:t>というファイル．</a:t>
            </a:r>
          </a:p>
        </p:txBody>
      </p:sp>
      <p:sp>
        <p:nvSpPr>
          <p:cNvPr id="4" name="日付プレースホルダー 3">
            <a:extLst>
              <a:ext uri="{FF2B5EF4-FFF2-40B4-BE49-F238E27FC236}">
                <a16:creationId xmlns:a16="http://schemas.microsoft.com/office/drawing/2014/main" id="{46D78703-D079-F5CA-8C7C-D7222DE15FE6}"/>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D1FB0623-C7CC-0324-A944-C732647F5D11}"/>
              </a:ext>
            </a:extLst>
          </p:cNvPr>
          <p:cNvSpPr>
            <a:spLocks noGrp="1"/>
          </p:cNvSpPr>
          <p:nvPr>
            <p:ph type="sldNum" sz="quarter" idx="12"/>
          </p:nvPr>
        </p:nvSpPr>
        <p:spPr/>
        <p:txBody>
          <a:bodyPr/>
          <a:lstStyle/>
          <a:p>
            <a:fld id="{0B8845E4-5C92-A046-BB66-E5D9CC995B08}"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BBB15D97-34BB-34F4-EF8B-3177AF410F9A}"/>
              </a:ext>
            </a:extLst>
          </p:cNvPr>
          <p:cNvSpPr txBox="1"/>
          <p:nvPr/>
        </p:nvSpPr>
        <p:spPr>
          <a:xfrm>
            <a:off x="2876862" y="4001294"/>
            <a:ext cx="9315138" cy="2862322"/>
          </a:xfrm>
          <a:prstGeom prst="rect">
            <a:avLst/>
          </a:prstGeom>
          <a:solidFill>
            <a:schemeClr val="bg1"/>
          </a:solidFill>
          <a:ln w="12700">
            <a:solidFill>
              <a:schemeClr val="tx1"/>
            </a:solidFill>
          </a:ln>
        </p:spPr>
        <p:txBody>
          <a:bodyPr wrap="square">
            <a:spAutoFit/>
          </a:bodyPr>
          <a:lstStyle/>
          <a:p>
            <a:r>
              <a:rPr lang="en" altLang="ja-JP" b="0" dirty="0">
                <a:solidFill>
                  <a:srgbClr val="7A3E9D"/>
                </a:solidFill>
                <a:effectLst/>
                <a:latin typeface="Myrica M" panose="020B0509020203020207" pitchFamily="49" charset="-128"/>
                <a:ea typeface="Myrica M" panose="020B0509020203020207" pitchFamily="49" charset="-128"/>
              </a:rPr>
              <a:t>PACKAGE_LIST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1" dirty="0">
                <a:solidFill>
                  <a:srgbClr val="AA3731"/>
                </a:solidFill>
                <a:effectLst/>
                <a:latin typeface="Myrica M" panose="020B0509020203020207" pitchFamily="49" charset="-128"/>
                <a:ea typeface="Myrica M" panose="020B0509020203020207" pitchFamily="49" charset="-128"/>
              </a:rPr>
              <a:t>shell</a:t>
            </a:r>
            <a:r>
              <a:rPr lang="en" altLang="ja-JP" b="0" dirty="0">
                <a:solidFill>
                  <a:srgbClr val="448C27"/>
                </a:solidFill>
                <a:effectLst/>
                <a:latin typeface="Myrica M" panose="020B0509020203020207" pitchFamily="49" charset="-128"/>
                <a:ea typeface="Myrica M" panose="020B0509020203020207" pitchFamily="49" charset="-128"/>
              </a:rPr>
              <a:t> go list ./...</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A3E9D"/>
                </a:solidFill>
                <a:effectLst/>
                <a:latin typeface="Myrica M" panose="020B0509020203020207" pitchFamily="49" charset="-128"/>
                <a:ea typeface="Myrica M" panose="020B0509020203020207" pitchFamily="49" charset="-128"/>
              </a:rPr>
              <a:t>VERSION</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0.1.2</a:t>
            </a:r>
          </a:p>
          <a:p>
            <a:r>
              <a:rPr lang="en" altLang="ja-JP" b="0" dirty="0">
                <a:solidFill>
                  <a:srgbClr val="7A3E9D"/>
                </a:solidFill>
                <a:effectLst/>
                <a:latin typeface="Myrica M" panose="020B0509020203020207" pitchFamily="49" charset="-128"/>
                <a:ea typeface="Myrica M" panose="020B0509020203020207" pitchFamily="49" charset="-128"/>
              </a:rPr>
              <a:t>NAME</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err="1">
                <a:solidFill>
                  <a:srgbClr val="333333"/>
                </a:solidFill>
                <a:effectLst/>
                <a:latin typeface="Myrica M" panose="020B0509020203020207" pitchFamily="49" charset="-128"/>
                <a:ea typeface="Myrica M" panose="020B0509020203020207" pitchFamily="49" charset="-128"/>
              </a:rPr>
              <a:t>urleap</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7A3E9D"/>
                </a:solidFill>
                <a:effectLst/>
                <a:latin typeface="Myrica M" panose="020B0509020203020207" pitchFamily="49" charset="-128"/>
                <a:ea typeface="Myrica M" panose="020B0509020203020207" pitchFamily="49" charset="-128"/>
              </a:rPr>
              <a:t>DIST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7A3E9D"/>
                </a:solidFill>
                <a:effectLst/>
                <a:latin typeface="Myrica M" panose="020B0509020203020207" pitchFamily="49" charset="-128"/>
                <a:ea typeface="Myrica M" panose="020B0509020203020207" pitchFamily="49" charset="-128"/>
              </a:rPr>
              <a:t>NAME</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7A3E9D"/>
                </a:solidFill>
                <a:effectLst/>
                <a:latin typeface="Myrica M" panose="020B0509020203020207" pitchFamily="49" charset="-128"/>
                <a:ea typeface="Myrica M" panose="020B0509020203020207" pitchFamily="49" charset="-128"/>
              </a:rPr>
              <a:t>VERSION</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br>
              <a:rPr lang="en" altLang="ja-JP" b="0" dirty="0">
                <a:solidFill>
                  <a:srgbClr val="333333"/>
                </a:solidFill>
                <a:effectLst/>
                <a:latin typeface="Myrica M" panose="020B0509020203020207" pitchFamily="49" charset="-128"/>
                <a:ea typeface="Myrica M" panose="020B0509020203020207" pitchFamily="49" charset="-128"/>
              </a:rPr>
            </a:br>
            <a:r>
              <a:rPr lang="en" altLang="ja-JP" b="1" dirty="0" err="1">
                <a:solidFill>
                  <a:srgbClr val="AA3731"/>
                </a:solidFill>
                <a:effectLst/>
                <a:latin typeface="Myrica M" panose="020B0509020203020207" pitchFamily="49" charset="-128"/>
                <a:ea typeface="Myrica M" panose="020B0509020203020207" pitchFamily="49" charset="-128"/>
              </a:rPr>
              <a:t>urleap</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err="1">
                <a:solidFill>
                  <a:srgbClr val="333333"/>
                </a:solidFill>
                <a:effectLst/>
                <a:latin typeface="Myrica M" panose="020B0509020203020207" pitchFamily="49" charset="-128"/>
                <a:ea typeface="Myrica M" panose="020B0509020203020207" pitchFamily="49" charset="-128"/>
              </a:rPr>
              <a:t>coverage.out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333333"/>
                </a:solidFill>
                <a:effectLst/>
                <a:latin typeface="Myrica M" panose="020B0509020203020207" pitchFamily="49" charset="-128"/>
                <a:ea typeface="Myrica M" panose="020B0509020203020207" pitchFamily="49" charset="-128"/>
              </a:rPr>
              <a:t>	go build -o </a:t>
            </a:r>
            <a:r>
              <a:rPr lang="en" altLang="ja-JP" b="0" dirty="0" err="1">
                <a:solidFill>
                  <a:srgbClr val="333333"/>
                </a:solidFill>
                <a:effectLst/>
                <a:latin typeface="Myrica M" panose="020B0509020203020207" pitchFamily="49" charset="-128"/>
                <a:ea typeface="Myrica M" panose="020B0509020203020207" pitchFamily="49" charset="-128"/>
              </a:rPr>
              <a:t>urleap</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7A3E9D"/>
                </a:solidFill>
                <a:effectLst/>
                <a:latin typeface="Myrica M" panose="020B0509020203020207" pitchFamily="49" charset="-128"/>
                <a:ea typeface="Myrica M" panose="020B0509020203020207" pitchFamily="49" charset="-128"/>
              </a:rPr>
              <a:t>PACKAGE_LIST</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br>
              <a:rPr lang="en" altLang="ja-JP" b="0" dirty="0">
                <a:solidFill>
                  <a:srgbClr val="333333"/>
                </a:solidFill>
                <a:effectLst/>
                <a:latin typeface="Myrica M" panose="020B0509020203020207" pitchFamily="49" charset="-128"/>
                <a:ea typeface="Myrica M" panose="020B0509020203020207" pitchFamily="49" charset="-128"/>
              </a:rPr>
            </a:br>
            <a:r>
              <a:rPr lang="en" altLang="ja-JP" b="1" dirty="0" err="1">
                <a:solidFill>
                  <a:srgbClr val="AA3731"/>
                </a:solidFill>
                <a:effectLst/>
                <a:latin typeface="Myrica M" panose="020B0509020203020207" pitchFamily="49" charset="-128"/>
                <a:ea typeface="Myrica M" panose="020B0509020203020207" pitchFamily="49" charset="-128"/>
              </a:rPr>
              <a:t>coverage.out</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a:p>
            <a:r>
              <a:rPr lang="en" altLang="ja-JP" b="0" dirty="0">
                <a:solidFill>
                  <a:srgbClr val="333333"/>
                </a:solidFill>
                <a:effectLst/>
                <a:latin typeface="Myrica M" panose="020B0509020203020207" pitchFamily="49" charset="-128"/>
                <a:ea typeface="Myrica M" panose="020B0509020203020207" pitchFamily="49" charset="-128"/>
              </a:rPr>
              <a:t>	go test -</a:t>
            </a:r>
            <a:r>
              <a:rPr lang="en" altLang="ja-JP" b="0" dirty="0" err="1">
                <a:solidFill>
                  <a:srgbClr val="333333"/>
                </a:solidFill>
                <a:effectLst/>
                <a:latin typeface="Myrica M" panose="020B0509020203020207" pitchFamily="49" charset="-128"/>
                <a:ea typeface="Myrica M" panose="020B0509020203020207" pitchFamily="49" charset="-128"/>
              </a:rPr>
              <a:t>covermode</a:t>
            </a:r>
            <a:r>
              <a:rPr lang="en" altLang="ja-JP" b="0" dirty="0">
                <a:solidFill>
                  <a:srgbClr val="333333"/>
                </a:solidFill>
                <a:effectLst/>
                <a:latin typeface="Myrica M" panose="020B0509020203020207" pitchFamily="49" charset="-128"/>
                <a:ea typeface="Myrica M" panose="020B0509020203020207" pitchFamily="49" charset="-128"/>
              </a:rPr>
              <a:t>=count -</a:t>
            </a:r>
            <a:r>
              <a:rPr lang="en" altLang="ja-JP" b="0" dirty="0" err="1">
                <a:solidFill>
                  <a:srgbClr val="333333"/>
                </a:solidFill>
                <a:effectLst/>
                <a:latin typeface="Myrica M" panose="020B0509020203020207" pitchFamily="49" charset="-128"/>
                <a:ea typeface="Myrica M" panose="020B0509020203020207" pitchFamily="49" charset="-128"/>
              </a:rPr>
              <a:t>coverprofile</a:t>
            </a:r>
            <a:r>
              <a:rPr lang="en" altLang="ja-JP" b="0" dirty="0">
                <a:solidFill>
                  <a:srgbClr val="333333"/>
                </a:solidFill>
                <a:effectLst/>
                <a:latin typeface="Myrica M" panose="020B0509020203020207" pitchFamily="49" charset="-128"/>
                <a:ea typeface="Myrica M" panose="020B0509020203020207" pitchFamily="49" charset="-128"/>
              </a:rPr>
              <a:t>=</a:t>
            </a:r>
            <a:r>
              <a:rPr lang="en" altLang="ja-JP" b="0" dirty="0" err="1">
                <a:solidFill>
                  <a:srgbClr val="333333"/>
                </a:solidFill>
                <a:effectLst/>
                <a:latin typeface="Myrica M" panose="020B0509020203020207" pitchFamily="49" charset="-128"/>
                <a:ea typeface="Myrica M" panose="020B0509020203020207" pitchFamily="49" charset="-128"/>
              </a:rPr>
              <a:t>coverage.out</a:t>
            </a:r>
            <a:r>
              <a:rPr lang="en" altLang="ja-JP" b="0" dirty="0">
                <a:solidFill>
                  <a:srgbClr val="333333"/>
                </a:solidFill>
                <a:effectLst/>
                <a:latin typeface="Myrica M" panose="020B0509020203020207" pitchFamily="49" charset="-128"/>
                <a:ea typeface="Myrica M" panose="020B0509020203020207" pitchFamily="49" charset="-128"/>
              </a:rPr>
              <a:t> </a:t>
            </a:r>
            <a:r>
              <a:rPr lang="en" altLang="ja-JP" b="0" dirty="0">
                <a:solidFill>
                  <a:srgbClr val="777777"/>
                </a:solidFill>
                <a:effectLst/>
                <a:latin typeface="Myrica M" panose="020B0509020203020207" pitchFamily="49" charset="-128"/>
                <a:ea typeface="Myrica M" panose="020B0509020203020207" pitchFamily="49" charset="-128"/>
              </a:rPr>
              <a:t>$(</a:t>
            </a:r>
            <a:r>
              <a:rPr lang="en" altLang="ja-JP" b="0" dirty="0">
                <a:solidFill>
                  <a:srgbClr val="7A3E9D"/>
                </a:solidFill>
                <a:effectLst/>
                <a:latin typeface="Myrica M" panose="020B0509020203020207" pitchFamily="49" charset="-128"/>
                <a:ea typeface="Myrica M" panose="020B0509020203020207" pitchFamily="49" charset="-128"/>
              </a:rPr>
              <a:t>PACKAGE_LIST</a:t>
            </a:r>
            <a:r>
              <a:rPr lang="en" altLang="ja-JP" b="0" dirty="0">
                <a:solidFill>
                  <a:srgbClr val="777777"/>
                </a:solidFill>
                <a:effectLst/>
                <a:latin typeface="Myrica M" panose="020B0509020203020207" pitchFamily="49" charset="-128"/>
                <a:ea typeface="Myrica M" panose="020B0509020203020207" pitchFamily="49" charset="-128"/>
              </a:rPr>
              <a:t>)</a:t>
            </a:r>
            <a:endParaRPr lang="en" altLang="ja-JP" b="0" dirty="0">
              <a:solidFill>
                <a:srgbClr val="333333"/>
              </a:solidFill>
              <a:effectLst/>
              <a:latin typeface="Myrica M" panose="020B0509020203020207" pitchFamily="49" charset="-128"/>
              <a:ea typeface="Myrica M" panose="020B0509020203020207" pitchFamily="49" charset="-128"/>
            </a:endParaRPr>
          </a:p>
        </p:txBody>
      </p:sp>
      <p:sp>
        <p:nvSpPr>
          <p:cNvPr id="9" name="テキスト ボックス 8">
            <a:extLst>
              <a:ext uri="{FF2B5EF4-FFF2-40B4-BE49-F238E27FC236}">
                <a16:creationId xmlns:a16="http://schemas.microsoft.com/office/drawing/2014/main" id="{CB368E3A-8523-497A-45D7-8EFB09944BFD}"/>
              </a:ext>
            </a:extLst>
          </p:cNvPr>
          <p:cNvSpPr txBox="1"/>
          <p:nvPr/>
        </p:nvSpPr>
        <p:spPr>
          <a:xfrm>
            <a:off x="6064155" y="4493707"/>
            <a:ext cx="6127845" cy="1169551"/>
          </a:xfrm>
          <a:prstGeom prst="rect">
            <a:avLst/>
          </a:prstGeom>
          <a:noFill/>
        </p:spPr>
        <p:txBody>
          <a:bodyPr wrap="square" rtlCol="0">
            <a:spAutoFit/>
          </a:bodyPr>
          <a:lstStyle/>
          <a:p>
            <a:r>
              <a:rPr lang="ja-JP" altLang="en-US" sz="1400">
                <a:latin typeface="Meiryo" panose="020B0604030504040204" pitchFamily="34" charset="-128"/>
                <a:ea typeface="Meiryo" panose="020B0604030504040204" pitchFamily="34" charset="-128"/>
                <a:cs typeface="Consolas" panose="020B0609020204030204" pitchFamily="49" charset="0"/>
              </a:rPr>
              <a:t>「ターゲット名</a:t>
            </a:r>
            <a:r>
              <a:rPr lang="en-US" altLang="ja-JP" sz="1400" dirty="0">
                <a:latin typeface="Meiryo" panose="020B0604030504040204" pitchFamily="34" charset="-128"/>
                <a:ea typeface="Meiryo" panose="020B0604030504040204" pitchFamily="34" charset="-128"/>
                <a:cs typeface="Consolas" panose="020B0609020204030204" pitchFamily="49" charset="0"/>
              </a:rPr>
              <a:t>: </a:t>
            </a:r>
            <a:r>
              <a:rPr lang="ja-JP" altLang="en-US" sz="1400">
                <a:latin typeface="Meiryo" panose="020B0604030504040204" pitchFamily="34" charset="-128"/>
                <a:ea typeface="Meiryo" panose="020B0604030504040204" pitchFamily="34" charset="-128"/>
                <a:cs typeface="Consolas" panose="020B0609020204030204" pitchFamily="49" charset="0"/>
              </a:rPr>
              <a:t>依存」と書く．</a:t>
            </a:r>
            <a:endParaRPr lang="en-US" altLang="ja-JP" sz="1400" dirty="0">
              <a:latin typeface="Meiryo" panose="020B0604030504040204" pitchFamily="34" charset="-128"/>
              <a:ea typeface="Meiryo" panose="020B0604030504040204" pitchFamily="34" charset="-128"/>
              <a:cs typeface="Consolas" panose="020B0609020204030204" pitchFamily="49" charset="0"/>
            </a:endParaRPr>
          </a:p>
          <a:p>
            <a:r>
              <a:rPr kumimoji="1" lang="ja-JP" altLang="en-US" sz="1400">
                <a:latin typeface="Meiryo" panose="020B0604030504040204" pitchFamily="34" charset="-128"/>
                <a:ea typeface="Meiryo" panose="020B0604030504040204" pitchFamily="34" charset="-128"/>
                <a:cs typeface="Consolas" panose="020B0609020204030204" pitchFamily="49" charset="0"/>
              </a:rPr>
              <a:t>「</a:t>
            </a:r>
            <a:r>
              <a:rPr lang="en" altLang="ja-JP" sz="1400" b="1" dirty="0" err="1">
                <a:solidFill>
                  <a:srgbClr val="AA3731"/>
                </a:solidFill>
                <a:effectLst/>
                <a:latin typeface="Myrica M" panose="020B0509020203020207" pitchFamily="49" charset="-128"/>
                <a:ea typeface="Myrica M" panose="020B0509020203020207" pitchFamily="49" charset="-128"/>
              </a:rPr>
              <a:t>urleap</a:t>
            </a:r>
            <a:r>
              <a:rPr kumimoji="1" lang="en-US" altLang="ja-JP" sz="1400" dirty="0">
                <a:latin typeface="Consolas" panose="020B0609020204030204" pitchFamily="49" charset="0"/>
                <a:ea typeface="Meiryo" panose="020B0604030504040204" pitchFamily="34" charset="-128"/>
                <a:cs typeface="Consolas" panose="020B0609020204030204" pitchFamily="49" charset="0"/>
              </a:rPr>
              <a:t>: </a:t>
            </a:r>
            <a:r>
              <a:rPr kumimoji="1" lang="en-US" altLang="ja-JP" sz="1400" dirty="0" err="1">
                <a:latin typeface="Consolas" panose="020B0609020204030204" pitchFamily="49" charset="0"/>
                <a:ea typeface="Meiryo" panose="020B0604030504040204" pitchFamily="34" charset="-128"/>
                <a:cs typeface="Consolas" panose="020B0609020204030204" pitchFamily="49" charset="0"/>
              </a:rPr>
              <a:t>coverage.out</a:t>
            </a:r>
            <a:r>
              <a:rPr kumimoji="1" lang="ja-JP" altLang="en-US" sz="1400">
                <a:latin typeface="Meiryo" panose="020B0604030504040204" pitchFamily="34" charset="-128"/>
                <a:ea typeface="Meiryo" panose="020B0604030504040204" pitchFamily="34" charset="-128"/>
                <a:cs typeface="Consolas" panose="020B0609020204030204" pitchFamily="49" charset="0"/>
              </a:rPr>
              <a:t>」であれば，</a:t>
            </a:r>
            <a:r>
              <a:rPr lang="en" altLang="ja-JP" sz="1400" b="1" dirty="0">
                <a:solidFill>
                  <a:srgbClr val="AA3731"/>
                </a:solidFill>
                <a:effectLst/>
                <a:latin typeface="Myrica M" panose="020B0509020203020207" pitchFamily="49" charset="-128"/>
                <a:ea typeface="Myrica M" panose="020B0509020203020207" pitchFamily="49" charset="-128"/>
              </a:rPr>
              <a:t> </a:t>
            </a:r>
            <a:r>
              <a:rPr lang="en" altLang="ja-JP" sz="1400" b="1" dirty="0" err="1">
                <a:solidFill>
                  <a:srgbClr val="AA3731"/>
                </a:solidFill>
                <a:effectLst/>
                <a:latin typeface="Myrica M" panose="020B0509020203020207" pitchFamily="49" charset="-128"/>
                <a:ea typeface="Myrica M" panose="020B0509020203020207" pitchFamily="49" charset="-128"/>
              </a:rPr>
              <a:t>urleap</a:t>
            </a:r>
            <a:r>
              <a:rPr kumimoji="1" lang="ja-JP" altLang="en-US" sz="1400">
                <a:latin typeface="Meiryo" panose="020B0604030504040204" pitchFamily="34" charset="-128"/>
                <a:ea typeface="Meiryo" panose="020B0604030504040204" pitchFamily="34" charset="-128"/>
                <a:cs typeface="Consolas" panose="020B0609020204030204" pitchFamily="49" charset="0"/>
              </a:rPr>
              <a:t>がターゲット名（成果物）であり，それを作成する下のコマンドを実施する前に</a:t>
            </a:r>
            <a:r>
              <a:rPr kumimoji="1" lang="en-US" altLang="ja-JP" sz="1400" dirty="0">
                <a:latin typeface="Meiryo" panose="020B0604030504040204" pitchFamily="34" charset="-128"/>
                <a:ea typeface="Meiryo" panose="020B0604030504040204" pitchFamily="34" charset="-128"/>
                <a:cs typeface="Consolas" panose="020B0609020204030204" pitchFamily="49" charset="0"/>
              </a:rPr>
              <a:t> </a:t>
            </a:r>
            <a:r>
              <a:rPr lang="en-US" altLang="ja-JP" sz="1400" dirty="0" err="1">
                <a:latin typeface="Consolas" panose="020B0609020204030204" pitchFamily="49" charset="0"/>
                <a:ea typeface="Meiryo" panose="020B0604030504040204" pitchFamily="34" charset="-128"/>
                <a:cs typeface="Consolas" panose="020B0609020204030204" pitchFamily="49" charset="0"/>
              </a:rPr>
              <a:t>coverage.out</a:t>
            </a:r>
            <a:r>
              <a:rPr kumimoji="1" lang="en-US" altLang="ja-JP" sz="1400" dirty="0">
                <a:latin typeface="Meiryo" panose="020B0604030504040204" pitchFamily="34" charset="-128"/>
                <a:ea typeface="Meiryo" panose="020B0604030504040204" pitchFamily="34" charset="-128"/>
                <a:cs typeface="Consolas" panose="020B0609020204030204" pitchFamily="49" charset="0"/>
              </a:rPr>
              <a:t> </a:t>
            </a:r>
            <a:r>
              <a:rPr kumimoji="1" lang="ja-JP" altLang="en-US" sz="1400">
                <a:latin typeface="Meiryo" panose="020B0604030504040204" pitchFamily="34" charset="-128"/>
                <a:ea typeface="Meiryo" panose="020B0604030504040204" pitchFamily="34" charset="-128"/>
                <a:cs typeface="Consolas" panose="020B0609020204030204" pitchFamily="49" charset="0"/>
              </a:rPr>
              <a:t>ターゲットを実施する（もし</a:t>
            </a:r>
            <a:r>
              <a:rPr kumimoji="1" lang="en-US" altLang="ja-JP" sz="1400" dirty="0">
                <a:latin typeface="Meiryo" panose="020B0604030504040204" pitchFamily="34" charset="-128"/>
                <a:ea typeface="Meiryo" panose="020B0604030504040204" pitchFamily="34" charset="-128"/>
                <a:cs typeface="Consolas" panose="020B0609020204030204" pitchFamily="49" charset="0"/>
              </a:rPr>
              <a:t> </a:t>
            </a:r>
            <a:r>
              <a:rPr kumimoji="1" lang="en-US" altLang="ja-JP" sz="1400" dirty="0" err="1">
                <a:latin typeface="Meiryo" panose="020B0604030504040204" pitchFamily="34" charset="-128"/>
                <a:ea typeface="Meiryo" panose="020B0604030504040204" pitchFamily="34" charset="-128"/>
                <a:cs typeface="Consolas" panose="020B0609020204030204" pitchFamily="49" charset="0"/>
              </a:rPr>
              <a:t>coverage.out</a:t>
            </a:r>
            <a:r>
              <a:rPr kumimoji="1" lang="ja-JP" altLang="en-US" sz="1400">
                <a:latin typeface="Meiryo" panose="020B0604030504040204" pitchFamily="34" charset="-128"/>
                <a:ea typeface="Meiryo" panose="020B0604030504040204" pitchFamily="34" charset="-128"/>
                <a:cs typeface="Consolas" panose="020B0609020204030204" pitchFamily="49" charset="0"/>
              </a:rPr>
              <a:t>というファイルが存在し，依存よりも新しい場合何もしない．依存に何も指定しない場合は常に実行する）．</a:t>
            </a:r>
          </a:p>
        </p:txBody>
      </p:sp>
    </p:spTree>
    <p:extLst>
      <p:ext uri="{BB962C8B-B14F-4D97-AF65-F5344CB8AC3E}">
        <p14:creationId xmlns:p14="http://schemas.microsoft.com/office/powerpoint/2010/main" val="122366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63446-E55C-650B-BEF2-29A557702536}"/>
              </a:ext>
            </a:extLst>
          </p:cNvPr>
          <p:cNvSpPr>
            <a:spLocks noGrp="1"/>
          </p:cNvSpPr>
          <p:nvPr>
            <p:ph type="title"/>
          </p:nvPr>
        </p:nvSpPr>
        <p:spPr/>
        <p:txBody>
          <a:bodyPr/>
          <a:lstStyle/>
          <a:p>
            <a:r>
              <a:rPr kumimoji="1" lang="en-US" altLang="ja-JP" sz="3600" dirty="0"/>
              <a:t>GitHub Actions</a:t>
            </a:r>
            <a:br>
              <a:rPr kumimoji="1" lang="en-US" altLang="ja-JP" dirty="0"/>
            </a:br>
            <a:r>
              <a:rPr kumimoji="1" lang="en-US" altLang="ja-JP" dirty="0" err="1">
                <a:latin typeface="Consolas" panose="020B0609020204030204" pitchFamily="49" charset="0"/>
                <a:cs typeface="Consolas" panose="020B0609020204030204" pitchFamily="49" charset="0"/>
              </a:rPr>
              <a:t>build.yaml</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25485C4E-F6D3-FD69-FFA6-CD22D41BDCA9}"/>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C982D024-0713-60A4-4294-334FCE4E17CE}"/>
              </a:ext>
            </a:extLst>
          </p:cNvPr>
          <p:cNvSpPr>
            <a:spLocks noGrp="1"/>
          </p:cNvSpPr>
          <p:nvPr>
            <p:ph type="sldNum" sz="quarter" idx="12"/>
          </p:nvPr>
        </p:nvSpPr>
        <p:spPr/>
        <p:txBody>
          <a:bodyPr/>
          <a:lstStyle/>
          <a:p>
            <a:fld id="{0B8845E4-5C92-A046-BB66-E5D9CC995B08}" type="slidenum">
              <a:rPr kumimoji="1" lang="ja-JP" altLang="en-US" smtClean="0"/>
              <a:t>14</a:t>
            </a:fld>
            <a:endParaRPr kumimoji="1" lang="ja-JP" altLang="en-US"/>
          </a:p>
        </p:txBody>
      </p:sp>
      <p:pic>
        <p:nvPicPr>
          <p:cNvPr id="6" name="Picture 12" descr="GitHubの新機能「GitHub Actions」で試すCI/CD | さくらのナレッジ">
            <a:extLst>
              <a:ext uri="{FF2B5EF4-FFF2-40B4-BE49-F238E27FC236}">
                <a16:creationId xmlns:a16="http://schemas.microsoft.com/office/drawing/2014/main" id="{02CC3D41-F623-C6E4-265F-A52812B03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384" y="365125"/>
            <a:ext cx="1767416" cy="132556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DF4C4C5F-AADD-CCEA-7C76-73EF8C8BE5FE}"/>
              </a:ext>
            </a:extLst>
          </p:cNvPr>
          <p:cNvSpPr txBox="1"/>
          <p:nvPr/>
        </p:nvSpPr>
        <p:spPr>
          <a:xfrm>
            <a:off x="838200" y="1825625"/>
            <a:ext cx="4710635" cy="4770537"/>
          </a:xfrm>
          <a:prstGeom prst="rect">
            <a:avLst/>
          </a:prstGeom>
          <a:solidFill>
            <a:schemeClr val="bg1"/>
          </a:solidFill>
          <a:ln w="19050">
            <a:solidFill>
              <a:schemeClr val="tx1"/>
            </a:solidFill>
          </a:ln>
        </p:spPr>
        <p:txBody>
          <a:bodyPr wrap="square" rtlCol="0">
            <a:spAutoFit/>
          </a:bodyPr>
          <a:lstStyle/>
          <a:p>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9C5D27"/>
                </a:solidFill>
                <a:effectLst/>
                <a:latin typeface="Myrica M" panose="020B0509020203020207" pitchFamily="49" charset="-128"/>
                <a:ea typeface="Myrica M" panose="020B0509020203020207" pitchFamily="49" charset="-128"/>
              </a:rPr>
              <a:t>on</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push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branches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a:solidFill>
                  <a:srgbClr val="777777"/>
                </a:solidFill>
                <a:effectLst/>
                <a:latin typeface="Myrica M" panose="020B0509020203020207" pitchFamily="49" charset="-128"/>
                <a:ea typeface="Myrica M" panose="020B0509020203020207" pitchFamily="49" charset="-128"/>
              </a:rPr>
              <a:t>"</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4B69C6"/>
                </a:solidFill>
                <a:effectLst/>
                <a:latin typeface="Myrica M" panose="020B0509020203020207" pitchFamily="49" charset="-128"/>
                <a:ea typeface="Myrica M" panose="020B0509020203020207" pitchFamily="49" charset="-128"/>
              </a:rPr>
              <a:t>jobs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build</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runs-on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strategy</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matrix</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ubuntu-latest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windows-latest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macos</a:t>
            </a:r>
            <a:r>
              <a:rPr lang="en" altLang="ja-JP" sz="1600" b="0" dirty="0">
                <a:solidFill>
                  <a:srgbClr val="448C27"/>
                </a:solidFill>
                <a:effectLst/>
                <a:latin typeface="Myrica M" panose="020B0509020203020207" pitchFamily="49" charset="-128"/>
                <a:ea typeface="Myrica M" panose="020B0509020203020207" pitchFamily="49" charset="-128"/>
              </a:rPr>
              <a:t>-latest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steps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setup go</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actions/setup-go@v3</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go-version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9C5D27"/>
                </a:solidFill>
                <a:effectLst/>
                <a:latin typeface="Myrica M" panose="020B0509020203020207" pitchFamily="49" charset="-128"/>
                <a:ea typeface="Myrica M" panose="020B0509020203020207" pitchFamily="49" charset="-128"/>
              </a:rPr>
              <a:t>1.18</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8" name="テキスト ボックス 7">
            <a:extLst>
              <a:ext uri="{FF2B5EF4-FFF2-40B4-BE49-F238E27FC236}">
                <a16:creationId xmlns:a16="http://schemas.microsoft.com/office/drawing/2014/main" id="{A6B3311E-C1A5-040C-787F-4E42578AE247}"/>
              </a:ext>
            </a:extLst>
          </p:cNvPr>
          <p:cNvSpPr txBox="1"/>
          <p:nvPr/>
        </p:nvSpPr>
        <p:spPr>
          <a:xfrm>
            <a:off x="5706493" y="1825624"/>
            <a:ext cx="5416868" cy="4524315"/>
          </a:xfrm>
          <a:prstGeom prst="rect">
            <a:avLst/>
          </a:prstGeom>
          <a:solidFill>
            <a:schemeClr val="bg1"/>
          </a:solidFill>
          <a:ln w="19050">
            <a:solidFill>
              <a:schemeClr val="tx1"/>
            </a:solidFill>
          </a:ln>
        </p:spPr>
        <p:txBody>
          <a:bodyPr wrap="none" rtlCol="0">
            <a:spAutoFit/>
          </a:bodyPr>
          <a:lstStyle/>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checkout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actions/checkout@v3</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make</a:t>
            </a: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Convert coverage to </a:t>
            </a:r>
            <a:r>
              <a:rPr lang="en" altLang="ja-JP" sz="1600" b="0" dirty="0" err="1">
                <a:solidFill>
                  <a:srgbClr val="448C27"/>
                </a:solidFill>
                <a:effectLst/>
                <a:latin typeface="Myrica M" panose="020B0509020203020207" pitchFamily="49" charset="-128"/>
                <a:ea typeface="Myrica M" panose="020B0509020203020207" pitchFamily="49" charset="-128"/>
              </a:rPr>
              <a:t>lcov</a:t>
            </a:r>
            <a:r>
              <a:rPr lang="en" altLang="ja-JP" sz="1600" b="0" dirty="0">
                <a:solidFill>
                  <a:srgbClr val="448C27"/>
                </a:solidFill>
                <a:effectLst/>
                <a:latin typeface="Myrica M" panose="020B0509020203020207" pitchFamily="49" charset="-128"/>
                <a:ea typeface="Myrica M" panose="020B0509020203020207" pitchFamily="49" charset="-128"/>
              </a:rPr>
              <a:t> format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jandelgado</a:t>
            </a:r>
            <a:r>
              <a:rPr lang="en" altLang="ja-JP" sz="1600" b="0" dirty="0">
                <a:solidFill>
                  <a:srgbClr val="448C27"/>
                </a:solidFill>
                <a:effectLst/>
                <a:latin typeface="Myrica M" panose="020B0509020203020207" pitchFamily="49" charset="-128"/>
                <a:ea typeface="Myrica M" panose="020B0509020203020207" pitchFamily="49" charset="-128"/>
              </a:rPr>
              <a:t>/gcov2lcov-action@v1.0.0</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infile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outfile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Send coverage to coveralls</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coverallsapp</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github-action@master</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github</a:t>
            </a:r>
            <a:r>
              <a:rPr lang="en" altLang="ja-JP" sz="1600" b="0" dirty="0">
                <a:solidFill>
                  <a:srgbClr val="4B69C6"/>
                </a:solidFill>
                <a:effectLst/>
                <a:latin typeface="Myrica M" panose="020B0509020203020207" pitchFamily="49" charset="-128"/>
                <a:ea typeface="Myrica M" panose="020B0509020203020207" pitchFamily="49" charset="-128"/>
              </a:rPr>
              <a:t>-token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secrets.github_token</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path-to-</a:t>
            </a:r>
            <a:r>
              <a:rPr lang="en" altLang="ja-JP" sz="1600" b="0" dirty="0" err="1">
                <a:solidFill>
                  <a:srgbClr val="4B69C6"/>
                </a:solidFill>
                <a:effectLst/>
                <a:latin typeface="Myrica M" panose="020B0509020203020207" pitchFamily="49" charset="-128"/>
                <a:ea typeface="Myrica M" panose="020B0509020203020207" pitchFamily="49" charset="-128"/>
              </a:rPr>
              <a:t>lcov</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Tree>
    <p:extLst>
      <p:ext uri="{BB962C8B-B14F-4D97-AF65-F5344CB8AC3E}">
        <p14:creationId xmlns:p14="http://schemas.microsoft.com/office/powerpoint/2010/main" val="317334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63446-E55C-650B-BEF2-29A557702536}"/>
              </a:ext>
            </a:extLst>
          </p:cNvPr>
          <p:cNvSpPr>
            <a:spLocks noGrp="1"/>
          </p:cNvSpPr>
          <p:nvPr>
            <p:ph type="title"/>
          </p:nvPr>
        </p:nvSpPr>
        <p:spPr/>
        <p:txBody>
          <a:bodyPr/>
          <a:lstStyle/>
          <a:p>
            <a:r>
              <a:rPr kumimoji="1" lang="en-US" altLang="ja-JP" sz="3600" dirty="0"/>
              <a:t>GitHub Actions</a:t>
            </a:r>
            <a:br>
              <a:rPr kumimoji="1" lang="en-US" altLang="ja-JP" dirty="0"/>
            </a:br>
            <a:r>
              <a:rPr kumimoji="1" lang="en-US" altLang="ja-JP" dirty="0" err="1">
                <a:latin typeface="Consolas" panose="020B0609020204030204" pitchFamily="49" charset="0"/>
                <a:cs typeface="Consolas" panose="020B0609020204030204" pitchFamily="49" charset="0"/>
              </a:rPr>
              <a:t>build.yaml</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25485C4E-F6D3-FD69-FFA6-CD22D41BDCA9}"/>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C982D024-0713-60A4-4294-334FCE4E17CE}"/>
              </a:ext>
            </a:extLst>
          </p:cNvPr>
          <p:cNvSpPr>
            <a:spLocks noGrp="1"/>
          </p:cNvSpPr>
          <p:nvPr>
            <p:ph type="sldNum" sz="quarter" idx="12"/>
          </p:nvPr>
        </p:nvSpPr>
        <p:spPr/>
        <p:txBody>
          <a:bodyPr/>
          <a:lstStyle/>
          <a:p>
            <a:fld id="{0B8845E4-5C92-A046-BB66-E5D9CC995B08}" type="slidenum">
              <a:rPr kumimoji="1" lang="ja-JP" altLang="en-US" smtClean="0"/>
              <a:t>15</a:t>
            </a:fld>
            <a:endParaRPr kumimoji="1" lang="ja-JP" altLang="en-US"/>
          </a:p>
        </p:txBody>
      </p:sp>
      <p:pic>
        <p:nvPicPr>
          <p:cNvPr id="6" name="Picture 12" descr="GitHubの新機能「GitHub Actions」で試すCI/CD | さくらのナレッジ">
            <a:extLst>
              <a:ext uri="{FF2B5EF4-FFF2-40B4-BE49-F238E27FC236}">
                <a16:creationId xmlns:a16="http://schemas.microsoft.com/office/drawing/2014/main" id="{02CC3D41-F623-C6E4-265F-A52812B03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384" y="365125"/>
            <a:ext cx="1767416" cy="132556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DF4C4C5F-AADD-CCEA-7C76-73EF8C8BE5FE}"/>
              </a:ext>
            </a:extLst>
          </p:cNvPr>
          <p:cNvSpPr txBox="1"/>
          <p:nvPr/>
        </p:nvSpPr>
        <p:spPr>
          <a:xfrm>
            <a:off x="838200" y="1825625"/>
            <a:ext cx="4710635" cy="4770537"/>
          </a:xfrm>
          <a:prstGeom prst="rect">
            <a:avLst/>
          </a:prstGeom>
          <a:solidFill>
            <a:schemeClr val="bg1"/>
          </a:solidFill>
          <a:ln w="19050">
            <a:solidFill>
              <a:schemeClr val="tx1"/>
            </a:solidFill>
          </a:ln>
        </p:spPr>
        <p:txBody>
          <a:bodyPr wrap="square" rtlCol="0">
            <a:spAutoFit/>
          </a:bodyPr>
          <a:lstStyle/>
          <a:p>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9C5D27"/>
                </a:solidFill>
                <a:effectLst/>
                <a:latin typeface="Myrica M" panose="020B0509020203020207" pitchFamily="49" charset="-128"/>
                <a:ea typeface="Myrica M" panose="020B0509020203020207" pitchFamily="49" charset="-128"/>
              </a:rPr>
              <a:t>on</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push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branches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a:solidFill>
                  <a:srgbClr val="777777"/>
                </a:solidFill>
                <a:effectLst/>
                <a:latin typeface="Myrica M" panose="020B0509020203020207" pitchFamily="49" charset="-128"/>
                <a:ea typeface="Myrica M" panose="020B0509020203020207" pitchFamily="49" charset="-128"/>
              </a:rPr>
              <a:t>"</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4B69C6"/>
                </a:solidFill>
                <a:effectLst/>
                <a:latin typeface="Myrica M" panose="020B0509020203020207" pitchFamily="49" charset="-128"/>
                <a:ea typeface="Myrica M" panose="020B0509020203020207" pitchFamily="49" charset="-128"/>
              </a:rPr>
              <a:t>jobs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build</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runs-on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strategy</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matrix</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ubuntu-latest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windows-latest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macos</a:t>
            </a:r>
            <a:r>
              <a:rPr lang="en" altLang="ja-JP" sz="1600" b="0" dirty="0">
                <a:solidFill>
                  <a:srgbClr val="448C27"/>
                </a:solidFill>
                <a:effectLst/>
                <a:latin typeface="Myrica M" panose="020B0509020203020207" pitchFamily="49" charset="-128"/>
                <a:ea typeface="Myrica M" panose="020B0509020203020207" pitchFamily="49" charset="-128"/>
              </a:rPr>
              <a:t>-latest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steps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setup go</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actions/setup-go@v3</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go-version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9C5D27"/>
                </a:solidFill>
                <a:effectLst/>
                <a:latin typeface="Myrica M" panose="020B0509020203020207" pitchFamily="49" charset="-128"/>
                <a:ea typeface="Myrica M" panose="020B0509020203020207" pitchFamily="49" charset="-128"/>
              </a:rPr>
              <a:t>1.18</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8" name="テキスト ボックス 7">
            <a:extLst>
              <a:ext uri="{FF2B5EF4-FFF2-40B4-BE49-F238E27FC236}">
                <a16:creationId xmlns:a16="http://schemas.microsoft.com/office/drawing/2014/main" id="{A6B3311E-C1A5-040C-787F-4E42578AE247}"/>
              </a:ext>
            </a:extLst>
          </p:cNvPr>
          <p:cNvSpPr txBox="1"/>
          <p:nvPr/>
        </p:nvSpPr>
        <p:spPr>
          <a:xfrm>
            <a:off x="5706493" y="1825624"/>
            <a:ext cx="5416868" cy="4524315"/>
          </a:xfrm>
          <a:prstGeom prst="rect">
            <a:avLst/>
          </a:prstGeom>
          <a:solidFill>
            <a:schemeClr val="bg1"/>
          </a:solidFill>
          <a:ln w="19050">
            <a:solidFill>
              <a:schemeClr val="tx1"/>
            </a:solidFill>
          </a:ln>
        </p:spPr>
        <p:txBody>
          <a:bodyPr wrap="none" rtlCol="0">
            <a:spAutoFit/>
          </a:bodyPr>
          <a:lstStyle/>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checkout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actions/checkout@v3</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make</a:t>
            </a: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Convert coverage to </a:t>
            </a:r>
            <a:r>
              <a:rPr lang="en" altLang="ja-JP" sz="1600" b="0" dirty="0" err="1">
                <a:solidFill>
                  <a:srgbClr val="448C27"/>
                </a:solidFill>
                <a:effectLst/>
                <a:latin typeface="Myrica M" panose="020B0509020203020207" pitchFamily="49" charset="-128"/>
                <a:ea typeface="Myrica M" panose="020B0509020203020207" pitchFamily="49" charset="-128"/>
              </a:rPr>
              <a:t>lcov</a:t>
            </a:r>
            <a:r>
              <a:rPr lang="en" altLang="ja-JP" sz="1600" b="0" dirty="0">
                <a:solidFill>
                  <a:srgbClr val="448C27"/>
                </a:solidFill>
                <a:effectLst/>
                <a:latin typeface="Myrica M" panose="020B0509020203020207" pitchFamily="49" charset="-128"/>
                <a:ea typeface="Myrica M" panose="020B0509020203020207" pitchFamily="49" charset="-128"/>
              </a:rPr>
              <a:t> format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jandelgado</a:t>
            </a:r>
            <a:r>
              <a:rPr lang="en" altLang="ja-JP" sz="1600" b="0" dirty="0">
                <a:solidFill>
                  <a:srgbClr val="448C27"/>
                </a:solidFill>
                <a:effectLst/>
                <a:latin typeface="Myrica M" panose="020B0509020203020207" pitchFamily="49" charset="-128"/>
                <a:ea typeface="Myrica M" panose="020B0509020203020207" pitchFamily="49" charset="-128"/>
              </a:rPr>
              <a:t>/gcov2lcov-action@v1.0.0</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infile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outfile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Send coverage to coveralls</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coverallsapp</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github-action@master</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github</a:t>
            </a:r>
            <a:r>
              <a:rPr lang="en" altLang="ja-JP" sz="1600" b="0" dirty="0">
                <a:solidFill>
                  <a:srgbClr val="4B69C6"/>
                </a:solidFill>
                <a:effectLst/>
                <a:latin typeface="Myrica M" panose="020B0509020203020207" pitchFamily="49" charset="-128"/>
                <a:ea typeface="Myrica M" panose="020B0509020203020207" pitchFamily="49" charset="-128"/>
              </a:rPr>
              <a:t>-token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secrets.github_token</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path-to-</a:t>
            </a:r>
            <a:r>
              <a:rPr lang="en" altLang="ja-JP" sz="1600" b="0" dirty="0" err="1">
                <a:solidFill>
                  <a:srgbClr val="4B69C6"/>
                </a:solidFill>
                <a:effectLst/>
                <a:latin typeface="Myrica M" panose="020B0509020203020207" pitchFamily="49" charset="-128"/>
                <a:ea typeface="Myrica M" panose="020B0509020203020207" pitchFamily="49" charset="-128"/>
              </a:rPr>
              <a:t>lcov</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3" name="正方形/長方形 2">
            <a:extLst>
              <a:ext uri="{FF2B5EF4-FFF2-40B4-BE49-F238E27FC236}">
                <a16:creationId xmlns:a16="http://schemas.microsoft.com/office/drawing/2014/main" id="{6D1867CE-FBC0-2B23-F2F4-A1CD7DEDEA56}"/>
              </a:ext>
            </a:extLst>
          </p:cNvPr>
          <p:cNvSpPr/>
          <p:nvPr/>
        </p:nvSpPr>
        <p:spPr>
          <a:xfrm>
            <a:off x="5760299" y="1880252"/>
            <a:ext cx="5363062" cy="442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41CD160-E6F4-5198-27D4-CEF98A1B574F}"/>
              </a:ext>
            </a:extLst>
          </p:cNvPr>
          <p:cNvSpPr/>
          <p:nvPr/>
        </p:nvSpPr>
        <p:spPr>
          <a:xfrm>
            <a:off x="869732" y="3125337"/>
            <a:ext cx="4459013" cy="343622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872D1E6A-2920-F0E8-6C1F-90C2E28AE5B4}"/>
              </a:ext>
            </a:extLst>
          </p:cNvPr>
          <p:cNvSpPr/>
          <p:nvPr/>
        </p:nvSpPr>
        <p:spPr>
          <a:xfrm>
            <a:off x="869731" y="2130115"/>
            <a:ext cx="4616671" cy="972000"/>
          </a:xfrm>
          <a:prstGeom prst="roundRect">
            <a:avLst>
              <a:gd name="adj" fmla="val 1206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69CB02-B8C3-7A4D-98E6-E899705B1F5C}"/>
              </a:ext>
            </a:extLst>
          </p:cNvPr>
          <p:cNvSpPr txBox="1"/>
          <p:nvPr/>
        </p:nvSpPr>
        <p:spPr>
          <a:xfrm>
            <a:off x="2739496" y="2292947"/>
            <a:ext cx="2746906" cy="646331"/>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どのタイミングでこのスクリプトが実行されるか．</a:t>
            </a:r>
          </a:p>
        </p:txBody>
      </p:sp>
    </p:spTree>
    <p:extLst>
      <p:ext uri="{BB962C8B-B14F-4D97-AF65-F5344CB8AC3E}">
        <p14:creationId xmlns:p14="http://schemas.microsoft.com/office/powerpoint/2010/main" val="318091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63446-E55C-650B-BEF2-29A557702536}"/>
              </a:ext>
            </a:extLst>
          </p:cNvPr>
          <p:cNvSpPr>
            <a:spLocks noGrp="1"/>
          </p:cNvSpPr>
          <p:nvPr>
            <p:ph type="title"/>
          </p:nvPr>
        </p:nvSpPr>
        <p:spPr/>
        <p:txBody>
          <a:bodyPr/>
          <a:lstStyle/>
          <a:p>
            <a:r>
              <a:rPr kumimoji="1" lang="en-US" altLang="ja-JP" sz="3600" dirty="0"/>
              <a:t>GitHub Actions</a:t>
            </a:r>
            <a:br>
              <a:rPr kumimoji="1" lang="en-US" altLang="ja-JP" dirty="0"/>
            </a:br>
            <a:r>
              <a:rPr kumimoji="1" lang="en-US" altLang="ja-JP" dirty="0" err="1">
                <a:latin typeface="Consolas" panose="020B0609020204030204" pitchFamily="49" charset="0"/>
                <a:cs typeface="Consolas" panose="020B0609020204030204" pitchFamily="49" charset="0"/>
              </a:rPr>
              <a:t>build.yaml</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25485C4E-F6D3-FD69-FFA6-CD22D41BDCA9}"/>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C982D024-0713-60A4-4294-334FCE4E17CE}"/>
              </a:ext>
            </a:extLst>
          </p:cNvPr>
          <p:cNvSpPr>
            <a:spLocks noGrp="1"/>
          </p:cNvSpPr>
          <p:nvPr>
            <p:ph type="sldNum" sz="quarter" idx="12"/>
          </p:nvPr>
        </p:nvSpPr>
        <p:spPr/>
        <p:txBody>
          <a:bodyPr/>
          <a:lstStyle/>
          <a:p>
            <a:fld id="{0B8845E4-5C92-A046-BB66-E5D9CC995B08}" type="slidenum">
              <a:rPr kumimoji="1" lang="ja-JP" altLang="en-US" smtClean="0"/>
              <a:t>16</a:t>
            </a:fld>
            <a:endParaRPr kumimoji="1" lang="ja-JP" altLang="en-US"/>
          </a:p>
        </p:txBody>
      </p:sp>
      <p:pic>
        <p:nvPicPr>
          <p:cNvPr id="6" name="Picture 12" descr="GitHubの新機能「GitHub Actions」で試すCI/CD | さくらのナレッジ">
            <a:extLst>
              <a:ext uri="{FF2B5EF4-FFF2-40B4-BE49-F238E27FC236}">
                <a16:creationId xmlns:a16="http://schemas.microsoft.com/office/drawing/2014/main" id="{02CC3D41-F623-C6E4-265F-A52812B03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384" y="365125"/>
            <a:ext cx="1767416" cy="132556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DF4C4C5F-AADD-CCEA-7C76-73EF8C8BE5FE}"/>
              </a:ext>
            </a:extLst>
          </p:cNvPr>
          <p:cNvSpPr txBox="1"/>
          <p:nvPr/>
        </p:nvSpPr>
        <p:spPr>
          <a:xfrm>
            <a:off x="838200" y="1825625"/>
            <a:ext cx="4710635" cy="4770537"/>
          </a:xfrm>
          <a:prstGeom prst="rect">
            <a:avLst/>
          </a:prstGeom>
          <a:solidFill>
            <a:schemeClr val="bg1"/>
          </a:solidFill>
          <a:ln w="19050">
            <a:solidFill>
              <a:schemeClr val="tx1"/>
            </a:solidFill>
          </a:ln>
        </p:spPr>
        <p:txBody>
          <a:bodyPr wrap="square" rtlCol="0">
            <a:spAutoFit/>
          </a:bodyPr>
          <a:lstStyle/>
          <a:p>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9C5D27"/>
                </a:solidFill>
                <a:effectLst/>
                <a:latin typeface="Myrica M" panose="020B0509020203020207" pitchFamily="49" charset="-128"/>
                <a:ea typeface="Myrica M" panose="020B0509020203020207" pitchFamily="49" charset="-128"/>
              </a:rPr>
              <a:t>on</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push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branches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a:solidFill>
                  <a:srgbClr val="777777"/>
                </a:solidFill>
                <a:effectLst/>
                <a:latin typeface="Myrica M" panose="020B0509020203020207" pitchFamily="49" charset="-128"/>
                <a:ea typeface="Myrica M" panose="020B0509020203020207" pitchFamily="49" charset="-128"/>
              </a:rPr>
              <a:t>"</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4B69C6"/>
                </a:solidFill>
                <a:effectLst/>
                <a:latin typeface="Myrica M" panose="020B0509020203020207" pitchFamily="49" charset="-128"/>
                <a:ea typeface="Myrica M" panose="020B0509020203020207" pitchFamily="49" charset="-128"/>
              </a:rPr>
              <a:t>jobs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build</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runs-on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strategy</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matrix</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ubuntu-latest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windows-latest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macos</a:t>
            </a:r>
            <a:r>
              <a:rPr lang="en" altLang="ja-JP" sz="1600" b="0" dirty="0">
                <a:solidFill>
                  <a:srgbClr val="448C27"/>
                </a:solidFill>
                <a:effectLst/>
                <a:latin typeface="Myrica M" panose="020B0509020203020207" pitchFamily="49" charset="-128"/>
                <a:ea typeface="Myrica M" panose="020B0509020203020207" pitchFamily="49" charset="-128"/>
              </a:rPr>
              <a:t>-latest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steps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setup go</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actions/setup-go@v3</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go-version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9C5D27"/>
                </a:solidFill>
                <a:effectLst/>
                <a:latin typeface="Myrica M" panose="020B0509020203020207" pitchFamily="49" charset="-128"/>
                <a:ea typeface="Myrica M" panose="020B0509020203020207" pitchFamily="49" charset="-128"/>
              </a:rPr>
              <a:t>1.18</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8" name="テキスト ボックス 7">
            <a:extLst>
              <a:ext uri="{FF2B5EF4-FFF2-40B4-BE49-F238E27FC236}">
                <a16:creationId xmlns:a16="http://schemas.microsoft.com/office/drawing/2014/main" id="{A6B3311E-C1A5-040C-787F-4E42578AE247}"/>
              </a:ext>
            </a:extLst>
          </p:cNvPr>
          <p:cNvSpPr txBox="1"/>
          <p:nvPr/>
        </p:nvSpPr>
        <p:spPr>
          <a:xfrm>
            <a:off x="5706493" y="1825624"/>
            <a:ext cx="5416868" cy="4524315"/>
          </a:xfrm>
          <a:prstGeom prst="rect">
            <a:avLst/>
          </a:prstGeom>
          <a:solidFill>
            <a:schemeClr val="bg1"/>
          </a:solidFill>
          <a:ln w="19050">
            <a:solidFill>
              <a:schemeClr val="tx1"/>
            </a:solidFill>
          </a:ln>
        </p:spPr>
        <p:txBody>
          <a:bodyPr wrap="none" rtlCol="0">
            <a:spAutoFit/>
          </a:bodyPr>
          <a:lstStyle/>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checkout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actions/checkout@v3</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make</a:t>
            </a: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Convert coverage to </a:t>
            </a:r>
            <a:r>
              <a:rPr lang="en" altLang="ja-JP" sz="1600" b="0" dirty="0" err="1">
                <a:solidFill>
                  <a:srgbClr val="448C27"/>
                </a:solidFill>
                <a:effectLst/>
                <a:latin typeface="Myrica M" panose="020B0509020203020207" pitchFamily="49" charset="-128"/>
                <a:ea typeface="Myrica M" panose="020B0509020203020207" pitchFamily="49" charset="-128"/>
              </a:rPr>
              <a:t>lcov</a:t>
            </a:r>
            <a:r>
              <a:rPr lang="en" altLang="ja-JP" sz="1600" b="0" dirty="0">
                <a:solidFill>
                  <a:srgbClr val="448C27"/>
                </a:solidFill>
                <a:effectLst/>
                <a:latin typeface="Myrica M" panose="020B0509020203020207" pitchFamily="49" charset="-128"/>
                <a:ea typeface="Myrica M" panose="020B0509020203020207" pitchFamily="49" charset="-128"/>
              </a:rPr>
              <a:t> format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jandelgado</a:t>
            </a:r>
            <a:r>
              <a:rPr lang="en" altLang="ja-JP" sz="1600" b="0" dirty="0">
                <a:solidFill>
                  <a:srgbClr val="448C27"/>
                </a:solidFill>
                <a:effectLst/>
                <a:latin typeface="Myrica M" panose="020B0509020203020207" pitchFamily="49" charset="-128"/>
                <a:ea typeface="Myrica M" panose="020B0509020203020207" pitchFamily="49" charset="-128"/>
              </a:rPr>
              <a:t>/gcov2lcov-action@v1.0.0</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infile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outfile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Send coverage to coveralls</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coverallsapp</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github-action@master</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github</a:t>
            </a:r>
            <a:r>
              <a:rPr lang="en" altLang="ja-JP" sz="1600" b="0" dirty="0">
                <a:solidFill>
                  <a:srgbClr val="4B69C6"/>
                </a:solidFill>
                <a:effectLst/>
                <a:latin typeface="Myrica M" panose="020B0509020203020207" pitchFamily="49" charset="-128"/>
                <a:ea typeface="Myrica M" panose="020B0509020203020207" pitchFamily="49" charset="-128"/>
              </a:rPr>
              <a:t>-token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secrets.github_token</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path-to-</a:t>
            </a:r>
            <a:r>
              <a:rPr lang="en" altLang="ja-JP" sz="1600" b="0" dirty="0" err="1">
                <a:solidFill>
                  <a:srgbClr val="4B69C6"/>
                </a:solidFill>
                <a:effectLst/>
                <a:latin typeface="Myrica M" panose="020B0509020203020207" pitchFamily="49" charset="-128"/>
                <a:ea typeface="Myrica M" panose="020B0509020203020207" pitchFamily="49" charset="-128"/>
              </a:rPr>
              <a:t>lcov</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3" name="正方形/長方形 2">
            <a:extLst>
              <a:ext uri="{FF2B5EF4-FFF2-40B4-BE49-F238E27FC236}">
                <a16:creationId xmlns:a16="http://schemas.microsoft.com/office/drawing/2014/main" id="{6D1867CE-FBC0-2B23-F2F4-A1CD7DEDEA56}"/>
              </a:ext>
            </a:extLst>
          </p:cNvPr>
          <p:cNvSpPr/>
          <p:nvPr/>
        </p:nvSpPr>
        <p:spPr>
          <a:xfrm>
            <a:off x="5760299" y="1880252"/>
            <a:ext cx="5363062" cy="442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41CD160-E6F4-5198-27D4-CEF98A1B574F}"/>
              </a:ext>
            </a:extLst>
          </p:cNvPr>
          <p:cNvSpPr/>
          <p:nvPr/>
        </p:nvSpPr>
        <p:spPr>
          <a:xfrm>
            <a:off x="869732" y="5322627"/>
            <a:ext cx="4459013" cy="12389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2802D7-F5C5-AC23-7F7D-499037AF4291}"/>
              </a:ext>
            </a:extLst>
          </p:cNvPr>
          <p:cNvSpPr/>
          <p:nvPr/>
        </p:nvSpPr>
        <p:spPr>
          <a:xfrm>
            <a:off x="869732" y="1857156"/>
            <a:ext cx="4459013" cy="12389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872D1E6A-2920-F0E8-6C1F-90C2E28AE5B4}"/>
              </a:ext>
            </a:extLst>
          </p:cNvPr>
          <p:cNvSpPr/>
          <p:nvPr/>
        </p:nvSpPr>
        <p:spPr>
          <a:xfrm>
            <a:off x="869731" y="3071806"/>
            <a:ext cx="4616671" cy="2268000"/>
          </a:xfrm>
          <a:prstGeom prst="roundRect">
            <a:avLst>
              <a:gd name="adj" fmla="val 4701"/>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69CB02-B8C3-7A4D-98E6-E899705B1F5C}"/>
              </a:ext>
            </a:extLst>
          </p:cNvPr>
          <p:cNvSpPr txBox="1"/>
          <p:nvPr/>
        </p:nvSpPr>
        <p:spPr>
          <a:xfrm>
            <a:off x="2739496" y="3903385"/>
            <a:ext cx="2746906" cy="646331"/>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どのような環境でスクリプトを実行するか．</a:t>
            </a:r>
          </a:p>
        </p:txBody>
      </p:sp>
    </p:spTree>
    <p:extLst>
      <p:ext uri="{BB962C8B-B14F-4D97-AF65-F5344CB8AC3E}">
        <p14:creationId xmlns:p14="http://schemas.microsoft.com/office/powerpoint/2010/main" val="4288185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63446-E55C-650B-BEF2-29A557702536}"/>
              </a:ext>
            </a:extLst>
          </p:cNvPr>
          <p:cNvSpPr>
            <a:spLocks noGrp="1"/>
          </p:cNvSpPr>
          <p:nvPr>
            <p:ph type="title"/>
          </p:nvPr>
        </p:nvSpPr>
        <p:spPr/>
        <p:txBody>
          <a:bodyPr/>
          <a:lstStyle/>
          <a:p>
            <a:r>
              <a:rPr kumimoji="1" lang="en-US" altLang="ja-JP" sz="3600" dirty="0"/>
              <a:t>GitHub Actions</a:t>
            </a:r>
            <a:br>
              <a:rPr kumimoji="1" lang="en-US" altLang="ja-JP" dirty="0"/>
            </a:br>
            <a:r>
              <a:rPr kumimoji="1" lang="en-US" altLang="ja-JP" dirty="0" err="1">
                <a:latin typeface="Consolas" panose="020B0609020204030204" pitchFamily="49" charset="0"/>
                <a:cs typeface="Consolas" panose="020B0609020204030204" pitchFamily="49" charset="0"/>
              </a:rPr>
              <a:t>build.yaml</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25485C4E-F6D3-FD69-FFA6-CD22D41BDCA9}"/>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C982D024-0713-60A4-4294-334FCE4E17CE}"/>
              </a:ext>
            </a:extLst>
          </p:cNvPr>
          <p:cNvSpPr>
            <a:spLocks noGrp="1"/>
          </p:cNvSpPr>
          <p:nvPr>
            <p:ph type="sldNum" sz="quarter" idx="12"/>
          </p:nvPr>
        </p:nvSpPr>
        <p:spPr/>
        <p:txBody>
          <a:bodyPr/>
          <a:lstStyle/>
          <a:p>
            <a:fld id="{0B8845E4-5C92-A046-BB66-E5D9CC995B08}" type="slidenum">
              <a:rPr kumimoji="1" lang="ja-JP" altLang="en-US" smtClean="0"/>
              <a:t>17</a:t>
            </a:fld>
            <a:endParaRPr kumimoji="1" lang="ja-JP" altLang="en-US"/>
          </a:p>
        </p:txBody>
      </p:sp>
      <p:pic>
        <p:nvPicPr>
          <p:cNvPr id="6" name="Picture 12" descr="GitHubの新機能「GitHub Actions」で試すCI/CD | さくらのナレッジ">
            <a:extLst>
              <a:ext uri="{FF2B5EF4-FFF2-40B4-BE49-F238E27FC236}">
                <a16:creationId xmlns:a16="http://schemas.microsoft.com/office/drawing/2014/main" id="{02CC3D41-F623-C6E4-265F-A52812B03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384" y="365125"/>
            <a:ext cx="1767416" cy="132556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DF4C4C5F-AADD-CCEA-7C76-73EF8C8BE5FE}"/>
              </a:ext>
            </a:extLst>
          </p:cNvPr>
          <p:cNvSpPr txBox="1"/>
          <p:nvPr/>
        </p:nvSpPr>
        <p:spPr>
          <a:xfrm>
            <a:off x="838200" y="1825625"/>
            <a:ext cx="4710635" cy="4770537"/>
          </a:xfrm>
          <a:prstGeom prst="rect">
            <a:avLst/>
          </a:prstGeom>
          <a:solidFill>
            <a:schemeClr val="bg1"/>
          </a:solidFill>
          <a:ln w="19050">
            <a:solidFill>
              <a:schemeClr val="tx1"/>
            </a:solidFill>
          </a:ln>
        </p:spPr>
        <p:txBody>
          <a:bodyPr wrap="square" rtlCol="0">
            <a:spAutoFit/>
          </a:bodyPr>
          <a:lstStyle/>
          <a:p>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9C5D27"/>
                </a:solidFill>
                <a:effectLst/>
                <a:latin typeface="Myrica M" panose="020B0509020203020207" pitchFamily="49" charset="-128"/>
                <a:ea typeface="Myrica M" panose="020B0509020203020207" pitchFamily="49" charset="-128"/>
              </a:rPr>
              <a:t>on</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push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branches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a:solidFill>
                  <a:srgbClr val="777777"/>
                </a:solidFill>
                <a:effectLst/>
                <a:latin typeface="Myrica M" panose="020B0509020203020207" pitchFamily="49" charset="-128"/>
                <a:ea typeface="Myrica M" panose="020B0509020203020207" pitchFamily="49" charset="-128"/>
              </a:rPr>
              <a:t>"</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4B69C6"/>
                </a:solidFill>
                <a:effectLst/>
                <a:latin typeface="Myrica M" panose="020B0509020203020207" pitchFamily="49" charset="-128"/>
                <a:ea typeface="Myrica M" panose="020B0509020203020207" pitchFamily="49" charset="-128"/>
              </a:rPr>
              <a:t>jobs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build</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runs-on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strategy</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matrix</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ubuntu-latest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windows-latest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macos</a:t>
            </a:r>
            <a:r>
              <a:rPr lang="en" altLang="ja-JP" sz="1600" b="0" dirty="0">
                <a:solidFill>
                  <a:srgbClr val="448C27"/>
                </a:solidFill>
                <a:effectLst/>
                <a:latin typeface="Myrica M" panose="020B0509020203020207" pitchFamily="49" charset="-128"/>
                <a:ea typeface="Myrica M" panose="020B0509020203020207" pitchFamily="49" charset="-128"/>
              </a:rPr>
              <a:t>-latest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steps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setup go</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actions/setup-go@v3</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go-version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9C5D27"/>
                </a:solidFill>
                <a:effectLst/>
                <a:latin typeface="Myrica M" panose="020B0509020203020207" pitchFamily="49" charset="-128"/>
                <a:ea typeface="Myrica M" panose="020B0509020203020207" pitchFamily="49" charset="-128"/>
              </a:rPr>
              <a:t>1.18</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8" name="テキスト ボックス 7">
            <a:extLst>
              <a:ext uri="{FF2B5EF4-FFF2-40B4-BE49-F238E27FC236}">
                <a16:creationId xmlns:a16="http://schemas.microsoft.com/office/drawing/2014/main" id="{A6B3311E-C1A5-040C-787F-4E42578AE247}"/>
              </a:ext>
            </a:extLst>
          </p:cNvPr>
          <p:cNvSpPr txBox="1"/>
          <p:nvPr/>
        </p:nvSpPr>
        <p:spPr>
          <a:xfrm>
            <a:off x="5706493" y="1825624"/>
            <a:ext cx="5416868" cy="4524315"/>
          </a:xfrm>
          <a:prstGeom prst="rect">
            <a:avLst/>
          </a:prstGeom>
          <a:solidFill>
            <a:schemeClr val="bg1"/>
          </a:solidFill>
          <a:ln w="19050">
            <a:solidFill>
              <a:schemeClr val="tx1"/>
            </a:solidFill>
          </a:ln>
        </p:spPr>
        <p:txBody>
          <a:bodyPr wrap="none" rtlCol="0">
            <a:spAutoFit/>
          </a:bodyPr>
          <a:lstStyle/>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checkout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actions/checkout@v3</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make</a:t>
            </a: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Convert coverage to </a:t>
            </a:r>
            <a:r>
              <a:rPr lang="en" altLang="ja-JP" sz="1600" b="0" dirty="0" err="1">
                <a:solidFill>
                  <a:srgbClr val="448C27"/>
                </a:solidFill>
                <a:effectLst/>
                <a:latin typeface="Myrica M" panose="020B0509020203020207" pitchFamily="49" charset="-128"/>
                <a:ea typeface="Myrica M" panose="020B0509020203020207" pitchFamily="49" charset="-128"/>
              </a:rPr>
              <a:t>lcov</a:t>
            </a:r>
            <a:r>
              <a:rPr lang="en" altLang="ja-JP" sz="1600" b="0" dirty="0">
                <a:solidFill>
                  <a:srgbClr val="448C27"/>
                </a:solidFill>
                <a:effectLst/>
                <a:latin typeface="Myrica M" panose="020B0509020203020207" pitchFamily="49" charset="-128"/>
                <a:ea typeface="Myrica M" panose="020B0509020203020207" pitchFamily="49" charset="-128"/>
              </a:rPr>
              <a:t> format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jandelgado</a:t>
            </a:r>
            <a:r>
              <a:rPr lang="en" altLang="ja-JP" sz="1600" b="0" dirty="0">
                <a:solidFill>
                  <a:srgbClr val="448C27"/>
                </a:solidFill>
                <a:effectLst/>
                <a:latin typeface="Myrica M" panose="020B0509020203020207" pitchFamily="49" charset="-128"/>
                <a:ea typeface="Myrica M" panose="020B0509020203020207" pitchFamily="49" charset="-128"/>
              </a:rPr>
              <a:t>/gcov2lcov-action@v1.0.0</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infile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outfile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Send coverage to coveralls</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coverallsapp</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github-action@master</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github</a:t>
            </a:r>
            <a:r>
              <a:rPr lang="en" altLang="ja-JP" sz="1600" b="0" dirty="0">
                <a:solidFill>
                  <a:srgbClr val="4B69C6"/>
                </a:solidFill>
                <a:effectLst/>
                <a:latin typeface="Myrica M" panose="020B0509020203020207" pitchFamily="49" charset="-128"/>
                <a:ea typeface="Myrica M" panose="020B0509020203020207" pitchFamily="49" charset="-128"/>
              </a:rPr>
              <a:t>-token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secrets.github_token</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path-to-</a:t>
            </a:r>
            <a:r>
              <a:rPr lang="en" altLang="ja-JP" sz="1600" b="0" dirty="0" err="1">
                <a:solidFill>
                  <a:srgbClr val="4B69C6"/>
                </a:solidFill>
                <a:effectLst/>
                <a:latin typeface="Myrica M" panose="020B0509020203020207" pitchFamily="49" charset="-128"/>
                <a:ea typeface="Myrica M" panose="020B0509020203020207" pitchFamily="49" charset="-128"/>
              </a:rPr>
              <a:t>lcov</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3" name="正方形/長方形 2">
            <a:extLst>
              <a:ext uri="{FF2B5EF4-FFF2-40B4-BE49-F238E27FC236}">
                <a16:creationId xmlns:a16="http://schemas.microsoft.com/office/drawing/2014/main" id="{6D1867CE-FBC0-2B23-F2F4-A1CD7DEDEA56}"/>
              </a:ext>
            </a:extLst>
          </p:cNvPr>
          <p:cNvSpPr/>
          <p:nvPr/>
        </p:nvSpPr>
        <p:spPr>
          <a:xfrm>
            <a:off x="5760299" y="1880252"/>
            <a:ext cx="5363062" cy="4428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2802D7-F5C5-AC23-7F7D-499037AF4291}"/>
              </a:ext>
            </a:extLst>
          </p:cNvPr>
          <p:cNvSpPr/>
          <p:nvPr/>
        </p:nvSpPr>
        <p:spPr>
          <a:xfrm>
            <a:off x="869732" y="1857156"/>
            <a:ext cx="4459013" cy="348265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872D1E6A-2920-F0E8-6C1F-90C2E28AE5B4}"/>
              </a:ext>
            </a:extLst>
          </p:cNvPr>
          <p:cNvSpPr/>
          <p:nvPr/>
        </p:nvSpPr>
        <p:spPr>
          <a:xfrm>
            <a:off x="869731" y="5298862"/>
            <a:ext cx="4616671" cy="1260000"/>
          </a:xfrm>
          <a:prstGeom prst="roundRect">
            <a:avLst>
              <a:gd name="adj" fmla="val 4701"/>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69CB02-B8C3-7A4D-98E6-E899705B1F5C}"/>
              </a:ext>
            </a:extLst>
          </p:cNvPr>
          <p:cNvSpPr txBox="1"/>
          <p:nvPr/>
        </p:nvSpPr>
        <p:spPr>
          <a:xfrm>
            <a:off x="2739496" y="4899677"/>
            <a:ext cx="2746906" cy="369332"/>
          </a:xfrm>
          <a:prstGeom prst="rect">
            <a:avLst/>
          </a:prstGeom>
          <a:noFill/>
        </p:spPr>
        <p:txBody>
          <a:bodyPr wrap="square" rtlCol="0">
            <a:spAutoFit/>
          </a:bodyPr>
          <a:lstStyle/>
          <a:p>
            <a:r>
              <a:rPr kumimoji="1" lang="en-US" altLang="ja-JP" dirty="0">
                <a:latin typeface="Meiryo" panose="020B0604030504040204" pitchFamily="34" charset="-128"/>
                <a:ea typeface="Meiryo" panose="020B0604030504040204" pitchFamily="34" charset="-128"/>
              </a:rPr>
              <a:t>Go</a:t>
            </a:r>
            <a:r>
              <a:rPr kumimoji="1" lang="ja-JP" altLang="en-US">
                <a:latin typeface="Meiryo" panose="020B0604030504040204" pitchFamily="34" charset="-128"/>
                <a:ea typeface="Meiryo" panose="020B0604030504040204" pitchFamily="34" charset="-128"/>
              </a:rPr>
              <a:t>環境を準備する．</a:t>
            </a:r>
          </a:p>
        </p:txBody>
      </p:sp>
    </p:spTree>
    <p:extLst>
      <p:ext uri="{BB962C8B-B14F-4D97-AF65-F5344CB8AC3E}">
        <p14:creationId xmlns:p14="http://schemas.microsoft.com/office/powerpoint/2010/main" val="205263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63446-E55C-650B-BEF2-29A557702536}"/>
              </a:ext>
            </a:extLst>
          </p:cNvPr>
          <p:cNvSpPr>
            <a:spLocks noGrp="1"/>
          </p:cNvSpPr>
          <p:nvPr>
            <p:ph type="title"/>
          </p:nvPr>
        </p:nvSpPr>
        <p:spPr/>
        <p:txBody>
          <a:bodyPr/>
          <a:lstStyle/>
          <a:p>
            <a:r>
              <a:rPr kumimoji="1" lang="en-US" altLang="ja-JP" sz="3600" dirty="0"/>
              <a:t>GitHub Actions</a:t>
            </a:r>
            <a:br>
              <a:rPr kumimoji="1" lang="en-US" altLang="ja-JP" dirty="0"/>
            </a:br>
            <a:r>
              <a:rPr kumimoji="1" lang="en-US" altLang="ja-JP" dirty="0" err="1">
                <a:latin typeface="Consolas" panose="020B0609020204030204" pitchFamily="49" charset="0"/>
                <a:cs typeface="Consolas" panose="020B0609020204030204" pitchFamily="49" charset="0"/>
              </a:rPr>
              <a:t>build.yaml</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25485C4E-F6D3-FD69-FFA6-CD22D41BDCA9}"/>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C982D024-0713-60A4-4294-334FCE4E17CE}"/>
              </a:ext>
            </a:extLst>
          </p:cNvPr>
          <p:cNvSpPr>
            <a:spLocks noGrp="1"/>
          </p:cNvSpPr>
          <p:nvPr>
            <p:ph type="sldNum" sz="quarter" idx="12"/>
          </p:nvPr>
        </p:nvSpPr>
        <p:spPr/>
        <p:txBody>
          <a:bodyPr/>
          <a:lstStyle/>
          <a:p>
            <a:fld id="{0B8845E4-5C92-A046-BB66-E5D9CC995B08}" type="slidenum">
              <a:rPr kumimoji="1" lang="ja-JP" altLang="en-US" smtClean="0"/>
              <a:t>18</a:t>
            </a:fld>
            <a:endParaRPr kumimoji="1" lang="ja-JP" altLang="en-US"/>
          </a:p>
        </p:txBody>
      </p:sp>
      <p:pic>
        <p:nvPicPr>
          <p:cNvPr id="6" name="Picture 12" descr="GitHubの新機能「GitHub Actions」で試すCI/CD | さくらのナレッジ">
            <a:extLst>
              <a:ext uri="{FF2B5EF4-FFF2-40B4-BE49-F238E27FC236}">
                <a16:creationId xmlns:a16="http://schemas.microsoft.com/office/drawing/2014/main" id="{02CC3D41-F623-C6E4-265F-A52812B03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384" y="365125"/>
            <a:ext cx="1767416" cy="132556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DF4C4C5F-AADD-CCEA-7C76-73EF8C8BE5FE}"/>
              </a:ext>
            </a:extLst>
          </p:cNvPr>
          <p:cNvSpPr txBox="1"/>
          <p:nvPr/>
        </p:nvSpPr>
        <p:spPr>
          <a:xfrm>
            <a:off x="838200" y="1825625"/>
            <a:ext cx="4710635" cy="4770537"/>
          </a:xfrm>
          <a:prstGeom prst="rect">
            <a:avLst/>
          </a:prstGeom>
          <a:solidFill>
            <a:schemeClr val="bg1"/>
          </a:solidFill>
          <a:ln w="19050">
            <a:solidFill>
              <a:schemeClr val="tx1"/>
            </a:solidFill>
          </a:ln>
        </p:spPr>
        <p:txBody>
          <a:bodyPr wrap="square" rtlCol="0">
            <a:spAutoFit/>
          </a:bodyPr>
          <a:lstStyle/>
          <a:p>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9C5D27"/>
                </a:solidFill>
                <a:effectLst/>
                <a:latin typeface="Myrica M" panose="020B0509020203020207" pitchFamily="49" charset="-128"/>
                <a:ea typeface="Myrica M" panose="020B0509020203020207" pitchFamily="49" charset="-128"/>
              </a:rPr>
              <a:t>on</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push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branches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a:solidFill>
                  <a:srgbClr val="777777"/>
                </a:solidFill>
                <a:effectLst/>
                <a:latin typeface="Myrica M" panose="020B0509020203020207" pitchFamily="49" charset="-128"/>
                <a:ea typeface="Myrica M" panose="020B0509020203020207" pitchFamily="49" charset="-128"/>
              </a:rPr>
              <a:t>"</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4B69C6"/>
                </a:solidFill>
                <a:effectLst/>
                <a:latin typeface="Myrica M" panose="020B0509020203020207" pitchFamily="49" charset="-128"/>
                <a:ea typeface="Myrica M" panose="020B0509020203020207" pitchFamily="49" charset="-128"/>
              </a:rPr>
              <a:t>jobs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build</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runs-on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strategy</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matrix</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ubuntu-latest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windows-latest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macos</a:t>
            </a:r>
            <a:r>
              <a:rPr lang="en" altLang="ja-JP" sz="1600" b="0" dirty="0">
                <a:solidFill>
                  <a:srgbClr val="448C27"/>
                </a:solidFill>
                <a:effectLst/>
                <a:latin typeface="Myrica M" panose="020B0509020203020207" pitchFamily="49" charset="-128"/>
                <a:ea typeface="Myrica M" panose="020B0509020203020207" pitchFamily="49" charset="-128"/>
              </a:rPr>
              <a:t>-latest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steps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setup go</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actions/setup-go@v3</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go-version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9C5D27"/>
                </a:solidFill>
                <a:effectLst/>
                <a:latin typeface="Myrica M" panose="020B0509020203020207" pitchFamily="49" charset="-128"/>
                <a:ea typeface="Myrica M" panose="020B0509020203020207" pitchFamily="49" charset="-128"/>
              </a:rPr>
              <a:t>1.18</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8" name="テキスト ボックス 7">
            <a:extLst>
              <a:ext uri="{FF2B5EF4-FFF2-40B4-BE49-F238E27FC236}">
                <a16:creationId xmlns:a16="http://schemas.microsoft.com/office/drawing/2014/main" id="{A6B3311E-C1A5-040C-787F-4E42578AE247}"/>
              </a:ext>
            </a:extLst>
          </p:cNvPr>
          <p:cNvSpPr txBox="1"/>
          <p:nvPr/>
        </p:nvSpPr>
        <p:spPr>
          <a:xfrm>
            <a:off x="5706493" y="1825624"/>
            <a:ext cx="5416868" cy="4524315"/>
          </a:xfrm>
          <a:prstGeom prst="rect">
            <a:avLst/>
          </a:prstGeom>
          <a:solidFill>
            <a:schemeClr val="bg1"/>
          </a:solidFill>
          <a:ln w="19050">
            <a:solidFill>
              <a:schemeClr val="tx1"/>
            </a:solidFill>
          </a:ln>
        </p:spPr>
        <p:txBody>
          <a:bodyPr wrap="none" rtlCol="0">
            <a:spAutoFit/>
          </a:bodyPr>
          <a:lstStyle/>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checkout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actions/checkout@v3</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make</a:t>
            </a: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Convert coverage to </a:t>
            </a:r>
            <a:r>
              <a:rPr lang="en" altLang="ja-JP" sz="1600" b="0" dirty="0" err="1">
                <a:solidFill>
                  <a:srgbClr val="448C27"/>
                </a:solidFill>
                <a:effectLst/>
                <a:latin typeface="Myrica M" panose="020B0509020203020207" pitchFamily="49" charset="-128"/>
                <a:ea typeface="Myrica M" panose="020B0509020203020207" pitchFamily="49" charset="-128"/>
              </a:rPr>
              <a:t>lcov</a:t>
            </a:r>
            <a:r>
              <a:rPr lang="en" altLang="ja-JP" sz="1600" b="0" dirty="0">
                <a:solidFill>
                  <a:srgbClr val="448C27"/>
                </a:solidFill>
                <a:effectLst/>
                <a:latin typeface="Myrica M" panose="020B0509020203020207" pitchFamily="49" charset="-128"/>
                <a:ea typeface="Myrica M" panose="020B0509020203020207" pitchFamily="49" charset="-128"/>
              </a:rPr>
              <a:t> format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jandelgado</a:t>
            </a:r>
            <a:r>
              <a:rPr lang="en" altLang="ja-JP" sz="1600" b="0" dirty="0">
                <a:solidFill>
                  <a:srgbClr val="448C27"/>
                </a:solidFill>
                <a:effectLst/>
                <a:latin typeface="Myrica M" panose="020B0509020203020207" pitchFamily="49" charset="-128"/>
                <a:ea typeface="Myrica M" panose="020B0509020203020207" pitchFamily="49" charset="-128"/>
              </a:rPr>
              <a:t>/gcov2lcov-action@v1.0.0</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infile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outfile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Send coverage to coveralls</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coverallsapp</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github-action@master</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github</a:t>
            </a:r>
            <a:r>
              <a:rPr lang="en" altLang="ja-JP" sz="1600" b="0" dirty="0">
                <a:solidFill>
                  <a:srgbClr val="4B69C6"/>
                </a:solidFill>
                <a:effectLst/>
                <a:latin typeface="Myrica M" panose="020B0509020203020207" pitchFamily="49" charset="-128"/>
                <a:ea typeface="Myrica M" panose="020B0509020203020207" pitchFamily="49" charset="-128"/>
              </a:rPr>
              <a:t>-token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secrets.github_token</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path-to-</a:t>
            </a:r>
            <a:r>
              <a:rPr lang="en" altLang="ja-JP" sz="1600" b="0" dirty="0" err="1">
                <a:solidFill>
                  <a:srgbClr val="4B69C6"/>
                </a:solidFill>
                <a:effectLst/>
                <a:latin typeface="Myrica M" panose="020B0509020203020207" pitchFamily="49" charset="-128"/>
                <a:ea typeface="Myrica M" panose="020B0509020203020207" pitchFamily="49" charset="-128"/>
              </a:rPr>
              <a:t>lcov</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3" name="正方形/長方形 2">
            <a:extLst>
              <a:ext uri="{FF2B5EF4-FFF2-40B4-BE49-F238E27FC236}">
                <a16:creationId xmlns:a16="http://schemas.microsoft.com/office/drawing/2014/main" id="{6D1867CE-FBC0-2B23-F2F4-A1CD7DEDEA56}"/>
              </a:ext>
            </a:extLst>
          </p:cNvPr>
          <p:cNvSpPr/>
          <p:nvPr/>
        </p:nvSpPr>
        <p:spPr>
          <a:xfrm>
            <a:off x="5760299" y="2429300"/>
            <a:ext cx="5363062" cy="387895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2802D7-F5C5-AC23-7F7D-499037AF4291}"/>
              </a:ext>
            </a:extLst>
          </p:cNvPr>
          <p:cNvSpPr/>
          <p:nvPr/>
        </p:nvSpPr>
        <p:spPr>
          <a:xfrm>
            <a:off x="869732" y="1857156"/>
            <a:ext cx="4459013" cy="470170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872D1E6A-2920-F0E8-6C1F-90C2E28AE5B4}"/>
              </a:ext>
            </a:extLst>
          </p:cNvPr>
          <p:cNvSpPr/>
          <p:nvPr/>
        </p:nvSpPr>
        <p:spPr>
          <a:xfrm>
            <a:off x="6205184" y="1880252"/>
            <a:ext cx="4877233" cy="549049"/>
          </a:xfrm>
          <a:prstGeom prst="roundRect">
            <a:avLst>
              <a:gd name="adj" fmla="val 14644"/>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69CB02-B8C3-7A4D-98E6-E899705B1F5C}"/>
              </a:ext>
            </a:extLst>
          </p:cNvPr>
          <p:cNvSpPr txBox="1"/>
          <p:nvPr/>
        </p:nvSpPr>
        <p:spPr>
          <a:xfrm>
            <a:off x="6205184" y="1487824"/>
            <a:ext cx="3356504"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リポジトリの内容を取り出す．</a:t>
            </a:r>
          </a:p>
        </p:txBody>
      </p:sp>
    </p:spTree>
    <p:extLst>
      <p:ext uri="{BB962C8B-B14F-4D97-AF65-F5344CB8AC3E}">
        <p14:creationId xmlns:p14="http://schemas.microsoft.com/office/powerpoint/2010/main" val="245296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63446-E55C-650B-BEF2-29A557702536}"/>
              </a:ext>
            </a:extLst>
          </p:cNvPr>
          <p:cNvSpPr>
            <a:spLocks noGrp="1"/>
          </p:cNvSpPr>
          <p:nvPr>
            <p:ph type="title"/>
          </p:nvPr>
        </p:nvSpPr>
        <p:spPr/>
        <p:txBody>
          <a:bodyPr/>
          <a:lstStyle/>
          <a:p>
            <a:r>
              <a:rPr kumimoji="1" lang="en-US" altLang="ja-JP" sz="3600" dirty="0"/>
              <a:t>GitHub Actions</a:t>
            </a:r>
            <a:br>
              <a:rPr kumimoji="1" lang="en-US" altLang="ja-JP" dirty="0"/>
            </a:br>
            <a:r>
              <a:rPr kumimoji="1" lang="en-US" altLang="ja-JP" dirty="0" err="1">
                <a:latin typeface="Consolas" panose="020B0609020204030204" pitchFamily="49" charset="0"/>
                <a:cs typeface="Consolas" panose="020B0609020204030204" pitchFamily="49" charset="0"/>
              </a:rPr>
              <a:t>build.yaml</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25485C4E-F6D3-FD69-FFA6-CD22D41BDCA9}"/>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C982D024-0713-60A4-4294-334FCE4E17CE}"/>
              </a:ext>
            </a:extLst>
          </p:cNvPr>
          <p:cNvSpPr>
            <a:spLocks noGrp="1"/>
          </p:cNvSpPr>
          <p:nvPr>
            <p:ph type="sldNum" sz="quarter" idx="12"/>
          </p:nvPr>
        </p:nvSpPr>
        <p:spPr/>
        <p:txBody>
          <a:bodyPr/>
          <a:lstStyle/>
          <a:p>
            <a:fld id="{0B8845E4-5C92-A046-BB66-E5D9CC995B08}" type="slidenum">
              <a:rPr kumimoji="1" lang="ja-JP" altLang="en-US" smtClean="0"/>
              <a:t>19</a:t>
            </a:fld>
            <a:endParaRPr kumimoji="1" lang="ja-JP" altLang="en-US"/>
          </a:p>
        </p:txBody>
      </p:sp>
      <p:pic>
        <p:nvPicPr>
          <p:cNvPr id="6" name="Picture 12" descr="GitHubの新機能「GitHub Actions」で試すCI/CD | さくらのナレッジ">
            <a:extLst>
              <a:ext uri="{FF2B5EF4-FFF2-40B4-BE49-F238E27FC236}">
                <a16:creationId xmlns:a16="http://schemas.microsoft.com/office/drawing/2014/main" id="{02CC3D41-F623-C6E4-265F-A52812B03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384" y="365125"/>
            <a:ext cx="1767416" cy="132556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DF4C4C5F-AADD-CCEA-7C76-73EF8C8BE5FE}"/>
              </a:ext>
            </a:extLst>
          </p:cNvPr>
          <p:cNvSpPr txBox="1"/>
          <p:nvPr/>
        </p:nvSpPr>
        <p:spPr>
          <a:xfrm>
            <a:off x="838200" y="1825625"/>
            <a:ext cx="4710635" cy="4770537"/>
          </a:xfrm>
          <a:prstGeom prst="rect">
            <a:avLst/>
          </a:prstGeom>
          <a:solidFill>
            <a:schemeClr val="bg1"/>
          </a:solidFill>
          <a:ln w="19050">
            <a:solidFill>
              <a:schemeClr val="tx1"/>
            </a:solidFill>
          </a:ln>
        </p:spPr>
        <p:txBody>
          <a:bodyPr wrap="square" rtlCol="0">
            <a:spAutoFit/>
          </a:bodyPr>
          <a:lstStyle/>
          <a:p>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9C5D27"/>
                </a:solidFill>
                <a:effectLst/>
                <a:latin typeface="Myrica M" panose="020B0509020203020207" pitchFamily="49" charset="-128"/>
                <a:ea typeface="Myrica M" panose="020B0509020203020207" pitchFamily="49" charset="-128"/>
              </a:rPr>
              <a:t>on</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push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branches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a:solidFill>
                  <a:srgbClr val="777777"/>
                </a:solidFill>
                <a:effectLst/>
                <a:latin typeface="Myrica M" panose="020B0509020203020207" pitchFamily="49" charset="-128"/>
                <a:ea typeface="Myrica M" panose="020B0509020203020207" pitchFamily="49" charset="-128"/>
              </a:rPr>
              <a:t>"</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4B69C6"/>
                </a:solidFill>
                <a:effectLst/>
                <a:latin typeface="Myrica M" panose="020B0509020203020207" pitchFamily="49" charset="-128"/>
                <a:ea typeface="Myrica M" panose="020B0509020203020207" pitchFamily="49" charset="-128"/>
              </a:rPr>
              <a:t>jobs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build</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runs-on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strategy</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matrix</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ubuntu-latest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windows-latest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macos</a:t>
            </a:r>
            <a:r>
              <a:rPr lang="en" altLang="ja-JP" sz="1600" b="0" dirty="0">
                <a:solidFill>
                  <a:srgbClr val="448C27"/>
                </a:solidFill>
                <a:effectLst/>
                <a:latin typeface="Myrica M" panose="020B0509020203020207" pitchFamily="49" charset="-128"/>
                <a:ea typeface="Myrica M" panose="020B0509020203020207" pitchFamily="49" charset="-128"/>
              </a:rPr>
              <a:t>-latest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steps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setup go</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actions/setup-go@v3</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go-version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9C5D27"/>
                </a:solidFill>
                <a:effectLst/>
                <a:latin typeface="Myrica M" panose="020B0509020203020207" pitchFamily="49" charset="-128"/>
                <a:ea typeface="Myrica M" panose="020B0509020203020207" pitchFamily="49" charset="-128"/>
              </a:rPr>
              <a:t>1.18</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8" name="テキスト ボックス 7">
            <a:extLst>
              <a:ext uri="{FF2B5EF4-FFF2-40B4-BE49-F238E27FC236}">
                <a16:creationId xmlns:a16="http://schemas.microsoft.com/office/drawing/2014/main" id="{A6B3311E-C1A5-040C-787F-4E42578AE247}"/>
              </a:ext>
            </a:extLst>
          </p:cNvPr>
          <p:cNvSpPr txBox="1"/>
          <p:nvPr/>
        </p:nvSpPr>
        <p:spPr>
          <a:xfrm>
            <a:off x="5706493" y="1825624"/>
            <a:ext cx="5416868" cy="4524315"/>
          </a:xfrm>
          <a:prstGeom prst="rect">
            <a:avLst/>
          </a:prstGeom>
          <a:solidFill>
            <a:schemeClr val="bg1"/>
          </a:solidFill>
          <a:ln w="19050">
            <a:solidFill>
              <a:schemeClr val="tx1"/>
            </a:solidFill>
          </a:ln>
        </p:spPr>
        <p:txBody>
          <a:bodyPr wrap="none" rtlCol="0">
            <a:spAutoFit/>
          </a:bodyPr>
          <a:lstStyle/>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checkout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actions/checkout@v3</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make</a:t>
            </a: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Convert coverage to </a:t>
            </a:r>
            <a:r>
              <a:rPr lang="en" altLang="ja-JP" sz="1600" b="0" dirty="0" err="1">
                <a:solidFill>
                  <a:srgbClr val="448C27"/>
                </a:solidFill>
                <a:effectLst/>
                <a:latin typeface="Myrica M" panose="020B0509020203020207" pitchFamily="49" charset="-128"/>
                <a:ea typeface="Myrica M" panose="020B0509020203020207" pitchFamily="49" charset="-128"/>
              </a:rPr>
              <a:t>lcov</a:t>
            </a:r>
            <a:r>
              <a:rPr lang="en" altLang="ja-JP" sz="1600" b="0" dirty="0">
                <a:solidFill>
                  <a:srgbClr val="448C27"/>
                </a:solidFill>
                <a:effectLst/>
                <a:latin typeface="Myrica M" panose="020B0509020203020207" pitchFamily="49" charset="-128"/>
                <a:ea typeface="Myrica M" panose="020B0509020203020207" pitchFamily="49" charset="-128"/>
              </a:rPr>
              <a:t> format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jandelgado</a:t>
            </a:r>
            <a:r>
              <a:rPr lang="en" altLang="ja-JP" sz="1600" b="0" dirty="0">
                <a:solidFill>
                  <a:srgbClr val="448C27"/>
                </a:solidFill>
                <a:effectLst/>
                <a:latin typeface="Myrica M" panose="020B0509020203020207" pitchFamily="49" charset="-128"/>
                <a:ea typeface="Myrica M" panose="020B0509020203020207" pitchFamily="49" charset="-128"/>
              </a:rPr>
              <a:t>/gcov2lcov-action@v1.0.0</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infile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outfile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Send coverage to coveralls</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coverallsapp</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github-action@master</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github</a:t>
            </a:r>
            <a:r>
              <a:rPr lang="en" altLang="ja-JP" sz="1600" b="0" dirty="0">
                <a:solidFill>
                  <a:srgbClr val="4B69C6"/>
                </a:solidFill>
                <a:effectLst/>
                <a:latin typeface="Myrica M" panose="020B0509020203020207" pitchFamily="49" charset="-128"/>
                <a:ea typeface="Myrica M" panose="020B0509020203020207" pitchFamily="49" charset="-128"/>
              </a:rPr>
              <a:t>-token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secrets.github_token</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path-to-</a:t>
            </a:r>
            <a:r>
              <a:rPr lang="en" altLang="ja-JP" sz="1600" b="0" dirty="0" err="1">
                <a:solidFill>
                  <a:srgbClr val="4B69C6"/>
                </a:solidFill>
                <a:effectLst/>
                <a:latin typeface="Myrica M" panose="020B0509020203020207" pitchFamily="49" charset="-128"/>
                <a:ea typeface="Myrica M" panose="020B0509020203020207" pitchFamily="49" charset="-128"/>
              </a:rPr>
              <a:t>lcov</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3" name="正方形/長方形 2">
            <a:extLst>
              <a:ext uri="{FF2B5EF4-FFF2-40B4-BE49-F238E27FC236}">
                <a16:creationId xmlns:a16="http://schemas.microsoft.com/office/drawing/2014/main" id="{6D1867CE-FBC0-2B23-F2F4-A1CD7DEDEA56}"/>
              </a:ext>
            </a:extLst>
          </p:cNvPr>
          <p:cNvSpPr/>
          <p:nvPr/>
        </p:nvSpPr>
        <p:spPr>
          <a:xfrm>
            <a:off x="5760299" y="2979855"/>
            <a:ext cx="5363062" cy="332839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2802D7-F5C5-AC23-7F7D-499037AF4291}"/>
              </a:ext>
            </a:extLst>
          </p:cNvPr>
          <p:cNvSpPr/>
          <p:nvPr/>
        </p:nvSpPr>
        <p:spPr>
          <a:xfrm>
            <a:off x="869732" y="1857156"/>
            <a:ext cx="4459013" cy="470170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69CB02-B8C3-7A4D-98E6-E899705B1F5C}"/>
              </a:ext>
            </a:extLst>
          </p:cNvPr>
          <p:cNvSpPr txBox="1"/>
          <p:nvPr/>
        </p:nvSpPr>
        <p:spPr>
          <a:xfrm>
            <a:off x="6205184" y="2979896"/>
            <a:ext cx="3356504"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ビルドする</a:t>
            </a:r>
          </a:p>
        </p:txBody>
      </p:sp>
      <p:sp>
        <p:nvSpPr>
          <p:cNvPr id="9" name="正方形/長方形 8">
            <a:extLst>
              <a:ext uri="{FF2B5EF4-FFF2-40B4-BE49-F238E27FC236}">
                <a16:creationId xmlns:a16="http://schemas.microsoft.com/office/drawing/2014/main" id="{C3AAB230-C73A-4367-ADB1-AA57412B8E18}"/>
              </a:ext>
            </a:extLst>
          </p:cNvPr>
          <p:cNvSpPr/>
          <p:nvPr/>
        </p:nvSpPr>
        <p:spPr>
          <a:xfrm>
            <a:off x="5733396" y="1857156"/>
            <a:ext cx="5363062" cy="54904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872D1E6A-2920-F0E8-6C1F-90C2E28AE5B4}"/>
              </a:ext>
            </a:extLst>
          </p:cNvPr>
          <p:cNvSpPr/>
          <p:nvPr/>
        </p:nvSpPr>
        <p:spPr>
          <a:xfrm>
            <a:off x="6205184" y="2357926"/>
            <a:ext cx="4877233" cy="549049"/>
          </a:xfrm>
          <a:prstGeom prst="roundRect">
            <a:avLst>
              <a:gd name="adj" fmla="val 14644"/>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819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81AB0CC-4B72-A62C-F8AE-62D2407B821D}"/>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63807DFA-1C3A-AE7A-E790-7C927B85BC95}"/>
              </a:ext>
            </a:extLst>
          </p:cNvPr>
          <p:cNvSpPr>
            <a:spLocks noGrp="1"/>
          </p:cNvSpPr>
          <p:nvPr>
            <p:ph type="sldNum" sz="quarter" idx="12"/>
          </p:nvPr>
        </p:nvSpPr>
        <p:spPr/>
        <p:txBody>
          <a:bodyPr/>
          <a:lstStyle/>
          <a:p>
            <a:fld id="{0B8845E4-5C92-A046-BB66-E5D9CC995B08}"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C7C754BF-A674-1F66-96CF-DF3059A0FB96}"/>
              </a:ext>
            </a:extLst>
          </p:cNvPr>
          <p:cNvGrpSpPr/>
          <p:nvPr/>
        </p:nvGrpSpPr>
        <p:grpSpPr>
          <a:xfrm>
            <a:off x="838200" y="1342345"/>
            <a:ext cx="4680000" cy="720000"/>
            <a:chOff x="838200" y="1690688"/>
            <a:chExt cx="4680000" cy="720000"/>
          </a:xfrm>
        </p:grpSpPr>
        <p:sp>
          <p:nvSpPr>
            <p:cNvPr id="7" name="正方形/長方形 6">
              <a:extLst>
                <a:ext uri="{FF2B5EF4-FFF2-40B4-BE49-F238E27FC236}">
                  <a16:creationId xmlns:a16="http://schemas.microsoft.com/office/drawing/2014/main" id="{2667C075-353B-2054-F003-63347C5338C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 name="角丸四角形 5">
              <a:extLst>
                <a:ext uri="{FF2B5EF4-FFF2-40B4-BE49-F238E27FC236}">
                  <a16:creationId xmlns:a16="http://schemas.microsoft.com/office/drawing/2014/main" id="{B82609B9-AFC1-5798-38E9-4C51283BC8E7}"/>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5F1FECD2-E1D0-F7D3-E703-DB7FD73CDAA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 name="角丸四角形 9">
              <a:extLst>
                <a:ext uri="{FF2B5EF4-FFF2-40B4-BE49-F238E27FC236}">
                  <a16:creationId xmlns:a16="http://schemas.microsoft.com/office/drawing/2014/main" id="{4A726442-3021-CBEC-FFBC-C32ACB47C24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全体説明</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12" name="グループ化 11">
            <a:extLst>
              <a:ext uri="{FF2B5EF4-FFF2-40B4-BE49-F238E27FC236}">
                <a16:creationId xmlns:a16="http://schemas.microsoft.com/office/drawing/2014/main" id="{DBBFB007-8F56-B227-A0C9-97B3C2871E13}"/>
              </a:ext>
            </a:extLst>
          </p:cNvPr>
          <p:cNvGrpSpPr/>
          <p:nvPr/>
        </p:nvGrpSpPr>
        <p:grpSpPr>
          <a:xfrm>
            <a:off x="838200" y="2131793"/>
            <a:ext cx="4680000" cy="720000"/>
            <a:chOff x="838200" y="1690688"/>
            <a:chExt cx="4680000" cy="720000"/>
          </a:xfrm>
        </p:grpSpPr>
        <p:sp>
          <p:nvSpPr>
            <p:cNvPr id="13" name="正方形/長方形 12">
              <a:extLst>
                <a:ext uri="{FF2B5EF4-FFF2-40B4-BE49-F238E27FC236}">
                  <a16:creationId xmlns:a16="http://schemas.microsoft.com/office/drawing/2014/main" id="{76EBB950-AE17-7586-B846-A3F99CF2403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4" name="角丸四角形 13">
              <a:extLst>
                <a:ext uri="{FF2B5EF4-FFF2-40B4-BE49-F238E27FC236}">
                  <a16:creationId xmlns:a16="http://schemas.microsoft.com/office/drawing/2014/main" id="{027B1B45-D8F7-9F2F-FF8A-68E1392DCA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5" name="正方形/長方形 14">
              <a:extLst>
                <a:ext uri="{FF2B5EF4-FFF2-40B4-BE49-F238E27FC236}">
                  <a16:creationId xmlns:a16="http://schemas.microsoft.com/office/drawing/2014/main" id="{D3633BE7-B1B9-DB6F-F53B-324D02E5C61D}"/>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6" name="角丸四角形 15">
              <a:extLst>
                <a:ext uri="{FF2B5EF4-FFF2-40B4-BE49-F238E27FC236}">
                  <a16:creationId xmlns:a16="http://schemas.microsoft.com/office/drawing/2014/main" id="{AE93708F-C14D-66CE-947F-443ACBADC39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bg1"/>
                  </a:solidFill>
                  <a:latin typeface="Meiryo" panose="020B0604030504040204" pitchFamily="34" charset="-128"/>
                  <a:ea typeface="Meiryo" panose="020B0604030504040204" pitchFamily="34" charset="-128"/>
                </a:rPr>
                <a:t>Usage/README</a:t>
              </a:r>
              <a:endParaRPr kumimoji="1" lang="ja-JP" altLang="en-US" sz="1600">
                <a:solidFill>
                  <a:schemeClr val="bg1"/>
                </a:solidFill>
                <a:latin typeface="Meiryo" panose="020B0604030504040204" pitchFamily="34" charset="-128"/>
                <a:ea typeface="Meiryo" panose="020B0604030504040204" pitchFamily="34" charset="-128"/>
              </a:endParaRPr>
            </a:p>
          </p:txBody>
        </p:sp>
      </p:grpSp>
      <p:grpSp>
        <p:nvGrpSpPr>
          <p:cNvPr id="17" name="グループ化 16">
            <a:extLst>
              <a:ext uri="{FF2B5EF4-FFF2-40B4-BE49-F238E27FC236}">
                <a16:creationId xmlns:a16="http://schemas.microsoft.com/office/drawing/2014/main" id="{12174C03-6939-33E1-F43C-0A0F464582E0}"/>
              </a:ext>
            </a:extLst>
          </p:cNvPr>
          <p:cNvGrpSpPr/>
          <p:nvPr/>
        </p:nvGrpSpPr>
        <p:grpSpPr>
          <a:xfrm>
            <a:off x="838200" y="2921241"/>
            <a:ext cx="4680000" cy="720000"/>
            <a:chOff x="838200" y="1690688"/>
            <a:chExt cx="4680000" cy="720000"/>
          </a:xfrm>
        </p:grpSpPr>
        <p:sp>
          <p:nvSpPr>
            <p:cNvPr id="18" name="正方形/長方形 17">
              <a:extLst>
                <a:ext uri="{FF2B5EF4-FFF2-40B4-BE49-F238E27FC236}">
                  <a16:creationId xmlns:a16="http://schemas.microsoft.com/office/drawing/2014/main" id="{36DE8B58-8FC6-816F-1326-849EE1F6C78F}"/>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9" name="角丸四角形 18">
              <a:extLst>
                <a:ext uri="{FF2B5EF4-FFF2-40B4-BE49-F238E27FC236}">
                  <a16:creationId xmlns:a16="http://schemas.microsoft.com/office/drawing/2014/main" id="{1AD04CAA-E202-8680-3673-65F67772E8E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2023-04-25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9C66CCA2-3037-5D9A-DBC1-355957F3D43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6FC2CF1-2EB6-4F69-606E-7F604A8FAA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2" name="グループ化 21">
            <a:extLst>
              <a:ext uri="{FF2B5EF4-FFF2-40B4-BE49-F238E27FC236}">
                <a16:creationId xmlns:a16="http://schemas.microsoft.com/office/drawing/2014/main" id="{C3BD1273-F685-2D28-3CF7-00FD42B8A405}"/>
              </a:ext>
            </a:extLst>
          </p:cNvPr>
          <p:cNvGrpSpPr/>
          <p:nvPr/>
        </p:nvGrpSpPr>
        <p:grpSpPr>
          <a:xfrm>
            <a:off x="838200" y="3710689"/>
            <a:ext cx="4680000" cy="720000"/>
            <a:chOff x="838200" y="1690688"/>
            <a:chExt cx="4680000" cy="720000"/>
          </a:xfrm>
        </p:grpSpPr>
        <p:sp>
          <p:nvSpPr>
            <p:cNvPr id="23" name="正方形/長方形 22">
              <a:extLst>
                <a:ext uri="{FF2B5EF4-FFF2-40B4-BE49-F238E27FC236}">
                  <a16:creationId xmlns:a16="http://schemas.microsoft.com/office/drawing/2014/main" id="{822D544F-EDBE-120C-A727-B2DC4D4472C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4" name="角丸四角形 23">
              <a:extLst>
                <a:ext uri="{FF2B5EF4-FFF2-40B4-BE49-F238E27FC236}">
                  <a16:creationId xmlns:a16="http://schemas.microsoft.com/office/drawing/2014/main" id="{D6EBFBCF-B155-540A-AD01-C3558FBF25BA}"/>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2023-05-02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823EA545-EA85-393E-1FB2-3CF84CD9E3C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6" name="角丸四角形 25">
              <a:extLst>
                <a:ext uri="{FF2B5EF4-FFF2-40B4-BE49-F238E27FC236}">
                  <a16:creationId xmlns:a16="http://schemas.microsoft.com/office/drawing/2014/main" id="{6AC6C247-92F2-875E-B9A2-2162D45DDF1F}"/>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7" name="グループ化 26">
            <a:extLst>
              <a:ext uri="{FF2B5EF4-FFF2-40B4-BE49-F238E27FC236}">
                <a16:creationId xmlns:a16="http://schemas.microsoft.com/office/drawing/2014/main" id="{01D3E7C5-E7F7-B95C-00BD-60CA7920D4A1}"/>
              </a:ext>
            </a:extLst>
          </p:cNvPr>
          <p:cNvGrpSpPr/>
          <p:nvPr/>
        </p:nvGrpSpPr>
        <p:grpSpPr>
          <a:xfrm>
            <a:off x="838200" y="4500137"/>
            <a:ext cx="4680000" cy="720000"/>
            <a:chOff x="838200" y="1690688"/>
            <a:chExt cx="4680000" cy="720000"/>
          </a:xfrm>
        </p:grpSpPr>
        <p:sp>
          <p:nvSpPr>
            <p:cNvPr id="28" name="正方形/長方形 27">
              <a:extLst>
                <a:ext uri="{FF2B5EF4-FFF2-40B4-BE49-F238E27FC236}">
                  <a16:creationId xmlns:a16="http://schemas.microsoft.com/office/drawing/2014/main" id="{213483A4-2AED-B94F-16D2-1F931B85FED7}"/>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9" name="角丸四角形 28">
              <a:extLst>
                <a:ext uri="{FF2B5EF4-FFF2-40B4-BE49-F238E27FC236}">
                  <a16:creationId xmlns:a16="http://schemas.microsoft.com/office/drawing/2014/main" id="{649C4D38-4302-3071-ED4C-4E2C1E6F60EF}"/>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2023-05-09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20359EC8-7077-8253-213B-54E7EB90D55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1" name="角丸四角形 30">
              <a:extLst>
                <a:ext uri="{FF2B5EF4-FFF2-40B4-BE49-F238E27FC236}">
                  <a16:creationId xmlns:a16="http://schemas.microsoft.com/office/drawing/2014/main" id="{3D315416-AA7A-0F21-5157-B436B74D75A3}"/>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2" name="グループ化 31">
            <a:extLst>
              <a:ext uri="{FF2B5EF4-FFF2-40B4-BE49-F238E27FC236}">
                <a16:creationId xmlns:a16="http://schemas.microsoft.com/office/drawing/2014/main" id="{59E8C5B3-4BDD-B97A-F280-FF05155635AB}"/>
              </a:ext>
            </a:extLst>
          </p:cNvPr>
          <p:cNvGrpSpPr/>
          <p:nvPr/>
        </p:nvGrpSpPr>
        <p:grpSpPr>
          <a:xfrm>
            <a:off x="838200" y="5289585"/>
            <a:ext cx="4680000" cy="720000"/>
            <a:chOff x="838200" y="1690688"/>
            <a:chExt cx="4680000" cy="720000"/>
          </a:xfrm>
        </p:grpSpPr>
        <p:sp>
          <p:nvSpPr>
            <p:cNvPr id="33" name="正方形/長方形 32">
              <a:extLst>
                <a:ext uri="{FF2B5EF4-FFF2-40B4-BE49-F238E27FC236}">
                  <a16:creationId xmlns:a16="http://schemas.microsoft.com/office/drawing/2014/main" id="{F31C864E-B2D5-E25F-961B-4509B1E1216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4" name="角丸四角形 33">
              <a:extLst>
                <a:ext uri="{FF2B5EF4-FFF2-40B4-BE49-F238E27FC236}">
                  <a16:creationId xmlns:a16="http://schemas.microsoft.com/office/drawing/2014/main" id="{A5138C17-5A53-46EB-7527-4A53707F820E}"/>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2023-05-16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06</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5" name="正方形/長方形 34">
              <a:extLst>
                <a:ext uri="{FF2B5EF4-FFF2-40B4-BE49-F238E27FC236}">
                  <a16:creationId xmlns:a16="http://schemas.microsoft.com/office/drawing/2014/main" id="{11E86EB7-9C5D-D710-F0E7-57C9B75FD29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6" name="角丸四角形 35">
              <a:extLst>
                <a:ext uri="{FF2B5EF4-FFF2-40B4-BE49-F238E27FC236}">
                  <a16:creationId xmlns:a16="http://schemas.microsoft.com/office/drawing/2014/main" id="{8538B958-458E-F97F-9F31-575A47B17F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7" name="グループ化 36">
            <a:extLst>
              <a:ext uri="{FF2B5EF4-FFF2-40B4-BE49-F238E27FC236}">
                <a16:creationId xmlns:a16="http://schemas.microsoft.com/office/drawing/2014/main" id="{DE6DF78E-A1BE-A0EA-08E5-8421D8D7B1C3}"/>
              </a:ext>
            </a:extLst>
          </p:cNvPr>
          <p:cNvGrpSpPr/>
          <p:nvPr/>
        </p:nvGrpSpPr>
        <p:grpSpPr>
          <a:xfrm>
            <a:off x="838200" y="6079032"/>
            <a:ext cx="4680000" cy="720000"/>
            <a:chOff x="838200" y="1690688"/>
            <a:chExt cx="4680000" cy="720000"/>
          </a:xfrm>
        </p:grpSpPr>
        <p:sp>
          <p:nvSpPr>
            <p:cNvPr id="38" name="正方形/長方形 37">
              <a:extLst>
                <a:ext uri="{FF2B5EF4-FFF2-40B4-BE49-F238E27FC236}">
                  <a16:creationId xmlns:a16="http://schemas.microsoft.com/office/drawing/2014/main" id="{438CB75B-E5F5-5260-D8FC-BD82E05A96D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9" name="角丸四角形 38">
              <a:extLst>
                <a:ext uri="{FF2B5EF4-FFF2-40B4-BE49-F238E27FC236}">
                  <a16:creationId xmlns:a16="http://schemas.microsoft.com/office/drawing/2014/main" id="{ED8F9862-F0F1-921B-B6ED-D2E79FA2B72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2023-05-23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07</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A6568BD5-FAF9-33A7-58FF-8E9F0B50CBFB}"/>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1" name="角丸四角形 40">
              <a:extLst>
                <a:ext uri="{FF2B5EF4-FFF2-40B4-BE49-F238E27FC236}">
                  <a16:creationId xmlns:a16="http://schemas.microsoft.com/office/drawing/2014/main" id="{94830E67-CE5E-DC69-0F93-70F78590D6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3/</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42" name="グループ化 41">
            <a:extLst>
              <a:ext uri="{FF2B5EF4-FFF2-40B4-BE49-F238E27FC236}">
                <a16:creationId xmlns:a16="http://schemas.microsoft.com/office/drawing/2014/main" id="{15376C2D-8FA6-58A9-8D93-858BCD7E0273}"/>
              </a:ext>
            </a:extLst>
          </p:cNvPr>
          <p:cNvGrpSpPr/>
          <p:nvPr/>
        </p:nvGrpSpPr>
        <p:grpSpPr>
          <a:xfrm>
            <a:off x="6673800" y="551183"/>
            <a:ext cx="4680000" cy="720000"/>
            <a:chOff x="838200" y="1690688"/>
            <a:chExt cx="4680000" cy="720000"/>
          </a:xfrm>
        </p:grpSpPr>
        <p:sp>
          <p:nvSpPr>
            <p:cNvPr id="43" name="正方形/長方形 42">
              <a:extLst>
                <a:ext uri="{FF2B5EF4-FFF2-40B4-BE49-F238E27FC236}">
                  <a16:creationId xmlns:a16="http://schemas.microsoft.com/office/drawing/2014/main" id="{54067F17-73FD-4264-D35C-DB42991B47B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4" name="角丸四角形 43">
              <a:extLst>
                <a:ext uri="{FF2B5EF4-FFF2-40B4-BE49-F238E27FC236}">
                  <a16:creationId xmlns:a16="http://schemas.microsoft.com/office/drawing/2014/main" id="{AC3E08F0-7094-3ACD-8495-481D95F88BC5}"/>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2023-05-30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08</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5" name="正方形/長方形 44">
              <a:extLst>
                <a:ext uri="{FF2B5EF4-FFF2-40B4-BE49-F238E27FC236}">
                  <a16:creationId xmlns:a16="http://schemas.microsoft.com/office/drawing/2014/main" id="{4D4EC3CB-8C25-46C7-2C96-A54D0783F3D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6" name="角丸四角形 45">
              <a:extLst>
                <a:ext uri="{FF2B5EF4-FFF2-40B4-BE49-F238E27FC236}">
                  <a16:creationId xmlns:a16="http://schemas.microsoft.com/office/drawing/2014/main" id="{7AC751FA-89DB-54BC-8846-E5235C96E851}"/>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2" name="グループ化 61">
            <a:extLst>
              <a:ext uri="{FF2B5EF4-FFF2-40B4-BE49-F238E27FC236}">
                <a16:creationId xmlns:a16="http://schemas.microsoft.com/office/drawing/2014/main" id="{02A69188-393F-42CA-50F7-DDC9FA38E7CB}"/>
              </a:ext>
            </a:extLst>
          </p:cNvPr>
          <p:cNvGrpSpPr/>
          <p:nvPr/>
        </p:nvGrpSpPr>
        <p:grpSpPr>
          <a:xfrm>
            <a:off x="6673800" y="1342345"/>
            <a:ext cx="4680000" cy="720000"/>
            <a:chOff x="838200" y="1690688"/>
            <a:chExt cx="4680000" cy="720000"/>
          </a:xfrm>
        </p:grpSpPr>
        <p:sp>
          <p:nvSpPr>
            <p:cNvPr id="63" name="正方形/長方形 62">
              <a:extLst>
                <a:ext uri="{FF2B5EF4-FFF2-40B4-BE49-F238E27FC236}">
                  <a16:creationId xmlns:a16="http://schemas.microsoft.com/office/drawing/2014/main" id="{CE1F2089-B23D-930A-4928-4F546BE041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E7B4AE07-ED68-7BF5-4D31-F1571A6666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2023-06-06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09</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65" name="正方形/長方形 64">
              <a:extLst>
                <a:ext uri="{FF2B5EF4-FFF2-40B4-BE49-F238E27FC236}">
                  <a16:creationId xmlns:a16="http://schemas.microsoft.com/office/drawing/2014/main" id="{F73A27EA-5FEB-E4C5-5438-711A589238F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6" name="角丸四角形 65">
              <a:extLst>
                <a:ext uri="{FF2B5EF4-FFF2-40B4-BE49-F238E27FC236}">
                  <a16:creationId xmlns:a16="http://schemas.microsoft.com/office/drawing/2014/main" id="{6AC2242B-6D31-EBDC-4086-CEEF6229D756}"/>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3/3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7" name="グループ化 66">
            <a:extLst>
              <a:ext uri="{FF2B5EF4-FFF2-40B4-BE49-F238E27FC236}">
                <a16:creationId xmlns:a16="http://schemas.microsoft.com/office/drawing/2014/main" id="{84E2A7C3-B469-2933-79C0-9D6F016C911F}"/>
              </a:ext>
            </a:extLst>
          </p:cNvPr>
          <p:cNvGrpSpPr/>
          <p:nvPr/>
        </p:nvGrpSpPr>
        <p:grpSpPr>
          <a:xfrm>
            <a:off x="6673800" y="2133505"/>
            <a:ext cx="4680000" cy="720000"/>
            <a:chOff x="838200" y="1690688"/>
            <a:chExt cx="4680000" cy="720000"/>
          </a:xfrm>
        </p:grpSpPr>
        <p:sp>
          <p:nvSpPr>
            <p:cNvPr id="68" name="正方形/長方形 67">
              <a:extLst>
                <a:ext uri="{FF2B5EF4-FFF2-40B4-BE49-F238E27FC236}">
                  <a16:creationId xmlns:a16="http://schemas.microsoft.com/office/drawing/2014/main" id="{CBB96D84-4FB7-D3FB-267E-ED1196AE4188}"/>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9" name="角丸四角形 68">
              <a:extLst>
                <a:ext uri="{FF2B5EF4-FFF2-40B4-BE49-F238E27FC236}">
                  <a16:creationId xmlns:a16="http://schemas.microsoft.com/office/drawing/2014/main" id="{570625D9-B07D-5F96-9D32-3E523F211AC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2023-06-13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10</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0" name="正方形/長方形 69">
              <a:extLst>
                <a:ext uri="{FF2B5EF4-FFF2-40B4-BE49-F238E27FC236}">
                  <a16:creationId xmlns:a16="http://schemas.microsoft.com/office/drawing/2014/main" id="{459FD8FF-63C9-234F-7562-52C517449585}"/>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1" name="角丸四角形 70">
              <a:extLst>
                <a:ext uri="{FF2B5EF4-FFF2-40B4-BE49-F238E27FC236}">
                  <a16:creationId xmlns:a16="http://schemas.microsoft.com/office/drawing/2014/main" id="{E2E7BD52-1146-5E76-36D2-09F2DA04232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72" name="グループ化 71">
            <a:extLst>
              <a:ext uri="{FF2B5EF4-FFF2-40B4-BE49-F238E27FC236}">
                <a16:creationId xmlns:a16="http://schemas.microsoft.com/office/drawing/2014/main" id="{43B03F9B-8C19-78F3-E7F5-24640E39B8DD}"/>
              </a:ext>
            </a:extLst>
          </p:cNvPr>
          <p:cNvGrpSpPr/>
          <p:nvPr/>
        </p:nvGrpSpPr>
        <p:grpSpPr>
          <a:xfrm>
            <a:off x="6673800" y="2924665"/>
            <a:ext cx="4680000" cy="720000"/>
            <a:chOff x="838200" y="1690688"/>
            <a:chExt cx="4680000" cy="720000"/>
          </a:xfrm>
        </p:grpSpPr>
        <p:sp>
          <p:nvSpPr>
            <p:cNvPr id="73" name="正方形/長方形 72">
              <a:extLst>
                <a:ext uri="{FF2B5EF4-FFF2-40B4-BE49-F238E27FC236}">
                  <a16:creationId xmlns:a16="http://schemas.microsoft.com/office/drawing/2014/main" id="{5D8C36CE-A4AC-7CDB-3346-0F125D8A1DDD}"/>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4" name="角丸四角形 73">
              <a:extLst>
                <a:ext uri="{FF2B5EF4-FFF2-40B4-BE49-F238E27FC236}">
                  <a16:creationId xmlns:a16="http://schemas.microsoft.com/office/drawing/2014/main" id="{E8DF1358-AFC8-3F13-4DCA-B38328D618B4}"/>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5" name="正方形/長方形 74">
              <a:extLst>
                <a:ext uri="{FF2B5EF4-FFF2-40B4-BE49-F238E27FC236}">
                  <a16:creationId xmlns:a16="http://schemas.microsoft.com/office/drawing/2014/main" id="{424D4893-748E-DE89-5BB3-32BA5CEAFBB4}"/>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6" name="角丸四角形 75">
              <a:extLst>
                <a:ext uri="{FF2B5EF4-FFF2-40B4-BE49-F238E27FC236}">
                  <a16:creationId xmlns:a16="http://schemas.microsoft.com/office/drawing/2014/main" id="{65A082E2-0A83-47AA-CF5F-8CC1CCEF7F1E}"/>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77" name="グループ化 76">
            <a:extLst>
              <a:ext uri="{FF2B5EF4-FFF2-40B4-BE49-F238E27FC236}">
                <a16:creationId xmlns:a16="http://schemas.microsoft.com/office/drawing/2014/main" id="{A992E9E1-FFB4-BD60-C1F7-EE0A3169935C}"/>
              </a:ext>
            </a:extLst>
          </p:cNvPr>
          <p:cNvGrpSpPr/>
          <p:nvPr/>
        </p:nvGrpSpPr>
        <p:grpSpPr>
          <a:xfrm>
            <a:off x="6673800" y="3715825"/>
            <a:ext cx="4680000" cy="720000"/>
            <a:chOff x="838200" y="1690688"/>
            <a:chExt cx="4680000" cy="720000"/>
          </a:xfrm>
        </p:grpSpPr>
        <p:sp>
          <p:nvSpPr>
            <p:cNvPr id="78" name="正方形/長方形 77">
              <a:extLst>
                <a:ext uri="{FF2B5EF4-FFF2-40B4-BE49-F238E27FC236}">
                  <a16:creationId xmlns:a16="http://schemas.microsoft.com/office/drawing/2014/main" id="{DAFF4359-3AD9-D6C9-0364-769AF8AEC30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9" name="角丸四角形 78">
              <a:extLst>
                <a:ext uri="{FF2B5EF4-FFF2-40B4-BE49-F238E27FC236}">
                  <a16:creationId xmlns:a16="http://schemas.microsoft.com/office/drawing/2014/main" id="{DCCE3201-5F36-02C8-C268-91B3A63BF06D}"/>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2023-06-27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0" name="正方形/長方形 79">
              <a:extLst>
                <a:ext uri="{FF2B5EF4-FFF2-40B4-BE49-F238E27FC236}">
                  <a16:creationId xmlns:a16="http://schemas.microsoft.com/office/drawing/2014/main" id="{3DADCB11-488F-9112-F0AC-1264BE1E339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1" name="角丸四角形 80">
              <a:extLst>
                <a:ext uri="{FF2B5EF4-FFF2-40B4-BE49-F238E27FC236}">
                  <a16:creationId xmlns:a16="http://schemas.microsoft.com/office/drawing/2014/main" id="{B54749A3-E27C-F895-5568-B5B9B6206E6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Docker</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2" name="グループ化 81">
            <a:extLst>
              <a:ext uri="{FF2B5EF4-FFF2-40B4-BE49-F238E27FC236}">
                <a16:creationId xmlns:a16="http://schemas.microsoft.com/office/drawing/2014/main" id="{61124F9D-B351-2A91-F321-F57EAC57B73A}"/>
              </a:ext>
            </a:extLst>
          </p:cNvPr>
          <p:cNvGrpSpPr/>
          <p:nvPr/>
        </p:nvGrpSpPr>
        <p:grpSpPr>
          <a:xfrm>
            <a:off x="6673800" y="4506985"/>
            <a:ext cx="4680000" cy="720000"/>
            <a:chOff x="838200" y="1690688"/>
            <a:chExt cx="4680000" cy="720000"/>
          </a:xfrm>
        </p:grpSpPr>
        <p:sp>
          <p:nvSpPr>
            <p:cNvPr id="83" name="正方形/長方形 82">
              <a:extLst>
                <a:ext uri="{FF2B5EF4-FFF2-40B4-BE49-F238E27FC236}">
                  <a16:creationId xmlns:a16="http://schemas.microsoft.com/office/drawing/2014/main" id="{42ED4CC4-2C3B-13CD-4800-B2A4B7EE46F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4" name="角丸四角形 83">
              <a:extLst>
                <a:ext uri="{FF2B5EF4-FFF2-40B4-BE49-F238E27FC236}">
                  <a16:creationId xmlns:a16="http://schemas.microsoft.com/office/drawing/2014/main" id="{3BE69FAA-7370-7CBC-151E-445AC3B9F873}"/>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2023-07-04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5" name="正方形/長方形 84">
              <a:extLst>
                <a:ext uri="{FF2B5EF4-FFF2-40B4-BE49-F238E27FC236}">
                  <a16:creationId xmlns:a16="http://schemas.microsoft.com/office/drawing/2014/main" id="{60C84029-62BC-B693-FC52-2EA71ED0A8F6}"/>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6" name="角丸四角形 85">
              <a:extLst>
                <a:ext uri="{FF2B5EF4-FFF2-40B4-BE49-F238E27FC236}">
                  <a16:creationId xmlns:a16="http://schemas.microsoft.com/office/drawing/2014/main" id="{DC9E2A32-9989-9B43-F86A-97A4FB00F5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補完（</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en-US" altLang="ja-JP" sz="1600" dirty="0">
                  <a:solidFill>
                    <a:schemeClr val="bg1"/>
                  </a:solidFill>
                  <a:latin typeface="Meiryo" panose="020B0604030504040204" pitchFamily="34" charset="-128"/>
                  <a:ea typeface="Meiryo" panose="020B0604030504040204" pitchFamily="34" charset="-128"/>
                </a:rPr>
                <a:t>Homebrew</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7" name="グループ化 86">
            <a:extLst>
              <a:ext uri="{FF2B5EF4-FFF2-40B4-BE49-F238E27FC236}">
                <a16:creationId xmlns:a16="http://schemas.microsoft.com/office/drawing/2014/main" id="{4C75D71C-7FC9-BA0A-6FF5-0C58A93FB879}"/>
              </a:ext>
            </a:extLst>
          </p:cNvPr>
          <p:cNvGrpSpPr/>
          <p:nvPr/>
        </p:nvGrpSpPr>
        <p:grpSpPr>
          <a:xfrm>
            <a:off x="6673800" y="5298145"/>
            <a:ext cx="4680000" cy="720000"/>
            <a:chOff x="838200" y="1690688"/>
            <a:chExt cx="4680000" cy="720000"/>
          </a:xfrm>
        </p:grpSpPr>
        <p:sp>
          <p:nvSpPr>
            <p:cNvPr id="88" name="正方形/長方形 87">
              <a:extLst>
                <a:ext uri="{FF2B5EF4-FFF2-40B4-BE49-F238E27FC236}">
                  <a16:creationId xmlns:a16="http://schemas.microsoft.com/office/drawing/2014/main" id="{915D30FE-397C-3AF9-2F59-C776BAD47860}"/>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9" name="角丸四角形 88">
              <a:extLst>
                <a:ext uri="{FF2B5EF4-FFF2-40B4-BE49-F238E27FC236}">
                  <a16:creationId xmlns:a16="http://schemas.microsoft.com/office/drawing/2014/main" id="{4720EE2E-E41E-E2AA-BFFF-2A5655F42642}"/>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20BE1736-38CD-8E26-E561-C394A8C8EF98}"/>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1" name="角丸四角形 90">
              <a:extLst>
                <a:ext uri="{FF2B5EF4-FFF2-40B4-BE49-F238E27FC236}">
                  <a16:creationId xmlns:a16="http://schemas.microsoft.com/office/drawing/2014/main" id="{0C5E6405-71F4-F8DA-5FC2-7E9E8F6DF6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予備日</a:t>
              </a:r>
            </a:p>
          </p:txBody>
        </p:sp>
      </p:grpSp>
      <p:grpSp>
        <p:nvGrpSpPr>
          <p:cNvPr id="97" name="グループ化 96">
            <a:extLst>
              <a:ext uri="{FF2B5EF4-FFF2-40B4-BE49-F238E27FC236}">
                <a16:creationId xmlns:a16="http://schemas.microsoft.com/office/drawing/2014/main" id="{4D892652-3EBA-3FC1-9D61-11419CB3E354}"/>
              </a:ext>
            </a:extLst>
          </p:cNvPr>
          <p:cNvGrpSpPr/>
          <p:nvPr/>
        </p:nvGrpSpPr>
        <p:grpSpPr>
          <a:xfrm>
            <a:off x="6673800" y="6089307"/>
            <a:ext cx="4680000" cy="720000"/>
            <a:chOff x="838200" y="1690688"/>
            <a:chExt cx="4680000" cy="720000"/>
          </a:xfrm>
        </p:grpSpPr>
        <p:sp>
          <p:nvSpPr>
            <p:cNvPr id="98" name="正方形/長方形 97">
              <a:extLst>
                <a:ext uri="{FF2B5EF4-FFF2-40B4-BE49-F238E27FC236}">
                  <a16:creationId xmlns:a16="http://schemas.microsoft.com/office/drawing/2014/main" id="{1A378AEF-BD02-CE1E-B004-DBBF40BEA0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9" name="角丸四角形 98">
              <a:extLst>
                <a:ext uri="{FF2B5EF4-FFF2-40B4-BE49-F238E27FC236}">
                  <a16:creationId xmlns:a16="http://schemas.microsoft.com/office/drawing/2014/main" id="{F7CFDB97-DE85-015F-B147-485A19D9C2DC}"/>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00" name="正方形/長方形 99">
              <a:extLst>
                <a:ext uri="{FF2B5EF4-FFF2-40B4-BE49-F238E27FC236}">
                  <a16:creationId xmlns:a16="http://schemas.microsoft.com/office/drawing/2014/main" id="{DAF54CF3-091F-BCA0-44E6-B7EAF86D895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1" name="角丸四角形 100">
              <a:extLst>
                <a:ext uri="{FF2B5EF4-FFF2-40B4-BE49-F238E27FC236}">
                  <a16:creationId xmlns:a16="http://schemas.microsoft.com/office/drawing/2014/main" id="{46C3B3F1-1F33-406C-F2C5-7EEE2A401F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作成物の発表会</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sp>
        <p:nvSpPr>
          <p:cNvPr id="3" name="正方形/長方形 2">
            <a:extLst>
              <a:ext uri="{FF2B5EF4-FFF2-40B4-BE49-F238E27FC236}">
                <a16:creationId xmlns:a16="http://schemas.microsoft.com/office/drawing/2014/main" id="{8B29821F-37CB-D7AE-3459-F23343E73715}"/>
              </a:ext>
            </a:extLst>
          </p:cNvPr>
          <p:cNvSpPr/>
          <p:nvPr/>
        </p:nvSpPr>
        <p:spPr>
          <a:xfrm>
            <a:off x="675904" y="1286089"/>
            <a:ext cx="4974269" cy="1579352"/>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 name="タイトル 1">
            <a:extLst>
              <a:ext uri="{FF2B5EF4-FFF2-40B4-BE49-F238E27FC236}">
                <a16:creationId xmlns:a16="http://schemas.microsoft.com/office/drawing/2014/main" id="{023F6628-6B95-C6A8-82C7-94DE1E0DBBBB}"/>
              </a:ext>
            </a:extLst>
          </p:cNvPr>
          <p:cNvSpPr>
            <a:spLocks noGrp="1"/>
          </p:cNvSpPr>
          <p:nvPr>
            <p:ph type="title"/>
          </p:nvPr>
        </p:nvSpPr>
        <p:spPr/>
        <p:txBody>
          <a:bodyPr/>
          <a:lstStyle/>
          <a:p>
            <a:r>
              <a:rPr kumimoji="1" lang="ja-JP" altLang="en-US"/>
              <a:t>スケジュール</a:t>
            </a:r>
          </a:p>
        </p:txBody>
      </p:sp>
    </p:spTree>
    <p:extLst>
      <p:ext uri="{BB962C8B-B14F-4D97-AF65-F5344CB8AC3E}">
        <p14:creationId xmlns:p14="http://schemas.microsoft.com/office/powerpoint/2010/main" val="198031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63446-E55C-650B-BEF2-29A557702536}"/>
              </a:ext>
            </a:extLst>
          </p:cNvPr>
          <p:cNvSpPr>
            <a:spLocks noGrp="1"/>
          </p:cNvSpPr>
          <p:nvPr>
            <p:ph type="title"/>
          </p:nvPr>
        </p:nvSpPr>
        <p:spPr/>
        <p:txBody>
          <a:bodyPr/>
          <a:lstStyle/>
          <a:p>
            <a:r>
              <a:rPr kumimoji="1" lang="en-US" altLang="ja-JP" sz="3600" dirty="0"/>
              <a:t>GitHub Actions</a:t>
            </a:r>
            <a:br>
              <a:rPr kumimoji="1" lang="en-US" altLang="ja-JP" dirty="0"/>
            </a:br>
            <a:r>
              <a:rPr kumimoji="1" lang="en-US" altLang="ja-JP" dirty="0" err="1">
                <a:latin typeface="Consolas" panose="020B0609020204030204" pitchFamily="49" charset="0"/>
                <a:cs typeface="Consolas" panose="020B0609020204030204" pitchFamily="49" charset="0"/>
              </a:rPr>
              <a:t>build.yaml</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25485C4E-F6D3-FD69-FFA6-CD22D41BDCA9}"/>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C982D024-0713-60A4-4294-334FCE4E17CE}"/>
              </a:ext>
            </a:extLst>
          </p:cNvPr>
          <p:cNvSpPr>
            <a:spLocks noGrp="1"/>
          </p:cNvSpPr>
          <p:nvPr>
            <p:ph type="sldNum" sz="quarter" idx="12"/>
          </p:nvPr>
        </p:nvSpPr>
        <p:spPr/>
        <p:txBody>
          <a:bodyPr/>
          <a:lstStyle/>
          <a:p>
            <a:fld id="{0B8845E4-5C92-A046-BB66-E5D9CC995B08}" type="slidenum">
              <a:rPr kumimoji="1" lang="ja-JP" altLang="en-US" smtClean="0"/>
              <a:t>20</a:t>
            </a:fld>
            <a:endParaRPr kumimoji="1" lang="ja-JP" altLang="en-US"/>
          </a:p>
        </p:txBody>
      </p:sp>
      <p:pic>
        <p:nvPicPr>
          <p:cNvPr id="6" name="Picture 12" descr="GitHubの新機能「GitHub Actions」で試すCI/CD | さくらのナレッジ">
            <a:extLst>
              <a:ext uri="{FF2B5EF4-FFF2-40B4-BE49-F238E27FC236}">
                <a16:creationId xmlns:a16="http://schemas.microsoft.com/office/drawing/2014/main" id="{02CC3D41-F623-C6E4-265F-A52812B03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384" y="365125"/>
            <a:ext cx="1767416" cy="132556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DF4C4C5F-AADD-CCEA-7C76-73EF8C8BE5FE}"/>
              </a:ext>
            </a:extLst>
          </p:cNvPr>
          <p:cNvSpPr txBox="1"/>
          <p:nvPr/>
        </p:nvSpPr>
        <p:spPr>
          <a:xfrm>
            <a:off x="838200" y="1825625"/>
            <a:ext cx="4710635" cy="4770537"/>
          </a:xfrm>
          <a:prstGeom prst="rect">
            <a:avLst/>
          </a:prstGeom>
          <a:solidFill>
            <a:schemeClr val="bg1"/>
          </a:solidFill>
          <a:ln w="19050">
            <a:solidFill>
              <a:schemeClr val="tx1"/>
            </a:solidFill>
          </a:ln>
        </p:spPr>
        <p:txBody>
          <a:bodyPr wrap="square" rtlCol="0">
            <a:spAutoFit/>
          </a:bodyPr>
          <a:lstStyle/>
          <a:p>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9C5D27"/>
                </a:solidFill>
                <a:effectLst/>
                <a:latin typeface="Myrica M" panose="020B0509020203020207" pitchFamily="49" charset="-128"/>
                <a:ea typeface="Myrica M" panose="020B0509020203020207" pitchFamily="49" charset="-128"/>
              </a:rPr>
              <a:t>on</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push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branches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a:solidFill>
                  <a:srgbClr val="777777"/>
                </a:solidFill>
                <a:effectLst/>
                <a:latin typeface="Myrica M" panose="020B0509020203020207" pitchFamily="49" charset="-128"/>
                <a:ea typeface="Myrica M" panose="020B0509020203020207" pitchFamily="49" charset="-128"/>
              </a:rPr>
              <a:t>"</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4B69C6"/>
                </a:solidFill>
                <a:effectLst/>
                <a:latin typeface="Myrica M" panose="020B0509020203020207" pitchFamily="49" charset="-128"/>
                <a:ea typeface="Myrica M" panose="020B0509020203020207" pitchFamily="49" charset="-128"/>
              </a:rPr>
              <a:t>jobs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build</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runs-on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strategy</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matrix</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ubuntu-latest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windows-latest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macos</a:t>
            </a:r>
            <a:r>
              <a:rPr lang="en" altLang="ja-JP" sz="1600" b="0" dirty="0">
                <a:solidFill>
                  <a:srgbClr val="448C27"/>
                </a:solidFill>
                <a:effectLst/>
                <a:latin typeface="Myrica M" panose="020B0509020203020207" pitchFamily="49" charset="-128"/>
                <a:ea typeface="Myrica M" panose="020B0509020203020207" pitchFamily="49" charset="-128"/>
              </a:rPr>
              <a:t>-latest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steps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setup go</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actions/setup-go@v3</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go-version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9C5D27"/>
                </a:solidFill>
                <a:effectLst/>
                <a:latin typeface="Myrica M" panose="020B0509020203020207" pitchFamily="49" charset="-128"/>
                <a:ea typeface="Myrica M" panose="020B0509020203020207" pitchFamily="49" charset="-128"/>
              </a:rPr>
              <a:t>1.18</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8" name="テキスト ボックス 7">
            <a:extLst>
              <a:ext uri="{FF2B5EF4-FFF2-40B4-BE49-F238E27FC236}">
                <a16:creationId xmlns:a16="http://schemas.microsoft.com/office/drawing/2014/main" id="{A6B3311E-C1A5-040C-787F-4E42578AE247}"/>
              </a:ext>
            </a:extLst>
          </p:cNvPr>
          <p:cNvSpPr txBox="1"/>
          <p:nvPr/>
        </p:nvSpPr>
        <p:spPr>
          <a:xfrm>
            <a:off x="5706493" y="1825624"/>
            <a:ext cx="5416868" cy="4524315"/>
          </a:xfrm>
          <a:prstGeom prst="rect">
            <a:avLst/>
          </a:prstGeom>
          <a:solidFill>
            <a:schemeClr val="bg1"/>
          </a:solidFill>
          <a:ln w="19050">
            <a:solidFill>
              <a:schemeClr val="tx1"/>
            </a:solidFill>
          </a:ln>
        </p:spPr>
        <p:txBody>
          <a:bodyPr wrap="none" rtlCol="0">
            <a:spAutoFit/>
          </a:bodyPr>
          <a:lstStyle/>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checkout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actions/checkout@v3</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make</a:t>
            </a: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Convert coverage to </a:t>
            </a:r>
            <a:r>
              <a:rPr lang="en" altLang="ja-JP" sz="1600" b="0" dirty="0" err="1">
                <a:solidFill>
                  <a:srgbClr val="448C27"/>
                </a:solidFill>
                <a:effectLst/>
                <a:latin typeface="Myrica M" panose="020B0509020203020207" pitchFamily="49" charset="-128"/>
                <a:ea typeface="Myrica M" panose="020B0509020203020207" pitchFamily="49" charset="-128"/>
              </a:rPr>
              <a:t>lcov</a:t>
            </a:r>
            <a:r>
              <a:rPr lang="en" altLang="ja-JP" sz="1600" b="0" dirty="0">
                <a:solidFill>
                  <a:srgbClr val="448C27"/>
                </a:solidFill>
                <a:effectLst/>
                <a:latin typeface="Myrica M" panose="020B0509020203020207" pitchFamily="49" charset="-128"/>
                <a:ea typeface="Myrica M" panose="020B0509020203020207" pitchFamily="49" charset="-128"/>
              </a:rPr>
              <a:t> format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jandelgado</a:t>
            </a:r>
            <a:r>
              <a:rPr lang="en" altLang="ja-JP" sz="1600" b="0" dirty="0">
                <a:solidFill>
                  <a:srgbClr val="448C27"/>
                </a:solidFill>
                <a:effectLst/>
                <a:latin typeface="Myrica M" panose="020B0509020203020207" pitchFamily="49" charset="-128"/>
                <a:ea typeface="Myrica M" panose="020B0509020203020207" pitchFamily="49" charset="-128"/>
              </a:rPr>
              <a:t>/gcov2lcov-action@v1.0.0</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infile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outfile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Send coverage to coveralls</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coverallsapp</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github-action@master</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github</a:t>
            </a:r>
            <a:r>
              <a:rPr lang="en" altLang="ja-JP" sz="1600" b="0" dirty="0">
                <a:solidFill>
                  <a:srgbClr val="4B69C6"/>
                </a:solidFill>
                <a:effectLst/>
                <a:latin typeface="Myrica M" panose="020B0509020203020207" pitchFamily="49" charset="-128"/>
                <a:ea typeface="Myrica M" panose="020B0509020203020207" pitchFamily="49" charset="-128"/>
              </a:rPr>
              <a:t>-token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secrets.github_token</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path-to-</a:t>
            </a:r>
            <a:r>
              <a:rPr lang="en" altLang="ja-JP" sz="1600" b="0" dirty="0" err="1">
                <a:solidFill>
                  <a:srgbClr val="4B69C6"/>
                </a:solidFill>
                <a:effectLst/>
                <a:latin typeface="Myrica M" panose="020B0509020203020207" pitchFamily="49" charset="-128"/>
                <a:ea typeface="Myrica M" panose="020B0509020203020207" pitchFamily="49" charset="-128"/>
              </a:rPr>
              <a:t>lcov</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3" name="正方形/長方形 2">
            <a:extLst>
              <a:ext uri="{FF2B5EF4-FFF2-40B4-BE49-F238E27FC236}">
                <a16:creationId xmlns:a16="http://schemas.microsoft.com/office/drawing/2014/main" id="{6D1867CE-FBC0-2B23-F2F4-A1CD7DEDEA56}"/>
              </a:ext>
            </a:extLst>
          </p:cNvPr>
          <p:cNvSpPr/>
          <p:nvPr/>
        </p:nvSpPr>
        <p:spPr>
          <a:xfrm>
            <a:off x="5760299" y="2979855"/>
            <a:ext cx="5363062" cy="332839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2802D7-F5C5-AC23-7F7D-499037AF4291}"/>
              </a:ext>
            </a:extLst>
          </p:cNvPr>
          <p:cNvSpPr/>
          <p:nvPr/>
        </p:nvSpPr>
        <p:spPr>
          <a:xfrm>
            <a:off x="869732" y="1857156"/>
            <a:ext cx="4459013" cy="470170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69CB02-B8C3-7A4D-98E6-E899705B1F5C}"/>
              </a:ext>
            </a:extLst>
          </p:cNvPr>
          <p:cNvSpPr txBox="1"/>
          <p:nvPr/>
        </p:nvSpPr>
        <p:spPr>
          <a:xfrm>
            <a:off x="6205184" y="2979896"/>
            <a:ext cx="3356504"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ビルドする</a:t>
            </a:r>
          </a:p>
        </p:txBody>
      </p:sp>
      <p:sp>
        <p:nvSpPr>
          <p:cNvPr id="9" name="正方形/長方形 8">
            <a:extLst>
              <a:ext uri="{FF2B5EF4-FFF2-40B4-BE49-F238E27FC236}">
                <a16:creationId xmlns:a16="http://schemas.microsoft.com/office/drawing/2014/main" id="{C3AAB230-C73A-4367-ADB1-AA57412B8E18}"/>
              </a:ext>
            </a:extLst>
          </p:cNvPr>
          <p:cNvSpPr/>
          <p:nvPr/>
        </p:nvSpPr>
        <p:spPr>
          <a:xfrm>
            <a:off x="5733396" y="1857156"/>
            <a:ext cx="5363062" cy="54904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872D1E6A-2920-F0E8-6C1F-90C2E28AE5B4}"/>
              </a:ext>
            </a:extLst>
          </p:cNvPr>
          <p:cNvSpPr/>
          <p:nvPr/>
        </p:nvSpPr>
        <p:spPr>
          <a:xfrm>
            <a:off x="6205184" y="2357926"/>
            <a:ext cx="4877233" cy="549049"/>
          </a:xfrm>
          <a:prstGeom prst="roundRect">
            <a:avLst>
              <a:gd name="adj" fmla="val 14644"/>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180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63446-E55C-650B-BEF2-29A557702536}"/>
              </a:ext>
            </a:extLst>
          </p:cNvPr>
          <p:cNvSpPr>
            <a:spLocks noGrp="1"/>
          </p:cNvSpPr>
          <p:nvPr>
            <p:ph type="title"/>
          </p:nvPr>
        </p:nvSpPr>
        <p:spPr/>
        <p:txBody>
          <a:bodyPr/>
          <a:lstStyle/>
          <a:p>
            <a:r>
              <a:rPr kumimoji="1" lang="en-US" altLang="ja-JP" sz="3600" dirty="0"/>
              <a:t>GitHub Actions</a:t>
            </a:r>
            <a:br>
              <a:rPr kumimoji="1" lang="en-US" altLang="ja-JP" dirty="0"/>
            </a:br>
            <a:r>
              <a:rPr kumimoji="1" lang="en-US" altLang="ja-JP" dirty="0" err="1">
                <a:latin typeface="Consolas" panose="020B0609020204030204" pitchFamily="49" charset="0"/>
                <a:cs typeface="Consolas" panose="020B0609020204030204" pitchFamily="49" charset="0"/>
              </a:rPr>
              <a:t>build.yaml</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25485C4E-F6D3-FD69-FFA6-CD22D41BDCA9}"/>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C982D024-0713-60A4-4294-334FCE4E17CE}"/>
              </a:ext>
            </a:extLst>
          </p:cNvPr>
          <p:cNvSpPr>
            <a:spLocks noGrp="1"/>
          </p:cNvSpPr>
          <p:nvPr>
            <p:ph type="sldNum" sz="quarter" idx="12"/>
          </p:nvPr>
        </p:nvSpPr>
        <p:spPr/>
        <p:txBody>
          <a:bodyPr/>
          <a:lstStyle/>
          <a:p>
            <a:fld id="{0B8845E4-5C92-A046-BB66-E5D9CC995B08}" type="slidenum">
              <a:rPr kumimoji="1" lang="ja-JP" altLang="en-US" smtClean="0"/>
              <a:t>21</a:t>
            </a:fld>
            <a:endParaRPr kumimoji="1" lang="ja-JP" altLang="en-US"/>
          </a:p>
        </p:txBody>
      </p:sp>
      <p:pic>
        <p:nvPicPr>
          <p:cNvPr id="6" name="Picture 12" descr="GitHubの新機能「GitHub Actions」で試すCI/CD | さくらのナレッジ">
            <a:extLst>
              <a:ext uri="{FF2B5EF4-FFF2-40B4-BE49-F238E27FC236}">
                <a16:creationId xmlns:a16="http://schemas.microsoft.com/office/drawing/2014/main" id="{02CC3D41-F623-C6E4-265F-A52812B03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384" y="365125"/>
            <a:ext cx="1767416" cy="132556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DF4C4C5F-AADD-CCEA-7C76-73EF8C8BE5FE}"/>
              </a:ext>
            </a:extLst>
          </p:cNvPr>
          <p:cNvSpPr txBox="1"/>
          <p:nvPr/>
        </p:nvSpPr>
        <p:spPr>
          <a:xfrm>
            <a:off x="838200" y="1825625"/>
            <a:ext cx="4710635" cy="4770537"/>
          </a:xfrm>
          <a:prstGeom prst="rect">
            <a:avLst/>
          </a:prstGeom>
          <a:solidFill>
            <a:schemeClr val="bg1"/>
          </a:solidFill>
          <a:ln w="19050">
            <a:solidFill>
              <a:schemeClr val="tx1"/>
            </a:solidFill>
          </a:ln>
        </p:spPr>
        <p:txBody>
          <a:bodyPr wrap="square" rtlCol="0">
            <a:spAutoFit/>
          </a:bodyPr>
          <a:lstStyle/>
          <a:p>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9C5D27"/>
                </a:solidFill>
                <a:effectLst/>
                <a:latin typeface="Myrica M" panose="020B0509020203020207" pitchFamily="49" charset="-128"/>
                <a:ea typeface="Myrica M" panose="020B0509020203020207" pitchFamily="49" charset="-128"/>
              </a:rPr>
              <a:t>on</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push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branches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a:solidFill>
                  <a:srgbClr val="777777"/>
                </a:solidFill>
                <a:effectLst/>
                <a:latin typeface="Myrica M" panose="020B0509020203020207" pitchFamily="49" charset="-128"/>
                <a:ea typeface="Myrica M" panose="020B0509020203020207" pitchFamily="49" charset="-128"/>
              </a:rPr>
              <a:t>"</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4B69C6"/>
                </a:solidFill>
                <a:effectLst/>
                <a:latin typeface="Myrica M" panose="020B0509020203020207" pitchFamily="49" charset="-128"/>
                <a:ea typeface="Myrica M" panose="020B0509020203020207" pitchFamily="49" charset="-128"/>
              </a:rPr>
              <a:t>jobs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build</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runs-on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strategy</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matrix</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ubuntu-latest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windows-latest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macos</a:t>
            </a:r>
            <a:r>
              <a:rPr lang="en" altLang="ja-JP" sz="1600" b="0" dirty="0">
                <a:solidFill>
                  <a:srgbClr val="448C27"/>
                </a:solidFill>
                <a:effectLst/>
                <a:latin typeface="Myrica M" panose="020B0509020203020207" pitchFamily="49" charset="-128"/>
                <a:ea typeface="Myrica M" panose="020B0509020203020207" pitchFamily="49" charset="-128"/>
              </a:rPr>
              <a:t>-latest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steps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setup go</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actions/setup-go@v3</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go-version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9C5D27"/>
                </a:solidFill>
                <a:effectLst/>
                <a:latin typeface="Myrica M" panose="020B0509020203020207" pitchFamily="49" charset="-128"/>
                <a:ea typeface="Myrica M" panose="020B0509020203020207" pitchFamily="49" charset="-128"/>
              </a:rPr>
              <a:t>1.18</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8" name="テキスト ボックス 7">
            <a:extLst>
              <a:ext uri="{FF2B5EF4-FFF2-40B4-BE49-F238E27FC236}">
                <a16:creationId xmlns:a16="http://schemas.microsoft.com/office/drawing/2014/main" id="{A6B3311E-C1A5-040C-787F-4E42578AE247}"/>
              </a:ext>
            </a:extLst>
          </p:cNvPr>
          <p:cNvSpPr txBox="1"/>
          <p:nvPr/>
        </p:nvSpPr>
        <p:spPr>
          <a:xfrm>
            <a:off x="5706493" y="1825624"/>
            <a:ext cx="5416868" cy="4524315"/>
          </a:xfrm>
          <a:prstGeom prst="rect">
            <a:avLst/>
          </a:prstGeom>
          <a:solidFill>
            <a:schemeClr val="bg1"/>
          </a:solidFill>
          <a:ln w="19050">
            <a:solidFill>
              <a:schemeClr val="tx1"/>
            </a:solidFill>
          </a:ln>
        </p:spPr>
        <p:txBody>
          <a:bodyPr wrap="none" rtlCol="0">
            <a:spAutoFit/>
          </a:bodyPr>
          <a:lstStyle/>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checkout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actions/checkout@v3</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make</a:t>
            </a: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Convert coverage to </a:t>
            </a:r>
            <a:r>
              <a:rPr lang="en" altLang="ja-JP" sz="1600" b="0" dirty="0" err="1">
                <a:solidFill>
                  <a:srgbClr val="448C27"/>
                </a:solidFill>
                <a:effectLst/>
                <a:latin typeface="Myrica M" panose="020B0509020203020207" pitchFamily="49" charset="-128"/>
                <a:ea typeface="Myrica M" panose="020B0509020203020207" pitchFamily="49" charset="-128"/>
              </a:rPr>
              <a:t>lcov</a:t>
            </a:r>
            <a:r>
              <a:rPr lang="en" altLang="ja-JP" sz="1600" b="0" dirty="0">
                <a:solidFill>
                  <a:srgbClr val="448C27"/>
                </a:solidFill>
                <a:effectLst/>
                <a:latin typeface="Myrica M" panose="020B0509020203020207" pitchFamily="49" charset="-128"/>
                <a:ea typeface="Myrica M" panose="020B0509020203020207" pitchFamily="49" charset="-128"/>
              </a:rPr>
              <a:t> format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jandelgado</a:t>
            </a:r>
            <a:r>
              <a:rPr lang="en" altLang="ja-JP" sz="1600" b="0" dirty="0">
                <a:solidFill>
                  <a:srgbClr val="448C27"/>
                </a:solidFill>
                <a:effectLst/>
                <a:latin typeface="Myrica M" panose="020B0509020203020207" pitchFamily="49" charset="-128"/>
                <a:ea typeface="Myrica M" panose="020B0509020203020207" pitchFamily="49" charset="-128"/>
              </a:rPr>
              <a:t>/gcov2lcov-action@v1.0.0</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infile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outfile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Send coverage to coveralls</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coverallsapp</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github-action@master</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github</a:t>
            </a:r>
            <a:r>
              <a:rPr lang="en" altLang="ja-JP" sz="1600" b="0" dirty="0">
                <a:solidFill>
                  <a:srgbClr val="4B69C6"/>
                </a:solidFill>
                <a:effectLst/>
                <a:latin typeface="Myrica M" panose="020B0509020203020207" pitchFamily="49" charset="-128"/>
                <a:ea typeface="Myrica M" panose="020B0509020203020207" pitchFamily="49" charset="-128"/>
              </a:rPr>
              <a:t>-token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secrets.github_token</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path-to-</a:t>
            </a:r>
            <a:r>
              <a:rPr lang="en" altLang="ja-JP" sz="1600" b="0" dirty="0" err="1">
                <a:solidFill>
                  <a:srgbClr val="4B69C6"/>
                </a:solidFill>
                <a:effectLst/>
                <a:latin typeface="Myrica M" panose="020B0509020203020207" pitchFamily="49" charset="-128"/>
                <a:ea typeface="Myrica M" panose="020B0509020203020207" pitchFamily="49" charset="-128"/>
              </a:rPr>
              <a:t>lcov</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3" name="正方形/長方形 2">
            <a:extLst>
              <a:ext uri="{FF2B5EF4-FFF2-40B4-BE49-F238E27FC236}">
                <a16:creationId xmlns:a16="http://schemas.microsoft.com/office/drawing/2014/main" id="{6D1867CE-FBC0-2B23-F2F4-A1CD7DEDEA56}"/>
              </a:ext>
            </a:extLst>
          </p:cNvPr>
          <p:cNvSpPr/>
          <p:nvPr/>
        </p:nvSpPr>
        <p:spPr>
          <a:xfrm>
            <a:off x="5760299" y="4735627"/>
            <a:ext cx="5363062" cy="157262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2802D7-F5C5-AC23-7F7D-499037AF4291}"/>
              </a:ext>
            </a:extLst>
          </p:cNvPr>
          <p:cNvSpPr/>
          <p:nvPr/>
        </p:nvSpPr>
        <p:spPr>
          <a:xfrm>
            <a:off x="869732" y="1857156"/>
            <a:ext cx="4459013" cy="470170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3AAB230-C73A-4367-ADB1-AA57412B8E18}"/>
              </a:ext>
            </a:extLst>
          </p:cNvPr>
          <p:cNvSpPr/>
          <p:nvPr/>
        </p:nvSpPr>
        <p:spPr>
          <a:xfrm>
            <a:off x="5733396" y="1857156"/>
            <a:ext cx="5363062" cy="108101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872D1E6A-2920-F0E8-6C1F-90C2E28AE5B4}"/>
              </a:ext>
            </a:extLst>
          </p:cNvPr>
          <p:cNvSpPr/>
          <p:nvPr/>
        </p:nvSpPr>
        <p:spPr>
          <a:xfrm>
            <a:off x="6205184" y="3094910"/>
            <a:ext cx="4877233" cy="1572624"/>
          </a:xfrm>
          <a:prstGeom prst="roundRect">
            <a:avLst>
              <a:gd name="adj" fmla="val 4230"/>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69CB02-B8C3-7A4D-98E6-E899705B1F5C}"/>
              </a:ext>
            </a:extLst>
          </p:cNvPr>
          <p:cNvSpPr txBox="1"/>
          <p:nvPr/>
        </p:nvSpPr>
        <p:spPr>
          <a:xfrm>
            <a:off x="6205184" y="2719167"/>
            <a:ext cx="4877232" cy="369332"/>
          </a:xfrm>
          <a:prstGeom prst="rect">
            <a:avLst/>
          </a:prstGeom>
          <a:noFill/>
        </p:spPr>
        <p:txBody>
          <a:bodyPr wrap="square" rtlCol="0">
            <a:spAutoFit/>
          </a:bodyPr>
          <a:lstStyle/>
          <a:p>
            <a:r>
              <a:rPr kumimoji="1" lang="en-US" altLang="ja-JP" dirty="0">
                <a:latin typeface="Meiryo" panose="020B0604030504040204" pitchFamily="34" charset="-128"/>
                <a:ea typeface="Meiryo" panose="020B0604030504040204" pitchFamily="34" charset="-128"/>
              </a:rPr>
              <a:t>Coveralls</a:t>
            </a:r>
            <a:r>
              <a:rPr kumimoji="1" lang="ja-JP" altLang="en-US">
                <a:latin typeface="Meiryo" panose="020B0604030504040204" pitchFamily="34" charset="-128"/>
                <a:ea typeface="Meiryo" panose="020B0604030504040204" pitchFamily="34" charset="-128"/>
              </a:rPr>
              <a:t>にデータを送るための準備をする．</a:t>
            </a:r>
          </a:p>
        </p:txBody>
      </p:sp>
    </p:spTree>
    <p:extLst>
      <p:ext uri="{BB962C8B-B14F-4D97-AF65-F5344CB8AC3E}">
        <p14:creationId xmlns:p14="http://schemas.microsoft.com/office/powerpoint/2010/main" val="2930822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63446-E55C-650B-BEF2-29A557702536}"/>
              </a:ext>
            </a:extLst>
          </p:cNvPr>
          <p:cNvSpPr>
            <a:spLocks noGrp="1"/>
          </p:cNvSpPr>
          <p:nvPr>
            <p:ph type="title"/>
          </p:nvPr>
        </p:nvSpPr>
        <p:spPr/>
        <p:txBody>
          <a:bodyPr/>
          <a:lstStyle/>
          <a:p>
            <a:r>
              <a:rPr kumimoji="1" lang="en-US" altLang="ja-JP" sz="3600" dirty="0"/>
              <a:t>GitHub Actions</a:t>
            </a:r>
            <a:br>
              <a:rPr kumimoji="1" lang="en-US" altLang="ja-JP" dirty="0"/>
            </a:br>
            <a:r>
              <a:rPr kumimoji="1" lang="en-US" altLang="ja-JP" dirty="0" err="1">
                <a:latin typeface="Consolas" panose="020B0609020204030204" pitchFamily="49" charset="0"/>
                <a:cs typeface="Consolas" panose="020B0609020204030204" pitchFamily="49" charset="0"/>
              </a:rPr>
              <a:t>build.yaml</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25485C4E-F6D3-FD69-FFA6-CD22D41BDCA9}"/>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C982D024-0713-60A4-4294-334FCE4E17CE}"/>
              </a:ext>
            </a:extLst>
          </p:cNvPr>
          <p:cNvSpPr>
            <a:spLocks noGrp="1"/>
          </p:cNvSpPr>
          <p:nvPr>
            <p:ph type="sldNum" sz="quarter" idx="12"/>
          </p:nvPr>
        </p:nvSpPr>
        <p:spPr/>
        <p:txBody>
          <a:bodyPr/>
          <a:lstStyle/>
          <a:p>
            <a:fld id="{0B8845E4-5C92-A046-BB66-E5D9CC995B08}" type="slidenum">
              <a:rPr kumimoji="1" lang="ja-JP" altLang="en-US" smtClean="0"/>
              <a:t>22</a:t>
            </a:fld>
            <a:endParaRPr kumimoji="1" lang="ja-JP" altLang="en-US"/>
          </a:p>
        </p:txBody>
      </p:sp>
      <p:pic>
        <p:nvPicPr>
          <p:cNvPr id="6" name="Picture 12" descr="GitHubの新機能「GitHub Actions」で試すCI/CD | さくらのナレッジ">
            <a:extLst>
              <a:ext uri="{FF2B5EF4-FFF2-40B4-BE49-F238E27FC236}">
                <a16:creationId xmlns:a16="http://schemas.microsoft.com/office/drawing/2014/main" id="{02CC3D41-F623-C6E4-265F-A52812B03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384" y="365125"/>
            <a:ext cx="1767416" cy="132556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DF4C4C5F-AADD-CCEA-7C76-73EF8C8BE5FE}"/>
              </a:ext>
            </a:extLst>
          </p:cNvPr>
          <p:cNvSpPr txBox="1"/>
          <p:nvPr/>
        </p:nvSpPr>
        <p:spPr>
          <a:xfrm>
            <a:off x="838200" y="1825625"/>
            <a:ext cx="4710635" cy="4770537"/>
          </a:xfrm>
          <a:prstGeom prst="rect">
            <a:avLst/>
          </a:prstGeom>
          <a:solidFill>
            <a:schemeClr val="bg1"/>
          </a:solidFill>
          <a:ln w="19050">
            <a:solidFill>
              <a:schemeClr val="tx1"/>
            </a:solidFill>
          </a:ln>
        </p:spPr>
        <p:txBody>
          <a:bodyPr wrap="square" rtlCol="0">
            <a:spAutoFit/>
          </a:bodyPr>
          <a:lstStyle/>
          <a:p>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9C5D27"/>
                </a:solidFill>
                <a:effectLst/>
                <a:latin typeface="Myrica M" panose="020B0509020203020207" pitchFamily="49" charset="-128"/>
                <a:ea typeface="Myrica M" panose="020B0509020203020207" pitchFamily="49" charset="-128"/>
              </a:rPr>
              <a:t>on</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push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branches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a:solidFill>
                  <a:srgbClr val="777777"/>
                </a:solidFill>
                <a:effectLst/>
                <a:latin typeface="Myrica M" panose="020B0509020203020207" pitchFamily="49" charset="-128"/>
                <a:ea typeface="Myrica M" panose="020B0509020203020207" pitchFamily="49" charset="-128"/>
              </a:rPr>
              <a:t>"</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4B69C6"/>
                </a:solidFill>
                <a:effectLst/>
                <a:latin typeface="Myrica M" panose="020B0509020203020207" pitchFamily="49" charset="-128"/>
                <a:ea typeface="Myrica M" panose="020B0509020203020207" pitchFamily="49" charset="-128"/>
              </a:rPr>
              <a:t>jobs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build</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runs-on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strategy</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matrix</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ubuntu-latest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windows-latest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macos</a:t>
            </a:r>
            <a:r>
              <a:rPr lang="en" altLang="ja-JP" sz="1600" b="0" dirty="0">
                <a:solidFill>
                  <a:srgbClr val="448C27"/>
                </a:solidFill>
                <a:effectLst/>
                <a:latin typeface="Myrica M" panose="020B0509020203020207" pitchFamily="49" charset="-128"/>
                <a:ea typeface="Myrica M" panose="020B0509020203020207" pitchFamily="49" charset="-128"/>
              </a:rPr>
              <a:t>-latest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steps</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setup go</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actions/setup-go@v3</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go-version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9C5D27"/>
                </a:solidFill>
                <a:effectLst/>
                <a:latin typeface="Myrica M" panose="020B0509020203020207" pitchFamily="49" charset="-128"/>
                <a:ea typeface="Myrica M" panose="020B0509020203020207" pitchFamily="49" charset="-128"/>
              </a:rPr>
              <a:t>1.18</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8" name="テキスト ボックス 7">
            <a:extLst>
              <a:ext uri="{FF2B5EF4-FFF2-40B4-BE49-F238E27FC236}">
                <a16:creationId xmlns:a16="http://schemas.microsoft.com/office/drawing/2014/main" id="{A6B3311E-C1A5-040C-787F-4E42578AE247}"/>
              </a:ext>
            </a:extLst>
          </p:cNvPr>
          <p:cNvSpPr txBox="1"/>
          <p:nvPr/>
        </p:nvSpPr>
        <p:spPr>
          <a:xfrm>
            <a:off x="5706493" y="1825624"/>
            <a:ext cx="5416868" cy="4524315"/>
          </a:xfrm>
          <a:prstGeom prst="rect">
            <a:avLst/>
          </a:prstGeom>
          <a:solidFill>
            <a:schemeClr val="bg1"/>
          </a:solidFill>
          <a:ln w="19050">
            <a:solidFill>
              <a:schemeClr val="tx1"/>
            </a:solidFill>
          </a:ln>
        </p:spPr>
        <p:txBody>
          <a:bodyPr wrap="none" rtlCol="0">
            <a:spAutoFit/>
          </a:bodyPr>
          <a:lstStyle/>
          <a:p>
            <a:r>
              <a:rPr lang="en" altLang="ja-JP" sz="1600" b="0" dirty="0">
                <a:solidFill>
                  <a:srgbClr val="777777"/>
                </a:solidFill>
                <a:effectLst/>
                <a:latin typeface="Myrica M" panose="020B0509020203020207" pitchFamily="49" charset="-128"/>
                <a:ea typeface="Myrica M" panose="020B0509020203020207" pitchFamily="49" charset="-128"/>
              </a:rPr>
              <a:t>      -</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checkout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actions/checkout@v3</a:t>
            </a:r>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build</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run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make</a:t>
            </a: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Convert coverage to </a:t>
            </a:r>
            <a:r>
              <a:rPr lang="en" altLang="ja-JP" sz="1600" b="0" dirty="0" err="1">
                <a:solidFill>
                  <a:srgbClr val="448C27"/>
                </a:solidFill>
                <a:effectLst/>
                <a:latin typeface="Myrica M" panose="020B0509020203020207" pitchFamily="49" charset="-128"/>
                <a:ea typeface="Myrica M" panose="020B0509020203020207" pitchFamily="49" charset="-128"/>
              </a:rPr>
              <a:t>lcov</a:t>
            </a:r>
            <a:r>
              <a:rPr lang="en" altLang="ja-JP" sz="1600" b="0" dirty="0">
                <a:solidFill>
                  <a:srgbClr val="448C27"/>
                </a:solidFill>
                <a:effectLst/>
                <a:latin typeface="Myrica M" panose="020B0509020203020207" pitchFamily="49" charset="-128"/>
                <a:ea typeface="Myrica M" panose="020B0509020203020207" pitchFamily="49" charset="-128"/>
              </a:rPr>
              <a:t> format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jandelgado</a:t>
            </a:r>
            <a:r>
              <a:rPr lang="en" altLang="ja-JP" sz="1600" b="0" dirty="0">
                <a:solidFill>
                  <a:srgbClr val="448C27"/>
                </a:solidFill>
                <a:effectLst/>
                <a:latin typeface="Myrica M" panose="020B0509020203020207" pitchFamily="49" charset="-128"/>
                <a:ea typeface="Myrica M" panose="020B0509020203020207" pitchFamily="49" charset="-128"/>
              </a:rPr>
              <a:t>/gcov2lcov-action@v1.0.0</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infile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coverage.out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outfile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br>
              <a:rPr lang="en" altLang="ja-JP" sz="1600" b="0" dirty="0">
                <a:solidFill>
                  <a:srgbClr val="333333"/>
                </a:solidFill>
                <a:effectLst/>
                <a:latin typeface="Myrica M" panose="020B0509020203020207" pitchFamily="49" charset="-128"/>
                <a:ea typeface="Myrica M" panose="020B0509020203020207" pitchFamily="49" charset="-128"/>
              </a:rPr>
            </a:b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B69C6"/>
                </a:solidFill>
                <a:effectLst/>
                <a:latin typeface="Myrica M" panose="020B0509020203020207" pitchFamily="49" charset="-128"/>
                <a:ea typeface="Myrica M" panose="020B0509020203020207" pitchFamily="49" charset="-128"/>
              </a:rPr>
              <a:t>name</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Send coverage to coveralls</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uses</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coverallsapp</a:t>
            </a:r>
            <a:r>
              <a:rPr lang="en" altLang="ja-JP" sz="1600" b="0" dirty="0">
                <a:solidFill>
                  <a:srgbClr val="448C2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github-action@master</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with</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a:t>
            </a:r>
            <a:r>
              <a:rPr lang="en" altLang="ja-JP" sz="1600" b="0" dirty="0" err="1">
                <a:solidFill>
                  <a:srgbClr val="4B69C6"/>
                </a:solidFill>
                <a:effectLst/>
                <a:latin typeface="Myrica M" panose="020B0509020203020207" pitchFamily="49" charset="-128"/>
                <a:ea typeface="Myrica M" panose="020B0509020203020207" pitchFamily="49" charset="-128"/>
              </a:rPr>
              <a:t>github</a:t>
            </a:r>
            <a:r>
              <a:rPr lang="en" altLang="ja-JP" sz="1600" b="0" dirty="0">
                <a:solidFill>
                  <a:srgbClr val="4B69C6"/>
                </a:solidFill>
                <a:effectLst/>
                <a:latin typeface="Myrica M" panose="020B0509020203020207" pitchFamily="49" charset="-128"/>
                <a:ea typeface="Myrica M" panose="020B0509020203020207" pitchFamily="49" charset="-128"/>
              </a:rPr>
              <a:t>-token</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448C27"/>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secrets.github_token</a:t>
            </a:r>
            <a:r>
              <a:rPr lang="en" altLang="ja-JP" sz="1600" b="0" dirty="0">
                <a:solidFill>
                  <a:srgbClr val="448C27"/>
                </a:solidFill>
                <a:effectLst/>
                <a:latin typeface="Myrica M" panose="020B0509020203020207" pitchFamily="49" charset="-128"/>
                <a:ea typeface="Myrica M" panose="020B0509020203020207" pitchFamily="49" charset="-128"/>
              </a:rPr>
              <a:t> }}</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path-to-</a:t>
            </a:r>
            <a:r>
              <a:rPr lang="en" altLang="ja-JP" sz="1600" b="0" dirty="0" err="1">
                <a:solidFill>
                  <a:srgbClr val="4B69C6"/>
                </a:solidFill>
                <a:effectLst/>
                <a:latin typeface="Myrica M" panose="020B0509020203020207" pitchFamily="49" charset="-128"/>
                <a:ea typeface="Myrica M" panose="020B0509020203020207" pitchFamily="49" charset="-128"/>
              </a:rPr>
              <a:t>lcov</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err="1">
                <a:solidFill>
                  <a:srgbClr val="448C27"/>
                </a:solidFill>
                <a:effectLst/>
                <a:latin typeface="Myrica M" panose="020B0509020203020207" pitchFamily="49" charset="-128"/>
                <a:ea typeface="Myrica M" panose="020B0509020203020207" pitchFamily="49" charset="-128"/>
              </a:rPr>
              <a:t>coverage.lcov</a:t>
            </a:r>
            <a:endParaRPr lang="en" altLang="ja-JP" sz="1600" b="0" dirty="0">
              <a:solidFill>
                <a:srgbClr val="333333"/>
              </a:solidFill>
              <a:effectLst/>
              <a:latin typeface="Myrica M" panose="020B0509020203020207" pitchFamily="49" charset="-128"/>
              <a:ea typeface="Myrica M" panose="020B0509020203020207" pitchFamily="49" charset="-128"/>
            </a:endParaRPr>
          </a:p>
          <a:p>
            <a:r>
              <a:rPr lang="en" altLang="ja-JP" sz="1600" b="0" dirty="0">
                <a:solidFill>
                  <a:srgbClr val="4B69C6"/>
                </a:solidFill>
                <a:effectLst/>
                <a:latin typeface="Myrica M" panose="020B0509020203020207" pitchFamily="49" charset="-128"/>
                <a:ea typeface="Myrica M" panose="020B0509020203020207" pitchFamily="49" charset="-128"/>
              </a:rPr>
              <a:t>        if</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a:solidFill>
                  <a:srgbClr val="333333"/>
                </a:solidFill>
                <a:effectLst/>
                <a:latin typeface="Myrica M" panose="020B0509020203020207" pitchFamily="49" charset="-128"/>
                <a:ea typeface="Myrica M" panose="020B0509020203020207" pitchFamily="49" charset="-128"/>
              </a:rPr>
              <a:t> </a:t>
            </a:r>
            <a:r>
              <a:rPr lang="en" altLang="ja-JP" sz="1600" b="0" dirty="0">
                <a:solidFill>
                  <a:srgbClr val="777777"/>
                </a:solidFill>
                <a:effectLst/>
                <a:latin typeface="Myrica M" panose="020B0509020203020207" pitchFamily="49" charset="-128"/>
                <a:ea typeface="Myrica M" panose="020B0509020203020207" pitchFamily="49" charset="-128"/>
              </a:rPr>
              <a:t>"</a:t>
            </a:r>
            <a:r>
              <a:rPr lang="en" altLang="ja-JP" sz="1600" b="0" dirty="0" err="1">
                <a:solidFill>
                  <a:srgbClr val="448C27"/>
                </a:solidFill>
                <a:effectLst/>
                <a:latin typeface="Myrica M" panose="020B0509020203020207" pitchFamily="49" charset="-128"/>
                <a:ea typeface="Myrica M" panose="020B0509020203020207" pitchFamily="49" charset="-128"/>
              </a:rPr>
              <a:t>matrix.os</a:t>
            </a:r>
            <a:r>
              <a:rPr lang="en" altLang="ja-JP" sz="1600" b="0" dirty="0">
                <a:solidFill>
                  <a:srgbClr val="448C27"/>
                </a:solidFill>
                <a:effectLst/>
                <a:latin typeface="Myrica M" panose="020B0509020203020207" pitchFamily="49" charset="-128"/>
                <a:ea typeface="Myrica M" panose="020B0509020203020207" pitchFamily="49" charset="-128"/>
              </a:rPr>
              <a:t> == 'ubuntu-latest'</a:t>
            </a:r>
            <a:r>
              <a:rPr lang="en" altLang="ja-JP" sz="1600" b="0" dirty="0">
                <a:solidFill>
                  <a:srgbClr val="777777"/>
                </a:solidFill>
                <a:effectLst/>
                <a:latin typeface="Myrica M" panose="020B0509020203020207" pitchFamily="49" charset="-128"/>
                <a:ea typeface="Myrica M" panose="020B0509020203020207" pitchFamily="49" charset="-128"/>
              </a:rPr>
              <a:t>"</a:t>
            </a:r>
            <a:endParaRPr lang="en" altLang="ja-JP" sz="1600" b="0" dirty="0">
              <a:solidFill>
                <a:srgbClr val="333333"/>
              </a:solidFill>
              <a:effectLst/>
              <a:latin typeface="Myrica M" panose="020B0509020203020207" pitchFamily="49" charset="-128"/>
              <a:ea typeface="Myrica M" panose="020B0509020203020207" pitchFamily="49" charset="-128"/>
            </a:endParaRPr>
          </a:p>
        </p:txBody>
      </p:sp>
      <p:sp>
        <p:nvSpPr>
          <p:cNvPr id="12" name="正方形/長方形 11">
            <a:extLst>
              <a:ext uri="{FF2B5EF4-FFF2-40B4-BE49-F238E27FC236}">
                <a16:creationId xmlns:a16="http://schemas.microsoft.com/office/drawing/2014/main" id="{1A2802D7-F5C5-AC23-7F7D-499037AF4291}"/>
              </a:ext>
            </a:extLst>
          </p:cNvPr>
          <p:cNvSpPr/>
          <p:nvPr/>
        </p:nvSpPr>
        <p:spPr>
          <a:xfrm>
            <a:off x="869732" y="1857156"/>
            <a:ext cx="4459013" cy="470170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3AAB230-C73A-4367-ADB1-AA57412B8E18}"/>
              </a:ext>
            </a:extLst>
          </p:cNvPr>
          <p:cNvSpPr/>
          <p:nvPr/>
        </p:nvSpPr>
        <p:spPr>
          <a:xfrm>
            <a:off x="5733396" y="1857157"/>
            <a:ext cx="5363062" cy="294685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872D1E6A-2920-F0E8-6C1F-90C2E28AE5B4}"/>
              </a:ext>
            </a:extLst>
          </p:cNvPr>
          <p:cNvSpPr/>
          <p:nvPr/>
        </p:nvSpPr>
        <p:spPr>
          <a:xfrm>
            <a:off x="6205184" y="4814532"/>
            <a:ext cx="4877233" cy="1512000"/>
          </a:xfrm>
          <a:prstGeom prst="roundRect">
            <a:avLst>
              <a:gd name="adj" fmla="val 4230"/>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69CB02-B8C3-7A4D-98E6-E899705B1F5C}"/>
              </a:ext>
            </a:extLst>
          </p:cNvPr>
          <p:cNvSpPr txBox="1"/>
          <p:nvPr/>
        </p:nvSpPr>
        <p:spPr>
          <a:xfrm>
            <a:off x="6205184" y="4438789"/>
            <a:ext cx="4877232" cy="369332"/>
          </a:xfrm>
          <a:prstGeom prst="rect">
            <a:avLst/>
          </a:prstGeom>
          <a:noFill/>
        </p:spPr>
        <p:txBody>
          <a:bodyPr wrap="square" rtlCol="0">
            <a:spAutoFit/>
          </a:bodyPr>
          <a:lstStyle/>
          <a:p>
            <a:r>
              <a:rPr kumimoji="1" lang="en-US" altLang="ja-JP" dirty="0">
                <a:latin typeface="Meiryo" panose="020B0604030504040204" pitchFamily="34" charset="-128"/>
                <a:ea typeface="Meiryo" panose="020B0604030504040204" pitchFamily="34" charset="-128"/>
              </a:rPr>
              <a:t>Coveralls</a:t>
            </a:r>
            <a:r>
              <a:rPr kumimoji="1" lang="ja-JP" altLang="en-US">
                <a:latin typeface="Meiryo" panose="020B0604030504040204" pitchFamily="34" charset="-128"/>
                <a:ea typeface="Meiryo" panose="020B0604030504040204" pitchFamily="34" charset="-128"/>
              </a:rPr>
              <a:t>にデータを送る．</a:t>
            </a:r>
          </a:p>
        </p:txBody>
      </p:sp>
    </p:spTree>
    <p:extLst>
      <p:ext uri="{BB962C8B-B14F-4D97-AF65-F5344CB8AC3E}">
        <p14:creationId xmlns:p14="http://schemas.microsoft.com/office/powerpoint/2010/main" val="2931194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E9032-7C1A-16B7-820A-F23837A83E0C}"/>
              </a:ext>
            </a:extLst>
          </p:cNvPr>
          <p:cNvSpPr>
            <a:spLocks noGrp="1"/>
          </p:cNvSpPr>
          <p:nvPr>
            <p:ph type="title"/>
          </p:nvPr>
        </p:nvSpPr>
        <p:spPr/>
        <p:txBody>
          <a:bodyPr/>
          <a:lstStyle/>
          <a:p>
            <a:r>
              <a:rPr kumimoji="1" lang="ja-JP" altLang="en-US"/>
              <a:t>次回までに行うこと</a:t>
            </a:r>
          </a:p>
        </p:txBody>
      </p:sp>
      <p:sp>
        <p:nvSpPr>
          <p:cNvPr id="3" name="コンテンツ プレースホルダー 2">
            <a:extLst>
              <a:ext uri="{FF2B5EF4-FFF2-40B4-BE49-F238E27FC236}">
                <a16:creationId xmlns:a16="http://schemas.microsoft.com/office/drawing/2014/main" id="{DE9F06B6-6D7D-1305-D484-1C53D45FE31B}"/>
              </a:ext>
            </a:extLst>
          </p:cNvPr>
          <p:cNvSpPr>
            <a:spLocks noGrp="1"/>
          </p:cNvSpPr>
          <p:nvPr>
            <p:ph idx="1"/>
          </p:nvPr>
        </p:nvSpPr>
        <p:spPr/>
        <p:txBody>
          <a:bodyPr>
            <a:normAutofit fontScale="70000" lnSpcReduction="20000"/>
          </a:bodyPr>
          <a:lstStyle/>
          <a:p>
            <a:pPr>
              <a:lnSpc>
                <a:spcPct val="120000"/>
              </a:lnSpc>
            </a:pPr>
            <a:r>
              <a:rPr kumimoji="1" lang="en-US" altLang="ja-JP" dirty="0">
                <a:latin typeface="Consolas" panose="020B0609020204030204" pitchFamily="49" charset="0"/>
                <a:cs typeface="Consolas" panose="020B0609020204030204" pitchFamily="49" charset="0"/>
              </a:rPr>
              <a:t>.</a:t>
            </a:r>
            <a:r>
              <a:rPr kumimoji="1" lang="en-US" altLang="ja-JP" dirty="0" err="1">
                <a:latin typeface="Consolas" panose="020B0609020204030204" pitchFamily="49" charset="0"/>
                <a:cs typeface="Consolas" panose="020B0609020204030204" pitchFamily="49" charset="0"/>
              </a:rPr>
              <a:t>github</a:t>
            </a:r>
            <a:r>
              <a:rPr kumimoji="1" lang="en-US" altLang="ja-JP" dirty="0">
                <a:latin typeface="Consolas" panose="020B0609020204030204" pitchFamily="49" charset="0"/>
                <a:cs typeface="Consolas" panose="020B0609020204030204" pitchFamily="49" charset="0"/>
              </a:rPr>
              <a:t>/workflows/</a:t>
            </a:r>
            <a:r>
              <a:rPr kumimoji="1" lang="en-US" altLang="ja-JP" dirty="0" err="1">
                <a:latin typeface="Consolas" panose="020B0609020204030204" pitchFamily="49" charset="0"/>
                <a:cs typeface="Consolas" panose="020B0609020204030204" pitchFamily="49" charset="0"/>
              </a:rPr>
              <a:t>build.yaml</a:t>
            </a:r>
            <a:r>
              <a:rPr kumimoji="1" lang="ja-JP" altLang="en-US"/>
              <a:t>を作成する．</a:t>
            </a:r>
            <a:endParaRPr kumimoji="1" lang="en-US" altLang="ja-JP" dirty="0"/>
          </a:p>
          <a:p>
            <a:pPr lvl="1">
              <a:lnSpc>
                <a:spcPct val="120000"/>
              </a:lnSpc>
            </a:pPr>
            <a:r>
              <a:rPr kumimoji="1" lang="ja-JP" altLang="en-US"/>
              <a:t>動作確認を行う．</a:t>
            </a:r>
            <a:endParaRPr kumimoji="1" lang="en-US" altLang="ja-JP" dirty="0"/>
          </a:p>
          <a:p>
            <a:pPr>
              <a:lnSpc>
                <a:spcPct val="120000"/>
              </a:lnSpc>
            </a:pPr>
            <a:r>
              <a:rPr lang="en-US" altLang="ja-JP" dirty="0"/>
              <a:t>Coveralls</a:t>
            </a:r>
            <a:r>
              <a:rPr lang="ja-JP" altLang="en-US"/>
              <a:t>にリポジトリを登録する．</a:t>
            </a:r>
            <a:endParaRPr lang="en-US" altLang="ja-JP" dirty="0"/>
          </a:p>
          <a:p>
            <a:pPr lvl="1">
              <a:lnSpc>
                <a:spcPct val="120000"/>
              </a:lnSpc>
            </a:pPr>
            <a:r>
              <a:rPr lang="en-US" altLang="ja-JP" dirty="0">
                <a:latin typeface="Consolas" panose="020B0609020204030204" pitchFamily="49" charset="0"/>
                <a:cs typeface="Consolas" panose="020B0609020204030204" pitchFamily="49" charset="0"/>
                <a:hlinkClick r:id="rId2"/>
              </a:rPr>
              <a:t>https://coveralls.io/</a:t>
            </a:r>
            <a:endParaRPr lang="en-US" altLang="ja-JP" dirty="0">
              <a:latin typeface="Consolas" panose="020B0609020204030204" pitchFamily="49" charset="0"/>
              <a:cs typeface="Consolas" panose="020B0609020204030204" pitchFamily="49" charset="0"/>
            </a:endParaRPr>
          </a:p>
          <a:p>
            <a:pPr>
              <a:lnSpc>
                <a:spcPct val="120000"/>
              </a:lnSpc>
            </a:pPr>
            <a:r>
              <a:rPr kumimoji="1" lang="en-US" altLang="ja-JP" dirty="0" err="1"/>
              <a:t>Codebeat</a:t>
            </a:r>
            <a:r>
              <a:rPr kumimoji="1" lang="ja-JP" altLang="en-US"/>
              <a:t>にリポジトリを登録する．</a:t>
            </a:r>
            <a:endParaRPr kumimoji="1" lang="en-US" altLang="ja-JP" dirty="0"/>
          </a:p>
          <a:p>
            <a:pPr lvl="1">
              <a:lnSpc>
                <a:spcPct val="120000"/>
              </a:lnSpc>
            </a:pPr>
            <a:r>
              <a:rPr kumimoji="1" lang="en-US" altLang="ja-JP" dirty="0">
                <a:latin typeface="Consolas" panose="020B0609020204030204" pitchFamily="49" charset="0"/>
                <a:cs typeface="Consolas" panose="020B0609020204030204" pitchFamily="49" charset="0"/>
                <a:hlinkClick r:id="rId3"/>
              </a:rPr>
              <a:t>https://codebeat.co/</a:t>
            </a:r>
            <a:endParaRPr kumimoji="1" lang="en-US" altLang="ja-JP" dirty="0">
              <a:latin typeface="Consolas" panose="020B0609020204030204" pitchFamily="49" charset="0"/>
              <a:cs typeface="Consolas" panose="020B0609020204030204" pitchFamily="49" charset="0"/>
            </a:endParaRPr>
          </a:p>
          <a:p>
            <a:pPr>
              <a:lnSpc>
                <a:spcPct val="120000"/>
              </a:lnSpc>
            </a:pPr>
            <a:r>
              <a:rPr lang="en-US" altLang="ja-JP" dirty="0"/>
              <a:t>Go Report Card</a:t>
            </a:r>
            <a:r>
              <a:rPr lang="ja-JP" altLang="en-US"/>
              <a:t>にリポジトリを登録する．</a:t>
            </a:r>
            <a:endParaRPr lang="en-US" altLang="ja-JP" dirty="0"/>
          </a:p>
          <a:p>
            <a:pPr lvl="1">
              <a:lnSpc>
                <a:spcPct val="120000"/>
              </a:lnSpc>
            </a:pPr>
            <a:r>
              <a:rPr kumimoji="1" lang="ja-JP" altLang="en-US"/>
              <a:t>それぞれのバッヂを</a:t>
            </a:r>
            <a:r>
              <a:rPr kumimoji="1" lang="en-US" altLang="ja-JP" dirty="0" err="1">
                <a:latin typeface="Consolas" panose="020B0609020204030204" pitchFamily="49" charset="0"/>
                <a:cs typeface="Consolas" panose="020B0609020204030204" pitchFamily="49" charset="0"/>
              </a:rPr>
              <a:t>READMD.md</a:t>
            </a:r>
            <a:r>
              <a:rPr kumimoji="1" lang="ja-JP" altLang="en-US"/>
              <a:t>に貼る．</a:t>
            </a:r>
            <a:endParaRPr kumimoji="1" lang="en-US" altLang="ja-JP" dirty="0"/>
          </a:p>
          <a:p>
            <a:pPr lvl="1">
              <a:lnSpc>
                <a:spcPct val="120000"/>
              </a:lnSpc>
            </a:pPr>
            <a:endParaRPr kumimoji="1" lang="ja-JP" altLang="en-US"/>
          </a:p>
        </p:txBody>
      </p:sp>
      <p:sp>
        <p:nvSpPr>
          <p:cNvPr id="4" name="日付プレースホルダー 3">
            <a:extLst>
              <a:ext uri="{FF2B5EF4-FFF2-40B4-BE49-F238E27FC236}">
                <a16:creationId xmlns:a16="http://schemas.microsoft.com/office/drawing/2014/main" id="{3FF272E1-B4FA-B817-D288-73D09CCFB8A8}"/>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7B31930D-847B-140F-D3CF-339004A8ABFB}"/>
              </a:ext>
            </a:extLst>
          </p:cNvPr>
          <p:cNvSpPr>
            <a:spLocks noGrp="1"/>
          </p:cNvSpPr>
          <p:nvPr>
            <p:ph type="sldNum" sz="quarter" idx="12"/>
          </p:nvPr>
        </p:nvSpPr>
        <p:spPr/>
        <p:txBody>
          <a:bodyPr/>
          <a:lstStyle/>
          <a:p>
            <a:fld id="{0B8845E4-5C92-A046-BB66-E5D9CC995B08}" type="slidenum">
              <a:rPr kumimoji="1" lang="ja-JP" altLang="en-US" smtClean="0"/>
              <a:t>23</a:t>
            </a:fld>
            <a:endParaRPr kumimoji="1" lang="ja-JP" altLang="en-US"/>
          </a:p>
        </p:txBody>
      </p:sp>
    </p:spTree>
    <p:extLst>
      <p:ext uri="{BB962C8B-B14F-4D97-AF65-F5344CB8AC3E}">
        <p14:creationId xmlns:p14="http://schemas.microsoft.com/office/powerpoint/2010/main" val="3509899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81AB0CC-4B72-A62C-F8AE-62D2407B821D}"/>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63807DFA-1C3A-AE7A-E790-7C927B85BC95}"/>
              </a:ext>
            </a:extLst>
          </p:cNvPr>
          <p:cNvSpPr>
            <a:spLocks noGrp="1"/>
          </p:cNvSpPr>
          <p:nvPr>
            <p:ph type="sldNum" sz="quarter" idx="12"/>
          </p:nvPr>
        </p:nvSpPr>
        <p:spPr/>
        <p:txBody>
          <a:bodyPr/>
          <a:lstStyle/>
          <a:p>
            <a:fld id="{0B8845E4-5C92-A046-BB66-E5D9CC995B08}" type="slidenum">
              <a:rPr kumimoji="1" lang="ja-JP" altLang="en-US" smtClean="0"/>
              <a:t>24</a:t>
            </a:fld>
            <a:endParaRPr kumimoji="1" lang="ja-JP" altLang="en-US"/>
          </a:p>
        </p:txBody>
      </p:sp>
      <p:grpSp>
        <p:nvGrpSpPr>
          <p:cNvPr id="11" name="グループ化 10">
            <a:extLst>
              <a:ext uri="{FF2B5EF4-FFF2-40B4-BE49-F238E27FC236}">
                <a16:creationId xmlns:a16="http://schemas.microsoft.com/office/drawing/2014/main" id="{C7C754BF-A674-1F66-96CF-DF3059A0FB96}"/>
              </a:ext>
            </a:extLst>
          </p:cNvPr>
          <p:cNvGrpSpPr/>
          <p:nvPr/>
        </p:nvGrpSpPr>
        <p:grpSpPr>
          <a:xfrm>
            <a:off x="838200" y="1342345"/>
            <a:ext cx="4680000" cy="720000"/>
            <a:chOff x="838200" y="1690688"/>
            <a:chExt cx="4680000" cy="720000"/>
          </a:xfrm>
        </p:grpSpPr>
        <p:sp>
          <p:nvSpPr>
            <p:cNvPr id="7" name="正方形/長方形 6">
              <a:extLst>
                <a:ext uri="{FF2B5EF4-FFF2-40B4-BE49-F238E27FC236}">
                  <a16:creationId xmlns:a16="http://schemas.microsoft.com/office/drawing/2014/main" id="{2667C075-353B-2054-F003-63347C5338C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 name="角丸四角形 5">
              <a:extLst>
                <a:ext uri="{FF2B5EF4-FFF2-40B4-BE49-F238E27FC236}">
                  <a16:creationId xmlns:a16="http://schemas.microsoft.com/office/drawing/2014/main" id="{B82609B9-AFC1-5798-38E9-4C51283BC8E7}"/>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5F1FECD2-E1D0-F7D3-E703-DB7FD73CDAA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 name="角丸四角形 9">
              <a:extLst>
                <a:ext uri="{FF2B5EF4-FFF2-40B4-BE49-F238E27FC236}">
                  <a16:creationId xmlns:a16="http://schemas.microsoft.com/office/drawing/2014/main" id="{4A726442-3021-CBEC-FFBC-C32ACB47C24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全体説明</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12" name="グループ化 11">
            <a:extLst>
              <a:ext uri="{FF2B5EF4-FFF2-40B4-BE49-F238E27FC236}">
                <a16:creationId xmlns:a16="http://schemas.microsoft.com/office/drawing/2014/main" id="{DBBFB007-8F56-B227-A0C9-97B3C2871E13}"/>
              </a:ext>
            </a:extLst>
          </p:cNvPr>
          <p:cNvGrpSpPr/>
          <p:nvPr/>
        </p:nvGrpSpPr>
        <p:grpSpPr>
          <a:xfrm>
            <a:off x="838200" y="2131793"/>
            <a:ext cx="4680000" cy="720000"/>
            <a:chOff x="838200" y="1690688"/>
            <a:chExt cx="4680000" cy="720000"/>
          </a:xfrm>
        </p:grpSpPr>
        <p:sp>
          <p:nvSpPr>
            <p:cNvPr id="13" name="正方形/長方形 12">
              <a:extLst>
                <a:ext uri="{FF2B5EF4-FFF2-40B4-BE49-F238E27FC236}">
                  <a16:creationId xmlns:a16="http://schemas.microsoft.com/office/drawing/2014/main" id="{76EBB950-AE17-7586-B846-A3F99CF2403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4" name="角丸四角形 13">
              <a:extLst>
                <a:ext uri="{FF2B5EF4-FFF2-40B4-BE49-F238E27FC236}">
                  <a16:creationId xmlns:a16="http://schemas.microsoft.com/office/drawing/2014/main" id="{027B1B45-D8F7-9F2F-FF8A-68E1392DCA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5" name="正方形/長方形 14">
              <a:extLst>
                <a:ext uri="{FF2B5EF4-FFF2-40B4-BE49-F238E27FC236}">
                  <a16:creationId xmlns:a16="http://schemas.microsoft.com/office/drawing/2014/main" id="{D3633BE7-B1B9-DB6F-F53B-324D02E5C61D}"/>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6" name="角丸四角形 15">
              <a:extLst>
                <a:ext uri="{FF2B5EF4-FFF2-40B4-BE49-F238E27FC236}">
                  <a16:creationId xmlns:a16="http://schemas.microsoft.com/office/drawing/2014/main" id="{AE93708F-C14D-66CE-947F-443ACBADC39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Usage/README</a:t>
              </a:r>
              <a:endParaRPr kumimoji="1" lang="ja-JP" altLang="en-US" sz="1600">
                <a:solidFill>
                  <a:schemeClr val="bg1"/>
                </a:solidFill>
                <a:latin typeface="Meiryo" panose="020B0604030504040204" pitchFamily="34" charset="-128"/>
                <a:ea typeface="Meiryo" panose="020B0604030504040204" pitchFamily="34" charset="-128"/>
              </a:endParaRPr>
            </a:p>
          </p:txBody>
        </p:sp>
      </p:grpSp>
      <p:grpSp>
        <p:nvGrpSpPr>
          <p:cNvPr id="17" name="グループ化 16">
            <a:extLst>
              <a:ext uri="{FF2B5EF4-FFF2-40B4-BE49-F238E27FC236}">
                <a16:creationId xmlns:a16="http://schemas.microsoft.com/office/drawing/2014/main" id="{12174C03-6939-33E1-F43C-0A0F464582E0}"/>
              </a:ext>
            </a:extLst>
          </p:cNvPr>
          <p:cNvGrpSpPr/>
          <p:nvPr/>
        </p:nvGrpSpPr>
        <p:grpSpPr>
          <a:xfrm>
            <a:off x="838200" y="2921241"/>
            <a:ext cx="4680000" cy="720000"/>
            <a:chOff x="838200" y="1690688"/>
            <a:chExt cx="4680000" cy="720000"/>
          </a:xfrm>
        </p:grpSpPr>
        <p:sp>
          <p:nvSpPr>
            <p:cNvPr id="18" name="正方形/長方形 17">
              <a:extLst>
                <a:ext uri="{FF2B5EF4-FFF2-40B4-BE49-F238E27FC236}">
                  <a16:creationId xmlns:a16="http://schemas.microsoft.com/office/drawing/2014/main" id="{36DE8B58-8FC6-816F-1326-849EE1F6C78F}"/>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9" name="角丸四角形 18">
              <a:extLst>
                <a:ext uri="{FF2B5EF4-FFF2-40B4-BE49-F238E27FC236}">
                  <a16:creationId xmlns:a16="http://schemas.microsoft.com/office/drawing/2014/main" id="{1AD04CAA-E202-8680-3673-65F67772E8E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2023-04-25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9C66CCA2-3037-5D9A-DBC1-355957F3D43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6FC2CF1-2EB6-4F69-606E-7F604A8FAA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2" name="グループ化 21">
            <a:extLst>
              <a:ext uri="{FF2B5EF4-FFF2-40B4-BE49-F238E27FC236}">
                <a16:creationId xmlns:a16="http://schemas.microsoft.com/office/drawing/2014/main" id="{C3BD1273-F685-2D28-3CF7-00FD42B8A405}"/>
              </a:ext>
            </a:extLst>
          </p:cNvPr>
          <p:cNvGrpSpPr/>
          <p:nvPr/>
        </p:nvGrpSpPr>
        <p:grpSpPr>
          <a:xfrm>
            <a:off x="838200" y="3710689"/>
            <a:ext cx="4680000" cy="720000"/>
            <a:chOff x="838200" y="1690688"/>
            <a:chExt cx="4680000" cy="720000"/>
          </a:xfrm>
        </p:grpSpPr>
        <p:sp>
          <p:nvSpPr>
            <p:cNvPr id="23" name="正方形/長方形 22">
              <a:extLst>
                <a:ext uri="{FF2B5EF4-FFF2-40B4-BE49-F238E27FC236}">
                  <a16:creationId xmlns:a16="http://schemas.microsoft.com/office/drawing/2014/main" id="{822D544F-EDBE-120C-A727-B2DC4D4472C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4" name="角丸四角形 23">
              <a:extLst>
                <a:ext uri="{FF2B5EF4-FFF2-40B4-BE49-F238E27FC236}">
                  <a16:creationId xmlns:a16="http://schemas.microsoft.com/office/drawing/2014/main" id="{D6EBFBCF-B155-540A-AD01-C3558FBF25BA}"/>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2023-05-02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823EA545-EA85-393E-1FB2-3CF84CD9E3C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6" name="角丸四角形 25">
              <a:extLst>
                <a:ext uri="{FF2B5EF4-FFF2-40B4-BE49-F238E27FC236}">
                  <a16:creationId xmlns:a16="http://schemas.microsoft.com/office/drawing/2014/main" id="{6AC6C247-92F2-875E-B9A2-2162D45DDF1F}"/>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7" name="グループ化 26">
            <a:extLst>
              <a:ext uri="{FF2B5EF4-FFF2-40B4-BE49-F238E27FC236}">
                <a16:creationId xmlns:a16="http://schemas.microsoft.com/office/drawing/2014/main" id="{01D3E7C5-E7F7-B95C-00BD-60CA7920D4A1}"/>
              </a:ext>
            </a:extLst>
          </p:cNvPr>
          <p:cNvGrpSpPr/>
          <p:nvPr/>
        </p:nvGrpSpPr>
        <p:grpSpPr>
          <a:xfrm>
            <a:off x="838200" y="4500137"/>
            <a:ext cx="4680000" cy="720000"/>
            <a:chOff x="838200" y="1690688"/>
            <a:chExt cx="4680000" cy="720000"/>
          </a:xfrm>
        </p:grpSpPr>
        <p:sp>
          <p:nvSpPr>
            <p:cNvPr id="28" name="正方形/長方形 27">
              <a:extLst>
                <a:ext uri="{FF2B5EF4-FFF2-40B4-BE49-F238E27FC236}">
                  <a16:creationId xmlns:a16="http://schemas.microsoft.com/office/drawing/2014/main" id="{213483A4-2AED-B94F-16D2-1F931B85FED7}"/>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9" name="角丸四角形 28">
              <a:extLst>
                <a:ext uri="{FF2B5EF4-FFF2-40B4-BE49-F238E27FC236}">
                  <a16:creationId xmlns:a16="http://schemas.microsoft.com/office/drawing/2014/main" id="{649C4D38-4302-3071-ED4C-4E2C1E6F60EF}"/>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2023-05-09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20359EC8-7077-8253-213B-54E7EB90D55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1" name="角丸四角形 30">
              <a:extLst>
                <a:ext uri="{FF2B5EF4-FFF2-40B4-BE49-F238E27FC236}">
                  <a16:creationId xmlns:a16="http://schemas.microsoft.com/office/drawing/2014/main" id="{3D315416-AA7A-0F21-5157-B436B74D75A3}"/>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2" name="グループ化 31">
            <a:extLst>
              <a:ext uri="{FF2B5EF4-FFF2-40B4-BE49-F238E27FC236}">
                <a16:creationId xmlns:a16="http://schemas.microsoft.com/office/drawing/2014/main" id="{59E8C5B3-4BDD-B97A-F280-FF05155635AB}"/>
              </a:ext>
            </a:extLst>
          </p:cNvPr>
          <p:cNvGrpSpPr/>
          <p:nvPr/>
        </p:nvGrpSpPr>
        <p:grpSpPr>
          <a:xfrm>
            <a:off x="838200" y="5289585"/>
            <a:ext cx="4680000" cy="720000"/>
            <a:chOff x="838200" y="1690688"/>
            <a:chExt cx="4680000" cy="720000"/>
          </a:xfrm>
        </p:grpSpPr>
        <p:sp>
          <p:nvSpPr>
            <p:cNvPr id="33" name="正方形/長方形 32">
              <a:extLst>
                <a:ext uri="{FF2B5EF4-FFF2-40B4-BE49-F238E27FC236}">
                  <a16:creationId xmlns:a16="http://schemas.microsoft.com/office/drawing/2014/main" id="{F31C864E-B2D5-E25F-961B-4509B1E1216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4" name="角丸四角形 33">
              <a:extLst>
                <a:ext uri="{FF2B5EF4-FFF2-40B4-BE49-F238E27FC236}">
                  <a16:creationId xmlns:a16="http://schemas.microsoft.com/office/drawing/2014/main" id="{A5138C17-5A53-46EB-7527-4A53707F820E}"/>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2023-05-16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06</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5" name="正方形/長方形 34">
              <a:extLst>
                <a:ext uri="{FF2B5EF4-FFF2-40B4-BE49-F238E27FC236}">
                  <a16:creationId xmlns:a16="http://schemas.microsoft.com/office/drawing/2014/main" id="{11E86EB7-9C5D-D710-F0E7-57C9B75FD29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6" name="角丸四角形 35">
              <a:extLst>
                <a:ext uri="{FF2B5EF4-FFF2-40B4-BE49-F238E27FC236}">
                  <a16:creationId xmlns:a16="http://schemas.microsoft.com/office/drawing/2014/main" id="{8538B958-458E-F97F-9F31-575A47B17F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7" name="グループ化 36">
            <a:extLst>
              <a:ext uri="{FF2B5EF4-FFF2-40B4-BE49-F238E27FC236}">
                <a16:creationId xmlns:a16="http://schemas.microsoft.com/office/drawing/2014/main" id="{DE6DF78E-A1BE-A0EA-08E5-8421D8D7B1C3}"/>
              </a:ext>
            </a:extLst>
          </p:cNvPr>
          <p:cNvGrpSpPr/>
          <p:nvPr/>
        </p:nvGrpSpPr>
        <p:grpSpPr>
          <a:xfrm>
            <a:off x="838200" y="6079032"/>
            <a:ext cx="4680000" cy="720000"/>
            <a:chOff x="838200" y="1690688"/>
            <a:chExt cx="4680000" cy="720000"/>
          </a:xfrm>
        </p:grpSpPr>
        <p:sp>
          <p:nvSpPr>
            <p:cNvPr id="38" name="正方形/長方形 37">
              <a:extLst>
                <a:ext uri="{FF2B5EF4-FFF2-40B4-BE49-F238E27FC236}">
                  <a16:creationId xmlns:a16="http://schemas.microsoft.com/office/drawing/2014/main" id="{438CB75B-E5F5-5260-D8FC-BD82E05A96D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9" name="角丸四角形 38">
              <a:extLst>
                <a:ext uri="{FF2B5EF4-FFF2-40B4-BE49-F238E27FC236}">
                  <a16:creationId xmlns:a16="http://schemas.microsoft.com/office/drawing/2014/main" id="{ED8F9862-F0F1-921B-B6ED-D2E79FA2B72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2023-05-23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07</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A6568BD5-FAF9-33A7-58FF-8E9F0B50CBFB}"/>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1" name="角丸四角形 40">
              <a:extLst>
                <a:ext uri="{FF2B5EF4-FFF2-40B4-BE49-F238E27FC236}">
                  <a16:creationId xmlns:a16="http://schemas.microsoft.com/office/drawing/2014/main" id="{94830E67-CE5E-DC69-0F93-70F78590D6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3/</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42" name="グループ化 41">
            <a:extLst>
              <a:ext uri="{FF2B5EF4-FFF2-40B4-BE49-F238E27FC236}">
                <a16:creationId xmlns:a16="http://schemas.microsoft.com/office/drawing/2014/main" id="{15376C2D-8FA6-58A9-8D93-858BCD7E0273}"/>
              </a:ext>
            </a:extLst>
          </p:cNvPr>
          <p:cNvGrpSpPr/>
          <p:nvPr/>
        </p:nvGrpSpPr>
        <p:grpSpPr>
          <a:xfrm>
            <a:off x="6673800" y="551183"/>
            <a:ext cx="4680000" cy="720000"/>
            <a:chOff x="838200" y="1690688"/>
            <a:chExt cx="4680000" cy="720000"/>
          </a:xfrm>
        </p:grpSpPr>
        <p:sp>
          <p:nvSpPr>
            <p:cNvPr id="43" name="正方形/長方形 42">
              <a:extLst>
                <a:ext uri="{FF2B5EF4-FFF2-40B4-BE49-F238E27FC236}">
                  <a16:creationId xmlns:a16="http://schemas.microsoft.com/office/drawing/2014/main" id="{54067F17-73FD-4264-D35C-DB42991B47B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4" name="角丸四角形 43">
              <a:extLst>
                <a:ext uri="{FF2B5EF4-FFF2-40B4-BE49-F238E27FC236}">
                  <a16:creationId xmlns:a16="http://schemas.microsoft.com/office/drawing/2014/main" id="{AC3E08F0-7094-3ACD-8495-481D95F88BC5}"/>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2023-05-30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08</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5" name="正方形/長方形 44">
              <a:extLst>
                <a:ext uri="{FF2B5EF4-FFF2-40B4-BE49-F238E27FC236}">
                  <a16:creationId xmlns:a16="http://schemas.microsoft.com/office/drawing/2014/main" id="{4D4EC3CB-8C25-46C7-2C96-A54D0783F3D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6" name="角丸四角形 45">
              <a:extLst>
                <a:ext uri="{FF2B5EF4-FFF2-40B4-BE49-F238E27FC236}">
                  <a16:creationId xmlns:a16="http://schemas.microsoft.com/office/drawing/2014/main" id="{7AC751FA-89DB-54BC-8846-E5235C96E851}"/>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2" name="グループ化 61">
            <a:extLst>
              <a:ext uri="{FF2B5EF4-FFF2-40B4-BE49-F238E27FC236}">
                <a16:creationId xmlns:a16="http://schemas.microsoft.com/office/drawing/2014/main" id="{02A69188-393F-42CA-50F7-DDC9FA38E7CB}"/>
              </a:ext>
            </a:extLst>
          </p:cNvPr>
          <p:cNvGrpSpPr/>
          <p:nvPr/>
        </p:nvGrpSpPr>
        <p:grpSpPr>
          <a:xfrm>
            <a:off x="6673800" y="1342345"/>
            <a:ext cx="4680000" cy="720000"/>
            <a:chOff x="838200" y="1690688"/>
            <a:chExt cx="4680000" cy="720000"/>
          </a:xfrm>
        </p:grpSpPr>
        <p:sp>
          <p:nvSpPr>
            <p:cNvPr id="63" name="正方形/長方形 62">
              <a:extLst>
                <a:ext uri="{FF2B5EF4-FFF2-40B4-BE49-F238E27FC236}">
                  <a16:creationId xmlns:a16="http://schemas.microsoft.com/office/drawing/2014/main" id="{CE1F2089-B23D-930A-4928-4F546BE041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E7B4AE07-ED68-7BF5-4D31-F1571A6666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2023-06-06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09</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65" name="正方形/長方形 64">
              <a:extLst>
                <a:ext uri="{FF2B5EF4-FFF2-40B4-BE49-F238E27FC236}">
                  <a16:creationId xmlns:a16="http://schemas.microsoft.com/office/drawing/2014/main" id="{F73A27EA-5FEB-E4C5-5438-711A589238F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6" name="角丸四角形 65">
              <a:extLst>
                <a:ext uri="{FF2B5EF4-FFF2-40B4-BE49-F238E27FC236}">
                  <a16:creationId xmlns:a16="http://schemas.microsoft.com/office/drawing/2014/main" id="{6AC2242B-6D31-EBDC-4086-CEEF6229D756}"/>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3/3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7" name="グループ化 66">
            <a:extLst>
              <a:ext uri="{FF2B5EF4-FFF2-40B4-BE49-F238E27FC236}">
                <a16:creationId xmlns:a16="http://schemas.microsoft.com/office/drawing/2014/main" id="{84E2A7C3-B469-2933-79C0-9D6F016C911F}"/>
              </a:ext>
            </a:extLst>
          </p:cNvPr>
          <p:cNvGrpSpPr/>
          <p:nvPr/>
        </p:nvGrpSpPr>
        <p:grpSpPr>
          <a:xfrm>
            <a:off x="6673800" y="2133505"/>
            <a:ext cx="4680000" cy="720000"/>
            <a:chOff x="838200" y="1690688"/>
            <a:chExt cx="4680000" cy="720000"/>
          </a:xfrm>
        </p:grpSpPr>
        <p:sp>
          <p:nvSpPr>
            <p:cNvPr id="68" name="正方形/長方形 67">
              <a:extLst>
                <a:ext uri="{FF2B5EF4-FFF2-40B4-BE49-F238E27FC236}">
                  <a16:creationId xmlns:a16="http://schemas.microsoft.com/office/drawing/2014/main" id="{CBB96D84-4FB7-D3FB-267E-ED1196AE4188}"/>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9" name="角丸四角形 68">
              <a:extLst>
                <a:ext uri="{FF2B5EF4-FFF2-40B4-BE49-F238E27FC236}">
                  <a16:creationId xmlns:a16="http://schemas.microsoft.com/office/drawing/2014/main" id="{570625D9-B07D-5F96-9D32-3E523F211AC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2023-06-13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10</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0" name="正方形/長方形 69">
              <a:extLst>
                <a:ext uri="{FF2B5EF4-FFF2-40B4-BE49-F238E27FC236}">
                  <a16:creationId xmlns:a16="http://schemas.microsoft.com/office/drawing/2014/main" id="{459FD8FF-63C9-234F-7562-52C517449585}"/>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1" name="角丸四角形 70">
              <a:extLst>
                <a:ext uri="{FF2B5EF4-FFF2-40B4-BE49-F238E27FC236}">
                  <a16:creationId xmlns:a16="http://schemas.microsoft.com/office/drawing/2014/main" id="{E2E7BD52-1146-5E76-36D2-09F2DA04232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72" name="グループ化 71">
            <a:extLst>
              <a:ext uri="{FF2B5EF4-FFF2-40B4-BE49-F238E27FC236}">
                <a16:creationId xmlns:a16="http://schemas.microsoft.com/office/drawing/2014/main" id="{43B03F9B-8C19-78F3-E7F5-24640E39B8DD}"/>
              </a:ext>
            </a:extLst>
          </p:cNvPr>
          <p:cNvGrpSpPr/>
          <p:nvPr/>
        </p:nvGrpSpPr>
        <p:grpSpPr>
          <a:xfrm>
            <a:off x="6673800" y="2924665"/>
            <a:ext cx="4680000" cy="720000"/>
            <a:chOff x="838200" y="1690688"/>
            <a:chExt cx="4680000" cy="720000"/>
          </a:xfrm>
        </p:grpSpPr>
        <p:sp>
          <p:nvSpPr>
            <p:cNvPr id="73" name="正方形/長方形 72">
              <a:extLst>
                <a:ext uri="{FF2B5EF4-FFF2-40B4-BE49-F238E27FC236}">
                  <a16:creationId xmlns:a16="http://schemas.microsoft.com/office/drawing/2014/main" id="{5D8C36CE-A4AC-7CDB-3346-0F125D8A1DDD}"/>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4" name="角丸四角形 73">
              <a:extLst>
                <a:ext uri="{FF2B5EF4-FFF2-40B4-BE49-F238E27FC236}">
                  <a16:creationId xmlns:a16="http://schemas.microsoft.com/office/drawing/2014/main" id="{E8DF1358-AFC8-3F13-4DCA-B38328D618B4}"/>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5" name="正方形/長方形 74">
              <a:extLst>
                <a:ext uri="{FF2B5EF4-FFF2-40B4-BE49-F238E27FC236}">
                  <a16:creationId xmlns:a16="http://schemas.microsoft.com/office/drawing/2014/main" id="{424D4893-748E-DE89-5BB3-32BA5CEAFBB4}"/>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6" name="角丸四角形 75">
              <a:extLst>
                <a:ext uri="{FF2B5EF4-FFF2-40B4-BE49-F238E27FC236}">
                  <a16:creationId xmlns:a16="http://schemas.microsoft.com/office/drawing/2014/main" id="{65A082E2-0A83-47AA-CF5F-8CC1CCEF7F1E}"/>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77" name="グループ化 76">
            <a:extLst>
              <a:ext uri="{FF2B5EF4-FFF2-40B4-BE49-F238E27FC236}">
                <a16:creationId xmlns:a16="http://schemas.microsoft.com/office/drawing/2014/main" id="{A992E9E1-FFB4-BD60-C1F7-EE0A3169935C}"/>
              </a:ext>
            </a:extLst>
          </p:cNvPr>
          <p:cNvGrpSpPr/>
          <p:nvPr/>
        </p:nvGrpSpPr>
        <p:grpSpPr>
          <a:xfrm>
            <a:off x="6673800" y="3715825"/>
            <a:ext cx="4680000" cy="720000"/>
            <a:chOff x="838200" y="1690688"/>
            <a:chExt cx="4680000" cy="720000"/>
          </a:xfrm>
        </p:grpSpPr>
        <p:sp>
          <p:nvSpPr>
            <p:cNvPr id="78" name="正方形/長方形 77">
              <a:extLst>
                <a:ext uri="{FF2B5EF4-FFF2-40B4-BE49-F238E27FC236}">
                  <a16:creationId xmlns:a16="http://schemas.microsoft.com/office/drawing/2014/main" id="{DAFF4359-3AD9-D6C9-0364-769AF8AEC30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9" name="角丸四角形 78">
              <a:extLst>
                <a:ext uri="{FF2B5EF4-FFF2-40B4-BE49-F238E27FC236}">
                  <a16:creationId xmlns:a16="http://schemas.microsoft.com/office/drawing/2014/main" id="{DCCE3201-5F36-02C8-C268-91B3A63BF06D}"/>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2023-06-27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0" name="正方形/長方形 79">
              <a:extLst>
                <a:ext uri="{FF2B5EF4-FFF2-40B4-BE49-F238E27FC236}">
                  <a16:creationId xmlns:a16="http://schemas.microsoft.com/office/drawing/2014/main" id="{3DADCB11-488F-9112-F0AC-1264BE1E339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1" name="角丸四角形 80">
              <a:extLst>
                <a:ext uri="{FF2B5EF4-FFF2-40B4-BE49-F238E27FC236}">
                  <a16:creationId xmlns:a16="http://schemas.microsoft.com/office/drawing/2014/main" id="{B54749A3-E27C-F895-5568-B5B9B6206E6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Docker</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2" name="グループ化 81">
            <a:extLst>
              <a:ext uri="{FF2B5EF4-FFF2-40B4-BE49-F238E27FC236}">
                <a16:creationId xmlns:a16="http://schemas.microsoft.com/office/drawing/2014/main" id="{61124F9D-B351-2A91-F321-F57EAC57B73A}"/>
              </a:ext>
            </a:extLst>
          </p:cNvPr>
          <p:cNvGrpSpPr/>
          <p:nvPr/>
        </p:nvGrpSpPr>
        <p:grpSpPr>
          <a:xfrm>
            <a:off x="6673800" y="4506985"/>
            <a:ext cx="4680000" cy="720000"/>
            <a:chOff x="838200" y="1690688"/>
            <a:chExt cx="4680000" cy="720000"/>
          </a:xfrm>
        </p:grpSpPr>
        <p:sp>
          <p:nvSpPr>
            <p:cNvPr id="83" name="正方形/長方形 82">
              <a:extLst>
                <a:ext uri="{FF2B5EF4-FFF2-40B4-BE49-F238E27FC236}">
                  <a16:creationId xmlns:a16="http://schemas.microsoft.com/office/drawing/2014/main" id="{42ED4CC4-2C3B-13CD-4800-B2A4B7EE46F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4" name="角丸四角形 83">
              <a:extLst>
                <a:ext uri="{FF2B5EF4-FFF2-40B4-BE49-F238E27FC236}">
                  <a16:creationId xmlns:a16="http://schemas.microsoft.com/office/drawing/2014/main" id="{3BE69FAA-7370-7CBC-151E-445AC3B9F873}"/>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2023-07-04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5" name="正方形/長方形 84">
              <a:extLst>
                <a:ext uri="{FF2B5EF4-FFF2-40B4-BE49-F238E27FC236}">
                  <a16:creationId xmlns:a16="http://schemas.microsoft.com/office/drawing/2014/main" id="{60C84029-62BC-B693-FC52-2EA71ED0A8F6}"/>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6" name="角丸四角形 85">
              <a:extLst>
                <a:ext uri="{FF2B5EF4-FFF2-40B4-BE49-F238E27FC236}">
                  <a16:creationId xmlns:a16="http://schemas.microsoft.com/office/drawing/2014/main" id="{DC9E2A32-9989-9B43-F86A-97A4FB00F5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補完（</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en-US" altLang="ja-JP" sz="1600" dirty="0">
                  <a:solidFill>
                    <a:schemeClr val="bg1"/>
                  </a:solidFill>
                  <a:latin typeface="Meiryo" panose="020B0604030504040204" pitchFamily="34" charset="-128"/>
                  <a:ea typeface="Meiryo" panose="020B0604030504040204" pitchFamily="34" charset="-128"/>
                </a:rPr>
                <a:t>Homebrew</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7" name="グループ化 86">
            <a:extLst>
              <a:ext uri="{FF2B5EF4-FFF2-40B4-BE49-F238E27FC236}">
                <a16:creationId xmlns:a16="http://schemas.microsoft.com/office/drawing/2014/main" id="{4C75D71C-7FC9-BA0A-6FF5-0C58A93FB879}"/>
              </a:ext>
            </a:extLst>
          </p:cNvPr>
          <p:cNvGrpSpPr/>
          <p:nvPr/>
        </p:nvGrpSpPr>
        <p:grpSpPr>
          <a:xfrm>
            <a:off x="6673800" y="5298145"/>
            <a:ext cx="4680000" cy="720000"/>
            <a:chOff x="838200" y="1690688"/>
            <a:chExt cx="4680000" cy="720000"/>
          </a:xfrm>
        </p:grpSpPr>
        <p:sp>
          <p:nvSpPr>
            <p:cNvPr id="88" name="正方形/長方形 87">
              <a:extLst>
                <a:ext uri="{FF2B5EF4-FFF2-40B4-BE49-F238E27FC236}">
                  <a16:creationId xmlns:a16="http://schemas.microsoft.com/office/drawing/2014/main" id="{915D30FE-397C-3AF9-2F59-C776BAD47860}"/>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9" name="角丸四角形 88">
              <a:extLst>
                <a:ext uri="{FF2B5EF4-FFF2-40B4-BE49-F238E27FC236}">
                  <a16:creationId xmlns:a16="http://schemas.microsoft.com/office/drawing/2014/main" id="{4720EE2E-E41E-E2AA-BFFF-2A5655F42642}"/>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20BE1736-38CD-8E26-E561-C394A8C8EF98}"/>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1" name="角丸四角形 90">
              <a:extLst>
                <a:ext uri="{FF2B5EF4-FFF2-40B4-BE49-F238E27FC236}">
                  <a16:creationId xmlns:a16="http://schemas.microsoft.com/office/drawing/2014/main" id="{0C5E6405-71F4-F8DA-5FC2-7E9E8F6DF6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予備日</a:t>
              </a:r>
            </a:p>
          </p:txBody>
        </p:sp>
      </p:grpSp>
      <p:grpSp>
        <p:nvGrpSpPr>
          <p:cNvPr id="97" name="グループ化 96">
            <a:extLst>
              <a:ext uri="{FF2B5EF4-FFF2-40B4-BE49-F238E27FC236}">
                <a16:creationId xmlns:a16="http://schemas.microsoft.com/office/drawing/2014/main" id="{4D892652-3EBA-3FC1-9D61-11419CB3E354}"/>
              </a:ext>
            </a:extLst>
          </p:cNvPr>
          <p:cNvGrpSpPr/>
          <p:nvPr/>
        </p:nvGrpSpPr>
        <p:grpSpPr>
          <a:xfrm>
            <a:off x="6673800" y="6089307"/>
            <a:ext cx="4680000" cy="720000"/>
            <a:chOff x="838200" y="1690688"/>
            <a:chExt cx="4680000" cy="720000"/>
          </a:xfrm>
        </p:grpSpPr>
        <p:sp>
          <p:nvSpPr>
            <p:cNvPr id="98" name="正方形/長方形 97">
              <a:extLst>
                <a:ext uri="{FF2B5EF4-FFF2-40B4-BE49-F238E27FC236}">
                  <a16:creationId xmlns:a16="http://schemas.microsoft.com/office/drawing/2014/main" id="{1A378AEF-BD02-CE1E-B004-DBBF40BEA0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9" name="角丸四角形 98">
              <a:extLst>
                <a:ext uri="{FF2B5EF4-FFF2-40B4-BE49-F238E27FC236}">
                  <a16:creationId xmlns:a16="http://schemas.microsoft.com/office/drawing/2014/main" id="{F7CFDB97-DE85-015F-B147-485A19D9C2DC}"/>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00" name="正方形/長方形 99">
              <a:extLst>
                <a:ext uri="{FF2B5EF4-FFF2-40B4-BE49-F238E27FC236}">
                  <a16:creationId xmlns:a16="http://schemas.microsoft.com/office/drawing/2014/main" id="{DAF54CF3-091F-BCA0-44E6-B7EAF86D895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1" name="角丸四角形 100">
              <a:extLst>
                <a:ext uri="{FF2B5EF4-FFF2-40B4-BE49-F238E27FC236}">
                  <a16:creationId xmlns:a16="http://schemas.microsoft.com/office/drawing/2014/main" id="{46C3B3F1-1F33-406C-F2C5-7EEE2A401F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作成物の発表会</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sp>
        <p:nvSpPr>
          <p:cNvPr id="3" name="正方形/長方形 2">
            <a:extLst>
              <a:ext uri="{FF2B5EF4-FFF2-40B4-BE49-F238E27FC236}">
                <a16:creationId xmlns:a16="http://schemas.microsoft.com/office/drawing/2014/main" id="{8B29821F-37CB-D7AE-3459-F23343E73715}"/>
              </a:ext>
            </a:extLst>
          </p:cNvPr>
          <p:cNvSpPr/>
          <p:nvPr/>
        </p:nvSpPr>
        <p:spPr>
          <a:xfrm>
            <a:off x="675904" y="1273307"/>
            <a:ext cx="4974269" cy="242373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 name="タイトル 1">
            <a:extLst>
              <a:ext uri="{FF2B5EF4-FFF2-40B4-BE49-F238E27FC236}">
                <a16:creationId xmlns:a16="http://schemas.microsoft.com/office/drawing/2014/main" id="{023F6628-6B95-C6A8-82C7-94DE1E0DBBBB}"/>
              </a:ext>
            </a:extLst>
          </p:cNvPr>
          <p:cNvSpPr>
            <a:spLocks noGrp="1"/>
          </p:cNvSpPr>
          <p:nvPr>
            <p:ph type="title"/>
          </p:nvPr>
        </p:nvSpPr>
        <p:spPr/>
        <p:txBody>
          <a:bodyPr/>
          <a:lstStyle/>
          <a:p>
            <a:r>
              <a:rPr kumimoji="1" lang="ja-JP" altLang="en-US"/>
              <a:t>スケジュール</a:t>
            </a:r>
          </a:p>
        </p:txBody>
      </p:sp>
    </p:spTree>
    <p:extLst>
      <p:ext uri="{BB962C8B-B14F-4D97-AF65-F5344CB8AC3E}">
        <p14:creationId xmlns:p14="http://schemas.microsoft.com/office/powerpoint/2010/main" val="77196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18884-9BDC-9BA6-9AA7-87E0EAA2ED25}"/>
              </a:ext>
            </a:extLst>
          </p:cNvPr>
          <p:cNvSpPr>
            <a:spLocks noGrp="1"/>
          </p:cNvSpPr>
          <p:nvPr>
            <p:ph type="title"/>
          </p:nvPr>
        </p:nvSpPr>
        <p:spPr/>
        <p:txBody>
          <a:bodyPr/>
          <a:lstStyle/>
          <a:p>
            <a:r>
              <a:rPr kumimoji="1" lang="ja-JP" altLang="en-US"/>
              <a:t>本日やるこ</a:t>
            </a:r>
            <a:r>
              <a:rPr lang="ja-JP" altLang="en-US"/>
              <a:t>と</a:t>
            </a:r>
            <a:endParaRPr kumimoji="1" lang="ja-JP" altLang="en-US"/>
          </a:p>
        </p:txBody>
      </p:sp>
      <p:sp>
        <p:nvSpPr>
          <p:cNvPr id="3" name="コンテンツ プレースホルダー 2">
            <a:extLst>
              <a:ext uri="{FF2B5EF4-FFF2-40B4-BE49-F238E27FC236}">
                <a16:creationId xmlns:a16="http://schemas.microsoft.com/office/drawing/2014/main" id="{F853D72B-F205-34AC-B509-C822E356399D}"/>
              </a:ext>
            </a:extLst>
          </p:cNvPr>
          <p:cNvSpPr>
            <a:spLocks noGrp="1"/>
          </p:cNvSpPr>
          <p:nvPr>
            <p:ph idx="1"/>
          </p:nvPr>
        </p:nvSpPr>
        <p:spPr/>
        <p:txBody>
          <a:bodyPr>
            <a:normAutofit/>
          </a:bodyPr>
          <a:lstStyle/>
          <a:p>
            <a:pPr>
              <a:lnSpc>
                <a:spcPct val="100000"/>
              </a:lnSpc>
            </a:pPr>
            <a:r>
              <a:rPr kumimoji="1" lang="en-US" altLang="ja-JP" dirty="0"/>
              <a:t>CI/CD</a:t>
            </a:r>
            <a:r>
              <a:rPr kumimoji="1" lang="ja-JP" altLang="en-US"/>
              <a:t>とは</a:t>
            </a:r>
            <a:endParaRPr kumimoji="1" lang="en-US" altLang="ja-JP" dirty="0"/>
          </a:p>
          <a:p>
            <a:pPr>
              <a:lnSpc>
                <a:spcPct val="100000"/>
              </a:lnSpc>
            </a:pPr>
            <a:r>
              <a:rPr kumimoji="1" lang="en-US" altLang="ja-JP" dirty="0"/>
              <a:t>CI/CD</a:t>
            </a:r>
            <a:r>
              <a:rPr kumimoji="1" lang="ja-JP" altLang="en-US"/>
              <a:t>で行うべきこと</a:t>
            </a:r>
            <a:endParaRPr kumimoji="1" lang="en-US" altLang="ja-JP" dirty="0"/>
          </a:p>
          <a:p>
            <a:pPr>
              <a:lnSpc>
                <a:spcPct val="100000"/>
              </a:lnSpc>
            </a:pPr>
            <a:r>
              <a:rPr lang="en-US" altLang="ja-JP" dirty="0"/>
              <a:t>CI/CD</a:t>
            </a:r>
            <a:r>
              <a:rPr lang="ja-JP" altLang="en-US"/>
              <a:t>スクリプト</a:t>
            </a:r>
            <a:endParaRPr lang="en-US" altLang="ja-JP" dirty="0"/>
          </a:p>
          <a:p>
            <a:pPr lvl="1">
              <a:lnSpc>
                <a:spcPct val="100000"/>
              </a:lnSpc>
            </a:pPr>
            <a:r>
              <a:rPr kumimoji="1" lang="en-US" altLang="ja-JP" dirty="0" err="1">
                <a:latin typeface="Consolas" panose="020B0609020204030204" pitchFamily="49" charset="0"/>
                <a:cs typeface="Consolas" panose="020B0609020204030204" pitchFamily="49" charset="0"/>
              </a:rPr>
              <a:t>build.yaml</a:t>
            </a:r>
            <a:endParaRPr kumimoji="1" lang="en-US" altLang="ja-JP" dirty="0">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7F511538-3A5E-A693-1682-8F7030DEED7E}"/>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5DEFD98F-A08C-E935-9470-1C821BDBD919}"/>
              </a:ext>
            </a:extLst>
          </p:cNvPr>
          <p:cNvSpPr>
            <a:spLocks noGrp="1"/>
          </p:cNvSpPr>
          <p:nvPr>
            <p:ph type="sldNum" sz="quarter" idx="12"/>
          </p:nvPr>
        </p:nvSpPr>
        <p:spPr/>
        <p:txBody>
          <a:bodyPr/>
          <a:lstStyle/>
          <a:p>
            <a:fld id="{0B8845E4-5C92-A046-BB66-E5D9CC995B08}" type="slidenum">
              <a:rPr kumimoji="1" lang="ja-JP" altLang="en-US" smtClean="0"/>
              <a:t>3</a:t>
            </a:fld>
            <a:endParaRPr kumimoji="1" lang="ja-JP" altLang="en-US"/>
          </a:p>
        </p:txBody>
      </p:sp>
      <p:sp>
        <p:nvSpPr>
          <p:cNvPr id="7" name="正方形/長方形 6">
            <a:extLst>
              <a:ext uri="{FF2B5EF4-FFF2-40B4-BE49-F238E27FC236}">
                <a16:creationId xmlns:a16="http://schemas.microsoft.com/office/drawing/2014/main" id="{CF89F32A-4D8F-1FBB-47F6-6F27DE9954CE}"/>
              </a:ext>
            </a:extLst>
          </p:cNvPr>
          <p:cNvSpPr/>
          <p:nvPr/>
        </p:nvSpPr>
        <p:spPr>
          <a:xfrm>
            <a:off x="665400" y="2646000"/>
            <a:ext cx="7627262" cy="263544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438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76684-FC79-B717-0951-0A0F8444835E}"/>
              </a:ext>
            </a:extLst>
          </p:cNvPr>
          <p:cNvSpPr>
            <a:spLocks noGrp="1"/>
          </p:cNvSpPr>
          <p:nvPr>
            <p:ph type="title"/>
          </p:nvPr>
        </p:nvSpPr>
        <p:spPr/>
        <p:txBody>
          <a:bodyPr/>
          <a:lstStyle/>
          <a:p>
            <a:r>
              <a:rPr kumimoji="1" lang="en-US" altLang="ja-JP" dirty="0"/>
              <a:t>CI/CD</a:t>
            </a:r>
            <a:r>
              <a:rPr kumimoji="1" lang="ja-JP" altLang="en-US"/>
              <a:t>とは</a:t>
            </a:r>
          </a:p>
        </p:txBody>
      </p:sp>
      <p:sp>
        <p:nvSpPr>
          <p:cNvPr id="3" name="コンテンツ プレースホルダー 2">
            <a:extLst>
              <a:ext uri="{FF2B5EF4-FFF2-40B4-BE49-F238E27FC236}">
                <a16:creationId xmlns:a16="http://schemas.microsoft.com/office/drawing/2014/main" id="{EDA11A43-859A-EAA8-578C-F6D52E3A3E6F}"/>
              </a:ext>
            </a:extLst>
          </p:cNvPr>
          <p:cNvSpPr>
            <a:spLocks noGrp="1"/>
          </p:cNvSpPr>
          <p:nvPr>
            <p:ph idx="1"/>
          </p:nvPr>
        </p:nvSpPr>
        <p:spPr/>
        <p:txBody>
          <a:bodyPr>
            <a:normAutofit fontScale="92500" lnSpcReduction="20000"/>
          </a:bodyPr>
          <a:lstStyle/>
          <a:p>
            <a:pPr>
              <a:lnSpc>
                <a:spcPct val="110000"/>
              </a:lnSpc>
            </a:pPr>
            <a:r>
              <a:rPr kumimoji="1" lang="en-US" altLang="ja-JP" dirty="0"/>
              <a:t>Continuous Integration/Continuous Delivery</a:t>
            </a:r>
            <a:r>
              <a:rPr kumimoji="1" lang="ja-JP" altLang="en-US"/>
              <a:t>の略．</a:t>
            </a:r>
            <a:endParaRPr kumimoji="1" lang="en-US" altLang="ja-JP" dirty="0"/>
          </a:p>
          <a:p>
            <a:pPr lvl="1">
              <a:lnSpc>
                <a:spcPct val="110000"/>
              </a:lnSpc>
            </a:pPr>
            <a:r>
              <a:rPr lang="ja-JP" altLang="en-US"/>
              <a:t>継続的インテグレーション</a:t>
            </a:r>
            <a:r>
              <a:rPr lang="en-US" altLang="ja-JP" dirty="0"/>
              <a:t>/</a:t>
            </a:r>
            <a:r>
              <a:rPr lang="ja-JP" altLang="en-US"/>
              <a:t>継続的デリバリ</a:t>
            </a:r>
            <a:endParaRPr lang="en-US" altLang="ja-JP" dirty="0"/>
          </a:p>
          <a:p>
            <a:pPr>
              <a:lnSpc>
                <a:spcPct val="110000"/>
              </a:lnSpc>
            </a:pPr>
            <a:r>
              <a:rPr kumimoji="1" lang="ja-JP" altLang="en-US"/>
              <a:t>ソフトウェアの変更を常にテストし、自動で本番環境に適用できるような状態にしておく開発手法のこと．</a:t>
            </a:r>
            <a:endParaRPr kumimoji="1" lang="en-US" altLang="ja-JP" dirty="0"/>
          </a:p>
          <a:p>
            <a:pPr lvl="1">
              <a:lnSpc>
                <a:spcPct val="110000"/>
              </a:lnSpc>
            </a:pPr>
            <a:r>
              <a:rPr lang="en-US" altLang="ja-JP" dirty="0"/>
              <a:t>DevOps</a:t>
            </a:r>
            <a:r>
              <a:rPr lang="ja-JP" altLang="en-US"/>
              <a:t>の手段の一つである．</a:t>
            </a:r>
            <a:endParaRPr lang="en-US" altLang="ja-JP" dirty="0"/>
          </a:p>
        </p:txBody>
      </p:sp>
      <p:sp>
        <p:nvSpPr>
          <p:cNvPr id="4" name="日付プレースホルダー 3">
            <a:extLst>
              <a:ext uri="{FF2B5EF4-FFF2-40B4-BE49-F238E27FC236}">
                <a16:creationId xmlns:a16="http://schemas.microsoft.com/office/drawing/2014/main" id="{0D6B7F86-66A1-9086-A580-C8C4D40A24D7}"/>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AB954C45-4D5E-29F1-1D53-9E25B8CC05B2}"/>
              </a:ext>
            </a:extLst>
          </p:cNvPr>
          <p:cNvSpPr>
            <a:spLocks noGrp="1"/>
          </p:cNvSpPr>
          <p:nvPr>
            <p:ph type="sldNum" sz="quarter" idx="12"/>
          </p:nvPr>
        </p:nvSpPr>
        <p:spPr/>
        <p:txBody>
          <a:bodyPr/>
          <a:lstStyle/>
          <a:p>
            <a:fld id="{0B8845E4-5C92-A046-BB66-E5D9CC995B08}" type="slidenum">
              <a:rPr kumimoji="1" lang="ja-JP" altLang="en-US" smtClean="0"/>
              <a:t>4</a:t>
            </a:fld>
            <a:endParaRPr kumimoji="1" lang="ja-JP" altLang="en-US"/>
          </a:p>
        </p:txBody>
      </p:sp>
    </p:spTree>
    <p:extLst>
      <p:ext uri="{BB962C8B-B14F-4D97-AF65-F5344CB8AC3E}">
        <p14:creationId xmlns:p14="http://schemas.microsoft.com/office/powerpoint/2010/main" val="76820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8D19E-5C32-37E1-7994-B81C1AE5D78F}"/>
              </a:ext>
            </a:extLst>
          </p:cNvPr>
          <p:cNvSpPr>
            <a:spLocks noGrp="1"/>
          </p:cNvSpPr>
          <p:nvPr>
            <p:ph type="title"/>
          </p:nvPr>
        </p:nvSpPr>
        <p:spPr/>
        <p:txBody>
          <a:bodyPr/>
          <a:lstStyle/>
          <a:p>
            <a:r>
              <a:rPr kumimoji="1" lang="en-US" altLang="ja-JP" sz="5400" dirty="0"/>
              <a:t>CI (Continuous Integration)</a:t>
            </a:r>
            <a:br>
              <a:rPr kumimoji="1" lang="en-US" altLang="ja-JP" dirty="0"/>
            </a:br>
            <a:r>
              <a:rPr kumimoji="1" lang="ja-JP" altLang="en-US" sz="3600"/>
              <a:t>継続的インテグレーション（継続的な統合）</a:t>
            </a:r>
          </a:p>
        </p:txBody>
      </p:sp>
      <p:sp>
        <p:nvSpPr>
          <p:cNvPr id="3" name="コンテンツ プレースホルダー 2">
            <a:extLst>
              <a:ext uri="{FF2B5EF4-FFF2-40B4-BE49-F238E27FC236}">
                <a16:creationId xmlns:a16="http://schemas.microsoft.com/office/drawing/2014/main" id="{B5EDAD92-7A56-C68C-9F6F-2328A3BC8376}"/>
              </a:ext>
            </a:extLst>
          </p:cNvPr>
          <p:cNvSpPr>
            <a:spLocks noGrp="1"/>
          </p:cNvSpPr>
          <p:nvPr>
            <p:ph idx="1"/>
          </p:nvPr>
        </p:nvSpPr>
        <p:spPr/>
        <p:txBody>
          <a:bodyPr>
            <a:normAutofit fontScale="92500" lnSpcReduction="20000"/>
          </a:bodyPr>
          <a:lstStyle/>
          <a:p>
            <a:pPr>
              <a:lnSpc>
                <a:spcPct val="110000"/>
              </a:lnSpc>
            </a:pPr>
            <a:r>
              <a:rPr kumimoji="1" lang="ja-JP" altLang="en-US"/>
              <a:t>ソフトウェア開発に関係する様々なことを自動化すること．</a:t>
            </a:r>
            <a:endParaRPr kumimoji="1" lang="en-US" altLang="ja-JP" dirty="0"/>
          </a:p>
          <a:p>
            <a:pPr lvl="1">
              <a:lnSpc>
                <a:spcPct val="110000"/>
              </a:lnSpc>
            </a:pPr>
            <a:r>
              <a:rPr lang="ja-JP" altLang="en-US"/>
              <a:t>ビルド</a:t>
            </a:r>
            <a:endParaRPr lang="en-US" altLang="ja-JP" dirty="0"/>
          </a:p>
          <a:p>
            <a:pPr lvl="1">
              <a:lnSpc>
                <a:spcPct val="110000"/>
              </a:lnSpc>
            </a:pPr>
            <a:r>
              <a:rPr lang="ja-JP" altLang="en-US"/>
              <a:t>テスト</a:t>
            </a:r>
            <a:endParaRPr lang="en-US" altLang="ja-JP" dirty="0"/>
          </a:p>
          <a:p>
            <a:pPr lvl="1">
              <a:lnSpc>
                <a:spcPct val="110000"/>
              </a:lnSpc>
            </a:pPr>
            <a:r>
              <a:rPr kumimoji="1" lang="ja-JP" altLang="en-US"/>
              <a:t>ソースコード品質測定</a:t>
            </a:r>
            <a:endParaRPr kumimoji="1" lang="en-US" altLang="ja-JP" dirty="0"/>
          </a:p>
          <a:p>
            <a:pPr lvl="1">
              <a:lnSpc>
                <a:spcPct val="110000"/>
              </a:lnSpc>
            </a:pPr>
            <a:r>
              <a:rPr kumimoji="1" lang="ja-JP" altLang="en-US"/>
              <a:t>バージョン管理　</a:t>
            </a:r>
            <a:endParaRPr kumimoji="1" lang="en-US" altLang="ja-JP" dirty="0"/>
          </a:p>
          <a:p>
            <a:pPr lvl="1">
              <a:lnSpc>
                <a:spcPct val="110000"/>
              </a:lnSpc>
            </a:pPr>
            <a:r>
              <a:rPr kumimoji="1" lang="ja-JP" altLang="en-US"/>
              <a:t>リリース管理</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810632E7-8F8C-AF65-F5D2-467A23957354}"/>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0F9EF93E-A181-A429-42EF-70F84C92EA81}"/>
              </a:ext>
            </a:extLst>
          </p:cNvPr>
          <p:cNvSpPr>
            <a:spLocks noGrp="1"/>
          </p:cNvSpPr>
          <p:nvPr>
            <p:ph type="sldNum" sz="quarter" idx="12"/>
          </p:nvPr>
        </p:nvSpPr>
        <p:spPr/>
        <p:txBody>
          <a:bodyPr/>
          <a:lstStyle/>
          <a:p>
            <a:fld id="{0B8845E4-5C92-A046-BB66-E5D9CC995B08}" type="slidenum">
              <a:rPr kumimoji="1" lang="ja-JP" altLang="en-US" smtClean="0"/>
              <a:t>5</a:t>
            </a:fld>
            <a:endParaRPr kumimoji="1" lang="ja-JP" altLang="en-US"/>
          </a:p>
        </p:txBody>
      </p:sp>
    </p:spTree>
    <p:extLst>
      <p:ext uri="{BB962C8B-B14F-4D97-AF65-F5344CB8AC3E}">
        <p14:creationId xmlns:p14="http://schemas.microsoft.com/office/powerpoint/2010/main" val="251674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8D19E-5C32-37E1-7994-B81C1AE5D78F}"/>
              </a:ext>
            </a:extLst>
          </p:cNvPr>
          <p:cNvSpPr>
            <a:spLocks noGrp="1"/>
          </p:cNvSpPr>
          <p:nvPr>
            <p:ph type="title"/>
          </p:nvPr>
        </p:nvSpPr>
        <p:spPr/>
        <p:txBody>
          <a:bodyPr/>
          <a:lstStyle/>
          <a:p>
            <a:r>
              <a:rPr kumimoji="1" lang="en-US" altLang="ja-JP" sz="5400" dirty="0"/>
              <a:t>CD (Continuous Delivery)</a:t>
            </a:r>
            <a:br>
              <a:rPr kumimoji="1" lang="en-US" altLang="ja-JP" dirty="0"/>
            </a:br>
            <a:r>
              <a:rPr kumimoji="1" lang="ja-JP" altLang="en-US" sz="3600"/>
              <a:t>継続的デリバリ（継続的な</a:t>
            </a:r>
            <a:r>
              <a:rPr lang="ja-JP" altLang="en-US" sz="3600"/>
              <a:t>提供</a:t>
            </a:r>
            <a:r>
              <a:rPr kumimoji="1" lang="ja-JP" altLang="en-US" sz="3600"/>
              <a:t>）</a:t>
            </a:r>
          </a:p>
        </p:txBody>
      </p:sp>
      <p:sp>
        <p:nvSpPr>
          <p:cNvPr id="3" name="コンテンツ プレースホルダー 2">
            <a:extLst>
              <a:ext uri="{FF2B5EF4-FFF2-40B4-BE49-F238E27FC236}">
                <a16:creationId xmlns:a16="http://schemas.microsoft.com/office/drawing/2014/main" id="{B5EDAD92-7A56-C68C-9F6F-2328A3BC8376}"/>
              </a:ext>
            </a:extLst>
          </p:cNvPr>
          <p:cNvSpPr>
            <a:spLocks noGrp="1"/>
          </p:cNvSpPr>
          <p:nvPr>
            <p:ph idx="1"/>
          </p:nvPr>
        </p:nvSpPr>
        <p:spPr/>
        <p:txBody>
          <a:bodyPr>
            <a:normAutofit lnSpcReduction="10000"/>
          </a:bodyPr>
          <a:lstStyle/>
          <a:p>
            <a:pPr>
              <a:lnSpc>
                <a:spcPct val="110000"/>
              </a:lnSpc>
            </a:pPr>
            <a:r>
              <a:rPr kumimoji="1" lang="ja-JP" altLang="en-US"/>
              <a:t>ユーザに継続的にアプリケーションを提供し続けること．</a:t>
            </a:r>
            <a:endParaRPr kumimoji="1" lang="en-US" altLang="ja-JP" dirty="0"/>
          </a:p>
          <a:p>
            <a:pPr lvl="1">
              <a:lnSpc>
                <a:spcPct val="110000"/>
              </a:lnSpc>
            </a:pPr>
            <a:r>
              <a:rPr kumimoji="1" lang="ja-JP" altLang="en-US"/>
              <a:t>本番環境にアプリケーションを設置すること．</a:t>
            </a:r>
            <a:endParaRPr kumimoji="1" lang="en-US" altLang="ja-JP" dirty="0"/>
          </a:p>
          <a:p>
            <a:pPr lvl="1">
              <a:lnSpc>
                <a:spcPct val="110000"/>
              </a:lnSpc>
            </a:pPr>
            <a:r>
              <a:rPr lang="ja-JP" altLang="en-US"/>
              <a:t>ユーザが新たなアプリケーションを利用できるようにすること．</a:t>
            </a:r>
            <a:endParaRPr kumimoji="1" lang="ja-JP" altLang="en-US"/>
          </a:p>
        </p:txBody>
      </p:sp>
      <p:sp>
        <p:nvSpPr>
          <p:cNvPr id="4" name="日付プレースホルダー 3">
            <a:extLst>
              <a:ext uri="{FF2B5EF4-FFF2-40B4-BE49-F238E27FC236}">
                <a16:creationId xmlns:a16="http://schemas.microsoft.com/office/drawing/2014/main" id="{810632E7-8F8C-AF65-F5D2-467A23957354}"/>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0F9EF93E-A181-A429-42EF-70F84C92EA81}"/>
              </a:ext>
            </a:extLst>
          </p:cNvPr>
          <p:cNvSpPr>
            <a:spLocks noGrp="1"/>
          </p:cNvSpPr>
          <p:nvPr>
            <p:ph type="sldNum" sz="quarter" idx="12"/>
          </p:nvPr>
        </p:nvSpPr>
        <p:spPr/>
        <p:txBody>
          <a:bodyPr/>
          <a:lstStyle/>
          <a:p>
            <a:fld id="{0B8845E4-5C92-A046-BB66-E5D9CC995B08}" type="slidenum">
              <a:rPr kumimoji="1" lang="ja-JP" altLang="en-US" smtClean="0"/>
              <a:t>6</a:t>
            </a:fld>
            <a:endParaRPr kumimoji="1" lang="ja-JP" altLang="en-US"/>
          </a:p>
        </p:txBody>
      </p:sp>
    </p:spTree>
    <p:extLst>
      <p:ext uri="{BB962C8B-B14F-4D97-AF65-F5344CB8AC3E}">
        <p14:creationId xmlns:p14="http://schemas.microsoft.com/office/powerpoint/2010/main" val="76422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7B8DE-54EE-01DB-129A-D5A219C2CA87}"/>
              </a:ext>
            </a:extLst>
          </p:cNvPr>
          <p:cNvSpPr>
            <a:spLocks noGrp="1"/>
          </p:cNvSpPr>
          <p:nvPr>
            <p:ph type="title"/>
          </p:nvPr>
        </p:nvSpPr>
        <p:spPr/>
        <p:txBody>
          <a:bodyPr/>
          <a:lstStyle/>
          <a:p>
            <a:r>
              <a:rPr kumimoji="1" lang="en-US" altLang="ja-JP" dirty="0"/>
              <a:t>DevOps</a:t>
            </a:r>
            <a:r>
              <a:rPr kumimoji="1" lang="ja-JP" altLang="en-US"/>
              <a:t>とは</a:t>
            </a:r>
          </a:p>
        </p:txBody>
      </p:sp>
      <p:sp>
        <p:nvSpPr>
          <p:cNvPr id="3" name="コンテンツ プレースホルダー 2">
            <a:extLst>
              <a:ext uri="{FF2B5EF4-FFF2-40B4-BE49-F238E27FC236}">
                <a16:creationId xmlns:a16="http://schemas.microsoft.com/office/drawing/2014/main" id="{53788C26-60E0-3F45-4E98-0BF6C5707431}"/>
              </a:ext>
            </a:extLst>
          </p:cNvPr>
          <p:cNvSpPr>
            <a:spLocks noGrp="1"/>
          </p:cNvSpPr>
          <p:nvPr>
            <p:ph idx="1"/>
          </p:nvPr>
        </p:nvSpPr>
        <p:spPr/>
        <p:txBody>
          <a:bodyPr/>
          <a:lstStyle/>
          <a:p>
            <a:r>
              <a:rPr kumimoji="1" lang="en-US" altLang="ja-JP" dirty="0" err="1"/>
              <a:t>Development+Operations</a:t>
            </a:r>
            <a:endParaRPr kumimoji="1" lang="en-US" altLang="ja-JP" dirty="0"/>
          </a:p>
          <a:p>
            <a:r>
              <a:rPr kumimoji="1" lang="ja-JP" altLang="en-US"/>
              <a:t>開発チームと運用チームが協力する．</a:t>
            </a:r>
            <a:endParaRPr kumimoji="1" lang="en-US" altLang="ja-JP" dirty="0"/>
          </a:p>
          <a:p>
            <a:pPr lvl="1"/>
            <a:r>
              <a:rPr lang="ja-JP" altLang="en-US"/>
              <a:t>両者の区別を曖昧にする．</a:t>
            </a:r>
            <a:endParaRPr lang="en-US" altLang="ja-JP" dirty="0"/>
          </a:p>
          <a:p>
            <a:endParaRPr lang="en-US" altLang="ja-JP" dirty="0"/>
          </a:p>
          <a:p>
            <a:pPr lvl="1"/>
            <a:endParaRPr kumimoji="1" lang="en-US" altLang="ja-JP" dirty="0"/>
          </a:p>
          <a:p>
            <a:pPr lvl="1"/>
            <a:endParaRPr kumimoji="1" lang="ja-JP" altLang="en-US"/>
          </a:p>
        </p:txBody>
      </p:sp>
      <p:sp>
        <p:nvSpPr>
          <p:cNvPr id="4" name="日付プレースホルダー 3">
            <a:extLst>
              <a:ext uri="{FF2B5EF4-FFF2-40B4-BE49-F238E27FC236}">
                <a16:creationId xmlns:a16="http://schemas.microsoft.com/office/drawing/2014/main" id="{3B48B50E-847D-04DE-BC3A-AF118EAD6A9C}"/>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797F8E09-52A8-2B24-EB82-EAA66EE6A2FA}"/>
              </a:ext>
            </a:extLst>
          </p:cNvPr>
          <p:cNvSpPr>
            <a:spLocks noGrp="1"/>
          </p:cNvSpPr>
          <p:nvPr>
            <p:ph type="sldNum" sz="quarter" idx="12"/>
          </p:nvPr>
        </p:nvSpPr>
        <p:spPr/>
        <p:txBody>
          <a:bodyPr/>
          <a:lstStyle/>
          <a:p>
            <a:fld id="{0B8845E4-5C92-A046-BB66-E5D9CC995B08}" type="slidenum">
              <a:rPr kumimoji="1" lang="ja-JP" altLang="en-US" smtClean="0"/>
              <a:t>7</a:t>
            </a:fld>
            <a:endParaRPr kumimoji="1" lang="ja-JP" altLang="en-US"/>
          </a:p>
        </p:txBody>
      </p:sp>
      <p:pic>
        <p:nvPicPr>
          <p:cNvPr id="2050" name="Picture 2" descr="図解】DevOpsとは？アジャイルとの違い - カゴヤのサーバー研究室">
            <a:extLst>
              <a:ext uri="{FF2B5EF4-FFF2-40B4-BE49-F238E27FC236}">
                <a16:creationId xmlns:a16="http://schemas.microsoft.com/office/drawing/2014/main" id="{ED02DA28-7A46-5C8F-5D96-E4B4F3ACF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506" y="127906"/>
            <a:ext cx="3693294"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72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A81F4-FBD8-C227-7D46-C84C7AFE1A4F}"/>
              </a:ext>
            </a:extLst>
          </p:cNvPr>
          <p:cNvSpPr>
            <a:spLocks noGrp="1"/>
          </p:cNvSpPr>
          <p:nvPr>
            <p:ph type="title"/>
          </p:nvPr>
        </p:nvSpPr>
        <p:spPr/>
        <p:txBody>
          <a:bodyPr/>
          <a:lstStyle/>
          <a:p>
            <a:r>
              <a:rPr kumimoji="1" lang="en-US" altLang="ja-JP" dirty="0"/>
              <a:t>CI/CD</a:t>
            </a:r>
            <a:r>
              <a:rPr kumimoji="1" lang="ja-JP" altLang="en-US"/>
              <a:t>ツール</a:t>
            </a:r>
          </a:p>
        </p:txBody>
      </p:sp>
      <p:sp>
        <p:nvSpPr>
          <p:cNvPr id="4" name="日付プレースホルダー 3">
            <a:extLst>
              <a:ext uri="{FF2B5EF4-FFF2-40B4-BE49-F238E27FC236}">
                <a16:creationId xmlns:a16="http://schemas.microsoft.com/office/drawing/2014/main" id="{41842E2C-F5CF-8C7E-C741-B98A7953789F}"/>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758C2935-3BC2-06AB-FDFD-E2E0886C7F6F}"/>
              </a:ext>
            </a:extLst>
          </p:cNvPr>
          <p:cNvSpPr>
            <a:spLocks noGrp="1"/>
          </p:cNvSpPr>
          <p:nvPr>
            <p:ph type="sldNum" sz="quarter" idx="12"/>
          </p:nvPr>
        </p:nvSpPr>
        <p:spPr>
          <a:xfrm>
            <a:off x="8610600" y="6356350"/>
            <a:ext cx="2743200" cy="365125"/>
          </a:xfrm>
        </p:spPr>
        <p:txBody>
          <a:bodyPr/>
          <a:lstStyle/>
          <a:p>
            <a:fld id="{0B8845E4-5C92-A046-BB66-E5D9CC995B08}" type="slidenum">
              <a:rPr kumimoji="1" lang="ja-JP" altLang="en-US" smtClean="0"/>
              <a:t>8</a:t>
            </a:fld>
            <a:endParaRPr kumimoji="1" lang="ja-JP" altLang="en-US"/>
          </a:p>
        </p:txBody>
      </p:sp>
      <p:pic>
        <p:nvPicPr>
          <p:cNvPr id="1040" name="Picture 16" descr="Jenkinsとは？» CloudBees|テクマトリックス">
            <a:extLst>
              <a:ext uri="{FF2B5EF4-FFF2-40B4-BE49-F238E27FC236}">
                <a16:creationId xmlns:a16="http://schemas.microsoft.com/office/drawing/2014/main" id="{C0B8324D-BCFE-B3DB-BA0E-4E4066179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1513"/>
            <a:ext cx="3600000" cy="115454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ome – Travis-CI">
            <a:extLst>
              <a:ext uri="{FF2B5EF4-FFF2-40B4-BE49-F238E27FC236}">
                <a16:creationId xmlns:a16="http://schemas.microsoft.com/office/drawing/2014/main" id="{DDCCB3D6-80C3-4DEA-048F-DE4EFF8C1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0" y="1545235"/>
            <a:ext cx="3600000" cy="11271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の新機能「GitHub Actions」で試すCI/CD | さくらのナレッジ">
            <a:extLst>
              <a:ext uri="{FF2B5EF4-FFF2-40B4-BE49-F238E27FC236}">
                <a16:creationId xmlns:a16="http://schemas.microsoft.com/office/drawing/2014/main" id="{9E8B0C89-7550-BAD8-7C0A-E426E83D4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03984"/>
            <a:ext cx="1800000" cy="135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Lab CIを新人研修に導入した話 | フューチャー技術ブログ">
            <a:extLst>
              <a:ext uri="{FF2B5EF4-FFF2-40B4-BE49-F238E27FC236}">
                <a16:creationId xmlns:a16="http://schemas.microsoft.com/office/drawing/2014/main" id="{9908C91B-9671-0C43-B710-AC7ABD1CB2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1706" y="3942219"/>
            <a:ext cx="1800000" cy="201176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最先端の CI/CD ツール - CircleCI">
            <a:extLst>
              <a:ext uri="{FF2B5EF4-FFF2-40B4-BE49-F238E27FC236}">
                <a16:creationId xmlns:a16="http://schemas.microsoft.com/office/drawing/2014/main" id="{01A47F46-D845-6B3C-029C-44BD296A55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5211" y="4440589"/>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Drone CI – Automate Software Testing and Delivery">
            <a:extLst>
              <a:ext uri="{FF2B5EF4-FFF2-40B4-BE49-F238E27FC236}">
                <a16:creationId xmlns:a16="http://schemas.microsoft.com/office/drawing/2014/main" id="{8D504BB1-6542-F0C8-DE5F-152272155E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052567"/>
            <a:ext cx="3600000" cy="1134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Bitrise | Mobile DevOps to Maximize App Impact">
            <a:extLst>
              <a:ext uri="{FF2B5EF4-FFF2-40B4-BE49-F238E27FC236}">
                <a16:creationId xmlns:a16="http://schemas.microsoft.com/office/drawing/2014/main" id="{DDDFAFF7-57CF-07CE-E7F1-7520E1AE50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3800" y="3106567"/>
            <a:ext cx="3600000" cy="102600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716F5FB0-C7A4-B0A2-3F9B-0FFBBC206051}"/>
              </a:ext>
            </a:extLst>
          </p:cNvPr>
          <p:cNvSpPr txBox="1"/>
          <p:nvPr/>
        </p:nvSpPr>
        <p:spPr>
          <a:xfrm>
            <a:off x="7755644" y="4195230"/>
            <a:ext cx="2809567" cy="307777"/>
          </a:xfrm>
          <a:prstGeom prst="rect">
            <a:avLst/>
          </a:prstGeom>
          <a:noFill/>
        </p:spPr>
        <p:txBody>
          <a:bodyPr wrap="square">
            <a:spAutoFit/>
          </a:bodyPr>
          <a:lstStyle/>
          <a:p>
            <a:r>
              <a:rPr lang="ja-JP" altLang="en-US" sz="1400">
                <a:latin typeface="Consolas" panose="020B0609020204030204" pitchFamily="49" charset="0"/>
                <a:cs typeface="Consolas" panose="020B0609020204030204" pitchFamily="49" charset="0"/>
              </a:rPr>
              <a:t>https://bitrise.io</a:t>
            </a:r>
          </a:p>
        </p:txBody>
      </p:sp>
      <p:sp>
        <p:nvSpPr>
          <p:cNvPr id="12" name="テキスト ボックス 11">
            <a:extLst>
              <a:ext uri="{FF2B5EF4-FFF2-40B4-BE49-F238E27FC236}">
                <a16:creationId xmlns:a16="http://schemas.microsoft.com/office/drawing/2014/main" id="{FB232148-AFD4-9562-EDE6-33E7BB4C48CA}"/>
              </a:ext>
            </a:extLst>
          </p:cNvPr>
          <p:cNvSpPr txBox="1"/>
          <p:nvPr/>
        </p:nvSpPr>
        <p:spPr>
          <a:xfrm>
            <a:off x="7753800" y="2617182"/>
            <a:ext cx="3600000" cy="307777"/>
          </a:xfrm>
          <a:prstGeom prst="rect">
            <a:avLst/>
          </a:prstGeom>
          <a:noFill/>
        </p:spPr>
        <p:txBody>
          <a:bodyPr wrap="square">
            <a:spAutoFit/>
          </a:bodyPr>
          <a:lstStyle/>
          <a:p>
            <a:r>
              <a:rPr lang="ja-JP" altLang="en-US" sz="1400">
                <a:latin typeface="Consolas" panose="020B0609020204030204" pitchFamily="49" charset="0"/>
                <a:cs typeface="Consolas" panose="020B0609020204030204" pitchFamily="49" charset="0"/>
              </a:rPr>
              <a:t>https://www.travis-ci.com</a:t>
            </a:r>
          </a:p>
        </p:txBody>
      </p:sp>
      <p:sp>
        <p:nvSpPr>
          <p:cNvPr id="13" name="テキスト ボックス 12">
            <a:extLst>
              <a:ext uri="{FF2B5EF4-FFF2-40B4-BE49-F238E27FC236}">
                <a16:creationId xmlns:a16="http://schemas.microsoft.com/office/drawing/2014/main" id="{F0A0DB4B-1387-D89B-4676-0A8D9DBBC24B}"/>
              </a:ext>
            </a:extLst>
          </p:cNvPr>
          <p:cNvSpPr txBox="1"/>
          <p:nvPr/>
        </p:nvSpPr>
        <p:spPr>
          <a:xfrm>
            <a:off x="838200" y="2617182"/>
            <a:ext cx="3600000" cy="307777"/>
          </a:xfrm>
          <a:prstGeom prst="rect">
            <a:avLst/>
          </a:prstGeom>
          <a:noFill/>
        </p:spPr>
        <p:txBody>
          <a:bodyPr wrap="square">
            <a:spAutoFit/>
          </a:bodyPr>
          <a:lstStyle/>
          <a:p>
            <a:r>
              <a:rPr lang="en" altLang="ja-JP" sz="1400" dirty="0">
                <a:latin typeface="Consolas" panose="020B0609020204030204" pitchFamily="49" charset="0"/>
                <a:cs typeface="Consolas" panose="020B0609020204030204" pitchFamily="49" charset="0"/>
              </a:rPr>
              <a:t>https://</a:t>
            </a:r>
            <a:r>
              <a:rPr lang="en" altLang="ja-JP" sz="1400" dirty="0" err="1">
                <a:latin typeface="Consolas" panose="020B0609020204030204" pitchFamily="49" charset="0"/>
                <a:cs typeface="Consolas" panose="020B0609020204030204" pitchFamily="49" charset="0"/>
              </a:rPr>
              <a:t>www.jenkins.io</a:t>
            </a:r>
            <a:endParaRPr lang="ja-JP" altLang="en-US" sz="1400">
              <a:latin typeface="Consolas" panose="020B0609020204030204" pitchFamily="49" charset="0"/>
              <a:cs typeface="Consolas" panose="020B0609020204030204" pitchFamily="49" charset="0"/>
            </a:endParaRPr>
          </a:p>
        </p:txBody>
      </p:sp>
      <p:sp>
        <p:nvSpPr>
          <p:cNvPr id="14" name="テキスト ボックス 13">
            <a:extLst>
              <a:ext uri="{FF2B5EF4-FFF2-40B4-BE49-F238E27FC236}">
                <a16:creationId xmlns:a16="http://schemas.microsoft.com/office/drawing/2014/main" id="{0049CDE4-D05C-2028-F827-C109FF65A19B}"/>
              </a:ext>
            </a:extLst>
          </p:cNvPr>
          <p:cNvSpPr txBox="1"/>
          <p:nvPr/>
        </p:nvSpPr>
        <p:spPr>
          <a:xfrm>
            <a:off x="836357" y="4195230"/>
            <a:ext cx="3600000" cy="307777"/>
          </a:xfrm>
          <a:prstGeom prst="rect">
            <a:avLst/>
          </a:prstGeom>
          <a:noFill/>
        </p:spPr>
        <p:txBody>
          <a:bodyPr wrap="square">
            <a:spAutoFit/>
          </a:bodyPr>
          <a:lstStyle/>
          <a:p>
            <a:r>
              <a:rPr lang="en" altLang="ja-JP" sz="1400" dirty="0">
                <a:latin typeface="Consolas" panose="020B0609020204030204" pitchFamily="49" charset="0"/>
                <a:cs typeface="Consolas" panose="020B0609020204030204" pitchFamily="49" charset="0"/>
              </a:rPr>
              <a:t>https://</a:t>
            </a:r>
            <a:r>
              <a:rPr lang="en" altLang="ja-JP" sz="1400" dirty="0" err="1">
                <a:latin typeface="Consolas" panose="020B0609020204030204" pitchFamily="49" charset="0"/>
                <a:cs typeface="Consolas" panose="020B0609020204030204" pitchFamily="49" charset="0"/>
              </a:rPr>
              <a:t>www.drone.io</a:t>
            </a:r>
            <a:endParaRPr lang="ja-JP" altLang="en-US" sz="1400">
              <a:latin typeface="Consolas" panose="020B0609020204030204" pitchFamily="49" charset="0"/>
              <a:cs typeface="Consolas" panose="020B0609020204030204" pitchFamily="49" charset="0"/>
            </a:endParaRPr>
          </a:p>
        </p:txBody>
      </p:sp>
      <p:sp>
        <p:nvSpPr>
          <p:cNvPr id="16" name="テキスト ボックス 15">
            <a:extLst>
              <a:ext uri="{FF2B5EF4-FFF2-40B4-BE49-F238E27FC236}">
                <a16:creationId xmlns:a16="http://schemas.microsoft.com/office/drawing/2014/main" id="{65F76FD9-E6F7-01AC-4FE6-3074DAE8A536}"/>
              </a:ext>
            </a:extLst>
          </p:cNvPr>
          <p:cNvSpPr txBox="1"/>
          <p:nvPr/>
        </p:nvSpPr>
        <p:spPr>
          <a:xfrm>
            <a:off x="8537767" y="6048554"/>
            <a:ext cx="2927444" cy="307777"/>
          </a:xfrm>
          <a:prstGeom prst="rect">
            <a:avLst/>
          </a:prstGeom>
          <a:noFill/>
        </p:spPr>
        <p:txBody>
          <a:bodyPr wrap="square">
            <a:spAutoFit/>
          </a:bodyPr>
          <a:lstStyle/>
          <a:p>
            <a:pPr algn="r"/>
            <a:r>
              <a:rPr lang="ja-JP" altLang="en-US" sz="1400">
                <a:latin typeface="Consolas" panose="020B0609020204030204" pitchFamily="49" charset="0"/>
                <a:cs typeface="Consolas" panose="020B0609020204030204" pitchFamily="49" charset="0"/>
              </a:rPr>
              <a:t>https://circleci.com</a:t>
            </a:r>
          </a:p>
        </p:txBody>
      </p:sp>
      <p:sp>
        <p:nvSpPr>
          <p:cNvPr id="18" name="テキスト ボックス 17">
            <a:extLst>
              <a:ext uri="{FF2B5EF4-FFF2-40B4-BE49-F238E27FC236}">
                <a16:creationId xmlns:a16="http://schemas.microsoft.com/office/drawing/2014/main" id="{E0C64EC9-B73D-089A-EE47-354D4441E6A4}"/>
              </a:ext>
            </a:extLst>
          </p:cNvPr>
          <p:cNvSpPr txBox="1"/>
          <p:nvPr/>
        </p:nvSpPr>
        <p:spPr>
          <a:xfrm>
            <a:off x="838257" y="6048535"/>
            <a:ext cx="3926712" cy="307777"/>
          </a:xfrm>
          <a:prstGeom prst="rect">
            <a:avLst/>
          </a:prstGeom>
          <a:noFill/>
        </p:spPr>
        <p:txBody>
          <a:bodyPr wrap="square">
            <a:spAutoFit/>
          </a:bodyPr>
          <a:lstStyle/>
          <a:p>
            <a:r>
              <a:rPr lang="en" altLang="ja-JP" sz="1400" dirty="0">
                <a:latin typeface="Consolas" panose="020B0609020204030204" pitchFamily="49" charset="0"/>
                <a:cs typeface="Consolas" panose="020B0609020204030204" pitchFamily="49" charset="0"/>
              </a:rPr>
              <a:t>https://</a:t>
            </a:r>
            <a:r>
              <a:rPr lang="en" altLang="ja-JP" sz="1400" dirty="0" err="1">
                <a:latin typeface="Consolas" panose="020B0609020204030204" pitchFamily="49" charset="0"/>
                <a:cs typeface="Consolas" panose="020B0609020204030204" pitchFamily="49" charset="0"/>
              </a:rPr>
              <a:t>github.co.jp</a:t>
            </a:r>
            <a:r>
              <a:rPr lang="en" altLang="ja-JP" sz="1400" dirty="0">
                <a:latin typeface="Consolas" panose="020B0609020204030204" pitchFamily="49" charset="0"/>
                <a:cs typeface="Consolas" panose="020B0609020204030204" pitchFamily="49" charset="0"/>
              </a:rPr>
              <a:t>/features/actions</a:t>
            </a:r>
            <a:endParaRPr lang="ja-JP" altLang="en-US" sz="1400">
              <a:latin typeface="Consolas" panose="020B0609020204030204" pitchFamily="49" charset="0"/>
              <a:cs typeface="Consolas" panose="020B0609020204030204" pitchFamily="49" charset="0"/>
            </a:endParaRPr>
          </a:p>
        </p:txBody>
      </p:sp>
      <p:sp>
        <p:nvSpPr>
          <p:cNvPr id="20" name="テキスト ボックス 19">
            <a:extLst>
              <a:ext uri="{FF2B5EF4-FFF2-40B4-BE49-F238E27FC236}">
                <a16:creationId xmlns:a16="http://schemas.microsoft.com/office/drawing/2014/main" id="{46D3AD76-D9EC-D646-4E6B-F949973BB4D8}"/>
              </a:ext>
            </a:extLst>
          </p:cNvPr>
          <p:cNvSpPr txBox="1"/>
          <p:nvPr/>
        </p:nvSpPr>
        <p:spPr>
          <a:xfrm>
            <a:off x="4490091" y="6048535"/>
            <a:ext cx="3323229" cy="307777"/>
          </a:xfrm>
          <a:prstGeom prst="rect">
            <a:avLst/>
          </a:prstGeom>
          <a:noFill/>
        </p:spPr>
        <p:txBody>
          <a:bodyPr wrap="square">
            <a:spAutoFit/>
          </a:bodyPr>
          <a:lstStyle/>
          <a:p>
            <a:pPr algn="ctr"/>
            <a:r>
              <a:rPr lang="ja-JP" altLang="en-US" sz="1400">
                <a:latin typeface="Consolas" panose="020B0609020204030204" pitchFamily="49" charset="0"/>
                <a:cs typeface="Consolas" panose="020B0609020204030204" pitchFamily="49" charset="0"/>
              </a:rPr>
              <a:t>https://docs.gitlab.com/ee/ci/</a:t>
            </a:r>
          </a:p>
        </p:txBody>
      </p:sp>
      <p:sp>
        <p:nvSpPr>
          <p:cNvPr id="21" name="角丸四角形 20">
            <a:extLst>
              <a:ext uri="{FF2B5EF4-FFF2-40B4-BE49-F238E27FC236}">
                <a16:creationId xmlns:a16="http://schemas.microsoft.com/office/drawing/2014/main" id="{D2B959F1-D906-5F8F-47CA-5CDBA7BBE06C}"/>
              </a:ext>
            </a:extLst>
          </p:cNvPr>
          <p:cNvSpPr/>
          <p:nvPr/>
        </p:nvSpPr>
        <p:spPr>
          <a:xfrm>
            <a:off x="722602" y="4603984"/>
            <a:ext cx="3926711" cy="1752329"/>
          </a:xfrm>
          <a:prstGeom prst="roundRect">
            <a:avLst>
              <a:gd name="adj" fmla="val 301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845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40"/>
                                        </p:tgtEl>
                                        <p:attrNameLst>
                                          <p:attrName>style.visibility</p:attrName>
                                        </p:attrNameLst>
                                      </p:cBhvr>
                                      <p:to>
                                        <p:strVal val="visible"/>
                                      </p:to>
                                    </p:set>
                                    <p:animEffect transition="in" filter="dissolve">
                                      <p:cBhvr>
                                        <p:cTn id="7" dur="500"/>
                                        <p:tgtEl>
                                          <p:spTgt spid="10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042"/>
                                        </p:tgtEl>
                                        <p:attrNameLst>
                                          <p:attrName>style.visibility</p:attrName>
                                        </p:attrNameLst>
                                      </p:cBhvr>
                                      <p:to>
                                        <p:strVal val="visible"/>
                                      </p:to>
                                    </p:set>
                                    <p:animEffect transition="in" filter="dissolve">
                                      <p:cBhvr>
                                        <p:cTn id="14" dur="500"/>
                                        <p:tgtEl>
                                          <p:spTgt spid="1042"/>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1046"/>
                                        </p:tgtEl>
                                        <p:attrNameLst>
                                          <p:attrName>style.visibility</p:attrName>
                                        </p:attrNameLst>
                                      </p:cBhvr>
                                      <p:to>
                                        <p:strVal val="visible"/>
                                      </p:to>
                                    </p:set>
                                    <p:animEffect transition="in" filter="dissolve">
                                      <p:cBhvr>
                                        <p:cTn id="21" dur="500"/>
                                        <p:tgtEl>
                                          <p:spTgt spid="104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1048"/>
                                        </p:tgtEl>
                                        <p:attrNameLst>
                                          <p:attrName>style.visibility</p:attrName>
                                        </p:attrNameLst>
                                      </p:cBhvr>
                                      <p:to>
                                        <p:strVal val="visible"/>
                                      </p:to>
                                    </p:set>
                                    <p:animEffect transition="in" filter="dissolve">
                                      <p:cBhvr>
                                        <p:cTn id="28" dur="500"/>
                                        <p:tgtEl>
                                          <p:spTgt spid="104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par>
                          <p:cTn id="32" fill="hold">
                            <p:stCondLst>
                              <p:cond delay="2000"/>
                            </p:stCondLst>
                            <p:childTnLst>
                              <p:par>
                                <p:cTn id="33" presetID="9" presetClass="entr" presetSubtype="0" fill="hold" nodeType="after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dissolve">
                                      <p:cBhvr>
                                        <p:cTn id="35" dur="500"/>
                                        <p:tgtEl>
                                          <p:spTgt spid="103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childTnLst>
                          </p:cTn>
                        </p:par>
                        <p:par>
                          <p:cTn id="39" fill="hold">
                            <p:stCondLst>
                              <p:cond delay="2500"/>
                            </p:stCondLst>
                            <p:childTnLst>
                              <p:par>
                                <p:cTn id="40" presetID="9" presetClass="entr" presetSubtype="0" fill="hold" nodeType="afterEffect">
                                  <p:stCondLst>
                                    <p:cond delay="0"/>
                                  </p:stCondLst>
                                  <p:childTnLst>
                                    <p:set>
                                      <p:cBhvr>
                                        <p:cTn id="41" dur="1" fill="hold">
                                          <p:stCondLst>
                                            <p:cond delay="0"/>
                                          </p:stCondLst>
                                        </p:cTn>
                                        <p:tgtEl>
                                          <p:spTgt spid="1038"/>
                                        </p:tgtEl>
                                        <p:attrNameLst>
                                          <p:attrName>style.visibility</p:attrName>
                                        </p:attrNameLst>
                                      </p:cBhvr>
                                      <p:to>
                                        <p:strVal val="visible"/>
                                      </p:to>
                                    </p:set>
                                    <p:animEffect transition="in" filter="dissolve">
                                      <p:cBhvr>
                                        <p:cTn id="42" dur="500"/>
                                        <p:tgtEl>
                                          <p:spTgt spid="103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dissolve">
                                      <p:cBhvr>
                                        <p:cTn id="45" dur="500"/>
                                        <p:tgtEl>
                                          <p:spTgt spid="20"/>
                                        </p:tgtEl>
                                      </p:cBhvr>
                                    </p:animEffect>
                                  </p:childTnLst>
                                </p:cTn>
                              </p:par>
                            </p:childTnLst>
                          </p:cTn>
                        </p:par>
                        <p:par>
                          <p:cTn id="46" fill="hold">
                            <p:stCondLst>
                              <p:cond delay="3000"/>
                            </p:stCondLst>
                            <p:childTnLst>
                              <p:par>
                                <p:cTn id="47" presetID="9" presetClass="entr" presetSubtype="0" fill="hold" nodeType="afterEffect">
                                  <p:stCondLst>
                                    <p:cond delay="0"/>
                                  </p:stCondLst>
                                  <p:childTnLst>
                                    <p:set>
                                      <p:cBhvr>
                                        <p:cTn id="48" dur="1" fill="hold">
                                          <p:stCondLst>
                                            <p:cond delay="0"/>
                                          </p:stCondLst>
                                        </p:cTn>
                                        <p:tgtEl>
                                          <p:spTgt spid="1044"/>
                                        </p:tgtEl>
                                        <p:attrNameLst>
                                          <p:attrName>style.visibility</p:attrName>
                                        </p:attrNameLst>
                                      </p:cBhvr>
                                      <p:to>
                                        <p:strVal val="visible"/>
                                      </p:to>
                                    </p:set>
                                    <p:animEffect transition="in" filter="dissolve">
                                      <p:cBhvr>
                                        <p:cTn id="49" dur="500"/>
                                        <p:tgtEl>
                                          <p:spTgt spid="104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dissolv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6" grpId="0"/>
      <p:bldP spid="18" grpId="0"/>
      <p:bldP spid="20"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18884-9BDC-9BA6-9AA7-87E0EAA2ED25}"/>
              </a:ext>
            </a:extLst>
          </p:cNvPr>
          <p:cNvSpPr>
            <a:spLocks noGrp="1"/>
          </p:cNvSpPr>
          <p:nvPr>
            <p:ph type="title"/>
          </p:nvPr>
        </p:nvSpPr>
        <p:spPr/>
        <p:txBody>
          <a:bodyPr/>
          <a:lstStyle/>
          <a:p>
            <a:r>
              <a:rPr kumimoji="1" lang="ja-JP" altLang="en-US"/>
              <a:t>本日やるこ</a:t>
            </a:r>
            <a:r>
              <a:rPr lang="ja-JP" altLang="en-US"/>
              <a:t>と</a:t>
            </a:r>
            <a:endParaRPr kumimoji="1" lang="ja-JP" altLang="en-US"/>
          </a:p>
        </p:txBody>
      </p:sp>
      <p:sp>
        <p:nvSpPr>
          <p:cNvPr id="3" name="コンテンツ プレースホルダー 2">
            <a:extLst>
              <a:ext uri="{FF2B5EF4-FFF2-40B4-BE49-F238E27FC236}">
                <a16:creationId xmlns:a16="http://schemas.microsoft.com/office/drawing/2014/main" id="{F853D72B-F205-34AC-B509-C822E356399D}"/>
              </a:ext>
            </a:extLst>
          </p:cNvPr>
          <p:cNvSpPr>
            <a:spLocks noGrp="1"/>
          </p:cNvSpPr>
          <p:nvPr>
            <p:ph idx="1"/>
          </p:nvPr>
        </p:nvSpPr>
        <p:spPr/>
        <p:txBody>
          <a:bodyPr>
            <a:normAutofit/>
          </a:bodyPr>
          <a:lstStyle/>
          <a:p>
            <a:pPr>
              <a:lnSpc>
                <a:spcPct val="100000"/>
              </a:lnSpc>
            </a:pPr>
            <a:r>
              <a:rPr kumimoji="1" lang="en-US" altLang="ja-JP" dirty="0"/>
              <a:t>CI/CD</a:t>
            </a:r>
            <a:r>
              <a:rPr kumimoji="1" lang="ja-JP" altLang="en-US"/>
              <a:t>とは</a:t>
            </a:r>
            <a:endParaRPr kumimoji="1" lang="en-US" altLang="ja-JP" dirty="0"/>
          </a:p>
          <a:p>
            <a:pPr>
              <a:lnSpc>
                <a:spcPct val="100000"/>
              </a:lnSpc>
            </a:pPr>
            <a:r>
              <a:rPr kumimoji="1" lang="en-US" altLang="ja-JP" dirty="0"/>
              <a:t>CI/CD</a:t>
            </a:r>
            <a:r>
              <a:rPr kumimoji="1" lang="ja-JP" altLang="en-US"/>
              <a:t>で行うべきこと</a:t>
            </a:r>
            <a:endParaRPr kumimoji="1" lang="en-US" altLang="ja-JP" dirty="0"/>
          </a:p>
          <a:p>
            <a:pPr>
              <a:lnSpc>
                <a:spcPct val="100000"/>
              </a:lnSpc>
            </a:pPr>
            <a:r>
              <a:rPr lang="en-US" altLang="ja-JP" dirty="0"/>
              <a:t>CI/CD</a:t>
            </a:r>
            <a:r>
              <a:rPr lang="ja-JP" altLang="en-US"/>
              <a:t>スクリプト</a:t>
            </a:r>
            <a:endParaRPr lang="en-US" altLang="ja-JP" dirty="0"/>
          </a:p>
          <a:p>
            <a:pPr lvl="1">
              <a:lnSpc>
                <a:spcPct val="100000"/>
              </a:lnSpc>
            </a:pPr>
            <a:r>
              <a:rPr kumimoji="1" lang="en-US" altLang="ja-JP" dirty="0" err="1">
                <a:latin typeface="Consolas" panose="020B0609020204030204" pitchFamily="49" charset="0"/>
                <a:cs typeface="Consolas" panose="020B0609020204030204" pitchFamily="49" charset="0"/>
              </a:rPr>
              <a:t>build.yaml</a:t>
            </a:r>
            <a:endParaRPr kumimoji="1" lang="en-US" altLang="ja-JP" dirty="0">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7F511538-3A5E-A693-1682-8F7030DEED7E}"/>
              </a:ext>
            </a:extLst>
          </p:cNvPr>
          <p:cNvSpPr>
            <a:spLocks noGrp="1"/>
          </p:cNvSpPr>
          <p:nvPr>
            <p:ph type="dt" sz="half" idx="10"/>
          </p:nvPr>
        </p:nvSpPr>
        <p:spPr/>
        <p:txBody>
          <a:bodyPr/>
          <a:lstStyle/>
          <a:p>
            <a:r>
              <a:rPr kumimoji="1" lang="en-US" altLang="ja-JP"/>
              <a:t>2023-04-25</a:t>
            </a:r>
            <a:endParaRPr kumimoji="1" lang="ja-JP" altLang="en-US"/>
          </a:p>
        </p:txBody>
      </p:sp>
      <p:sp>
        <p:nvSpPr>
          <p:cNvPr id="5" name="スライド番号プレースホルダー 4">
            <a:extLst>
              <a:ext uri="{FF2B5EF4-FFF2-40B4-BE49-F238E27FC236}">
                <a16:creationId xmlns:a16="http://schemas.microsoft.com/office/drawing/2014/main" id="{5DEFD98F-A08C-E935-9470-1C821BDBD919}"/>
              </a:ext>
            </a:extLst>
          </p:cNvPr>
          <p:cNvSpPr>
            <a:spLocks noGrp="1"/>
          </p:cNvSpPr>
          <p:nvPr>
            <p:ph type="sldNum" sz="quarter" idx="12"/>
          </p:nvPr>
        </p:nvSpPr>
        <p:spPr/>
        <p:txBody>
          <a:bodyPr/>
          <a:lstStyle/>
          <a:p>
            <a:fld id="{0B8845E4-5C92-A046-BB66-E5D9CC995B08}" type="slidenum">
              <a:rPr kumimoji="1" lang="ja-JP" altLang="en-US" smtClean="0"/>
              <a:t>9</a:t>
            </a:fld>
            <a:endParaRPr kumimoji="1" lang="ja-JP" altLang="en-US"/>
          </a:p>
        </p:txBody>
      </p:sp>
      <p:sp>
        <p:nvSpPr>
          <p:cNvPr id="6" name="正方形/長方形 5">
            <a:extLst>
              <a:ext uri="{FF2B5EF4-FFF2-40B4-BE49-F238E27FC236}">
                <a16:creationId xmlns:a16="http://schemas.microsoft.com/office/drawing/2014/main" id="{17A327A0-7B71-FD78-8B82-073F99583A49}"/>
              </a:ext>
            </a:extLst>
          </p:cNvPr>
          <p:cNvSpPr/>
          <p:nvPr/>
        </p:nvSpPr>
        <p:spPr>
          <a:xfrm>
            <a:off x="665400" y="3429000"/>
            <a:ext cx="7627262" cy="185244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5570D67-530A-7C35-2A7B-BB6846F19B11}"/>
              </a:ext>
            </a:extLst>
          </p:cNvPr>
          <p:cNvSpPr/>
          <p:nvPr/>
        </p:nvSpPr>
        <p:spPr>
          <a:xfrm>
            <a:off x="549787" y="1576552"/>
            <a:ext cx="7627262" cy="95693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28964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9B92DAC1-B206-6E4D-9DDA-F3C380F9C271}" vid="{0ECE7065-281A-B545-8D42-4EC5E612C96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7548</TotalTime>
  <Words>2781</Words>
  <Application>Microsoft Macintosh PowerPoint</Application>
  <PresentationFormat>ワイド画面</PresentationFormat>
  <Paragraphs>554</Paragraphs>
  <Slides>24</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Myrica M</vt:lpstr>
      <vt:lpstr>Meiryo</vt:lpstr>
      <vt:lpstr>游ゴシック</vt:lpstr>
      <vt:lpstr>Arial</vt:lpstr>
      <vt:lpstr>Consolas</vt:lpstr>
      <vt:lpstr>Office テーマ</vt:lpstr>
      <vt:lpstr>エンピリカル ソフトウェア工学 第03回 CI/CD (1/2)</vt:lpstr>
      <vt:lpstr>スケジュール</vt:lpstr>
      <vt:lpstr>本日やること</vt:lpstr>
      <vt:lpstr>CI/CDとは</vt:lpstr>
      <vt:lpstr>CI (Continuous Integration) 継続的インテグレーション（継続的な統合）</vt:lpstr>
      <vt:lpstr>CD (Continuous Delivery) 継続的デリバリ（継続的な提供）</vt:lpstr>
      <vt:lpstr>DevOpsとは</vt:lpstr>
      <vt:lpstr>CI/CDツール</vt:lpstr>
      <vt:lpstr>本日やること</vt:lpstr>
      <vt:lpstr>CI/CDで行うべきこと</vt:lpstr>
      <vt:lpstr>本日やること</vt:lpstr>
      <vt:lpstr>プロジェクトの開始</vt:lpstr>
      <vt:lpstr>Makefileを更新する</vt:lpstr>
      <vt:lpstr>GitHub Actions build.yaml</vt:lpstr>
      <vt:lpstr>GitHub Actions build.yaml</vt:lpstr>
      <vt:lpstr>GitHub Actions build.yaml</vt:lpstr>
      <vt:lpstr>GitHub Actions build.yaml</vt:lpstr>
      <vt:lpstr>GitHub Actions build.yaml</vt:lpstr>
      <vt:lpstr>GitHub Actions build.yaml</vt:lpstr>
      <vt:lpstr>GitHub Actions build.yaml</vt:lpstr>
      <vt:lpstr>GitHub Actions build.yaml</vt:lpstr>
      <vt:lpstr>GitHub Actions build.yaml</vt:lpstr>
      <vt:lpstr>次回までに行うこと</vt:lpstr>
      <vt:lpstr>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TAMADA HARUAKI</dc:creator>
  <cp:lastModifiedBy>TAMADA HARUAKI</cp:lastModifiedBy>
  <cp:revision>264</cp:revision>
  <dcterms:created xsi:type="dcterms:W3CDTF">2022-04-24T10:54:34Z</dcterms:created>
  <dcterms:modified xsi:type="dcterms:W3CDTF">2023-04-25T06:40:40Z</dcterms:modified>
</cp:coreProperties>
</file>