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6" r:id="rId3"/>
    <p:sldId id="305" r:id="rId4"/>
    <p:sldId id="340" r:id="rId5"/>
    <p:sldId id="308" r:id="rId6"/>
    <p:sldId id="309" r:id="rId7"/>
    <p:sldId id="310" r:id="rId8"/>
    <p:sldId id="321" r:id="rId9"/>
    <p:sldId id="311" r:id="rId10"/>
    <p:sldId id="315" r:id="rId11"/>
    <p:sldId id="316" r:id="rId12"/>
    <p:sldId id="317" r:id="rId13"/>
    <p:sldId id="318" r:id="rId14"/>
    <p:sldId id="322" r:id="rId15"/>
    <p:sldId id="274" r:id="rId16"/>
    <p:sldId id="275" r:id="rId17"/>
    <p:sldId id="320" r:id="rId18"/>
    <p:sldId id="323" r:id="rId19"/>
    <p:sldId id="277" r:id="rId20"/>
    <p:sldId id="313" r:id="rId21"/>
    <p:sldId id="314" r:id="rId22"/>
    <p:sldId id="280" r:id="rId23"/>
    <p:sldId id="281" r:id="rId24"/>
    <p:sldId id="319" r:id="rId25"/>
    <p:sldId id="324" r:id="rId26"/>
    <p:sldId id="334" r:id="rId27"/>
    <p:sldId id="325" r:id="rId28"/>
    <p:sldId id="326" r:id="rId29"/>
    <p:sldId id="327" r:id="rId30"/>
    <p:sldId id="328" r:id="rId31"/>
    <p:sldId id="329" r:id="rId32"/>
    <p:sldId id="330" r:id="rId33"/>
    <p:sldId id="332" r:id="rId34"/>
    <p:sldId id="338" r:id="rId35"/>
    <p:sldId id="331" r:id="rId36"/>
    <p:sldId id="336" r:id="rId37"/>
    <p:sldId id="337" r:id="rId38"/>
    <p:sldId id="339" r:id="rId39"/>
    <p:sldId id="333" r:id="rId40"/>
    <p:sldId id="279" r:id="rId4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8B3"/>
    <a:srgbClr val="8699BF"/>
    <a:srgbClr val="9DBF86"/>
    <a:srgbClr val="A786BF"/>
    <a:srgbClr val="FF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81127"/>
  </p:normalViewPr>
  <p:slideViewPr>
    <p:cSldViewPr snapToGrid="0" snapToObjects="1">
      <p:cViewPr varScale="1">
        <p:scale>
          <a:sx n="94" d="100"/>
          <a:sy n="94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0D3F-88AC-AC4C-A850-A113E8478B35}" type="datetimeFigureOut">
              <a:rPr kumimoji="1" lang="ja-JP" altLang="en-US" smtClean="0"/>
              <a:t>2023/5/4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FE4-0067-BE4A-AB74-27D08C1697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Chore </a:t>
            </a:r>
            <a:r>
              <a:rPr kumimoji="1" lang="ja-JP" altLang="en-US"/>
              <a:t>雑用．</a:t>
            </a:r>
            <a:endParaRPr kumimoji="1" lang="en-US" altLang="ja-JP" dirty="0"/>
          </a:p>
          <a:p>
            <a:r>
              <a:rPr kumimoji="1" lang="en-US" altLang="ja-JP" dirty="0"/>
              <a:t>Perf </a:t>
            </a:r>
            <a:r>
              <a:rPr kumimoji="1" lang="ja-JP" altLang="en-US"/>
              <a:t>パフォーマンス？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32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はどの環境でもクロスコンパイルできるが，他の言語（</a:t>
            </a:r>
            <a:r>
              <a:rPr kumimoji="1" lang="en-US" altLang="ja-JP" dirty="0"/>
              <a:t>Java</a:t>
            </a:r>
            <a:r>
              <a:rPr kumimoji="1" lang="ja-JP" altLang="en-US"/>
              <a:t>や</a:t>
            </a:r>
            <a:r>
              <a:rPr kumimoji="1" lang="en-US" altLang="ja-JP" dirty="0"/>
              <a:t>Rust</a:t>
            </a:r>
            <a:r>
              <a:rPr kumimoji="1" lang="ja-JP" altLang="en-US"/>
              <a:t>）のクロスコンパイルは色々な制約があり，難しい（できることはできる）．</a:t>
            </a:r>
            <a:endParaRPr kumimoji="1" lang="en-US" altLang="ja-JP" dirty="0"/>
          </a:p>
          <a:p>
            <a:r>
              <a:rPr kumimoji="1" lang="ja-JP" altLang="en-US"/>
              <a:t>そのため，</a:t>
            </a:r>
            <a:r>
              <a:rPr kumimoji="1" lang="en-US" altLang="ja-JP" dirty="0"/>
              <a:t>CI/CD</a:t>
            </a:r>
            <a:r>
              <a:rPr kumimoji="1" lang="ja-JP" altLang="en-US"/>
              <a:t>で特定の環境でコンパイルすることが必要になる．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7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56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4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FEFE4-0067-BE4A-AB74-27D08C169751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AE3F1-6860-34FB-F2AC-E3181A6A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CD0B15-C8B7-00F7-DBE9-D3AD533D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C3DEB-6E35-D2D0-EABA-F8A19BB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835D15-762E-39B0-0A6F-14EFF50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DFDF9-92D5-0273-6AA5-EE561AF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9E654-7E7E-36B3-ADB0-3093EC9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9AB095-4BA5-2299-C02F-2E56585C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78716-480A-7430-C0FA-4F0DC016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42CF7-BBCD-5D04-D7AD-CBC09AA5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D3898-C8CD-BE96-524B-6C3F921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1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1886E9-6CAD-71F6-5345-FA139670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359E1-F40F-3D47-6DF2-882BD86E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D548-5283-77D1-F67F-6EC5C16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CD1D05-E6FD-9267-0EA3-57EE28C4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3F417-24E0-EE42-C260-DDADA437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965E4-8E20-9D46-6D12-F877A919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3E8D2-3A17-78BF-F4C2-CDF62AC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23703-4802-F8D8-D9BF-C6ABE5C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C5D23-A2A0-1968-4ACC-1B1357A4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682BA-033D-1B7D-4861-DDD343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9F4E9-7F37-2DF8-78B9-30C3125A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F7F8-9D3C-A422-471A-C8A1E82F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20F65-AA40-72A0-770D-E19A2FA9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81911-2B29-A9AD-E565-FF8CD624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1582B-A53B-0238-DBDB-FB5DBFD8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36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32BC-8A6A-9D3A-A1D9-3080F812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2D8DC-6AD4-FA7E-3F14-DB7C79AC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DE28B2-EF25-CC14-3531-75FEF0B6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A7B7E-A26D-8BA6-BB1E-8237CE6F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7E107-84C7-8B82-2567-9E3F901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7C7FA1-4591-F30A-BC2B-286C70E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5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4A32-DEA7-69BE-B62E-A622438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BEF868-DDA1-C4EB-6743-489DC5F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539B8F-A2A1-CF4F-742C-F6839C57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13E432-90C9-F616-1A3C-AE747080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AA48B9-2830-0B1B-940E-B2239ADE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4728E-F8C1-F17A-C937-B880D97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3C6BA5-320F-AD96-EF9C-4688CD1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1151E6-2A46-0BFB-C19C-182A2D46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6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FCE36-69F6-8D82-66E2-2BE7E565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D72AD-5495-9467-9401-F6186DD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62EC51-A3D5-EC3F-7813-ADEA4FC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AA073C-2BE4-2466-8413-FEE9DE4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6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254B13-A92B-C641-0C83-88C8E8C0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961BE-BDDF-24BF-A624-7B4A792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2A63C-7150-3E3B-E0A7-4FAFA23A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DCBFD-B9B9-C88D-4AF2-DA5E9D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0645C-911D-D877-789A-4ABCA160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35085C-0945-616B-1D39-35150C87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E25B3-F458-1F25-BA2A-10D3E7E2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09217E-3F73-CCE8-77EF-A52308AC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0295A2-6412-27A3-80DB-4DC7AF9F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A11E3-5007-3320-F7E6-691E113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AA4DA3-E363-0E1A-C5EE-67CFA080E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13344-E496-4753-C58C-D01D8C7BC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56EEBB-B395-8892-612D-06BBEE16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A73243-636B-AD34-97B8-096CAB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B26F-070D-AA48-1A17-487ABD4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236BC-AAF6-B861-739B-86FA3431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0FC96-8BC7-5FBA-D355-BCF93438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D1E11-9D31-C316-E911-911DC842E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2023-05-02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552398-2A83-C162-F251-7C27A4C85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060AB-9F59-AB6D-F6F6-574D92AC7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0B8845E4-5C92-A046-BB66-E5D9CC995B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lta-bkhn/items/f2950aaf00bfb6a8c30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inus9d.hatenablog.com/entry/2014/02/11/12522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ja/v1.0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.github.io/" TargetMode="External"/><Relationship Id="rId2" Type="http://schemas.openxmlformats.org/officeDocument/2006/relationships/hyperlink" Target="https://username.github.io/repository-n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github.com/tamada/urleap/blob/main/.github/workflows/release.ya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t.co/" TargetMode="External"/><Relationship Id="rId2" Type="http://schemas.openxmlformats.org/officeDocument/2006/relationships/hyperlink" Target="https://coveralls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ja/get-started/quickstart/github-flow" TargetMode="External"/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lab.com/ee/topics/gitlab_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5784E-BEC4-EB82-3848-F83C83012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エンピリカル</a:t>
            </a:r>
            <a:br>
              <a:rPr lang="en-US" altLang="ja-JP" dirty="0"/>
            </a:br>
            <a:r>
              <a:rPr lang="ja-JP" altLang="en-US"/>
              <a:t>ソフトウェア工学</a:t>
            </a:r>
            <a:br>
              <a:rPr lang="en-US" altLang="ja-JP" dirty="0"/>
            </a:br>
            <a:r>
              <a:rPr lang="ja-JP" altLang="en-US"/>
              <a:t>第</a:t>
            </a:r>
            <a:r>
              <a:rPr lang="en-US" altLang="ja-JP" dirty="0"/>
              <a:t>04</a:t>
            </a:r>
            <a:r>
              <a:rPr lang="ja-JP" altLang="en-US"/>
              <a:t>回</a:t>
            </a:r>
            <a:r>
              <a:rPr lang="en-US" altLang="ja-JP" dirty="0"/>
              <a:t> CI/CD (2/2)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87755-EB78-813E-2AE5-266F2715E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2023-05-02</a:t>
            </a:r>
          </a:p>
          <a:p>
            <a:r>
              <a:rPr lang="ja-JP" altLang="en-US"/>
              <a:t>玉田</a:t>
            </a:r>
            <a:r>
              <a:rPr lang="en-US" altLang="ja-JP" dirty="0"/>
              <a:t> </a:t>
            </a:r>
            <a:r>
              <a:rPr lang="ja-JP" altLang="en-US"/>
              <a:t>春昭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A0BDC-22A6-7CC7-0358-1C2E091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184-6358-A3E9-85F2-F35BC4F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8AD3E69-1166-B2C6-36BA-6191DC5EB0CD}"/>
              </a:ext>
            </a:extLst>
          </p:cNvPr>
          <p:cNvGrpSpPr/>
          <p:nvPr/>
        </p:nvGrpSpPr>
        <p:grpSpPr>
          <a:xfrm>
            <a:off x="838200" y="5121010"/>
            <a:ext cx="3600000" cy="990048"/>
            <a:chOff x="1105469" y="5282848"/>
            <a:chExt cx="3600000" cy="99004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631AA71-F51A-C403-C915-9DF29387A658}"/>
                </a:ext>
              </a:extLst>
            </p:cNvPr>
            <p:cNvSpPr/>
            <p:nvPr/>
          </p:nvSpPr>
          <p:spPr>
            <a:xfrm>
              <a:off x="1105469" y="5585348"/>
              <a:ext cx="21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AB9EB7D-113F-F0BD-43EB-9B6105699D32}"/>
                </a:ext>
              </a:extLst>
            </p:cNvPr>
            <p:cNvSpPr/>
            <p:nvPr/>
          </p:nvSpPr>
          <p:spPr>
            <a:xfrm>
              <a:off x="3265469" y="5585348"/>
              <a:ext cx="1080000" cy="36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E21945-8516-9096-1282-D97205DEA33F}"/>
                </a:ext>
              </a:extLst>
            </p:cNvPr>
            <p:cNvSpPr/>
            <p:nvPr/>
          </p:nvSpPr>
          <p:spPr>
            <a:xfrm>
              <a:off x="4345469" y="5585348"/>
              <a:ext cx="36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B273057-0AA4-46B0-C4C5-F19F5017871E}"/>
                </a:ext>
              </a:extLst>
            </p:cNvPr>
            <p:cNvSpPr txBox="1"/>
            <p:nvPr/>
          </p:nvSpPr>
          <p:spPr>
            <a:xfrm>
              <a:off x="1335717" y="5626849"/>
              <a:ext cx="1699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聞いたことがない</a:t>
              </a:r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 (6)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21E7BEE-388E-684D-A5C2-9E683D603E5B}"/>
                </a:ext>
              </a:extLst>
            </p:cNvPr>
            <p:cNvSpPr txBox="1"/>
            <p:nvPr/>
          </p:nvSpPr>
          <p:spPr>
            <a:xfrm>
              <a:off x="1709665" y="528284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名称は聞いたことがある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68AC5D4-7EE5-2AD2-3FDA-A64EE2020D14}"/>
                </a:ext>
              </a:extLst>
            </p:cNvPr>
            <p:cNvSpPr txBox="1"/>
            <p:nvPr/>
          </p:nvSpPr>
          <p:spPr>
            <a:xfrm>
              <a:off x="2314144" y="5995897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latin typeface="Meiryo" panose="020B0604030504040204" pitchFamily="34" charset="-128"/>
                  <a:ea typeface="Meiryo" panose="020B0604030504040204" pitchFamily="34" charset="-128"/>
                </a:rPr>
                <a:t>どんなものかは知っている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B015C77-ED19-9FAF-A57B-9FC94D938D51}"/>
                </a:ext>
              </a:extLst>
            </p:cNvPr>
            <p:cNvSpPr txBox="1"/>
            <p:nvPr/>
          </p:nvSpPr>
          <p:spPr>
            <a:xfrm>
              <a:off x="3665046" y="56268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A624269-6DF0-1FE1-09CE-668544BC9FE2}"/>
                </a:ext>
              </a:extLst>
            </p:cNvPr>
            <p:cNvSpPr txBox="1"/>
            <p:nvPr/>
          </p:nvSpPr>
          <p:spPr>
            <a:xfrm>
              <a:off x="4385046" y="5626849"/>
              <a:ext cx="2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BFE8271-E231-2E26-0222-A5B66DD1D38D}"/>
                </a:ext>
              </a:extLst>
            </p:cNvPr>
            <p:cNvCxnSpPr>
              <a:stCxn id="14" idx="3"/>
              <a:endCxn id="8" idx="0"/>
            </p:cNvCxnSpPr>
            <p:nvPr/>
          </p:nvCxnSpPr>
          <p:spPr>
            <a:xfrm>
              <a:off x="3587102" y="5421348"/>
              <a:ext cx="218367" cy="16400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8">
              <a:extLst>
                <a:ext uri="{FF2B5EF4-FFF2-40B4-BE49-F238E27FC236}">
                  <a16:creationId xmlns:a16="http://schemas.microsoft.com/office/drawing/2014/main" id="{6C58DC3F-0390-FBE5-77C6-51AF189398EA}"/>
                </a:ext>
              </a:extLst>
            </p:cNvPr>
            <p:cNvCxnSpPr>
              <a:cxnSpLocks/>
              <a:stCxn id="15" idx="3"/>
              <a:endCxn id="9" idx="2"/>
            </p:cNvCxnSpPr>
            <p:nvPr/>
          </p:nvCxnSpPr>
          <p:spPr>
            <a:xfrm flipV="1">
              <a:off x="4345469" y="5945348"/>
              <a:ext cx="180000" cy="189049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0327FF-30EA-BCBC-69AA-53FB5E6E7858}"/>
              </a:ext>
            </a:extLst>
          </p:cNvPr>
          <p:cNvSpPr txBox="1"/>
          <p:nvPr/>
        </p:nvSpPr>
        <p:spPr>
          <a:xfrm>
            <a:off x="838200" y="473892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CI/CD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04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B1439-E782-BAC8-A8F8-F89BC725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A826D-328F-8BA5-697D-C4F365EC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55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develop</a:t>
            </a:r>
            <a:r>
              <a:rPr lang="ja-JP" altLang="en-US"/>
              <a:t>ブランチで基本的に開発を進める．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develop</a:t>
            </a:r>
            <a:r>
              <a:rPr kumimoji="1" lang="ja-JP" altLang="en-US"/>
              <a:t>から</a:t>
            </a:r>
            <a:r>
              <a:rPr kumimoji="1" lang="en-US" altLang="ja-JP" dirty="0"/>
              <a:t>feature</a:t>
            </a:r>
            <a:r>
              <a:rPr kumimoji="1" lang="ja-JP" altLang="en-US"/>
              <a:t>ブランチを切る．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release</a:t>
            </a:r>
            <a:r>
              <a:rPr lang="ja-JP" altLang="en-US"/>
              <a:t>ブランチにリリースを作成していく．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F603E-85D3-168C-DEBF-5A67BBF8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485484-A90C-3118-78E3-7120DE69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277A74-726D-68DB-D7FF-ACA53774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0"/>
            <a:ext cx="5175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8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B780-1DB4-8AF6-A34A-606940BB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flow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2285A-7F8B-B898-42D3-ACE37125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08F3C1-AFE4-830E-5EEE-82844A6B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BBFE2F-75D0-C88D-B581-0E4FD014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89" y="-851486"/>
            <a:ext cx="5011711" cy="375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9BC1163-8B5B-15D4-7104-21B1A84519FE}"/>
              </a:ext>
            </a:extLst>
          </p:cNvPr>
          <p:cNvSpPr txBox="1">
            <a:spLocks/>
          </p:cNvSpPr>
          <p:nvPr/>
        </p:nvSpPr>
        <p:spPr>
          <a:xfrm>
            <a:off x="1071172" y="3729869"/>
            <a:ext cx="10836639" cy="28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1600" dirty="0"/>
              <a:t>main</a:t>
            </a:r>
            <a:r>
              <a:rPr lang="ja-JP" altLang="en-US" sz="1600"/>
              <a:t>ブランチのものは何であれデプロイ可能である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600"/>
              <a:t>新しい何かに取り組む際は、説明的な名前のブランチを</a:t>
            </a:r>
            <a:r>
              <a:rPr lang="en-US" altLang="ja-JP" sz="1600" dirty="0"/>
              <a:t>main</a:t>
            </a:r>
            <a:r>
              <a:rPr lang="ja-JP" altLang="en-US" sz="1600"/>
              <a:t>から作成する（例</a:t>
            </a:r>
            <a:r>
              <a:rPr lang="en-US" altLang="ja-JP" sz="1600" dirty="0"/>
              <a:t>: new-oauth2-scopes</a:t>
            </a:r>
            <a:r>
              <a:rPr lang="ja-JP" altLang="en-US" sz="1600"/>
              <a:t>）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600"/>
              <a:t>作成したブランチにローカルでコミットし、サーバー上の同じ名前のブランチにも定期的に作業内容を</a:t>
            </a:r>
            <a:r>
              <a:rPr lang="en-US" altLang="ja-JP" sz="1600" dirty="0"/>
              <a:t>push</a:t>
            </a:r>
            <a:r>
              <a:rPr lang="ja-JP" altLang="en-US" sz="1600"/>
              <a:t>する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600"/>
              <a:t>フィードバックや助言が欲しい時、ブランチをマージしてもよいと思ったときは、 プルリクエスト を作成する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600"/>
              <a:t>他の誰かがレビューをして機能に</a:t>
            </a:r>
            <a:r>
              <a:rPr lang="en-US" altLang="ja-JP" sz="1600" dirty="0"/>
              <a:t>OK</a:t>
            </a:r>
            <a:r>
              <a:rPr lang="ja-JP" altLang="en-US" sz="1600"/>
              <a:t>を出してくれたら、あなたはコードを</a:t>
            </a:r>
            <a:r>
              <a:rPr lang="en-US" altLang="ja-JP" sz="1600" dirty="0"/>
              <a:t>master</a:t>
            </a:r>
            <a:r>
              <a:rPr lang="ja-JP" altLang="en-US" sz="1600"/>
              <a:t>へマージすることができる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1600"/>
              <a:t>マージをして</a:t>
            </a:r>
            <a:r>
              <a:rPr lang="en-US" altLang="ja-JP" sz="1600" dirty="0"/>
              <a:t>main</a:t>
            </a:r>
            <a:r>
              <a:rPr lang="ja-JP" altLang="en-US" sz="1600"/>
              <a:t>へ</a:t>
            </a:r>
            <a:r>
              <a:rPr lang="en-US" altLang="ja-JP" sz="1600" dirty="0"/>
              <a:t>push</a:t>
            </a:r>
            <a:r>
              <a:rPr lang="ja-JP" altLang="en-US" sz="1600"/>
              <a:t>したら、直ちにデプロイをする．</a:t>
            </a:r>
            <a:endParaRPr lang="en-US" altLang="ja-JP" sz="1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4FB96-AE36-3575-12F1-A85700AE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8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Git flow</a:t>
            </a:r>
            <a:r>
              <a:rPr kumimoji="1" lang="ja-JP" altLang="en-US"/>
              <a:t>をシンプルにしたもの．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feature</a:t>
            </a:r>
            <a:r>
              <a:rPr lang="ja-JP" altLang="en-US"/>
              <a:t>ブランチと</a:t>
            </a:r>
            <a:r>
              <a:rPr lang="en-US" altLang="ja-JP" dirty="0"/>
              <a:t>main</a:t>
            </a:r>
            <a:r>
              <a:rPr lang="ja-JP" altLang="en-US"/>
              <a:t>ブランチのみを使う．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GitHub flow</a:t>
            </a:r>
            <a:r>
              <a:rPr lang="ja-JP" altLang="en-US"/>
              <a:t>のルール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1238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0D822-E500-56EC-BE74-6595C24E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GitLab flow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34BD4B-D72C-3F65-01AE-A6DF8BB9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基本的には</a:t>
            </a:r>
            <a:r>
              <a:rPr kumimoji="1" lang="en-US" altLang="ja-JP" dirty="0"/>
              <a:t>GitHub flow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リリースのみ別のブランチ（</a:t>
            </a:r>
            <a:r>
              <a:rPr lang="en-US" altLang="ja-JP" dirty="0"/>
              <a:t>production</a:t>
            </a:r>
            <a:r>
              <a:rPr lang="ja-JP" altLang="en-US"/>
              <a:t>）にて行う．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pre-production</a:t>
            </a:r>
            <a:r>
              <a:rPr kumimoji="1" lang="ja-JP" altLang="en-US"/>
              <a:t>で</a:t>
            </a:r>
            <a:r>
              <a:rPr lang="ja-JP" altLang="en-US"/>
              <a:t>リリースをチェックする．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/>
              <a:t>merge</a:t>
            </a:r>
            <a:r>
              <a:rPr lang="en-US" altLang="ja-JP" dirty="0"/>
              <a:t> request</a:t>
            </a:r>
            <a:r>
              <a:rPr lang="ja-JP" altLang="en-US"/>
              <a:t>と</a:t>
            </a:r>
            <a:r>
              <a:rPr lang="en-US" altLang="ja-JP" dirty="0"/>
              <a:t>pull request</a:t>
            </a:r>
            <a:r>
              <a:rPr lang="ja-JP" altLang="en-US"/>
              <a:t>は同じもの．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C9423-EAB8-148A-3ABF-7F7F3220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587F86-3EE1-45DD-A088-8702961F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021F0C-61E2-F3A9-1A45-26EDFC1C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10" y="0"/>
            <a:ext cx="579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BAC94-F1A8-B602-E308-5E6799D4F1A9}"/>
              </a:ext>
            </a:extLst>
          </p:cNvPr>
          <p:cNvSpPr txBox="1"/>
          <p:nvPr/>
        </p:nvSpPr>
        <p:spPr>
          <a:xfrm>
            <a:off x="838200" y="5942541"/>
            <a:ext cx="719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https://qiita.com/tlta-bkhn/items/f2950aaf00bfb6a8c30d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127B7-CAEC-899A-12C8-092CFD31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28827-0A64-42A5-F256-7DEBCF37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7D28B-D3D5-330A-34F0-5F2967C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A8225-B0F4-047B-D150-E7CE80D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B0D9E2-7572-C965-64B9-D0D88F8E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6BF249F-FAA6-0D96-39D1-1DA185B1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5DBFA8E-02CD-764B-E063-9440F1E74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"/>
            <a:ext cx="6096000" cy="3429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67E02E-6E94-58A5-751F-199728BC3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4E72275-0B2B-0574-6B40-0DD3C9386201}"/>
              </a:ext>
            </a:extLst>
          </p:cNvPr>
          <p:cNvSpPr/>
          <p:nvPr/>
        </p:nvSpPr>
        <p:spPr>
          <a:xfrm>
            <a:off x="29979" y="3428999"/>
            <a:ext cx="6048000" cy="3420000"/>
          </a:xfrm>
          <a:prstGeom prst="roundRect">
            <a:avLst>
              <a:gd name="adj" fmla="val 3115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1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6BC7A-2779-A47F-6810-38BAFBE3467A}"/>
              </a:ext>
            </a:extLst>
          </p:cNvPr>
          <p:cNvSpPr/>
          <p:nvPr/>
        </p:nvSpPr>
        <p:spPr>
          <a:xfrm>
            <a:off x="6172199" y="1825625"/>
            <a:ext cx="5894295" cy="43513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718F2F-D46B-6CD7-0C28-B5D0BA92B2E4}"/>
              </a:ext>
            </a:extLst>
          </p:cNvPr>
          <p:cNvSpPr/>
          <p:nvPr/>
        </p:nvSpPr>
        <p:spPr>
          <a:xfrm>
            <a:off x="631460" y="2248525"/>
            <a:ext cx="4570127" cy="23234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3BF00F-443F-47E2-19A4-E2BE00955A8F}"/>
              </a:ext>
            </a:extLst>
          </p:cNvPr>
          <p:cNvSpPr/>
          <p:nvPr/>
        </p:nvSpPr>
        <p:spPr>
          <a:xfrm>
            <a:off x="783859" y="4964920"/>
            <a:ext cx="4570127" cy="10883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67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AA5EA-4489-92AF-9C04-359EED2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コミットコメントについて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A2193-1D06-9200-8A48-6C6C064C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commit -m "</a:t>
            </a:r>
            <a:r>
              <a:rPr kumimoji="1" lang="ja-JP" altLang="en-US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ここに書くべきもの</a:t>
            </a:r>
            <a:r>
              <a:rPr kumimoji="1"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ja-JP" altLang="en-US"/>
              <a:t>どのような修正を入れたのかを具体的に書く．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バグを修正．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オプション</a:t>
            </a:r>
            <a:r>
              <a:rPr lang="en-US" altLang="ja-JP" dirty="0"/>
              <a:t>-h</a:t>
            </a:r>
            <a:r>
              <a:rPr lang="ja-JP" altLang="en-US"/>
              <a:t>指定時に解析が失敗するバグを修正した．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英語の場合，命令形で書く．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I fixed the bug: option parsing failed on -h.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fix the bug: option parsing failed on -h.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BC7EA-8884-F332-D864-C9FEB4DF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24C476-2E8F-1D81-6DAA-0561B779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十字形 5">
            <a:extLst>
              <a:ext uri="{FF2B5EF4-FFF2-40B4-BE49-F238E27FC236}">
                <a16:creationId xmlns:a16="http://schemas.microsoft.com/office/drawing/2014/main" id="{F416C347-08A0-BBB8-2228-6FAD9A85C7CF}"/>
              </a:ext>
            </a:extLst>
          </p:cNvPr>
          <p:cNvSpPr>
            <a:spLocks noChangeAspect="1"/>
          </p:cNvSpPr>
          <p:nvPr/>
        </p:nvSpPr>
        <p:spPr>
          <a:xfrm rot="2700000">
            <a:off x="887534" y="2907531"/>
            <a:ext cx="432000" cy="432000"/>
          </a:xfrm>
          <a:prstGeom prst="plus">
            <a:avLst>
              <a:gd name="adj" fmla="val 424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ドーナツ 6">
            <a:extLst>
              <a:ext uri="{FF2B5EF4-FFF2-40B4-BE49-F238E27FC236}">
                <a16:creationId xmlns:a16="http://schemas.microsoft.com/office/drawing/2014/main" id="{49279908-69AC-CDAF-39A1-7F144CD45780}"/>
              </a:ext>
            </a:extLst>
          </p:cNvPr>
          <p:cNvSpPr>
            <a:spLocks noChangeAspect="1"/>
          </p:cNvSpPr>
          <p:nvPr/>
        </p:nvSpPr>
        <p:spPr>
          <a:xfrm>
            <a:off x="886842" y="3429000"/>
            <a:ext cx="432000" cy="432000"/>
          </a:xfrm>
          <a:prstGeom prst="donut">
            <a:avLst>
              <a:gd name="adj" fmla="val 1469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93F516-7E27-3A3D-8FAC-0DDEF59FA0BE}"/>
              </a:ext>
            </a:extLst>
          </p:cNvPr>
          <p:cNvSpPr/>
          <p:nvPr/>
        </p:nvSpPr>
        <p:spPr>
          <a:xfrm>
            <a:off x="2859314" y="6352072"/>
            <a:ext cx="647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ja-JP" dirty="0">
                <a:solidFill>
                  <a:srgbClr val="CC0000"/>
                </a:solidFill>
                <a:latin typeface="Helvetica" pitchFamily="2" charset="0"/>
                <a:hlinkClick r:id="rId2"/>
              </a:rPr>
              <a:t>Git</a:t>
            </a:r>
            <a:r>
              <a:rPr lang="ja-JP" altLang="en-US">
                <a:solidFill>
                  <a:srgbClr val="CC0000"/>
                </a:solidFill>
                <a:latin typeface="Helvetica" pitchFamily="2" charset="0"/>
                <a:hlinkClick r:id="rId2"/>
              </a:rPr>
              <a:t>のコミットログは過去形ではなく現在形（＝命令形）で</a:t>
            </a:r>
            <a:endParaRPr lang="ja-JP" altLang="en-US" i="0">
              <a:solidFill>
                <a:srgbClr val="3D3D3D"/>
              </a:solidFill>
              <a:effectLst/>
              <a:latin typeface="Helvetica" pitchFamily="2" charset="0"/>
            </a:endParaRPr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9ADD3E91-97A5-B650-3909-47E148F20147}"/>
              </a:ext>
            </a:extLst>
          </p:cNvPr>
          <p:cNvSpPr>
            <a:spLocks noChangeAspect="1"/>
          </p:cNvSpPr>
          <p:nvPr/>
        </p:nvSpPr>
        <p:spPr>
          <a:xfrm rot="2700000">
            <a:off x="890676" y="4467564"/>
            <a:ext cx="432000" cy="432000"/>
          </a:xfrm>
          <a:prstGeom prst="plus">
            <a:avLst>
              <a:gd name="adj" fmla="val 4246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ドーナツ 9">
            <a:extLst>
              <a:ext uri="{FF2B5EF4-FFF2-40B4-BE49-F238E27FC236}">
                <a16:creationId xmlns:a16="http://schemas.microsoft.com/office/drawing/2014/main" id="{E297243E-47D5-7D06-A3CF-3AD7D86B51FD}"/>
              </a:ext>
            </a:extLst>
          </p:cNvPr>
          <p:cNvSpPr>
            <a:spLocks noChangeAspect="1"/>
          </p:cNvSpPr>
          <p:nvPr/>
        </p:nvSpPr>
        <p:spPr>
          <a:xfrm>
            <a:off x="889984" y="4989033"/>
            <a:ext cx="432000" cy="432000"/>
          </a:xfrm>
          <a:prstGeom prst="donut">
            <a:avLst>
              <a:gd name="adj" fmla="val 1469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7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5C54D-26A0-5BAA-F356-BC1E5B79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Conventional Commits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CF4BA-A462-55EC-5BD7-FAFF91BA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人間と機械が読みやすく，意味のあるコミットメッセージするための仕様．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コミットコメントの１行目の冒頭に変更のタイプをつけよう．</a:t>
            </a:r>
            <a:endParaRPr lang="en-US" altLang="ja-JP" dirty="0"/>
          </a:p>
          <a:p>
            <a:pPr lvl="1">
              <a:lnSpc>
                <a:spcPct val="120000"/>
              </a:lnSpc>
              <a:tabLst>
                <a:tab pos="3592513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fix</a:t>
            </a:r>
            <a:r>
              <a:rPr lang="en-US" altLang="ja-JP" dirty="0"/>
              <a:t>	</a:t>
            </a:r>
            <a:r>
              <a:rPr lang="ja-JP" altLang="en-US"/>
              <a:t>バグを修正したとき．</a:t>
            </a:r>
            <a:r>
              <a:rPr lang="en-US" altLang="ja-JP" dirty="0"/>
              <a:t>PATCH</a:t>
            </a:r>
            <a:r>
              <a:rPr lang="ja-JP" altLang="en-US"/>
              <a:t>．</a:t>
            </a:r>
            <a:endParaRPr lang="en-US" altLang="ja-JP" dirty="0"/>
          </a:p>
          <a:p>
            <a:pPr lvl="1">
              <a:lnSpc>
                <a:spcPct val="120000"/>
              </a:lnSpc>
              <a:tabLst>
                <a:tab pos="3592513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feat</a:t>
            </a:r>
            <a:r>
              <a:rPr lang="en-US" altLang="ja-JP" dirty="0"/>
              <a:t>	</a:t>
            </a:r>
            <a:r>
              <a:rPr lang="ja-JP" altLang="en-US"/>
              <a:t>新たな機能を追加したとき．</a:t>
            </a:r>
            <a:r>
              <a:rPr lang="en-US" altLang="ja-JP" dirty="0"/>
              <a:t>MINOR</a:t>
            </a:r>
            <a:r>
              <a:rPr lang="ja-JP" altLang="en-US"/>
              <a:t>．</a:t>
            </a:r>
            <a:endParaRPr lang="en-US" altLang="ja-JP" dirty="0"/>
          </a:p>
          <a:p>
            <a:pPr lvl="1">
              <a:lnSpc>
                <a:spcPct val="120000"/>
              </a:lnSpc>
              <a:tabLst>
                <a:tab pos="3592513" algn="l"/>
              </a:tabLst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BREAKING CHANGE</a:t>
            </a:r>
            <a:r>
              <a:rPr lang="en-US" altLang="ja-JP" dirty="0"/>
              <a:t>	API</a:t>
            </a:r>
            <a:r>
              <a:rPr lang="ja-JP" altLang="en-US"/>
              <a:t>の破壊的変更．</a:t>
            </a:r>
            <a:r>
              <a:rPr lang="en-US" altLang="ja-JP" dirty="0"/>
              <a:t>MAJOR</a:t>
            </a:r>
            <a:r>
              <a:rPr lang="ja-JP" altLang="en-US"/>
              <a:t>．</a:t>
            </a:r>
            <a:endParaRPr lang="en-US" altLang="ja-JP" dirty="0"/>
          </a:p>
          <a:p>
            <a:pPr lvl="2">
              <a:lnSpc>
                <a:spcPct val="120000"/>
              </a:lnSpc>
              <a:tabLst>
                <a:tab pos="2078038" algn="l"/>
                <a:tab pos="4876800" algn="l"/>
              </a:tabLst>
            </a:pPr>
            <a:r>
              <a:rPr lang="ja-JP" altLang="en-US"/>
              <a:t>タイプの後ろに「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ja-JP" altLang="en-US"/>
              <a:t>」をつけても良い．</a:t>
            </a:r>
            <a:endParaRPr lang="en-US" altLang="ja-JP" dirty="0"/>
          </a:p>
          <a:p>
            <a:pPr lvl="1">
              <a:lnSpc>
                <a:spcPct val="120000"/>
              </a:lnSpc>
              <a:tabLst>
                <a:tab pos="2078038" algn="l"/>
                <a:tab pos="4876800" algn="l"/>
              </a:tabLst>
            </a:pPr>
            <a:r>
              <a:rPr lang="ja-JP" altLang="en-US"/>
              <a:t>他にも，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chore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ci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refactor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altLang="ja-JP" dirty="0"/>
              <a:t>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ja-JP" dirty="0"/>
              <a:t> </a:t>
            </a:r>
            <a:r>
              <a:rPr lang="ja-JP" altLang="en-US"/>
              <a:t>など．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24016-B5AD-C8AC-5595-21A0CC3D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24BA02-029A-AAD8-A70D-FACFEE2E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1268B8-D40E-47FA-84C8-7D2AA2211113}"/>
              </a:ext>
            </a:extLst>
          </p:cNvPr>
          <p:cNvSpPr/>
          <p:nvPr/>
        </p:nvSpPr>
        <p:spPr>
          <a:xfrm>
            <a:off x="4802216" y="6356350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hlinkClick r:id="rId3"/>
              </a:rPr>
              <a:t>Conventional Commits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701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64800-338B-46C1-B55F-99AB8A7FDF89}"/>
              </a:ext>
            </a:extLst>
          </p:cNvPr>
          <p:cNvSpPr/>
          <p:nvPr/>
        </p:nvSpPr>
        <p:spPr>
          <a:xfrm>
            <a:off x="6663111" y="2228008"/>
            <a:ext cx="4974269" cy="4881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C9023D-B510-CD4C-B4D0-B50A50335FDF}"/>
              </a:ext>
            </a:extLst>
          </p:cNvPr>
          <p:cNvSpPr/>
          <p:nvPr/>
        </p:nvSpPr>
        <p:spPr>
          <a:xfrm>
            <a:off x="745143" y="1690688"/>
            <a:ext cx="5181600" cy="325606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93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6AA4B-7E86-024C-0154-1D281B58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Pages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70241-C5B3-C2C8-EDC2-9C193E3C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各リポジトリで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lang="ja-JP" altLang="en-US"/>
              <a:t>ブランチに</a:t>
            </a:r>
            <a:r>
              <a:rPr lang="en-US" altLang="ja-JP" dirty="0"/>
              <a:t>HTML</a:t>
            </a:r>
            <a:r>
              <a:rPr lang="ja-JP" altLang="en-US"/>
              <a:t>ファイルを置いておく．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username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.github.io/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repository-name</a:t>
            </a:r>
            <a:r>
              <a:rPr kumimoji="1" lang="en-US" altLang="ja-JP" dirty="0"/>
              <a:t> </a:t>
            </a:r>
            <a:r>
              <a:rPr kumimoji="1" lang="ja-JP" altLang="en-US"/>
              <a:t>でアクセスできる．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/>
              <a:t>Private</a:t>
            </a:r>
            <a:r>
              <a:rPr kumimoji="1" lang="ja-JP" altLang="en-US"/>
              <a:t>リポジトリでも</a:t>
            </a:r>
            <a:r>
              <a:rPr kumimoji="1" lang="en-US" altLang="ja-JP" dirty="0"/>
              <a:t>GitHub Pages</a:t>
            </a:r>
            <a:r>
              <a:rPr kumimoji="1" lang="ja-JP" altLang="en-US"/>
              <a:t>は公開される．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.github.io</a:t>
            </a:r>
            <a:r>
              <a:rPr lang="en-US" altLang="ja-JP" dirty="0">
                <a:cs typeface="Courier New" panose="02070309020205020404" pitchFamily="49" charset="0"/>
              </a:rPr>
              <a:t> </a:t>
            </a:r>
            <a:r>
              <a:rPr lang="ja-JP" altLang="en-US"/>
              <a:t>というリポジトリの場合，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username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.github.io</a:t>
            </a:r>
            <a:r>
              <a:rPr lang="en-US" altLang="ja-JP" dirty="0"/>
              <a:t> </a:t>
            </a:r>
            <a:r>
              <a:rPr lang="ja-JP" altLang="en-US"/>
              <a:t>で公開される．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E59A3-4D13-85ED-FE81-1FC3D505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966512-E2C9-BAD5-9C16-AE5BDA7F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45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18122-D07D-8C55-B0FD-02DD4E2E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ドキュメントを構築する．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EEAB9-E736-D012-F8CD-24A1F8D1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 err="1"/>
              <a:t>Pandoc</a:t>
            </a:r>
            <a:r>
              <a:rPr lang="ja-JP" altLang="en-US"/>
              <a:t>で</a:t>
            </a:r>
            <a:r>
              <a:rPr lang="en-US" altLang="ja-JP" dirty="0"/>
              <a:t>README</a:t>
            </a:r>
            <a:r>
              <a:rPr lang="ja-JP" altLang="en-US"/>
              <a:t>を</a:t>
            </a:r>
            <a:r>
              <a:rPr lang="en-US" altLang="ja-JP" dirty="0"/>
              <a:t>HTML</a:t>
            </a:r>
            <a:r>
              <a:rPr lang="ja-JP" altLang="en-US"/>
              <a:t>に変換する．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pandoc</a:t>
            </a:r>
            <a:r>
              <a:rPr kumimoji="1" lang="ja-JP" altLang="en-US"/>
              <a:t>はドキュメント</a:t>
            </a:r>
            <a:r>
              <a:rPr lang="ja-JP" altLang="en-US"/>
              <a:t>変換ツール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release/v</a:t>
            </a:r>
            <a:r>
              <a:rPr lang="ja-JP" altLang="en-US"/>
              <a:t>から始まるブ</a:t>
            </a:r>
            <a:br>
              <a:rPr lang="en-US" altLang="ja-JP" dirty="0"/>
            </a:br>
            <a:r>
              <a:rPr lang="ja-JP" altLang="en-US"/>
              <a:t>ランチが</a:t>
            </a:r>
            <a:r>
              <a:rPr lang="en-US" altLang="ja-JP" dirty="0"/>
              <a:t>push</a:t>
            </a:r>
            <a:r>
              <a:rPr lang="ja-JP" altLang="en-US"/>
              <a:t>されたとき</a:t>
            </a:r>
            <a:br>
              <a:rPr lang="en-US" altLang="ja-JP" dirty="0"/>
            </a:br>
            <a:r>
              <a:rPr lang="ja-JP" altLang="en-US"/>
              <a:t>に実行する．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lang="ja-JP" altLang="en-US"/>
              <a:t>ブランチを作成しておく．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site/public</a:t>
            </a:r>
            <a:r>
              <a:rPr lang="en-US" altLang="ja-JP" dirty="0"/>
              <a:t> </a:t>
            </a:r>
            <a:r>
              <a:rPr lang="ja-JP" altLang="en-US"/>
              <a:t>に</a:t>
            </a:r>
            <a:r>
              <a:rPr lang="en-US" altLang="ja-JP" dirty="0"/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lang="en-US" altLang="ja-JP" dirty="0"/>
              <a:t> </a:t>
            </a:r>
            <a:r>
              <a:rPr lang="ja-JP" altLang="en-US"/>
              <a:t>をチェックアウトしておく．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7D265-79A1-6029-BCE3-1C470BB2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972486-FB02-2B74-FF28-8E9BB349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167CD7A-93A8-C4E0-88F5-3413810194F1}"/>
              </a:ext>
            </a:extLst>
          </p:cNvPr>
          <p:cNvGrpSpPr/>
          <p:nvPr/>
        </p:nvGrpSpPr>
        <p:grpSpPr>
          <a:xfrm>
            <a:off x="7050935" y="2552800"/>
            <a:ext cx="5141065" cy="1752399"/>
            <a:chOff x="3120618" y="2618227"/>
            <a:chExt cx="5141065" cy="1752399"/>
          </a:xfrm>
        </p:grpSpPr>
        <p:pic>
          <p:nvPicPr>
            <p:cNvPr id="2050" name="Picture 2" descr="Logo">
              <a:extLst>
                <a:ext uri="{FF2B5EF4-FFF2-40B4-BE49-F238E27FC236}">
                  <a16:creationId xmlns:a16="http://schemas.microsoft.com/office/drawing/2014/main" id="{1F0D6ED3-54C4-43A7-B54F-CBC83B49E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8768" y="2618227"/>
              <a:ext cx="72144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グラフィックス 8">
              <a:extLst>
                <a:ext uri="{FF2B5EF4-FFF2-40B4-BE49-F238E27FC236}">
                  <a16:creationId xmlns:a16="http://schemas.microsoft.com/office/drawing/2014/main" id="{4464A579-39B7-2806-9E2C-4510D4993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42819" y="2865695"/>
              <a:ext cx="1080000" cy="1080000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7CB37617-FB74-EAAB-D0E7-56818CC8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96160" y="2865695"/>
              <a:ext cx="1080000" cy="1080000"/>
            </a:xfrm>
            <a:prstGeom prst="rect">
              <a:avLst/>
            </a:prstGeom>
          </p:spPr>
        </p:pic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875F6FC-D66D-0A29-D244-A86C98F6EFC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3" y="3405695"/>
              <a:ext cx="1861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E220338-9554-1818-71A7-F318476B87BA}"/>
                </a:ext>
              </a:extLst>
            </p:cNvPr>
            <p:cNvSpPr txBox="1"/>
            <p:nvPr/>
          </p:nvSpPr>
          <p:spPr>
            <a:xfrm>
              <a:off x="3120618" y="400129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README.md</a:t>
              </a:r>
              <a:endParaRPr kumimoji="1" lang="ja-JP" altLang="en-US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EF38F58-3F42-EC1C-23B8-DC3B69EB0A5B}"/>
                </a:ext>
              </a:extLst>
            </p:cNvPr>
            <p:cNvSpPr txBox="1"/>
            <p:nvPr/>
          </p:nvSpPr>
          <p:spPr>
            <a:xfrm>
              <a:off x="6810644" y="4001294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Consolas" panose="020B0609020204030204" pitchFamily="49" charset="0"/>
                  <a:ea typeface="Meiryo" panose="020B0604030504040204" pitchFamily="34" charset="-128"/>
                  <a:cs typeface="Consolas" panose="020B0609020204030204" pitchFamily="49" charset="0"/>
                </a:rPr>
                <a:t>index.html</a:t>
              </a:r>
              <a:endParaRPr kumimoji="1" lang="ja-JP" altLang="en-US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438BF8-55D5-928A-DBE7-3541958F60B7}"/>
              </a:ext>
            </a:extLst>
          </p:cNvPr>
          <p:cNvSpPr/>
          <p:nvPr/>
        </p:nvSpPr>
        <p:spPr>
          <a:xfrm>
            <a:off x="680846" y="5776853"/>
            <a:ext cx="10830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https://github.com/tamada/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urleap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/blob/main/.github/workflows/</a:t>
            </a:r>
            <a:r>
              <a:rPr lang="en-US" altLang="ja-JP" sz="2000" dirty="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release</a:t>
            </a:r>
            <a:r>
              <a:rPr lang="ja-JP" altLang="en-US" sz="2000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.yaml</a:t>
            </a:r>
            <a:endParaRPr lang="ja-JP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258793"/>
            <a:ext cx="4974269" cy="24246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198031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14C2E-E1BC-9CBF-4A1D-7F904038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ドキュメント構築の準備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264AD-F68F-E07D-5F8F-9B1A046F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lang="ja-JP" altLang="en-US"/>
              <a:t>ブランチを作成しておく．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switch --orphan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add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index.html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commit -m "The first commit for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-pages"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push origin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switch main</a:t>
            </a:r>
          </a:p>
          <a:p>
            <a:pPr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site/public</a:t>
            </a:r>
            <a:r>
              <a:rPr lang="en-US" altLang="ja-JP" dirty="0"/>
              <a:t> </a:t>
            </a:r>
            <a:r>
              <a:rPr lang="ja-JP" altLang="en-US"/>
              <a:t>に</a:t>
            </a:r>
            <a:r>
              <a:rPr lang="en-US" altLang="ja-JP" dirty="0"/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  <a:r>
              <a:rPr lang="en-US" altLang="ja-JP" dirty="0"/>
              <a:t> </a:t>
            </a:r>
            <a:r>
              <a:rPr lang="ja-JP" altLang="en-US"/>
              <a:t>をチェックアウトする．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site</a:t>
            </a:r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worktree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add site/public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-pages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F1B392-B2A4-FFD1-CAFE-7A3D3A43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68C35B-86F4-654C-AA3F-03A047CD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2608062F-2F12-F930-E869-27410573B86A}"/>
              </a:ext>
            </a:extLst>
          </p:cNvPr>
          <p:cNvSpPr/>
          <p:nvPr/>
        </p:nvSpPr>
        <p:spPr>
          <a:xfrm rot="16200000">
            <a:off x="6816000" y="1409243"/>
            <a:ext cx="720000" cy="2160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770FB7B-5526-BC92-CB2A-8522CA7D377F}"/>
              </a:ext>
            </a:extLst>
          </p:cNvPr>
          <p:cNvSpPr/>
          <p:nvPr/>
        </p:nvSpPr>
        <p:spPr>
          <a:xfrm>
            <a:off x="7820808" y="1718045"/>
            <a:ext cx="3532991" cy="1542397"/>
          </a:xfrm>
          <a:prstGeom prst="roundRect">
            <a:avLst>
              <a:gd name="adj" fmla="val 566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何も</a:t>
            </a:r>
            <a:r>
              <a:rPr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ファイルが含まれていないブランチ（</a:t>
            </a:r>
            <a:r>
              <a:rPr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orphan: </a:t>
            </a:r>
            <a:r>
              <a:rPr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孤児）を作成する．</a:t>
            </a:r>
            <a:endParaRPr lang="en-US" altLang="ja-JP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空の</a:t>
            </a:r>
            <a:r>
              <a:rPr kumimoji="1"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index.html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を作成し，コミットする．</a:t>
            </a:r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9BC9941F-DF26-749A-E81E-8640963C3C9E}"/>
              </a:ext>
            </a:extLst>
          </p:cNvPr>
          <p:cNvSpPr/>
          <p:nvPr/>
        </p:nvSpPr>
        <p:spPr>
          <a:xfrm rot="16200000">
            <a:off x="7725401" y="5072333"/>
            <a:ext cx="720000" cy="1440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F1C3FD9-B1F6-9182-0A94-ABE827F0193E}"/>
              </a:ext>
            </a:extLst>
          </p:cNvPr>
          <p:cNvSpPr/>
          <p:nvPr/>
        </p:nvSpPr>
        <p:spPr>
          <a:xfrm>
            <a:off x="7723990" y="5101199"/>
            <a:ext cx="3629809" cy="1075764"/>
          </a:xfrm>
          <a:prstGeom prst="roundRect">
            <a:avLst>
              <a:gd name="adj" fmla="val 566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site/public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ディレクトリに</a:t>
            </a:r>
            <a:r>
              <a:rPr lang="en-US" altLang="ja-JP" dirty="0" err="1">
                <a:solidFill>
                  <a:schemeClr val="tx1"/>
                </a:solidFill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gh</a:t>
            </a:r>
            <a:r>
              <a:rPr lang="en-US" altLang="ja-JP" dirty="0">
                <a:solidFill>
                  <a:schemeClr val="tx1"/>
                </a:solidFill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-pages</a:t>
            </a:r>
            <a:r>
              <a:rPr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ブランチをチェックアウトする．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51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7DF87-B799-42D0-7DDC-E3783E40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リリースとは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8E730-29D0-F496-4276-A591A2A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705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リリース≒タグ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リリースのみの作成も可能．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リリースとコミットの関連付けは必須．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どのリビジョンのものがリリースされたのかを明示する必要があるため．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コミット</a:t>
            </a:r>
            <a:r>
              <a:rPr lang="en-US" altLang="ja-JP" dirty="0"/>
              <a:t>ID</a:t>
            </a:r>
            <a:r>
              <a:rPr lang="ja-JP" altLang="en-US"/>
              <a:t>に別名を付けるのがタグ．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リリースとタグを関連付けるとリリースの中身が分かりやすくなる．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endParaRPr kumimoji="1" lang="en-US" altLang="ja-JP" dirty="0"/>
          </a:p>
          <a:p>
            <a:pPr lvl="1"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7F5E0-8EE0-760B-DA68-E9DB3BC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D78C6A-B6F3-6A98-7C73-39FC0D8F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FB0040D3-6371-0505-D32B-6B8E32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05" y="2201294"/>
            <a:ext cx="6014575" cy="36000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22814D2-22A4-0E21-ED89-D6B9FBD23E4E}"/>
              </a:ext>
            </a:extLst>
          </p:cNvPr>
          <p:cNvSpPr/>
          <p:nvPr/>
        </p:nvSpPr>
        <p:spPr>
          <a:xfrm>
            <a:off x="7780468" y="3142128"/>
            <a:ext cx="432000" cy="18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29BAD39-7DA9-3EBC-1485-BB07929C0057}"/>
              </a:ext>
            </a:extLst>
          </p:cNvPr>
          <p:cNvSpPr/>
          <p:nvPr/>
        </p:nvSpPr>
        <p:spPr>
          <a:xfrm>
            <a:off x="10927079" y="4785352"/>
            <a:ext cx="1080000" cy="504000"/>
          </a:xfrm>
          <a:prstGeom prst="roundRect">
            <a:avLst>
              <a:gd name="adj" fmla="val 78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9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7DF87-B799-42D0-7DDC-E3783E40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リリースとは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38E730-29D0-F496-4276-A591A2A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705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リリース≒タグ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リリースのみの作成も可能．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リリースとコミットの関連付けは必須．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どのリビジョンのものがリリースされたのかを明示する必要があるため．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コミット</a:t>
            </a:r>
            <a:r>
              <a:rPr lang="en-US" altLang="ja-JP" dirty="0"/>
              <a:t>ID</a:t>
            </a:r>
            <a:r>
              <a:rPr lang="ja-JP" altLang="en-US"/>
              <a:t>に別名を付けるのがタグ．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リリースとタグを関連付けるとリリースの中身が分かりやすくなる．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各プラットフォーム向けのバイナリもこのページで配布する．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GitHub Actions</a:t>
            </a:r>
            <a:r>
              <a:rPr lang="ja-JP" altLang="en-US"/>
              <a:t>などで準備する．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endParaRPr kumimoji="1" lang="en-US" altLang="ja-JP" dirty="0"/>
          </a:p>
          <a:p>
            <a:pPr lvl="1"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7F5E0-8EE0-760B-DA68-E9DB3BC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D78C6A-B6F3-6A98-7C73-39FC0D8F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キスト, メール, Web サイト&#10;&#10;自動的に生成された説明">
            <a:extLst>
              <a:ext uri="{FF2B5EF4-FFF2-40B4-BE49-F238E27FC236}">
                <a16:creationId xmlns:a16="http://schemas.microsoft.com/office/drawing/2014/main" id="{FB0040D3-6371-0505-D32B-6B8E322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05" y="2201294"/>
            <a:ext cx="6014575" cy="36000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22814D2-22A4-0E21-ED89-D6B9FBD23E4E}"/>
              </a:ext>
            </a:extLst>
          </p:cNvPr>
          <p:cNvSpPr/>
          <p:nvPr/>
        </p:nvSpPr>
        <p:spPr>
          <a:xfrm>
            <a:off x="7780468" y="3142128"/>
            <a:ext cx="432000" cy="18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29BAD39-7DA9-3EBC-1485-BB07929C0057}"/>
              </a:ext>
            </a:extLst>
          </p:cNvPr>
          <p:cNvSpPr/>
          <p:nvPr/>
        </p:nvSpPr>
        <p:spPr>
          <a:xfrm>
            <a:off x="10927079" y="4785352"/>
            <a:ext cx="1080000" cy="504000"/>
          </a:xfrm>
          <a:prstGeom prst="roundRect">
            <a:avLst>
              <a:gd name="adj" fmla="val 784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グラフィカル ユーザー インターフェイス, テキスト, アプリケーション, メール, Web サイト&#10;&#10;自動的に生成された説明">
            <a:extLst>
              <a:ext uri="{FF2B5EF4-FFF2-40B4-BE49-F238E27FC236}">
                <a16:creationId xmlns:a16="http://schemas.microsoft.com/office/drawing/2014/main" id="{90EB0593-2B65-549D-ECF9-309C8C47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4" y="2201294"/>
            <a:ext cx="6014575" cy="3600000"/>
          </a:xfrm>
          <a:prstGeom prst="rect">
            <a:avLst/>
          </a:prstGeom>
        </p:spPr>
      </p:pic>
      <p:sp>
        <p:nvSpPr>
          <p:cNvPr id="12" name="三角形 11">
            <a:extLst>
              <a:ext uri="{FF2B5EF4-FFF2-40B4-BE49-F238E27FC236}">
                <a16:creationId xmlns:a16="http://schemas.microsoft.com/office/drawing/2014/main" id="{D5FE960A-4613-E180-9274-C029C529198A}"/>
              </a:ext>
            </a:extLst>
          </p:cNvPr>
          <p:cNvSpPr/>
          <p:nvPr/>
        </p:nvSpPr>
        <p:spPr>
          <a:xfrm rot="16200000">
            <a:off x="6228902" y="5234993"/>
            <a:ext cx="720000" cy="1440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ADB00D76-CD75-E8FB-FA6F-F13B08A5D9DB}"/>
              </a:ext>
            </a:extLst>
          </p:cNvPr>
          <p:cNvSpPr/>
          <p:nvPr/>
        </p:nvSpPr>
        <p:spPr>
          <a:xfrm>
            <a:off x="6588903" y="5417111"/>
            <a:ext cx="3629809" cy="1075764"/>
          </a:xfrm>
          <a:prstGeom prst="roundRect">
            <a:avLst>
              <a:gd name="adj" fmla="val 566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シングルバイナリのリリースビルドに手間取っているため，今回は見送る．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1D0B7-0239-2B94-8164-07F93CC9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シングルバイナリ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6CF59-5956-C530-4B57-E9D72EE49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一つのバイナリファイルだけで完結する．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配布ファイルには，</a:t>
            </a:r>
            <a:r>
              <a:rPr lang="en-US" altLang="ja-JP" dirty="0"/>
              <a:t>LICENSE, </a:t>
            </a:r>
            <a:r>
              <a:rPr lang="en-US" altLang="ja-JP" dirty="0" err="1"/>
              <a:t>README.md</a:t>
            </a:r>
            <a:r>
              <a:rPr lang="en-US" altLang="ja-JP" dirty="0"/>
              <a:t>, </a:t>
            </a:r>
            <a:r>
              <a:rPr lang="ja-JP" altLang="en-US"/>
              <a:t>補完スクリプト，バイナリファイルのみにしたい．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依存するライブラリも極力減らしたい．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Go</a:t>
            </a:r>
            <a:r>
              <a:rPr lang="ja-JP" altLang="en-US"/>
              <a:t>は基本的にシングルバイナリを生成するため，気にする必要がない．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EB69F-476F-388A-2BBC-D8678FC5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C23B53-7345-93C9-2468-1A005D23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7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10C56-D0C1-D6A1-DE09-F11B552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</a:t>
            </a:r>
            <a:r>
              <a:rPr kumimoji="1" lang="ja-JP" altLang="en-US"/>
              <a:t>でのクロスコンパイル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730FB-73BF-E566-0EF7-AB7624C7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57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Cross compile</a:t>
            </a:r>
          </a:p>
          <a:p>
            <a:pPr lvl="1">
              <a:lnSpc>
                <a:spcPct val="110000"/>
              </a:lnSpc>
            </a:pPr>
            <a:r>
              <a:rPr lang="ja-JP" altLang="en-US"/>
              <a:t>あるプラットフォームで別のプラットフォーム向けにコンパイルすること．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通常のコンパイル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en-US" altLang="ja-JP" dirty="0"/>
              <a:t>macOS</a:t>
            </a:r>
            <a:r>
              <a:rPr kumimoji="1" lang="ja-JP" altLang="en-US"/>
              <a:t>上で</a:t>
            </a:r>
            <a:r>
              <a:rPr lang="en-US" altLang="ja-JP" dirty="0"/>
              <a:t>Windows</a:t>
            </a:r>
            <a:r>
              <a:rPr lang="ja-JP" altLang="en-US"/>
              <a:t>向けにコンパイル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7F833-2D08-27B0-DEF7-D5155B4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D0F762-BF6C-9CC6-1122-0783045B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1FFAD-AFED-028A-7A73-7A6909D85DF6}"/>
              </a:ext>
            </a:extLst>
          </p:cNvPr>
          <p:cNvSpPr txBox="1"/>
          <p:nvPr/>
        </p:nvSpPr>
        <p:spPr>
          <a:xfrm>
            <a:off x="1484026" y="4092315"/>
            <a:ext cx="7085594" cy="52322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 build -o binary $(go list ./...)</a:t>
            </a:r>
            <a:endParaRPr kumimoji="1" lang="ja-JP" altLang="en-US" sz="2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BF39DA-F274-A8DE-692F-8C03FB1FCD66}"/>
              </a:ext>
            </a:extLst>
          </p:cNvPr>
          <p:cNvSpPr txBox="1"/>
          <p:nvPr/>
        </p:nvSpPr>
        <p:spPr>
          <a:xfrm>
            <a:off x="1484026" y="5284777"/>
            <a:ext cx="9254457" cy="95410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GOOS=windows GOARCH=arm64 go build -o binary \</a:t>
            </a:r>
          </a:p>
          <a:p>
            <a:r>
              <a:rPr kumimoji="1" lang="en-US" altLang="ja-JP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$(go list ./...)</a:t>
            </a:r>
            <a:endParaRPr kumimoji="1" lang="ja-JP" altLang="en-US" sz="2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64800-338B-46C1-B55F-99AB8A7FDF89}"/>
              </a:ext>
            </a:extLst>
          </p:cNvPr>
          <p:cNvSpPr/>
          <p:nvPr/>
        </p:nvSpPr>
        <p:spPr>
          <a:xfrm>
            <a:off x="6663111" y="2228008"/>
            <a:ext cx="4974269" cy="4881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C9023D-B510-CD4C-B4D0-B50A50335FDF}"/>
              </a:ext>
            </a:extLst>
          </p:cNvPr>
          <p:cNvSpPr/>
          <p:nvPr/>
        </p:nvSpPr>
        <p:spPr>
          <a:xfrm>
            <a:off x="745143" y="1690688"/>
            <a:ext cx="5181600" cy="42004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B7F0C9-4017-D380-6863-536DDBF41074}"/>
              </a:ext>
            </a:extLst>
          </p:cNvPr>
          <p:cNvSpPr/>
          <p:nvPr/>
        </p:nvSpPr>
        <p:spPr>
          <a:xfrm>
            <a:off x="6663110" y="3177044"/>
            <a:ext cx="4974269" cy="299991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90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E3C56-C7EF-2CF5-CAB3-AE383AA9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/>
              <a:t>で行うこと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1EAFD14-A5C3-1654-DC3A-5CED04EAA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6034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ブランチが</a:t>
            </a:r>
            <a:r>
              <a:rPr lang="en-US" altLang="ja-JP" dirty="0"/>
              <a:t>push</a:t>
            </a:r>
            <a:r>
              <a:rPr lang="ja-JP" altLang="en-US"/>
              <a:t>されたらビルドする．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“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releases/v*</a:t>
            </a:r>
            <a:r>
              <a:rPr lang="en-US" altLang="ja-JP" dirty="0"/>
              <a:t>”</a:t>
            </a:r>
            <a:r>
              <a:rPr lang="ja-JP" altLang="en-US"/>
              <a:t>ブランチが</a:t>
            </a:r>
            <a:r>
              <a:rPr lang="en-US" altLang="ja-JP" dirty="0"/>
              <a:t>push</a:t>
            </a:r>
            <a:r>
              <a:rPr lang="ja-JP" altLang="en-US"/>
              <a:t>されたら次のことを実施する．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バージョンを更新する．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FD5599D-B264-1A64-16BA-BFBB26AC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4234" y="1825625"/>
            <a:ext cx="4809565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“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releases/v*</a:t>
            </a:r>
            <a:r>
              <a:rPr lang="en-US" altLang="ja-JP" dirty="0"/>
              <a:t>”</a:t>
            </a:r>
            <a:r>
              <a:rPr lang="ja-JP" altLang="en-US"/>
              <a:t>ブランチがマージされた次のことを実施する．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リリースを作成する．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/>
              <a:t>Web</a:t>
            </a:r>
            <a:r>
              <a:rPr lang="ja-JP" altLang="en-US"/>
              <a:t>サイトを構築する．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リリースタグを作成し，公開する．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配布ファイルを作成し，アップロードする．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/>
              <a:t>Docker</a:t>
            </a:r>
            <a:r>
              <a:rPr lang="ja-JP" altLang="en-US"/>
              <a:t>イメージを構築し，公開する．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endParaRPr lang="en-US" altLang="ja-JP" dirty="0"/>
          </a:p>
          <a:p>
            <a:pPr lvl="2">
              <a:lnSpc>
                <a:spcPct val="120000"/>
              </a:lnSpc>
            </a:pPr>
            <a:endParaRPr lang="ja-JP" altLang="en-US"/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6C603A-381A-1A4F-4CCD-2A44134F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F0342-8A65-E82B-2B80-83AD2A8D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2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4F608-A9BB-1E0C-5B4D-799D2D5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/>
              <a:t>バージョンを上げる（</a:t>
            </a:r>
            <a:r>
              <a:rPr kumimoji="1" lang="en-US" altLang="ja-JP" sz="6000" dirty="0"/>
              <a:t>1/2</a:t>
            </a:r>
            <a:r>
              <a:rPr kumimoji="1" lang="ja-JP" altLang="en-US" sz="6000"/>
              <a:t>）</a:t>
            </a:r>
            <a:br>
              <a:rPr kumimoji="1" lang="en-US" altLang="ja-JP" sz="6000" dirty="0"/>
            </a:br>
            <a:r>
              <a:rPr kumimoji="1"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.bin/</a:t>
            </a:r>
            <a:r>
              <a:rPr kumimoji="1"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update_version.sh</a:t>
            </a:r>
            <a:endParaRPr kumimoji="1" lang="ja-JP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CA596-0375-4B65-06FE-F09F8F0D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BE505-A604-619E-2858-C5B8318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8D9906-AA70-48A2-FD1C-2B726074AD62}"/>
              </a:ext>
            </a:extLst>
          </p:cNvPr>
          <p:cNvSpPr txBox="1"/>
          <p:nvPr/>
        </p:nvSpPr>
        <p:spPr>
          <a:xfrm>
            <a:off x="474689" y="1595021"/>
            <a:ext cx="11242622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i="1" dirty="0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#! /bin/</a:t>
            </a:r>
            <a:r>
              <a:rPr lang="en" altLang="ja-JP" sz="1200" b="0" i="1" dirty="0" err="1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sh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$1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if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[[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==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]];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then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echo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no version specified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exit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1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fi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result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0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PREV_VERSION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=$(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grep ^VERSION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Makefile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|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tr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-d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'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 :=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')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grep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Makefile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2&gt;&amp;1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&gt;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/dev/null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||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result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$?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if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[[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$result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-eq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0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&amp;&amp;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$VERSION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==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$PREV_VERSION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]];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then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echo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already updated to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1" dirty="0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exit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1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fi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for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in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README.md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do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sed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s#Version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PREV_VERSION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informational#Version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//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--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informational#g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-e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s#tag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/v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PREV_VERSION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#tag/v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#g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</a:t>
            </a:r>
            <a:r>
              <a:rPr lang="en" altLang="ja-JP" sz="1200" b="0" dirty="0" err="1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&gt;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 mv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</a:t>
            </a:r>
            <a:r>
              <a:rPr lang="en" altLang="ja-JP" sz="1200" b="0" dirty="0" err="1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i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done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0" i="1" dirty="0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# sed "s/ version = \".*\"/ version = \"${VERSION}\"/g" docs/</a:t>
            </a:r>
            <a:r>
              <a:rPr lang="en" altLang="ja-JP" sz="1200" b="0" i="1" dirty="0" err="1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config.toml</a:t>
            </a:r>
            <a:r>
              <a:rPr lang="en" altLang="ja-JP" sz="1200" b="0" i="1" dirty="0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&gt; a ; mv a docs/</a:t>
            </a:r>
            <a:r>
              <a:rPr lang="en" altLang="ja-JP" sz="1200" b="0" i="1" dirty="0" err="1">
                <a:solidFill>
                  <a:srgbClr val="AAAAAA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config.toml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sed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s/VERSION := .*/VERSION :=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Makefile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&gt;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&amp;&amp;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mv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Makefile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sed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s/const VERSION =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\"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.*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\"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/const VERSION =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\"${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}\"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/g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cmd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urleap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main.go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&gt;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&amp;&amp;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mv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a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cmd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urleap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main.go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  <a:p>
            <a:b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</a:br>
            <a:r>
              <a:rPr lang="en" altLang="ja-JP" sz="1200" b="1" dirty="0">
                <a:solidFill>
                  <a:srgbClr val="AA3731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echo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Replace version to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\"${</a:t>
            </a:r>
            <a:r>
              <a:rPr lang="en" altLang="ja-JP" sz="1200" b="0" dirty="0">
                <a:solidFill>
                  <a:srgbClr val="7A3E9D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Myrica M" panose="020B0509020203020207" pitchFamily="49" charset="-128"/>
                <a:ea typeface="Myrica M" panose="020B0509020203020207" pitchFamily="49" charset="-128"/>
              </a:rPr>
              <a:t>}\""</a:t>
            </a:r>
            <a:endParaRPr lang="en" altLang="ja-JP" sz="1200" b="0" dirty="0">
              <a:solidFill>
                <a:srgbClr val="333333"/>
              </a:solidFill>
              <a:effectLst/>
              <a:latin typeface="Myrica M" panose="020B0509020203020207" pitchFamily="49" charset="-128"/>
              <a:ea typeface="Myrica M" panose="020B0509020203020207" pitchFamily="49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AF7DEB7-21F6-B16D-4057-80E5E855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009" y="1627005"/>
            <a:ext cx="6017302" cy="18019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バージョンを上げるスクリプトを用意する．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.bin/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update_version.sh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に置く．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5D1F30-6032-F336-B90C-555F33DF3ADD}"/>
              </a:ext>
            </a:extLst>
          </p:cNvPr>
          <p:cNvSpPr txBox="1"/>
          <p:nvPr/>
        </p:nvSpPr>
        <p:spPr>
          <a:xfrm>
            <a:off x="3064240" y="1722672"/>
            <a:ext cx="251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コマンドライン引数でバージョンを受け取る．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D694B7-C693-D44D-C422-1A7E2A204104}"/>
              </a:ext>
            </a:extLst>
          </p:cNvPr>
          <p:cNvSpPr txBox="1"/>
          <p:nvPr/>
        </p:nvSpPr>
        <p:spPr>
          <a:xfrm>
            <a:off x="3064239" y="2340891"/>
            <a:ext cx="2512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バージョンが指定されなければエラー終了．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5B689A-1D23-C9F5-B361-C2BEFFF507B0}"/>
              </a:ext>
            </a:extLst>
          </p:cNvPr>
          <p:cNvSpPr txBox="1"/>
          <p:nvPr/>
        </p:nvSpPr>
        <p:spPr>
          <a:xfrm>
            <a:off x="5210331" y="3592150"/>
            <a:ext cx="327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すでに更新されていれば終了．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31EFC9-6B40-EF88-545E-1704C88C7F73}"/>
              </a:ext>
            </a:extLst>
          </p:cNvPr>
          <p:cNvSpPr txBox="1"/>
          <p:nvPr/>
        </p:nvSpPr>
        <p:spPr>
          <a:xfrm>
            <a:off x="5210331" y="4749463"/>
            <a:ext cx="327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sed</a:t>
            </a:r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を用いて置換する．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E73D07-5421-CE42-22A2-25A395EBA3F9}"/>
              </a:ext>
            </a:extLst>
          </p:cNvPr>
          <p:cNvSpPr txBox="1"/>
          <p:nvPr/>
        </p:nvSpPr>
        <p:spPr>
          <a:xfrm>
            <a:off x="5210331" y="6519446"/>
            <a:ext cx="438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最後にメッセージを出力して終了する．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357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4BD16-753A-1417-D456-594DCB6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/>
          <a:lstStyle/>
          <a:p>
            <a:r>
              <a:rPr kumimoji="1" lang="ja-JP" altLang="en-US" sz="6000"/>
              <a:t>バージョンを上げる（</a:t>
            </a:r>
            <a:r>
              <a:rPr kumimoji="1" lang="en-US" altLang="ja-JP" sz="6000" dirty="0"/>
              <a:t>2/2</a:t>
            </a:r>
            <a:r>
              <a:rPr kumimoji="1" lang="ja-JP" altLang="en-US" sz="6000"/>
              <a:t>）</a:t>
            </a:r>
            <a:br>
              <a:rPr kumimoji="1" lang="en-US" altLang="ja-JP" sz="6000" dirty="0"/>
            </a:br>
            <a:r>
              <a:rPr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update_version.yml</a:t>
            </a:r>
            <a:endParaRPr kumimoji="1" lang="ja-JP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8A0A7-4796-E637-2AF0-59AF4FF4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F0243D-720E-C36E-91D6-FD0812D1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37A6D8-9EC9-1388-9FD1-C1638FD95888}"/>
              </a:ext>
            </a:extLst>
          </p:cNvPr>
          <p:cNvSpPr txBox="1"/>
          <p:nvPr/>
        </p:nvSpPr>
        <p:spPr>
          <a:xfrm>
            <a:off x="133662" y="1570768"/>
            <a:ext cx="7496331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update_version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push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branches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releases/v*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jobs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upgrade_version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runs-on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ubuntu-latest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steps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 Tag Name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id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vars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echo "branch=${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GITHUB_REF#refs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/heads/}" &gt;&gt; $GITHUB_OUTPUT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echo "tag=${GITHUB_REF##**/v}" &gt;&gt; $GITHUB_OUTPUT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Checkout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actions/checkout@v3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ref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steps.vars.output.branch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fetch-depth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0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Initialize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shell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bash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git config --global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user.name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"GitHub Actions"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git config --global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user.email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action@github.com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auth_header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="$(git config --local --get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http.https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://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github.com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/.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extraheader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git submodule sync --recursive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git -c 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http.extraheader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=$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auth_header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 -c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protocol.version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=2 \</a:t>
            </a:r>
          </a:p>
          <a:p>
            <a:r>
              <a:rPr lang="en" altLang="ja-JP" sz="1200" dirty="0">
                <a:solidFill>
                  <a:srgbClr val="448C2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submodule update --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init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--force --recursive --depth=1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1216E5-10CF-1B8C-E4E5-A072192B35F7}"/>
              </a:ext>
            </a:extLst>
          </p:cNvPr>
          <p:cNvSpPr txBox="1"/>
          <p:nvPr/>
        </p:nvSpPr>
        <p:spPr>
          <a:xfrm>
            <a:off x="5291528" y="1570768"/>
            <a:ext cx="6900472" cy="2123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Update version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id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update_version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 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(bash ./.bin/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update_version.sh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 &amp;&amp; \</a:t>
            </a:r>
          </a:p>
          <a:p>
            <a:r>
              <a:rPr lang="en" altLang="ja-JP" sz="1200" dirty="0">
                <a:solidFill>
                  <a:srgbClr val="448C2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 commit -a -m "update version to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}}, \</a:t>
            </a:r>
          </a:p>
          <a:p>
            <a:r>
              <a:rPr lang="en" altLang="ja-JP" sz="1200" dirty="0">
                <a:solidFill>
                  <a:srgbClr val="448C2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ready to publish v${{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}}") || true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Push branch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ad-m/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github-push-action@master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</a:t>
            </a:r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github_token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branch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steps.vars.outputs.branch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E69F9F-EDFC-E860-D612-4841938F5266}"/>
              </a:ext>
            </a:extLst>
          </p:cNvPr>
          <p:cNvSpPr txBox="1"/>
          <p:nvPr/>
        </p:nvSpPr>
        <p:spPr>
          <a:xfrm>
            <a:off x="1963712" y="1977007"/>
            <a:ext cx="289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releases/v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から始まるブランチが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push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された時に起動する．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EB9E87-D586-169C-56AB-4BE52474335B}"/>
              </a:ext>
            </a:extLst>
          </p:cNvPr>
          <p:cNvSpPr txBox="1"/>
          <p:nvPr/>
        </p:nvSpPr>
        <p:spPr>
          <a:xfrm>
            <a:off x="2435276" y="3077744"/>
            <a:ext cx="2893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release/v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の後ろを取り出し，バージョン番号とする．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他の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Step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で取り出せるよう変数に格納する．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FE17A3-BD09-65EA-0CF9-16E38265E220}"/>
              </a:ext>
            </a:extLst>
          </p:cNvPr>
          <p:cNvSpPr txBox="1"/>
          <p:nvPr/>
        </p:nvSpPr>
        <p:spPr>
          <a:xfrm>
            <a:off x="3547048" y="4274417"/>
            <a:ext cx="289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チェックアウトする．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C188BAA-71B2-90F9-606B-553BB6916185}"/>
              </a:ext>
            </a:extLst>
          </p:cNvPr>
          <p:cNvSpPr txBox="1"/>
          <p:nvPr/>
        </p:nvSpPr>
        <p:spPr>
          <a:xfrm>
            <a:off x="3547047" y="5082790"/>
            <a:ext cx="388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バージョンを更新したあと，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GitHub Actions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上でコミットするため，情報を設定する．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27BA02-02E1-1188-4D99-89A1B0A4DD86}"/>
              </a:ext>
            </a:extLst>
          </p:cNvPr>
          <p:cNvSpPr txBox="1"/>
          <p:nvPr/>
        </p:nvSpPr>
        <p:spPr>
          <a:xfrm>
            <a:off x="7671529" y="1251505"/>
            <a:ext cx="4478934" cy="95410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バージョンを更新する．すでに更新していれば変更点がないため，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コミットに失敗する．この失敗により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GitHub Actions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全体が失敗しないようにしたい．そのために，</a:t>
            </a:r>
            <a:r>
              <a:rPr lang="en-US" altLang="ja-JP" sz="1400" dirty="0"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|| true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で終わらせている．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A8D1CD-B119-C48C-35FF-C2962039806E}"/>
              </a:ext>
            </a:extLst>
          </p:cNvPr>
          <p:cNvSpPr txBox="1"/>
          <p:nvPr/>
        </p:nvSpPr>
        <p:spPr>
          <a:xfrm>
            <a:off x="7698076" y="3725203"/>
            <a:ext cx="4478934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最後に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push</a:t>
            </a:r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して終了する．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33BFC1-CA46-0B94-9993-60BD2B8B6E00}"/>
              </a:ext>
            </a:extLst>
          </p:cNvPr>
          <p:cNvSpPr txBox="1"/>
          <p:nvPr/>
        </p:nvSpPr>
        <p:spPr>
          <a:xfrm>
            <a:off x="6239435" y="4274416"/>
            <a:ext cx="559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update_version.yaml</a:t>
            </a:r>
            <a:r>
              <a:rPr kumimoji="1" lang="ja-JP" altLang="en-US"/>
              <a:t>に置く．</a:t>
            </a:r>
          </a:p>
        </p:txBody>
      </p:sp>
    </p:spTree>
    <p:extLst>
      <p:ext uri="{BB962C8B-B14F-4D97-AF65-F5344CB8AC3E}">
        <p14:creationId xmlns:p14="http://schemas.microsoft.com/office/powerpoint/2010/main" val="33880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32DD53E-CA2E-C3A2-AD1C-E39165AD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785"/>
            <a:ext cx="7772400" cy="36224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C6ECBD9-A373-238E-4FBA-765460B5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r>
              <a:rPr kumimoji="1" lang="ja-JP" altLang="en-US"/>
              <a:t>の設定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84C04D-CE71-675C-1E1A-A6CF023C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AE3746-0A41-0B57-96B0-E01B374B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AFC368D-FE61-302D-347E-BDA4088E3191}"/>
              </a:ext>
            </a:extLst>
          </p:cNvPr>
          <p:cNvSpPr/>
          <p:nvPr/>
        </p:nvSpPr>
        <p:spPr>
          <a:xfrm>
            <a:off x="5934856" y="2028948"/>
            <a:ext cx="885669" cy="4294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944988A-6CA0-9295-E999-81C237BB6EE4}"/>
              </a:ext>
            </a:extLst>
          </p:cNvPr>
          <p:cNvSpPr/>
          <p:nvPr/>
        </p:nvSpPr>
        <p:spPr>
          <a:xfrm>
            <a:off x="166141" y="4564784"/>
            <a:ext cx="898161" cy="48690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22FC726-228D-E17C-DA17-0582A245A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90717"/>
            <a:ext cx="7772400" cy="3098995"/>
          </a:xfrm>
          <a:prstGeom prst="rect">
            <a:avLst/>
          </a:prstGeom>
        </p:spPr>
      </p:pic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985E4EB3-8189-1593-414F-684DE096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317" y="676169"/>
            <a:ext cx="4890541" cy="424060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Settings</a:t>
            </a:r>
            <a:r>
              <a:rPr lang="ja-JP" altLang="en-US"/>
              <a:t>から</a:t>
            </a:r>
            <a:r>
              <a:rPr lang="en-US" altLang="ja-JP" dirty="0"/>
              <a:t>Actions</a:t>
            </a:r>
            <a:r>
              <a:rPr lang="ja-JP" altLang="en-US"/>
              <a:t>，</a:t>
            </a:r>
            <a:r>
              <a:rPr lang="en-US" altLang="ja-JP" dirty="0"/>
              <a:t>General</a:t>
            </a:r>
            <a:r>
              <a:rPr lang="ja-JP" altLang="en-US"/>
              <a:t>を選択する．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下にスクロールする．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Workflow permissions</a:t>
            </a:r>
          </a:p>
          <a:p>
            <a:pPr lvl="1">
              <a:lnSpc>
                <a:spcPct val="120000"/>
              </a:lnSpc>
            </a:pPr>
            <a:r>
              <a:rPr lang="ja-JP" altLang="en-US"/>
              <a:t>「</a:t>
            </a:r>
            <a:r>
              <a:rPr lang="en-US" altLang="ja-JP" dirty="0"/>
              <a:t>Read and write permission</a:t>
            </a:r>
            <a:r>
              <a:rPr lang="ja-JP" altLang="en-US"/>
              <a:t>」を選ぶ．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「</a:t>
            </a:r>
            <a:r>
              <a:rPr lang="en-US" altLang="ja-JP" dirty="0"/>
              <a:t>Allow GitHub Actions to create and approve pull request</a:t>
            </a:r>
            <a:r>
              <a:rPr lang="ja-JP" altLang="en-US"/>
              <a:t>」にチェックを入れる．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96229DD2-CB5A-AFA4-B0AC-9048E2C5E7D6}"/>
              </a:ext>
            </a:extLst>
          </p:cNvPr>
          <p:cNvSpPr/>
          <p:nvPr/>
        </p:nvSpPr>
        <p:spPr>
          <a:xfrm>
            <a:off x="4585395" y="4671807"/>
            <a:ext cx="360000" cy="36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9336269-2001-F470-0413-755B88E9C181}"/>
              </a:ext>
            </a:extLst>
          </p:cNvPr>
          <p:cNvSpPr/>
          <p:nvPr/>
        </p:nvSpPr>
        <p:spPr>
          <a:xfrm>
            <a:off x="4585395" y="5989090"/>
            <a:ext cx="360000" cy="360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E9032-7C1A-16B7-820A-F23837A8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</a:t>
            </a:r>
            <a:r>
              <a:rPr kumimoji="1" lang="ja-JP" altLang="en-US"/>
              <a:t>までに行ったこと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F06B6-6D7D-1305-D484-1C53D45F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build.yaml</a:t>
            </a:r>
            <a:r>
              <a:rPr kumimoji="1" lang="ja-JP" altLang="en-US"/>
              <a:t>を作成する．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動作確認を行う．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Coveralls</a:t>
            </a:r>
            <a:r>
              <a:rPr lang="ja-JP" altLang="en-US"/>
              <a:t>にリポジトリを登録する．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https://coveralls.io/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ja-JP" dirty="0" err="1"/>
              <a:t>Codebeat</a:t>
            </a:r>
            <a:r>
              <a:rPr kumimoji="1" lang="ja-JP" altLang="en-US"/>
              <a:t>にリポジトリを登録する．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https://codebeat.co/</a:t>
            </a:r>
            <a:endParaRPr kumimoji="1"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ja-JP" dirty="0"/>
              <a:t>Go Report Card</a:t>
            </a:r>
            <a:r>
              <a:rPr lang="ja-JP" altLang="en-US"/>
              <a:t>にリポジトリを登録する．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それぞれのバッヂを</a:t>
            </a:r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READMD.md</a:t>
            </a:r>
            <a:r>
              <a:rPr kumimoji="1" lang="ja-JP" altLang="en-US"/>
              <a:t>に貼る．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72E1-B4FA-B817-D288-73D09CCF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1930D-847B-140F-D3CF-339004A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99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64800-338B-46C1-B55F-99AB8A7FDF89}"/>
              </a:ext>
            </a:extLst>
          </p:cNvPr>
          <p:cNvSpPr/>
          <p:nvPr/>
        </p:nvSpPr>
        <p:spPr>
          <a:xfrm>
            <a:off x="6663111" y="2228008"/>
            <a:ext cx="4974269" cy="94903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C9023D-B510-CD4C-B4D0-B50A50335FDF}"/>
              </a:ext>
            </a:extLst>
          </p:cNvPr>
          <p:cNvSpPr/>
          <p:nvPr/>
        </p:nvSpPr>
        <p:spPr>
          <a:xfrm>
            <a:off x="745143" y="1690688"/>
            <a:ext cx="5181600" cy="42004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B7F0C9-4017-D380-6863-536DDBF41074}"/>
              </a:ext>
            </a:extLst>
          </p:cNvPr>
          <p:cNvSpPr/>
          <p:nvPr/>
        </p:nvSpPr>
        <p:spPr>
          <a:xfrm>
            <a:off x="6663110" y="3680957"/>
            <a:ext cx="4974269" cy="24960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209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6CE31-C4ED-4B3C-CC13-1D46D385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kumimoji="1" lang="ja-JP" altLang="en-US"/>
              <a:t>プルリクエストを作成する．</a:t>
            </a:r>
            <a:br>
              <a:rPr kumimoji="1" lang="en-US" altLang="ja-JP" dirty="0"/>
            </a:br>
            <a:r>
              <a:rPr kumimoji="1"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kumimoji="1"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kumimoji="1" lang="en-US" altLang="ja-JP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create_pull_request.yml</a:t>
            </a:r>
            <a:endParaRPr kumimoji="1" lang="ja-JP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56682-77DF-10FF-44F0-32FBC70A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8B312-60CC-12E0-8989-15D27EA1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35F422-5D9F-4C1C-8444-5521E62BDF5D}"/>
              </a:ext>
            </a:extLst>
          </p:cNvPr>
          <p:cNvSpPr txBox="1"/>
          <p:nvPr/>
        </p:nvSpPr>
        <p:spPr>
          <a:xfrm>
            <a:off x="251011" y="1655985"/>
            <a:ext cx="8839199" cy="52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create_pull_request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push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branches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releases/v*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jobs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create_release_pull_request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runs-on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ubuntu-latest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steps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actions/checkout@v3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Check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PullRequest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Exists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id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check_pr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env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HEAD_MESSAGE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github.event.head_commit.message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HEAD_REF=${{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github.head_ref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TAG=${HEAD_REF##*/v}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echo "tag=${TAG}" &gt;&gt; $GITHUB_OUTPUT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COMMIT_MESSAGE=$(echo "${HEAD_MESSAGE}" | sed -n -e 1p)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echo "message=${COMMIT_MESSAGE}" &gt;&gt; "$GITHUB_OUTPUT"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echo "count=$(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pr list -S "Release v${TAG}"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in:title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|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wc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-l)”\</a:t>
            </a:r>
          </a:p>
          <a:p>
            <a:r>
              <a:rPr lang="en" altLang="ja-JP" sz="1200" dirty="0">
                <a:solidFill>
                  <a:srgbClr val="448C2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&gt;&gt; "$GITHUB_OUTPUT”</a:t>
            </a: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 Release Pull Request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if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steps.check_pr.outputs.count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== 0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pr create -B main -a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github.actor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 \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    -t 'Release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steps.check_pr.outputs.message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}}’ \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      --body-file ./.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RELEASE_WORKFLOW_TEMPLATE.md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AA1631-82D7-2DE4-064C-0296AEE6F1F6}"/>
              </a:ext>
            </a:extLst>
          </p:cNvPr>
          <p:cNvSpPr txBox="1"/>
          <p:nvPr/>
        </p:nvSpPr>
        <p:spPr>
          <a:xfrm>
            <a:off x="4482354" y="1655985"/>
            <a:ext cx="7709646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Edit Release Pull Request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if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steps.check_pr.outputs.count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!= 0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pr_data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=$(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pr list -S 'Release v${{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}}'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in:title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\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 --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json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"title" |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jq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-c .[])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 TITLE="$(echo $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pr_data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|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jq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-r '.title’)”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echo $TITLE</a:t>
            </a:r>
            <a:r>
              <a:rPr lang="en" altLang="ja-JP" sz="12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pr edit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github.ref_name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 \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-t "${TITLE} /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steps.check_pr.outputs.message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D1DA779E-2A20-CB1B-81FE-DC16D41D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670" y="3209359"/>
            <a:ext cx="5504330" cy="31827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releases/v</a:t>
            </a:r>
            <a:r>
              <a:rPr lang="ja-JP" altLang="en-US"/>
              <a:t>から始まるブランチが</a:t>
            </a:r>
            <a:r>
              <a:rPr lang="en-US" altLang="ja-JP" dirty="0"/>
              <a:t>push</a:t>
            </a:r>
            <a:r>
              <a:rPr lang="ja-JP" altLang="en-US"/>
              <a:t>された時に起動する．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すでにプルリクエスト（</a:t>
            </a:r>
            <a:r>
              <a:rPr lang="en-US" altLang="ja-JP" dirty="0"/>
              <a:t>PR</a:t>
            </a:r>
            <a:r>
              <a:rPr lang="ja-JP" altLang="en-US"/>
              <a:t>）が作られていないことを確認する．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 err="1"/>
              <a:t>gh</a:t>
            </a:r>
            <a:r>
              <a:rPr lang="ja-JP" altLang="en-US"/>
              <a:t>コマンドで</a:t>
            </a:r>
            <a:r>
              <a:rPr lang="en-US" altLang="ja-JP" dirty="0"/>
              <a:t>PR</a:t>
            </a:r>
            <a:r>
              <a:rPr lang="ja-JP" altLang="en-US"/>
              <a:t>を作成する．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PR</a:t>
            </a:r>
            <a:r>
              <a:rPr lang="ja-JP" altLang="en-US"/>
              <a:t>の内容を適切なものに置き換える．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6191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64800-338B-46C1-B55F-99AB8A7FDF89}"/>
              </a:ext>
            </a:extLst>
          </p:cNvPr>
          <p:cNvSpPr/>
          <p:nvPr/>
        </p:nvSpPr>
        <p:spPr>
          <a:xfrm>
            <a:off x="6663111" y="2228007"/>
            <a:ext cx="4974269" cy="14529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C9023D-B510-CD4C-B4D0-B50A50335FDF}"/>
              </a:ext>
            </a:extLst>
          </p:cNvPr>
          <p:cNvSpPr/>
          <p:nvPr/>
        </p:nvSpPr>
        <p:spPr>
          <a:xfrm>
            <a:off x="745143" y="1690688"/>
            <a:ext cx="5181600" cy="420044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96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A42BE-B6C9-3CAD-A8D8-74C2AD5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Makefile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002C2-78D0-EBFD-BCB4-43AEF69B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D667E5-956F-7638-3BC9-BC1B6D11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7BAD16-57E9-6556-C0F8-FBCA5AF6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DBF67F-5694-4205-CA72-FD45DC391AB4}"/>
              </a:ext>
            </a:extLst>
          </p:cNvPr>
          <p:cNvSpPr txBox="1"/>
          <p:nvPr/>
        </p:nvSpPr>
        <p:spPr>
          <a:xfrm>
            <a:off x="0" y="1379577"/>
            <a:ext cx="7772400" cy="5693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PACKAGE_LIST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shell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go list ./...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VERSION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0.1.2</a:t>
            </a:r>
          </a:p>
          <a:p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:=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VERSION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coverage.out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go build -o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PACKAGE_LIST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coverage.out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go test -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covermode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=count \</a:t>
            </a:r>
          </a:p>
          <a:p>
            <a:r>
              <a:rPr lang="en" altLang="ja-JP" sz="14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coverprofile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coverage.out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PACKAGE_LIST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docker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# docker build -t 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ghcr.io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tamada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:$(VERSION) \</a:t>
            </a:r>
          </a:p>
          <a:p>
            <a:r>
              <a:rPr lang="en" altLang="ja-JP" sz="1400" i="1" dirty="0">
                <a:solidFill>
                  <a:srgbClr val="AAAAAA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# 	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-t 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ghcr.io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tamada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urleap:latest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.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docker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buildx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build -t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ghcr.io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tamada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VERSION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\</a:t>
            </a:r>
          </a:p>
          <a:p>
            <a:r>
              <a:rPr lang="en" altLang="ja-JP" sz="14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-t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ghcr.io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tamada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urleap:latest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\</a:t>
            </a:r>
          </a:p>
          <a:p>
            <a:r>
              <a:rPr lang="en" altLang="ja-JP" sz="14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--platform=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linux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/arm64/v8,linux/amd64 --push .</a:t>
            </a:r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# refer from https://</a:t>
            </a:r>
            <a:r>
              <a:rPr lang="en" altLang="ja-JP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pod.hatenablog.com</a:t>
            </a:r>
            <a:r>
              <a:rPr lang="en" altLang="ja-JP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/entry/2017/06/13/150342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define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createDist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mkdir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-p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GOOS=</a:t>
            </a:r>
            <a:r>
              <a:rPr lang="en" altLang="ja-JP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$1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GOARCH=</a:t>
            </a:r>
            <a:r>
              <a:rPr lang="en" altLang="ja-JP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$2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go build -o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3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cmd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main.go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cp -r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README.md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LICENSE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# cp -r docs/public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/docs</a:t>
            </a: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tar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cfz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tar.gz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-C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_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2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endef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93ED4E-49C8-3E5D-5AF2-F93C0798FF48}"/>
              </a:ext>
            </a:extLst>
          </p:cNvPr>
          <p:cNvSpPr txBox="1"/>
          <p:nvPr/>
        </p:nvSpPr>
        <p:spPr>
          <a:xfrm>
            <a:off x="7189695" y="1379577"/>
            <a:ext cx="5002305" cy="289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darwin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amd64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darwin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arm64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windows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amd64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.exe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windows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arm64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.exe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linux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amd64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@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$(</a:t>
            </a: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call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_createDist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linux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arm64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,)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distclean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clean</a:t>
            </a: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rm -rf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clean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	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rm -f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coverage.out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3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E91C-2B28-4A7D-DFB0-FC17087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リリースを作成する．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83769-3AF3-4C26-904A-A7D13EDF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ja-JP" altLang="en-US"/>
              <a:t>を用意する．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コンテナイメージを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ghcr.io</a:t>
            </a:r>
            <a:r>
              <a:rPr lang="ja-JP" altLang="en-US"/>
              <a:t>に</a:t>
            </a:r>
            <a:r>
              <a:rPr kumimoji="1" lang="ja-JP" altLang="en-US"/>
              <a:t>登録する．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ghcr.io</a:t>
            </a:r>
            <a:r>
              <a:rPr lang="ja-JP" altLang="en-US"/>
              <a:t>の設定を行う（書き込み権限を与える）．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releases.yml</a:t>
            </a:r>
            <a:r>
              <a:rPr lang="ja-JP" altLang="en-US"/>
              <a:t>を準備する．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/workflows/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docker.yml</a:t>
            </a:r>
            <a:r>
              <a:rPr lang="ja-JP" altLang="en-US"/>
              <a:t>を準備する．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449F6-132C-458E-4D3F-9B161116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A29C9D-B161-B083-4BF3-40755A89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15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C6DE2-540B-56E2-0060-7061F8B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endParaRPr kumimoji="1"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07DEB5C7-9549-D8BB-96AB-C27B243A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9" y="1825625"/>
            <a:ext cx="6638363" cy="48958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マルチステージビルドを行う．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ビルドするイメージと配布するイメージを分ける．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ビルドイメージでの処理内容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最初にプロジェクト全体を</a:t>
            </a:r>
            <a:r>
              <a:rPr lang="en-US" altLang="ja-JP" dirty="0"/>
              <a:t>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/go/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urleap</a:t>
            </a:r>
            <a:r>
              <a:rPr lang="ja-JP" altLang="en-US"/>
              <a:t>（</a:t>
            </a:r>
            <a:r>
              <a:rPr lang="en-US" altLang="ja-JP" dirty="0"/>
              <a:t>Docker</a:t>
            </a:r>
            <a:r>
              <a:rPr lang="ja-JP" altLang="en-US"/>
              <a:t>）に置く．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カレントディレクトリを</a:t>
            </a:r>
            <a:r>
              <a:rPr lang="en-US" altLang="ja-JP" dirty="0"/>
              <a:t>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/go/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urleap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/>
              <a:t>にする．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クリーン後にビルドする．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nonroot</a:t>
            </a:r>
            <a:r>
              <a:rPr lang="en-US" altLang="ja-JP" dirty="0"/>
              <a:t> </a:t>
            </a:r>
            <a:r>
              <a:rPr lang="ja-JP" altLang="en-US"/>
              <a:t>というユーザを追加する．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配布イメージでの処理内容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実行ファイルをビルドイメージからコピーする．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/passwd </a:t>
            </a:r>
            <a:r>
              <a:rPr lang="ja-JP" altLang="en-US"/>
              <a:t>をビルドイメージからコピーする．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nonroot</a:t>
            </a:r>
            <a:r>
              <a:rPr lang="en-US" altLang="ja-JP" dirty="0"/>
              <a:t> </a:t>
            </a:r>
            <a:r>
              <a:rPr lang="ja-JP" altLang="en-US"/>
              <a:t>ユーザを利用するため．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実行するユーザを</a:t>
            </a:r>
            <a:r>
              <a:rPr lang="en-US" altLang="ja-JP" dirty="0"/>
              <a:t> 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nonroot</a:t>
            </a:r>
            <a:r>
              <a:rPr lang="en-US" altLang="ja-JP" dirty="0"/>
              <a:t> </a:t>
            </a:r>
            <a:r>
              <a:rPr lang="ja-JP" altLang="en-US"/>
              <a:t>にする．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Docker</a:t>
            </a:r>
            <a:r>
              <a:rPr lang="ja-JP" altLang="en-US"/>
              <a:t>イメージ起動時に実行ファイルを実行するよう設定する．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C7299-0D79-B1C4-0B98-832FD2C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7028B-8022-4BF7-AC5E-ACAE0F54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A46CFD-EC61-D220-0DEB-517BA3AE0C99}"/>
              </a:ext>
            </a:extLst>
          </p:cNvPr>
          <p:cNvSpPr txBox="1"/>
          <p:nvPr/>
        </p:nvSpPr>
        <p:spPr>
          <a:xfrm>
            <a:off x="6759388" y="1825625"/>
            <a:ext cx="5432612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FROM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golang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1.19-bullseye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as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builder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ADD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/go/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WORKDIR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/go/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RUN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make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clean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&amp;&amp;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make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&amp;&amp;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\</a:t>
            </a:r>
          </a:p>
          <a:p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adduser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--disabled-login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\</a:t>
            </a:r>
          </a:p>
          <a:p>
            <a:r>
              <a:rPr lang="en" altLang="ja-JP" sz="1400" dirty="0">
                <a:solidFill>
                  <a:srgbClr val="333333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--disabled-password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nonroot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FROM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scratch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COPY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--from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builder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/go/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usr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/bin/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COPY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--from</a:t>
            </a:r>
            <a:r>
              <a:rPr lang="en" altLang="ja-JP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builder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etc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/passwd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etc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/passwd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USER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nonroot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b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</a:br>
            <a:r>
              <a:rPr lang="en" altLang="ja-JP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ENTRYPOINT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[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"/</a:t>
            </a:r>
            <a:r>
              <a:rPr lang="en" altLang="ja-JP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usr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/bin/</a:t>
            </a:r>
            <a:r>
              <a:rPr lang="en" altLang="ja-JP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r>
              <a:rPr lang="en" altLang="ja-JP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]</a:t>
            </a:r>
            <a:endParaRPr lang="en" altLang="ja-JP" sz="14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66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6D21-DC80-73DD-8DAA-D15CA932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</a:t>
            </a:r>
            <a:r>
              <a:rPr kumimoji="1" lang="ja-JP" altLang="en-US"/>
              <a:t>コンテナイメージ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47225C4-E817-AD14-F59F-385A19EBD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463EC-A53E-0B85-C72B-E211AE98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ABC11-7E7E-61CB-7761-99D47B24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36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83BA46E-7CA5-849A-FF93-A37A621E0A68}"/>
              </a:ext>
            </a:extLst>
          </p:cNvPr>
          <p:cNvGrpSpPr/>
          <p:nvPr/>
        </p:nvGrpSpPr>
        <p:grpSpPr>
          <a:xfrm>
            <a:off x="4214888" y="1639509"/>
            <a:ext cx="7977112" cy="5008543"/>
            <a:chOff x="4214888" y="1639509"/>
            <a:chExt cx="7977112" cy="5008543"/>
          </a:xfrm>
        </p:grpSpPr>
        <p:pic>
          <p:nvPicPr>
            <p:cNvPr id="9" name="図 8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9F020586-D346-2C8F-04EB-7931A6E5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888" y="1639509"/>
              <a:ext cx="7977112" cy="5008543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03F99771-520C-7BA3-8742-14512061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2738" y="5962252"/>
              <a:ext cx="2114550" cy="685800"/>
            </a:xfrm>
            <a:prstGeom prst="rect">
              <a:avLst/>
            </a:prstGeom>
          </p:spPr>
        </p:pic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741A5-E56F-4578-2260-DA2FADAC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0512" cy="37546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GitHub Package Registry</a:t>
            </a:r>
            <a:r>
              <a:rPr kumimoji="1" lang="ja-JP" altLang="en-US"/>
              <a:t>に登録する．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最初に，ターミナルにて初期のイメージを登録する．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tamada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urleap</a:t>
            </a:r>
            <a:r>
              <a:rPr lang="ja-JP" altLang="en-US"/>
              <a:t>部分は自分のものに置き換えること．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FE1D52-9086-3862-BED4-C8C6974BF543}"/>
              </a:ext>
            </a:extLst>
          </p:cNvPr>
          <p:cNvSpPr txBox="1"/>
          <p:nvPr/>
        </p:nvSpPr>
        <p:spPr>
          <a:xfrm>
            <a:off x="988124" y="4892140"/>
            <a:ext cx="4756430" cy="52322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build –t </a:t>
            </a:r>
            <a:r>
              <a:rPr kumimoji="1"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ghcr.io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tamada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urleap:latest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push </a:t>
            </a:r>
            <a:r>
              <a:rPr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ghcr.io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tamada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ja-JP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urleap:latest</a:t>
            </a:r>
            <a:endParaRPr kumimoji="1" lang="ja-JP" alt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A70AFA8-43FD-6F32-2329-748185825B67}"/>
              </a:ext>
            </a:extLst>
          </p:cNvPr>
          <p:cNvSpPr/>
          <p:nvPr/>
        </p:nvSpPr>
        <p:spPr>
          <a:xfrm>
            <a:off x="9845158" y="6013431"/>
            <a:ext cx="1800000" cy="6346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73B8671-1346-7756-4F35-D9747F583D5C}"/>
              </a:ext>
            </a:extLst>
          </p:cNvPr>
          <p:cNvGrpSpPr/>
          <p:nvPr/>
        </p:nvGrpSpPr>
        <p:grpSpPr>
          <a:xfrm>
            <a:off x="9845157" y="4189864"/>
            <a:ext cx="1800000" cy="1795189"/>
            <a:chOff x="9845157" y="4189864"/>
            <a:chExt cx="1800000" cy="1795189"/>
          </a:xfrm>
        </p:grpSpPr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3913BEF-E357-0565-C2DE-5755E134B070}"/>
                </a:ext>
              </a:extLst>
            </p:cNvPr>
            <p:cNvSpPr/>
            <p:nvPr/>
          </p:nvSpPr>
          <p:spPr>
            <a:xfrm rot="10800000">
              <a:off x="10222790" y="5094185"/>
              <a:ext cx="1033407" cy="89086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7D05D5DF-3F18-F8FF-EF76-3EB6802C8DB6}"/>
                </a:ext>
              </a:extLst>
            </p:cNvPr>
            <p:cNvSpPr/>
            <p:nvPr/>
          </p:nvSpPr>
          <p:spPr>
            <a:xfrm>
              <a:off x="9845157" y="4189864"/>
              <a:ext cx="1800000" cy="1225496"/>
            </a:xfrm>
            <a:prstGeom prst="roundRect">
              <a:avLst>
                <a:gd name="adj" fmla="val 328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Packages</a:t>
              </a:r>
              <a:r>
                <a:rPr kumimoji="1"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をクリックして，当該リポジトリの</a:t>
              </a:r>
              <a:r>
                <a:rPr kumimoji="1"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Package Registry</a:t>
              </a:r>
              <a:r>
                <a:rPr kumimoji="1"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を開</a:t>
              </a:r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いて</a:t>
              </a:r>
              <a:r>
                <a:rPr kumimoji="1"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次ページへ．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80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C92F9-39A0-F0BD-0631-CC7E5DCD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6000" dirty="0"/>
              <a:t>Package Settings</a:t>
            </a:r>
            <a:endParaRPr kumimoji="1" lang="ja-JP" altLang="en-US" sz="600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5C341-14D3-035C-92EA-C777FF25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2E555-635B-7F4C-D48C-EBA1701E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0823" y="6356350"/>
            <a:ext cx="2743200" cy="365125"/>
          </a:xfrm>
        </p:spPr>
        <p:txBody>
          <a:bodyPr/>
          <a:lstStyle/>
          <a:p>
            <a:fld id="{0B8845E4-5C92-A046-BB66-E5D9CC995B08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C71E6DD7-0C90-D9DF-1DF5-B99A944B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856" y="0"/>
            <a:ext cx="4137134" cy="1381762"/>
          </a:xfrm>
          <a:prstGeom prst="rect">
            <a:avLst/>
          </a:prstGeom>
        </p:spPr>
      </p:pic>
      <p:pic>
        <p:nvPicPr>
          <p:cNvPr id="14" name="図 1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86A6E93-BE05-EFDB-4475-D7292BE6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857" y="1830836"/>
            <a:ext cx="4137133" cy="1376338"/>
          </a:xfrm>
          <a:prstGeom prst="rect">
            <a:avLst/>
          </a:prstGeom>
        </p:spPr>
      </p:pic>
      <p:pic>
        <p:nvPicPr>
          <p:cNvPr id="16" name="図 1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EA85192-1705-60A8-D823-2D989C71D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57" y="3656248"/>
            <a:ext cx="4137133" cy="1376338"/>
          </a:xfrm>
          <a:prstGeom prst="rect">
            <a:avLst/>
          </a:prstGeom>
        </p:spPr>
      </p:pic>
      <p:pic>
        <p:nvPicPr>
          <p:cNvPr id="18" name="図 1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D4DA8B1-0F88-D282-9D4C-C126E10C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857" y="5481662"/>
            <a:ext cx="4137133" cy="1376338"/>
          </a:xfrm>
          <a:prstGeom prst="rect">
            <a:avLst/>
          </a:prstGeom>
        </p:spPr>
      </p:pic>
      <p:pic>
        <p:nvPicPr>
          <p:cNvPr id="25" name="図 2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C07659D2-8C9E-155A-A3BF-F44588F16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181449"/>
            <a:ext cx="6458028" cy="368215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3725556-BA9B-1AE1-8D88-948471614122}"/>
              </a:ext>
            </a:extLst>
          </p:cNvPr>
          <p:cNvSpPr/>
          <p:nvPr/>
        </p:nvSpPr>
        <p:spPr>
          <a:xfrm>
            <a:off x="5682590" y="5614531"/>
            <a:ext cx="1086700" cy="249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10A8133-27F2-080E-97F6-9BAA68D1F224}"/>
              </a:ext>
            </a:extLst>
          </p:cNvPr>
          <p:cNvGrpSpPr/>
          <p:nvPr/>
        </p:nvGrpSpPr>
        <p:grpSpPr>
          <a:xfrm>
            <a:off x="5325940" y="3969466"/>
            <a:ext cx="1800000" cy="1645065"/>
            <a:chOff x="9845157" y="4339988"/>
            <a:chExt cx="1800000" cy="1645065"/>
          </a:xfrm>
        </p:grpSpPr>
        <p:sp>
          <p:nvSpPr>
            <p:cNvPr id="28" name="三角形 27">
              <a:extLst>
                <a:ext uri="{FF2B5EF4-FFF2-40B4-BE49-F238E27FC236}">
                  <a16:creationId xmlns:a16="http://schemas.microsoft.com/office/drawing/2014/main" id="{7518E300-23BD-6037-D3AA-9928C9AD2975}"/>
                </a:ext>
              </a:extLst>
            </p:cNvPr>
            <p:cNvSpPr/>
            <p:nvPr/>
          </p:nvSpPr>
          <p:spPr>
            <a:xfrm rot="10800000">
              <a:off x="10222790" y="5094185"/>
              <a:ext cx="1033407" cy="89086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77A64A44-F236-BA91-0CA8-07D5E202C7DF}"/>
                </a:ext>
              </a:extLst>
            </p:cNvPr>
            <p:cNvSpPr/>
            <p:nvPr/>
          </p:nvSpPr>
          <p:spPr>
            <a:xfrm>
              <a:off x="9845157" y="4339988"/>
              <a:ext cx="1800000" cy="1075371"/>
            </a:xfrm>
            <a:prstGeom prst="roundRect">
              <a:avLst>
                <a:gd name="adj" fmla="val 328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設定を開き，</a:t>
              </a:r>
              <a:r>
                <a:rPr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Manage Actions access </a:t>
              </a:r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を確認する．</a:t>
              </a:r>
              <a:endParaRPr kumimoji="1" lang="ja-JP" altLang="en-US" sz="1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0" name="下矢印 29">
            <a:extLst>
              <a:ext uri="{FF2B5EF4-FFF2-40B4-BE49-F238E27FC236}">
                <a16:creationId xmlns:a16="http://schemas.microsoft.com/office/drawing/2014/main" id="{03DE28C5-AAFF-D3DF-FA01-13B8B8C14EA2}"/>
              </a:ext>
            </a:extLst>
          </p:cNvPr>
          <p:cNvSpPr/>
          <p:nvPr/>
        </p:nvSpPr>
        <p:spPr>
          <a:xfrm>
            <a:off x="9842423" y="1426299"/>
            <a:ext cx="540000" cy="3600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EABCF379-ACA5-17B8-09EA-EC3F4F7246BB}"/>
              </a:ext>
            </a:extLst>
          </p:cNvPr>
          <p:cNvSpPr/>
          <p:nvPr/>
        </p:nvSpPr>
        <p:spPr>
          <a:xfrm>
            <a:off x="9842423" y="3251711"/>
            <a:ext cx="540000" cy="3600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>
            <a:extLst>
              <a:ext uri="{FF2B5EF4-FFF2-40B4-BE49-F238E27FC236}">
                <a16:creationId xmlns:a16="http://schemas.microsoft.com/office/drawing/2014/main" id="{35BBA54B-8DDB-9A7F-0B91-A4F008364A84}"/>
              </a:ext>
            </a:extLst>
          </p:cNvPr>
          <p:cNvSpPr/>
          <p:nvPr/>
        </p:nvSpPr>
        <p:spPr>
          <a:xfrm>
            <a:off x="9842423" y="5077123"/>
            <a:ext cx="540000" cy="3600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DE148A1-9954-F595-696A-B080813A4370}"/>
              </a:ext>
            </a:extLst>
          </p:cNvPr>
          <p:cNvGrpSpPr/>
          <p:nvPr/>
        </p:nvGrpSpPr>
        <p:grpSpPr>
          <a:xfrm>
            <a:off x="7776253" y="1208506"/>
            <a:ext cx="2122887" cy="576214"/>
            <a:chOff x="10739493" y="4068895"/>
            <a:chExt cx="2122887" cy="576214"/>
          </a:xfrm>
        </p:grpSpPr>
        <p:sp>
          <p:nvSpPr>
            <p:cNvPr id="34" name="三角形 33">
              <a:extLst>
                <a:ext uri="{FF2B5EF4-FFF2-40B4-BE49-F238E27FC236}">
                  <a16:creationId xmlns:a16="http://schemas.microsoft.com/office/drawing/2014/main" id="{995FB73C-5A90-60E5-1A93-489DC35EA1ED}"/>
                </a:ext>
              </a:extLst>
            </p:cNvPr>
            <p:cNvSpPr/>
            <p:nvPr/>
          </p:nvSpPr>
          <p:spPr>
            <a:xfrm rot="5400000">
              <a:off x="12381310" y="4134284"/>
              <a:ext cx="516705" cy="44543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角丸四角形 34">
              <a:extLst>
                <a:ext uri="{FF2B5EF4-FFF2-40B4-BE49-F238E27FC236}">
                  <a16:creationId xmlns:a16="http://schemas.microsoft.com/office/drawing/2014/main" id="{08FE9F44-A6AE-7F0D-FC0E-2DED506B0C20}"/>
                </a:ext>
              </a:extLst>
            </p:cNvPr>
            <p:cNvSpPr/>
            <p:nvPr/>
          </p:nvSpPr>
          <p:spPr>
            <a:xfrm>
              <a:off x="10739493" y="4068895"/>
              <a:ext cx="1800000" cy="576214"/>
            </a:xfrm>
            <a:prstGeom prst="roundRect">
              <a:avLst>
                <a:gd name="adj" fmla="val 1038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Add Repository</a:t>
              </a:r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をクリックする．</a:t>
              </a:r>
              <a:endParaRPr kumimoji="1" lang="ja-JP" altLang="en-US" sz="1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D9072B-0CB7-381F-3A2F-D1C67ED57449}"/>
              </a:ext>
            </a:extLst>
          </p:cNvPr>
          <p:cNvGrpSpPr/>
          <p:nvPr/>
        </p:nvGrpSpPr>
        <p:grpSpPr>
          <a:xfrm>
            <a:off x="7776253" y="3201752"/>
            <a:ext cx="2122887" cy="576214"/>
            <a:chOff x="10739493" y="4068895"/>
            <a:chExt cx="2122887" cy="576214"/>
          </a:xfrm>
        </p:grpSpPr>
        <p:sp>
          <p:nvSpPr>
            <p:cNvPr id="37" name="三角形 36">
              <a:extLst>
                <a:ext uri="{FF2B5EF4-FFF2-40B4-BE49-F238E27FC236}">
                  <a16:creationId xmlns:a16="http://schemas.microsoft.com/office/drawing/2014/main" id="{634B8E38-C0AF-0E35-1005-F7F67676978C}"/>
                </a:ext>
              </a:extLst>
            </p:cNvPr>
            <p:cNvSpPr/>
            <p:nvPr/>
          </p:nvSpPr>
          <p:spPr>
            <a:xfrm rot="5400000">
              <a:off x="12381310" y="4134284"/>
              <a:ext cx="516705" cy="44543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角丸四角形 37">
              <a:extLst>
                <a:ext uri="{FF2B5EF4-FFF2-40B4-BE49-F238E27FC236}">
                  <a16:creationId xmlns:a16="http://schemas.microsoft.com/office/drawing/2014/main" id="{91AE6E8F-BD6F-EA2A-87B5-420BAC287850}"/>
                </a:ext>
              </a:extLst>
            </p:cNvPr>
            <p:cNvSpPr/>
            <p:nvPr/>
          </p:nvSpPr>
          <p:spPr>
            <a:xfrm>
              <a:off x="10739493" y="4068895"/>
              <a:ext cx="1800000" cy="576214"/>
            </a:xfrm>
            <a:prstGeom prst="roundRect">
              <a:avLst>
                <a:gd name="adj" fmla="val 1038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自分のリポジトリを選択する．</a:t>
              </a:r>
              <a:endParaRPr kumimoji="1" lang="ja-JP" altLang="en-US" sz="1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4238D24-3378-52FD-D082-A4162790A062}"/>
              </a:ext>
            </a:extLst>
          </p:cNvPr>
          <p:cNvGrpSpPr/>
          <p:nvPr/>
        </p:nvGrpSpPr>
        <p:grpSpPr>
          <a:xfrm>
            <a:off x="7776253" y="4965082"/>
            <a:ext cx="2122887" cy="576214"/>
            <a:chOff x="10739493" y="4068895"/>
            <a:chExt cx="2122887" cy="576214"/>
          </a:xfrm>
        </p:grpSpPr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A339CEA3-1299-8371-8DC5-144540204D57}"/>
                </a:ext>
              </a:extLst>
            </p:cNvPr>
            <p:cNvSpPr/>
            <p:nvPr/>
          </p:nvSpPr>
          <p:spPr>
            <a:xfrm rot="5400000">
              <a:off x="12381310" y="4134284"/>
              <a:ext cx="516705" cy="44543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21BC840C-B611-A32A-A2C3-C09374E2ECAC}"/>
                </a:ext>
              </a:extLst>
            </p:cNvPr>
            <p:cNvSpPr/>
            <p:nvPr/>
          </p:nvSpPr>
          <p:spPr>
            <a:xfrm>
              <a:off x="10739493" y="4068895"/>
              <a:ext cx="1800000" cy="576214"/>
            </a:xfrm>
            <a:prstGeom prst="roundRect">
              <a:avLst>
                <a:gd name="adj" fmla="val 1038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Read</a:t>
              </a:r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</a:t>
              </a:r>
              <a:r>
                <a:rPr lang="en-US" altLang="ja-JP" sz="14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Write</a:t>
              </a:r>
              <a:r>
                <a:rPr lang="ja-JP" altLang="en-US" sz="14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に変更する．</a:t>
              </a:r>
              <a:endParaRPr kumimoji="1" lang="ja-JP" altLang="en-US" sz="14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989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8E6C0-D816-804E-60E9-A0E27984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releases.yml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0830B7-0808-3701-3E2C-1024E5A0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13F10-333A-2B61-1D6F-841A826E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974B81-BA06-ABDE-80A0-FDE3EA24334D}"/>
              </a:ext>
            </a:extLst>
          </p:cNvPr>
          <p:cNvSpPr txBox="1"/>
          <p:nvPr/>
        </p:nvSpPr>
        <p:spPr>
          <a:xfrm>
            <a:off x="7524466" y="456245"/>
            <a:ext cx="4667534" cy="6401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000" dirty="0">
                <a:solidFill>
                  <a:srgbClr val="77777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Get tag name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id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vars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HEAD_REF=${{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github.head_ref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echo "tag=${HEAD_REF##*/v}" &gt;&gt; $GITHUB_OUTPUT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Setup Go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uses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actions/setup-go@v3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with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go-version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1.17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make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# </a:t>
            </a:r>
            <a:r>
              <a:rPr lang="en" altLang="ja-JP" sz="10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pandoc</a:t>
            </a:r>
            <a:r>
              <a:rPr lang="en" altLang="ja-JP" sz="1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000" b="0" i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で </a:t>
            </a:r>
            <a:r>
              <a:rPr lang="en" altLang="ja-JP" sz="1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README </a:t>
            </a:r>
            <a:r>
              <a:rPr lang="ja-JP" altLang="en-US" sz="1000" b="0" i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を </a:t>
            </a:r>
            <a:r>
              <a:rPr lang="en" altLang="ja-JP" sz="10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html </a:t>
            </a:r>
            <a:r>
              <a:rPr lang="ja-JP" altLang="en-US" sz="1000" b="0" i="1">
                <a:solidFill>
                  <a:srgbClr val="AAAAAA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に変換する．とりあえず．</a:t>
            </a:r>
            <a:endParaRPr lang="ja-JP" altLang="en-US" sz="1000" b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-US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ja-JP" altLang="en-US" sz="1000" b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Build Site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uses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docker://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pandoc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/core:3.1.1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with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args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&gt;-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--standalone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--output=docs/public/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index.html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--metadata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tilte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="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README.md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Deploy Site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uses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peaceiris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/actions-gh-pages@v3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with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github_token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publish_dir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./docs/public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 Distributions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make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 release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id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create_release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uses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marvinpinto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action-automatic-releases@latest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with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repo_token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automatic_release_tag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v${{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title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Release v${{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draft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false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prerelease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false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files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dist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urleap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}}_*.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tar.gz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A454EA-89EA-8FE3-619D-0AE5D581C6F0}"/>
              </a:ext>
            </a:extLst>
          </p:cNvPr>
          <p:cNvSpPr txBox="1"/>
          <p:nvPr/>
        </p:nvSpPr>
        <p:spPr>
          <a:xfrm>
            <a:off x="0" y="1456520"/>
            <a:ext cx="7841776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releases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on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</a:t>
            </a:r>
            <a:r>
              <a:rPr lang="en" altLang="ja-JP" sz="10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pull_request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branches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main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types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[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closed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]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jobs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publish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runs-on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ubuntu-latest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if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startsWith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(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github.head_ref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, 'releases/v') &amp;&amp;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github.event.pull_request.merged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== true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env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REPO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 https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://${{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github.actor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}}:${{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}}@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github.com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/${{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github.repository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}}.git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steps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Checkout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uses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actions/checkout@v3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with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ref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main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fetch-depth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0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-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name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Initialize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shell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bash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run</a:t>
            </a:r>
            <a:r>
              <a:rPr lang="en" altLang="ja-JP" sz="10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</a:t>
            </a:r>
            <a:r>
              <a:rPr lang="en" altLang="ja-JP" sz="10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</a:t>
            </a:r>
            <a:r>
              <a:rPr lang="en" altLang="ja-JP" sz="10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|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git config --global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user.name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"GitHub Actions"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git config --global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user.email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"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action@github.com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auth_header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="$(git config --local --get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http.https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://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github.com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/.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extraheader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)"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git submodule sync --recursive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git -c "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http.extraheader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=$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auth_header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" -c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protocol.version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=2 submodule update \</a:t>
            </a:r>
          </a:p>
          <a:p>
            <a:r>
              <a:rPr lang="en" altLang="ja-JP" sz="1000" dirty="0">
                <a:solidFill>
                  <a:srgbClr val="448C27"/>
                </a:solidFill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  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--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init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--force --recursive --depth=1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  <a:p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         git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worktree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 add docs/public </a:t>
            </a:r>
            <a:r>
              <a:rPr lang="en" altLang="ja-JP" sz="10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gh</a:t>
            </a:r>
            <a:r>
              <a:rPr lang="en" altLang="ja-JP" sz="10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yrica M" panose="020B0509020203020207" pitchFamily="49" charset="-128"/>
                <a:cs typeface="Consolas" panose="020B0609020204030204" pitchFamily="49" charset="0"/>
              </a:rPr>
              <a:t>-pages</a:t>
            </a:r>
            <a:endParaRPr lang="en" altLang="ja-JP" sz="10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yrica M" panose="020B0509020203020207" pitchFamily="49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1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6D70A-DC11-84DA-282B-41A5A61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docker.yml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2B703-0A82-6108-66A5-45857AEC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14AB4-8993-2B94-5817-E0735198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4C9F4F-749D-BE55-AAFE-AC2A4139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525C46-2ACD-C0ED-4174-0A5899F5F756}"/>
              </a:ext>
            </a:extLst>
          </p:cNvPr>
          <p:cNvSpPr txBox="1"/>
          <p:nvPr/>
        </p:nvSpPr>
        <p:spPr>
          <a:xfrm>
            <a:off x="717176" y="1832035"/>
            <a:ext cx="537882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build_publish_docker_image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</a:t>
            </a:r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workflow_run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workflows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"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releases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"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types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completed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jobs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</a:t>
            </a:r>
            <a:r>
              <a:rPr lang="en" altLang="ja-JP" sz="12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build_dokcer_image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runs-on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ubuntu-latest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steps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Checkout repository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actions/checkout@v3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Setup Go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actions/setup-go@v3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go-version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1.17</a:t>
            </a: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Git Tag name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id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vars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env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GH_TOKEN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run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tag=$(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gh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release view --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json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tagName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--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jq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.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tagName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)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echo "tag=${tag##v}" &gt;&gt; $GITHUB_OUTPUT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2A5145-BF50-C5AF-2C5C-833BCE3DC210}"/>
              </a:ext>
            </a:extLst>
          </p:cNvPr>
          <p:cNvSpPr txBox="1"/>
          <p:nvPr/>
        </p:nvSpPr>
        <p:spPr>
          <a:xfrm>
            <a:off x="6096000" y="1832035"/>
            <a:ext cx="548079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Buildx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docker/setup-buildx-action@v2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Setup QEMU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docker/setup-qemu-action@v2</a:t>
            </a:r>
            <a:b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</a:b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Cache Docker layers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actions/cache@v2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path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tmp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/.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buildx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-cache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key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runner.os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buildx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github.sha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restore-keys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runner.os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}}-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buildx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-</a:t>
            </a: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Login to GitHub Container Registry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docker/login-action@v2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registry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ghcr.io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username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github.actor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password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secrets.GITHUB_TOKEN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-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name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Build and Push Docker Images</a:t>
            </a: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uses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docker/build-push-action@v3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with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push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true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context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.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file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Dockerfile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platforms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linux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/amd64,linux/arm64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tags</a:t>
            </a:r>
            <a:r>
              <a:rPr lang="en" altLang="ja-JP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</a:t>
            </a:r>
            <a:r>
              <a:rPr lang="en" altLang="ja-JP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</a:t>
            </a:r>
            <a:r>
              <a:rPr lang="en" altLang="ja-JP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|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ghcr.io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tamada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urleap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:${{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steps.vars.outputs.tag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}}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  <a:p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          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ghcr.io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tamada</a:t>
            </a:r>
            <a:r>
              <a:rPr lang="en" altLang="ja-JP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/</a:t>
            </a:r>
            <a:r>
              <a:rPr lang="en" altLang="ja-JP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  <a:ea typeface="Meiryo" panose="020B0604030504040204" pitchFamily="34" charset="-128"/>
                <a:cs typeface="Consolas" panose="020B0609020204030204" pitchFamily="49" charset="0"/>
              </a:rPr>
              <a:t>urleap:latest</a:t>
            </a:r>
            <a:endParaRPr lang="en" altLang="ja-JP" sz="1200" b="0" dirty="0">
              <a:solidFill>
                <a:srgbClr val="333333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1064800-338B-46C1-B55F-99AB8A7FDF89}"/>
              </a:ext>
            </a:extLst>
          </p:cNvPr>
          <p:cNvSpPr/>
          <p:nvPr/>
        </p:nvSpPr>
        <p:spPr>
          <a:xfrm>
            <a:off x="6663111" y="2228008"/>
            <a:ext cx="4974269" cy="48812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6BC7A-2779-A47F-6810-38BAFBE3467A}"/>
              </a:ext>
            </a:extLst>
          </p:cNvPr>
          <p:cNvSpPr/>
          <p:nvPr/>
        </p:nvSpPr>
        <p:spPr>
          <a:xfrm>
            <a:off x="6172199" y="1724098"/>
            <a:ext cx="5732929" cy="43513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718F2F-D46B-6CD7-0C28-B5D0BA92B2E4}"/>
              </a:ext>
            </a:extLst>
          </p:cNvPr>
          <p:cNvSpPr/>
          <p:nvPr/>
        </p:nvSpPr>
        <p:spPr>
          <a:xfrm>
            <a:off x="631460" y="2985769"/>
            <a:ext cx="5595079" cy="293534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98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AB0CC-4B72-A62C-F8AE-62D2407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807DFA-1C3A-AE7A-E790-7C927B85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40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C754BF-A674-1F66-96CF-DF3059A0FB96}"/>
              </a:ext>
            </a:extLst>
          </p:cNvPr>
          <p:cNvGrpSpPr/>
          <p:nvPr/>
        </p:nvGrpSpPr>
        <p:grpSpPr>
          <a:xfrm>
            <a:off x="838200" y="1342345"/>
            <a:ext cx="4680000" cy="720000"/>
            <a:chOff x="838200" y="1690688"/>
            <a:chExt cx="4680000" cy="7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7C075-353B-2054-F003-63347C5338C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82609B9-AFC1-5798-38E9-4C51283BC8E7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F1FECD2-E1D0-F7D3-E703-DB7FD73CDAA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4A726442-3021-CBEC-FFBC-C32ACB47C24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全体説明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BBFB007-8F56-B227-A0C9-97B3C2871E13}"/>
              </a:ext>
            </a:extLst>
          </p:cNvPr>
          <p:cNvGrpSpPr/>
          <p:nvPr/>
        </p:nvGrpSpPr>
        <p:grpSpPr>
          <a:xfrm>
            <a:off x="838200" y="2131793"/>
            <a:ext cx="4680000" cy="720000"/>
            <a:chOff x="838200" y="1690688"/>
            <a:chExt cx="4680000" cy="72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6EBB950-AE17-7586-B846-A3F99CF2403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027B1B45-D8F7-9F2F-FF8A-68E1392DCA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633BE7-B1B9-DB6F-F53B-324D02E5C61D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AE93708F-C14D-66CE-947F-443ACBADC39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Usage/README</a:t>
              </a:r>
              <a:endPara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2174C03-6939-33E1-F43C-0A0F464582E0}"/>
              </a:ext>
            </a:extLst>
          </p:cNvPr>
          <p:cNvGrpSpPr/>
          <p:nvPr/>
        </p:nvGrpSpPr>
        <p:grpSpPr>
          <a:xfrm>
            <a:off x="838200" y="2921241"/>
            <a:ext cx="4680000" cy="720000"/>
            <a:chOff x="838200" y="1690688"/>
            <a:chExt cx="4680000" cy="72000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6DE8B58-8FC6-816F-1326-849EE1F6C78F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1AD04CAA-E202-8680-3673-65F67772E8E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2023-04-25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C66CCA2-3037-5D9A-DBC1-355957F3D43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F6FC2CF1-2EB6-4F69-606E-7F604A8FAA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3BD1273-F685-2D28-3CF7-00FD42B8A405}"/>
              </a:ext>
            </a:extLst>
          </p:cNvPr>
          <p:cNvGrpSpPr/>
          <p:nvPr/>
        </p:nvGrpSpPr>
        <p:grpSpPr>
          <a:xfrm>
            <a:off x="838200" y="3710689"/>
            <a:ext cx="4680000" cy="720000"/>
            <a:chOff x="838200" y="1690688"/>
            <a:chExt cx="4680000" cy="72000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22D544F-EDBE-120C-A727-B2DC4D4472C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D6EBFBCF-B155-540A-AD01-C3558FBF25BA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2023-05-02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23EA545-EA85-393E-1FB2-3CF84CD9E3C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AC6C247-92F2-875E-B9A2-2162D45DDF1F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CI/CD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1D3E7C5-E7F7-B95C-00BD-60CA7920D4A1}"/>
              </a:ext>
            </a:extLst>
          </p:cNvPr>
          <p:cNvGrpSpPr/>
          <p:nvPr/>
        </p:nvGrpSpPr>
        <p:grpSpPr>
          <a:xfrm>
            <a:off x="838200" y="4500137"/>
            <a:ext cx="4680000" cy="720000"/>
            <a:chOff x="838200" y="1690688"/>
            <a:chExt cx="4680000" cy="72000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13483A4-2AED-B94F-16D2-1F931B85FED7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649C4D38-4302-3071-ED4C-4E2C1E6F60EF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2023-05-09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0359EC8-7077-8253-213B-54E7EB90D55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3D315416-AA7A-0F21-5157-B436B74D75A3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8C5B3-4BDD-B97A-F280-FF05155635AB}"/>
              </a:ext>
            </a:extLst>
          </p:cNvPr>
          <p:cNvGrpSpPr/>
          <p:nvPr/>
        </p:nvGrpSpPr>
        <p:grpSpPr>
          <a:xfrm>
            <a:off x="838200" y="5289585"/>
            <a:ext cx="4680000" cy="720000"/>
            <a:chOff x="838200" y="1690688"/>
            <a:chExt cx="4680000" cy="720000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31C864E-B2D5-E25F-961B-4509B1E1216A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A5138C17-5A53-46EB-7527-4A53707F820E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2023-05-16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06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1E86EB7-9C5D-D710-F0E7-57C9B75FD290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8538B958-458E-F97F-9F31-575A47B17FF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E6DF78E-A1BE-A0EA-08E5-8421D8D7B1C3}"/>
              </a:ext>
            </a:extLst>
          </p:cNvPr>
          <p:cNvGrpSpPr/>
          <p:nvPr/>
        </p:nvGrpSpPr>
        <p:grpSpPr>
          <a:xfrm>
            <a:off x="838200" y="6079032"/>
            <a:ext cx="4680000" cy="720000"/>
            <a:chOff x="838200" y="1690688"/>
            <a:chExt cx="4680000" cy="72000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38CB75B-E5F5-5260-D8FC-BD82E05A96D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ED8F9862-F0F1-921B-B6ED-D2E79FA2B72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2023-05-23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07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6568BD5-FAF9-33A7-58FF-8E9F0B50CBFB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94830E67-CE5E-DC69-0F93-70F78590D6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プログラミング（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5376C2D-8FA6-58A9-8D93-858BCD7E0273}"/>
              </a:ext>
            </a:extLst>
          </p:cNvPr>
          <p:cNvGrpSpPr/>
          <p:nvPr/>
        </p:nvGrpSpPr>
        <p:grpSpPr>
          <a:xfrm>
            <a:off x="6673800" y="551183"/>
            <a:ext cx="4680000" cy="720000"/>
            <a:chOff x="838200" y="1690688"/>
            <a:chExt cx="4680000" cy="720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54067F17-73FD-4264-D35C-DB42991B47B6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4" name="角丸四角形 43">
              <a:extLst>
                <a:ext uri="{FF2B5EF4-FFF2-40B4-BE49-F238E27FC236}">
                  <a16:creationId xmlns:a16="http://schemas.microsoft.com/office/drawing/2014/main" id="{AC3E08F0-7094-3ACD-8495-481D95F88BC5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2023-05-30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08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D4EC3CB-8C25-46C7-2C96-A54D0783F3D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7AC751FA-89DB-54BC-8846-E5235C96E851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02A69188-393F-42CA-50F7-DDC9FA38E7CB}"/>
              </a:ext>
            </a:extLst>
          </p:cNvPr>
          <p:cNvGrpSpPr/>
          <p:nvPr/>
        </p:nvGrpSpPr>
        <p:grpSpPr>
          <a:xfrm>
            <a:off x="6673800" y="1342345"/>
            <a:ext cx="4680000" cy="720000"/>
            <a:chOff x="838200" y="1690688"/>
            <a:chExt cx="4680000" cy="72000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CE1F2089-B23D-930A-4928-4F546BE041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E7B4AE07-ED68-7BF5-4D31-F1571A666696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2023-06-06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09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F73A27EA-5FEB-E4C5-5438-711A589238F1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6AC2242B-6D31-EBDC-4086-CEEF6229D756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自動テスト（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3/3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84E2A7C3-B469-2933-79C0-9D6F016C911F}"/>
              </a:ext>
            </a:extLst>
          </p:cNvPr>
          <p:cNvGrpSpPr/>
          <p:nvPr/>
        </p:nvGrpSpPr>
        <p:grpSpPr>
          <a:xfrm>
            <a:off x="6673800" y="2133505"/>
            <a:ext cx="4680000" cy="720000"/>
            <a:chOff x="838200" y="1690688"/>
            <a:chExt cx="4680000" cy="720000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BB96D84-4FB7-D3FB-267E-ED1196AE4188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570625D9-B07D-5F96-9D32-3E523F211AC1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2023-06-13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10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59FD8FF-63C9-234F-7562-52C517449585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角丸四角形 70">
              <a:extLst>
                <a:ext uri="{FF2B5EF4-FFF2-40B4-BE49-F238E27FC236}">
                  <a16:creationId xmlns:a16="http://schemas.microsoft.com/office/drawing/2014/main" id="{E2E7BD52-1146-5E76-36D2-09F2DA04232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B03F9B-8C19-78F3-E7F5-24640E39B8DD}"/>
              </a:ext>
            </a:extLst>
          </p:cNvPr>
          <p:cNvGrpSpPr/>
          <p:nvPr/>
        </p:nvGrpSpPr>
        <p:grpSpPr>
          <a:xfrm>
            <a:off x="6673800" y="2924665"/>
            <a:ext cx="4680000" cy="720000"/>
            <a:chOff x="838200" y="1690688"/>
            <a:chExt cx="4680000" cy="72000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D8C36CE-A4AC-7CDB-3346-0F125D8A1DDD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4" name="角丸四角形 73">
              <a:extLst>
                <a:ext uri="{FF2B5EF4-FFF2-40B4-BE49-F238E27FC236}">
                  <a16:creationId xmlns:a16="http://schemas.microsoft.com/office/drawing/2014/main" id="{E8DF1358-AFC8-3F13-4DCA-B38328D618B4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2023-06-20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11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24D4893-748E-DE89-5BB3-32BA5CEAFBB4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6" name="角丸四角形 75">
              <a:extLst>
                <a:ext uri="{FF2B5EF4-FFF2-40B4-BE49-F238E27FC236}">
                  <a16:creationId xmlns:a16="http://schemas.microsoft.com/office/drawing/2014/main" id="{65A082E2-0A83-47AA-CF5F-8CC1CCEF7F1E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ドキュメント（</a:t>
              </a:r>
              <a:r>
                <a:rPr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/2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992E9E1-FFB4-BD60-C1F7-EE0A3169935C}"/>
              </a:ext>
            </a:extLst>
          </p:cNvPr>
          <p:cNvGrpSpPr/>
          <p:nvPr/>
        </p:nvGrpSpPr>
        <p:grpSpPr>
          <a:xfrm>
            <a:off x="6673800" y="3715825"/>
            <a:ext cx="4680000" cy="720000"/>
            <a:chOff x="838200" y="1690688"/>
            <a:chExt cx="4680000" cy="720000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FF4359-3AD9-D6C9-0364-769AF8AEC309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9" name="角丸四角形 78">
              <a:extLst>
                <a:ext uri="{FF2B5EF4-FFF2-40B4-BE49-F238E27FC236}">
                  <a16:creationId xmlns:a16="http://schemas.microsoft.com/office/drawing/2014/main" id="{DCCE3201-5F36-02C8-C268-91B3A63BF06D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2023-06-27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12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3DADCB11-488F-9112-F0AC-1264BE1E3399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1" name="角丸四角形 80">
              <a:extLst>
                <a:ext uri="{FF2B5EF4-FFF2-40B4-BE49-F238E27FC236}">
                  <a16:creationId xmlns:a16="http://schemas.microsoft.com/office/drawing/2014/main" id="{B54749A3-E27C-F895-5568-B5B9B6206E62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Docker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124F9D-B351-2A91-F321-F57EAC57B73A}"/>
              </a:ext>
            </a:extLst>
          </p:cNvPr>
          <p:cNvGrpSpPr/>
          <p:nvPr/>
        </p:nvGrpSpPr>
        <p:grpSpPr>
          <a:xfrm>
            <a:off x="6673800" y="4506985"/>
            <a:ext cx="4680000" cy="720000"/>
            <a:chOff x="838200" y="1690688"/>
            <a:chExt cx="4680000" cy="7200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42ED4CC4-2C3B-13CD-4800-B2A4B7EE46F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3BE69FAA-7370-7CBC-151E-445AC3B9F873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2023-07-04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13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0C84029-62BC-B693-FC52-2EA71ED0A8F6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6" name="角丸四角形 85">
              <a:extLst>
                <a:ext uri="{FF2B5EF4-FFF2-40B4-BE49-F238E27FC236}">
                  <a16:creationId xmlns:a16="http://schemas.microsoft.com/office/drawing/2014/main" id="{DC9E2A32-9989-9B43-F86A-97A4FB00F5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補完（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Homebrew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（</a:t>
              </a:r>
              <a:r>
                <a:rPr kumimoji="1" lang="en-US" altLang="ja-JP" sz="1600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1/1</a:t>
              </a:r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）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C75D71C-7FC9-BA0A-6FF5-0C58A93FB879}"/>
              </a:ext>
            </a:extLst>
          </p:cNvPr>
          <p:cNvGrpSpPr/>
          <p:nvPr/>
        </p:nvGrpSpPr>
        <p:grpSpPr>
          <a:xfrm>
            <a:off x="6673800" y="5298145"/>
            <a:ext cx="4680000" cy="720000"/>
            <a:chOff x="838200" y="1690688"/>
            <a:chExt cx="4680000" cy="72000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D30FE-397C-3AF9-2F59-C776BAD47860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9" name="角丸四角形 88">
              <a:extLst>
                <a:ext uri="{FF2B5EF4-FFF2-40B4-BE49-F238E27FC236}">
                  <a16:creationId xmlns:a16="http://schemas.microsoft.com/office/drawing/2014/main" id="{4720EE2E-E41E-E2AA-BFFF-2A5655F42642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2023-07-11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14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0BE1736-38CD-8E26-E561-C394A8C8EF98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0C5E6405-71F4-F8DA-5FC2-7E9E8F6DF69C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予備日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D892652-3EBA-3FC1-9D61-11419CB3E354}"/>
              </a:ext>
            </a:extLst>
          </p:cNvPr>
          <p:cNvGrpSpPr/>
          <p:nvPr/>
        </p:nvGrpSpPr>
        <p:grpSpPr>
          <a:xfrm>
            <a:off x="6673800" y="6089307"/>
            <a:ext cx="4680000" cy="720000"/>
            <a:chOff x="838200" y="1690688"/>
            <a:chExt cx="4680000" cy="72000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1A378AEF-BD02-CE1E-B004-DBBF40BEA05E}"/>
                </a:ext>
              </a:extLst>
            </p:cNvPr>
            <p:cNvSpPr/>
            <p:nvPr/>
          </p:nvSpPr>
          <p:spPr>
            <a:xfrm>
              <a:off x="2083800" y="1690688"/>
              <a:ext cx="9144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F7CFDB97-DE85-015F-B147-485A19D9C2DC}"/>
                </a:ext>
              </a:extLst>
            </p:cNvPr>
            <p:cNvSpPr/>
            <p:nvPr/>
          </p:nvSpPr>
          <p:spPr>
            <a:xfrm>
              <a:off x="838200" y="1690688"/>
              <a:ext cx="216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2023-07-18 (Tue)</a:t>
              </a:r>
            </a:p>
            <a:p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第</a:t>
              </a:r>
              <a:r>
                <a:rPr lang="en-US" altLang="ja-JP" sz="1600" dirty="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15</a:t>
              </a:r>
              <a:r>
                <a:rPr lang="ja-JP" altLang="en-US" sz="1600">
                  <a:solidFill>
                    <a:sysClr val="windowText" lastClr="0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講</a:t>
              </a:r>
              <a:endParaRPr kumimoji="1" lang="ja-JP" altLang="en-US" sz="1600">
                <a:solidFill>
                  <a:sysClr val="windowText" lastClr="00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AF54CF3-091F-BCA0-44E6-B7EAF86D8952}"/>
                </a:ext>
              </a:extLst>
            </p:cNvPr>
            <p:cNvSpPr/>
            <p:nvPr/>
          </p:nvSpPr>
          <p:spPr>
            <a:xfrm>
              <a:off x="2998200" y="1690688"/>
              <a:ext cx="914400" cy="72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46C3B3F1-1F33-406C-F2C5-7EEE2A401F34}"/>
                </a:ext>
              </a:extLst>
            </p:cNvPr>
            <p:cNvSpPr/>
            <p:nvPr/>
          </p:nvSpPr>
          <p:spPr>
            <a:xfrm>
              <a:off x="2998200" y="1690688"/>
              <a:ext cx="2520000" cy="72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作成物の発表会</a:t>
              </a:r>
              <a:endPara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29821F-37CB-D7AE-3459-F23343E73715}"/>
              </a:ext>
            </a:extLst>
          </p:cNvPr>
          <p:cNvSpPr/>
          <p:nvPr/>
        </p:nvSpPr>
        <p:spPr>
          <a:xfrm>
            <a:off x="675904" y="1300603"/>
            <a:ext cx="4974269" cy="315738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3F6628-6B95-C6A8-82C7-94DE1E0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77196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3818B-446C-3D6C-963C-F0CC6CB1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バージョン</a:t>
            </a:r>
            <a:r>
              <a:rPr lang="ja-JP" altLang="en-US"/>
              <a:t>管理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60A4AB-8410-0035-58D4-DC3EED6A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/>
              <a:t>近年のソフトウェアは他のライブラリに依存している．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そのライブラリも他のライブラリに依存している．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依存地獄とも言われる．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ja-JP" altLang="en-US"/>
              <a:t>あるライブラリのバージョンアップにより，ソフトウェア全体が動かなくなる場合もある．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何もしないとソフトウェアは壊れる</a:t>
            </a:r>
            <a:r>
              <a:rPr lang="en-US" altLang="ja-JP" baseline="30000" dirty="0"/>
              <a:t>[1]</a:t>
            </a:r>
            <a:r>
              <a:rPr lang="ja-JP" altLang="en-US"/>
              <a:t>．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ja-JP" altLang="en-US"/>
              <a:t>メンテナンスを続けないといけない．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ja-JP" altLang="en-US"/>
              <a:t>各依存ライブラリのバージョンを強く意識しないといけない．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Docker</a:t>
            </a:r>
            <a:r>
              <a:rPr lang="ja-JP" altLang="en-US"/>
              <a:t>などの隔離環境でバージョンを固定して運用する方法もある．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52770-777E-CDE5-38D1-E25361C3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E46AAE-AEB1-C18B-F652-1494ED4C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70F74B1-635E-8453-5662-E0385DE1FA05}"/>
              </a:ext>
            </a:extLst>
          </p:cNvPr>
          <p:cNvSpPr txBox="1"/>
          <p:nvPr/>
        </p:nvSpPr>
        <p:spPr>
          <a:xfrm>
            <a:off x="2469108" y="6385023"/>
            <a:ext cx="8318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indent="-323850"/>
            <a:r>
              <a:rPr lang="en-US" altLang="ja-JP" sz="1400" dirty="0"/>
              <a:t>[1]	</a:t>
            </a:r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https://speakerdeck.com/hsbt/why-is-building-the-ruby-environment-hard?slide=31</a:t>
            </a:r>
          </a:p>
        </p:txBody>
      </p:sp>
    </p:spTree>
    <p:extLst>
      <p:ext uri="{BB962C8B-B14F-4D97-AF65-F5344CB8AC3E}">
        <p14:creationId xmlns:p14="http://schemas.microsoft.com/office/powerpoint/2010/main" val="241337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61258-DDE5-1931-43FF-DECF8AB0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Semantic Versioning</a:t>
            </a:r>
            <a:r>
              <a:rPr kumimoji="1" lang="en-US" altLang="ja-JP" baseline="30000" dirty="0"/>
              <a:t>[2]</a:t>
            </a:r>
            <a:endParaRPr kumimoji="1" lang="ja-JP" altLang="en-US" baseline="30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7A7937-940C-2062-32D8-97D100F5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6170" cy="9175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/>
              <a:t>バージョン番号の付け方のルール．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FECEC-DEB2-F08C-6B2D-D0A4E9A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1481A-D70E-9F99-EC83-AF03B1F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3740B0-0AD1-3B04-C353-1D212DA9E4E7}"/>
              </a:ext>
            </a:extLst>
          </p:cNvPr>
          <p:cNvSpPr txBox="1"/>
          <p:nvPr/>
        </p:nvSpPr>
        <p:spPr>
          <a:xfrm>
            <a:off x="4509448" y="6356350"/>
            <a:ext cx="3173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[2] </a:t>
            </a:r>
            <a:r>
              <a:rPr lang="ja-JP" altLang="en-US" sz="1400">
                <a:latin typeface="Consolas" panose="020B0609020204030204" pitchFamily="49" charset="0"/>
                <a:cs typeface="Consolas" panose="020B0609020204030204" pitchFamily="49" charset="0"/>
              </a:rPr>
              <a:t>https://semver.org/lang/ja/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2E1DF-79ED-75E2-C6EF-D87213B6393C}"/>
              </a:ext>
            </a:extLst>
          </p:cNvPr>
          <p:cNvSpPr txBox="1"/>
          <p:nvPr/>
        </p:nvSpPr>
        <p:spPr>
          <a:xfrm>
            <a:off x="4427114" y="2668278"/>
            <a:ext cx="3337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dirty="0">
                <a:latin typeface="Meiryo" panose="020B0604030504040204" pitchFamily="34" charset="-128"/>
                <a:ea typeface="Meiryo" panose="020B0604030504040204" pitchFamily="34" charset="-128"/>
              </a:rPr>
              <a:t>3.2.1</a:t>
            </a:r>
            <a:endParaRPr kumimoji="1" lang="ja-JP" altLang="en-US" sz="9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62EFDD-84DB-AA23-6A3E-3B402833A9F4}"/>
              </a:ext>
            </a:extLst>
          </p:cNvPr>
          <p:cNvSpPr txBox="1"/>
          <p:nvPr/>
        </p:nvSpPr>
        <p:spPr>
          <a:xfrm>
            <a:off x="4440761" y="2668278"/>
            <a:ext cx="949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9600">
              <a:solidFill>
                <a:srgbClr val="C0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4ACA7-E87B-05D7-1C13-649B15EA0A33}"/>
              </a:ext>
            </a:extLst>
          </p:cNvPr>
          <p:cNvSpPr txBox="1"/>
          <p:nvPr/>
        </p:nvSpPr>
        <p:spPr>
          <a:xfrm>
            <a:off x="5621349" y="2668278"/>
            <a:ext cx="949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7030A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9600">
              <a:solidFill>
                <a:srgbClr val="7030A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8D9C03-0DB7-CEFD-016B-44B40205259B}"/>
              </a:ext>
            </a:extLst>
          </p:cNvPr>
          <p:cNvSpPr txBox="1"/>
          <p:nvPr/>
        </p:nvSpPr>
        <p:spPr>
          <a:xfrm>
            <a:off x="6800597" y="2668278"/>
            <a:ext cx="949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>
                <a:solidFill>
                  <a:schemeClr val="accent6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9600">
              <a:solidFill>
                <a:schemeClr val="accent6">
                  <a:lumMod val="7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9899D90-218B-59D5-A814-7FDB2DBF8A4A}"/>
              </a:ext>
            </a:extLst>
          </p:cNvPr>
          <p:cNvGrpSpPr/>
          <p:nvPr/>
        </p:nvGrpSpPr>
        <p:grpSpPr>
          <a:xfrm>
            <a:off x="838199" y="3992148"/>
            <a:ext cx="3420000" cy="1325563"/>
            <a:chOff x="838199" y="4291948"/>
            <a:chExt cx="3420000" cy="1325563"/>
          </a:xfrm>
        </p:grpSpPr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B3AA831-025C-4410-9384-DF64A2D09664}"/>
                </a:ext>
              </a:extLst>
            </p:cNvPr>
            <p:cNvSpPr/>
            <p:nvPr/>
          </p:nvSpPr>
          <p:spPr>
            <a:xfrm>
              <a:off x="838199" y="4291948"/>
              <a:ext cx="3420000" cy="1325563"/>
            </a:xfrm>
            <a:prstGeom prst="roundRect">
              <a:avLst>
                <a:gd name="adj" fmla="val 5428"/>
              </a:avLst>
            </a:prstGeom>
            <a:solidFill>
              <a:srgbClr val="FFB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3D569B-8B5E-272F-45C2-AAE1EF056F7D}"/>
                </a:ext>
              </a:extLst>
            </p:cNvPr>
            <p:cNvSpPr txBox="1"/>
            <p:nvPr/>
          </p:nvSpPr>
          <p:spPr>
            <a:xfrm>
              <a:off x="972993" y="4382348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メジャーバージョン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7E3CCB8-F7A1-E4D2-34C4-DA12367A1DD9}"/>
                </a:ext>
              </a:extLst>
            </p:cNvPr>
            <p:cNvSpPr txBox="1"/>
            <p:nvPr/>
          </p:nvSpPr>
          <p:spPr>
            <a:xfrm>
              <a:off x="912551" y="4886646"/>
              <a:ext cx="3236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API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の変更に互換性のない場合に上げる．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C1DCD0C-9AED-46FF-970C-FCD9693371A9}"/>
              </a:ext>
            </a:extLst>
          </p:cNvPr>
          <p:cNvGrpSpPr/>
          <p:nvPr/>
        </p:nvGrpSpPr>
        <p:grpSpPr>
          <a:xfrm>
            <a:off x="4386000" y="3992148"/>
            <a:ext cx="3420000" cy="1325563"/>
            <a:chOff x="4386000" y="4291948"/>
            <a:chExt cx="3420000" cy="1325563"/>
          </a:xfrm>
        </p:grpSpPr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8B0A1137-61B4-AB47-D962-6EC5BDA4DFA3}"/>
                </a:ext>
              </a:extLst>
            </p:cNvPr>
            <p:cNvSpPr/>
            <p:nvPr/>
          </p:nvSpPr>
          <p:spPr>
            <a:xfrm>
              <a:off x="4386000" y="4291948"/>
              <a:ext cx="3420000" cy="1325563"/>
            </a:xfrm>
            <a:prstGeom prst="roundRect">
              <a:avLst>
                <a:gd name="adj" fmla="val 5428"/>
              </a:avLst>
            </a:prstGeom>
            <a:solidFill>
              <a:srgbClr val="A786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8FAF0C-F2A1-E0AF-AEA8-CB99436F7690}"/>
                </a:ext>
              </a:extLst>
            </p:cNvPr>
            <p:cNvSpPr txBox="1"/>
            <p:nvPr/>
          </p:nvSpPr>
          <p:spPr>
            <a:xfrm>
              <a:off x="4618670" y="4382348"/>
              <a:ext cx="2954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>
                  <a:solidFill>
                    <a:srgbClr val="7030A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マイナーバージョン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70B5878-4229-AC6B-2CFE-3117930C9A8D}"/>
                </a:ext>
              </a:extLst>
            </p:cNvPr>
            <p:cNvSpPr txBox="1"/>
            <p:nvPr/>
          </p:nvSpPr>
          <p:spPr>
            <a:xfrm>
              <a:off x="4477814" y="4886646"/>
              <a:ext cx="3236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後方互換性があり機能性を追加した場合に上げる．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DAB3F18-6BEB-2381-4BC0-2ECB10E812A3}"/>
              </a:ext>
            </a:extLst>
          </p:cNvPr>
          <p:cNvGrpSpPr/>
          <p:nvPr/>
        </p:nvGrpSpPr>
        <p:grpSpPr>
          <a:xfrm>
            <a:off x="7933800" y="3992148"/>
            <a:ext cx="3420000" cy="1325563"/>
            <a:chOff x="7933800" y="4291948"/>
            <a:chExt cx="3420000" cy="1325563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FE259BBB-6522-1E58-F516-5B446D9818B9}"/>
                </a:ext>
              </a:extLst>
            </p:cNvPr>
            <p:cNvSpPr/>
            <p:nvPr/>
          </p:nvSpPr>
          <p:spPr>
            <a:xfrm>
              <a:off x="7933800" y="4291948"/>
              <a:ext cx="3420000" cy="1325563"/>
            </a:xfrm>
            <a:prstGeom prst="roundRect">
              <a:avLst>
                <a:gd name="adj" fmla="val 5428"/>
              </a:avLst>
            </a:prstGeom>
            <a:solidFill>
              <a:srgbClr val="9DBF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E14801A-0850-75B7-D8B5-B436BCEDB3E2}"/>
                </a:ext>
              </a:extLst>
            </p:cNvPr>
            <p:cNvSpPr txBox="1"/>
            <p:nvPr/>
          </p:nvSpPr>
          <p:spPr>
            <a:xfrm>
              <a:off x="8320361" y="438234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>
                  <a:solidFill>
                    <a:schemeClr val="accent6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パッチ</a:t>
              </a:r>
              <a:r>
                <a:rPr kumimoji="1" lang="ja-JP" altLang="en-US" sz="2400">
                  <a:solidFill>
                    <a:schemeClr val="accent6">
                      <a:lumMod val="50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バージョン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9A7E69F-2B00-4DC5-1DF2-7A9D1797F210}"/>
                </a:ext>
              </a:extLst>
            </p:cNvPr>
            <p:cNvSpPr txBox="1"/>
            <p:nvPr/>
          </p:nvSpPr>
          <p:spPr>
            <a:xfrm>
              <a:off x="8025616" y="4847578"/>
              <a:ext cx="3236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後方互換性を伴うバグ修正をした場合に上げる．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2F852-C19F-8704-CE9E-8B09870FC2CC}"/>
              </a:ext>
            </a:extLst>
          </p:cNvPr>
          <p:cNvSpPr txBox="1"/>
          <p:nvPr/>
        </p:nvSpPr>
        <p:spPr>
          <a:xfrm>
            <a:off x="7573326" y="2668278"/>
            <a:ext cx="35864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9600" dirty="0">
                <a:solidFill>
                  <a:schemeClr val="accent5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-beta</a:t>
            </a:r>
            <a:endParaRPr lang="ja-JP" altLang="en-US" sz="960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31F3E39-8F32-BB16-4845-2299617A0844}"/>
              </a:ext>
            </a:extLst>
          </p:cNvPr>
          <p:cNvGrpSpPr/>
          <p:nvPr/>
        </p:nvGrpSpPr>
        <p:grpSpPr>
          <a:xfrm>
            <a:off x="746927" y="5389783"/>
            <a:ext cx="10606871" cy="549501"/>
            <a:chOff x="7904116" y="4291948"/>
            <a:chExt cx="3449684" cy="549501"/>
          </a:xfrm>
        </p:grpSpPr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41093D14-5045-6887-7956-A68AEAAA3E33}"/>
                </a:ext>
              </a:extLst>
            </p:cNvPr>
            <p:cNvSpPr/>
            <p:nvPr/>
          </p:nvSpPr>
          <p:spPr>
            <a:xfrm>
              <a:off x="7933800" y="4291948"/>
              <a:ext cx="3420000" cy="549501"/>
            </a:xfrm>
            <a:prstGeom prst="roundRect">
              <a:avLst>
                <a:gd name="adj" fmla="val 5428"/>
              </a:avLst>
            </a:prstGeom>
            <a:solidFill>
              <a:srgbClr val="7D98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C2FB1E9-4E48-4A46-A3ED-97879A64671E}"/>
                </a:ext>
              </a:extLst>
            </p:cNvPr>
            <p:cNvSpPr txBox="1"/>
            <p:nvPr/>
          </p:nvSpPr>
          <p:spPr>
            <a:xfrm>
              <a:off x="7904116" y="4335866"/>
              <a:ext cx="553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>
                  <a:solidFill>
                    <a:schemeClr val="accent5">
                      <a:lumMod val="7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ラベル</a:t>
              </a:r>
              <a:endParaRPr kumimoji="1" lang="ja-JP" altLang="en-US" sz="2400">
                <a:solidFill>
                  <a:schemeClr val="accent5">
                    <a:lumMod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A65625F-3420-D074-E291-BF3395826984}"/>
                </a:ext>
              </a:extLst>
            </p:cNvPr>
            <p:cNvSpPr txBox="1"/>
            <p:nvPr/>
          </p:nvSpPr>
          <p:spPr>
            <a:xfrm>
              <a:off x="8379888" y="4382032"/>
              <a:ext cx="2801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プレリリースやベータ版，アルファ版などの</a:t>
              </a:r>
              <a:r>
                <a: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r>
                <a: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rPr>
                <a:t>つの数値を拡張する形で利用する．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19341-97E9-B186-C4C9-7152FD9A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000" dirty="0"/>
              <a:t>Semantic Versioning</a:t>
            </a:r>
            <a:br>
              <a:rPr lang="en-US" altLang="ja-JP" sz="6000" dirty="0"/>
            </a:br>
            <a:r>
              <a:rPr lang="ja-JP" altLang="en-US" sz="6000"/>
              <a:t>の主なルール</a:t>
            </a:r>
            <a:endParaRPr kumimoji="1" lang="ja-JP" altLang="en-US" sz="6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66FE78-DA6C-671A-B31A-97D59BF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/>
              <a:t>一度公開したものは一切変更してはいけない．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いかなる修正も新たなバージョンとして公開しないといけない．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メジャーバージョンの</a:t>
            </a:r>
            <a:r>
              <a:rPr kumimoji="1" lang="en-US" altLang="ja-JP" dirty="0"/>
              <a:t>0</a:t>
            </a:r>
            <a:r>
              <a:rPr kumimoji="1" lang="ja-JP" altLang="en-US"/>
              <a:t>はいかなる変更も起こりうる．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E690-459B-7121-7D2E-761FD44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83C930-7243-38E6-273F-13963429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D1E6A-D4DC-C79B-974B-B4DB676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2EC08-02F7-2B5A-A298-E0B87D538D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必要な知識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バージョン管理</a:t>
            </a:r>
            <a:endParaRPr lang="en-US" altLang="ja-JP" dirty="0"/>
          </a:p>
          <a:p>
            <a:pPr lvl="2">
              <a:lnSpc>
                <a:spcPct val="110000"/>
              </a:lnSpc>
            </a:pPr>
            <a:r>
              <a:rPr lang="en-US" altLang="ja-JP" dirty="0"/>
              <a:t>Semantic Versioning</a:t>
            </a:r>
          </a:p>
          <a:p>
            <a:pPr lvl="1">
              <a:lnSpc>
                <a:spcPct val="11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  <a:endParaRPr kumimoji="1" lang="en-US" altLang="ja-JP" dirty="0"/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 flow</a:t>
            </a:r>
          </a:p>
          <a:p>
            <a:pPr lvl="2">
              <a:lnSpc>
                <a:spcPct val="110000"/>
              </a:lnSpc>
            </a:pPr>
            <a:r>
              <a:rPr kumimoji="1" lang="en-US" altLang="ja-JP" dirty="0"/>
              <a:t>GitHub flow</a:t>
            </a:r>
          </a:p>
          <a:p>
            <a:pPr lvl="2">
              <a:lnSpc>
                <a:spcPct val="110000"/>
              </a:lnSpc>
            </a:pPr>
            <a:r>
              <a:rPr lang="en-US" altLang="ja-JP" dirty="0"/>
              <a:t>GitLab flow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コミットコメント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/>
              <a:t>ドキュメント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lang="ja-JP" altLang="en-US"/>
              <a:t>リリース</a:t>
            </a:r>
            <a:endParaRPr kumimoji="1" lang="en-US" altLang="ja-JP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26A4172-F59A-FEE5-773D-4CF85C52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5079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CI/CD</a:t>
            </a:r>
            <a:r>
              <a:rPr kumimoji="1" lang="ja-JP" altLang="en-US"/>
              <a:t>スクリプトを充実させる．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ビルドする．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バージョンを上げる．</a:t>
            </a:r>
            <a:endParaRPr kumimoji="1"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プルリクエストを作成する．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kumimoji="1" lang="ja-JP" altLang="en-US"/>
              <a:t>リリースを作成する．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ドキュメントを作成する．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ja-JP" altLang="en-US"/>
              <a:t>配布用ファイルを準備し，アップロードする．</a:t>
            </a:r>
            <a:endParaRPr kumimoji="1" lang="en-US" altLang="ja-JP" dirty="0"/>
          </a:p>
          <a:p>
            <a:pPr lvl="2">
              <a:lnSpc>
                <a:spcPct val="120000"/>
              </a:lnSpc>
            </a:pPr>
            <a:r>
              <a:rPr kumimoji="1" lang="en-US" altLang="ja-JP" dirty="0"/>
              <a:t>Docker</a:t>
            </a:r>
            <a:r>
              <a:rPr kumimoji="1" lang="ja-JP" altLang="en-US"/>
              <a:t>イメージを構築する．</a:t>
            </a:r>
          </a:p>
          <a:p>
            <a:pPr>
              <a:lnSpc>
                <a:spcPct val="120000"/>
              </a:lnSpc>
            </a:pPr>
            <a:endParaRPr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3D18B-A867-7D3B-A26E-3B46F4A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ADD52-16DE-6222-D471-EAD63B5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6BC7A-2779-A47F-6810-38BAFBE3467A}"/>
              </a:ext>
            </a:extLst>
          </p:cNvPr>
          <p:cNvSpPr/>
          <p:nvPr/>
        </p:nvSpPr>
        <p:spPr>
          <a:xfrm>
            <a:off x="6172199" y="1825625"/>
            <a:ext cx="5747477" cy="43513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718F2F-D46B-6CD7-0C28-B5D0BA92B2E4}"/>
              </a:ext>
            </a:extLst>
          </p:cNvPr>
          <p:cNvSpPr/>
          <p:nvPr/>
        </p:nvSpPr>
        <p:spPr>
          <a:xfrm>
            <a:off x="631460" y="4601980"/>
            <a:ext cx="5595079" cy="132556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8E2811-5867-80CE-E2F2-28B3578E0433}"/>
              </a:ext>
            </a:extLst>
          </p:cNvPr>
          <p:cNvSpPr/>
          <p:nvPr/>
        </p:nvSpPr>
        <p:spPr>
          <a:xfrm>
            <a:off x="783861" y="2271010"/>
            <a:ext cx="4867432" cy="74201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38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74F1DB-4A15-1F28-E405-EE1BE648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/>
              <a:t>のブランチモデル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96DDE-0875-803A-D166-9E389C34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453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ja-JP" dirty="0"/>
              <a:t>Git</a:t>
            </a:r>
            <a:r>
              <a:rPr kumimoji="1" lang="ja-JP" altLang="en-US"/>
              <a:t>のブランチの作り方</a:t>
            </a:r>
            <a:r>
              <a:rPr kumimoji="1" lang="en-US" altLang="ja-JP" dirty="0"/>
              <a:t>/</a:t>
            </a:r>
            <a:r>
              <a:rPr kumimoji="1" lang="ja-JP" altLang="en-US"/>
              <a:t>開発の進め方のモデルのこと．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/>
              <a:t>Git flow</a:t>
            </a:r>
            <a:r>
              <a:rPr kumimoji="1" lang="en-US" altLang="ja-JP" baseline="30000" dirty="0"/>
              <a:t>[3]</a:t>
            </a:r>
            <a:r>
              <a:rPr kumimoji="1" lang="en-US" altLang="ja-JP" dirty="0"/>
              <a:t>, GitHub flow</a:t>
            </a:r>
            <a:r>
              <a:rPr kumimoji="1" lang="en-US" altLang="ja-JP" baseline="30000" dirty="0"/>
              <a:t>[4]</a:t>
            </a:r>
            <a:r>
              <a:rPr kumimoji="1" lang="en-US" altLang="ja-JP" dirty="0"/>
              <a:t>, GitLab flow</a:t>
            </a:r>
            <a:r>
              <a:rPr kumimoji="1" lang="en-US" altLang="ja-JP" baseline="30000" dirty="0"/>
              <a:t>[5]</a:t>
            </a:r>
            <a:r>
              <a:rPr kumimoji="1" lang="ja-JP" altLang="en-US"/>
              <a:t>などがある．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en-US" altLang="ja-JP" dirty="0"/>
              <a:t>feature</a:t>
            </a:r>
            <a:r>
              <a:rPr lang="ja-JP" altLang="en-US"/>
              <a:t>ブランチ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ある機能を作成するためのブランチ．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機能ごとに別のブランチになる．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ja-JP" altLang="en-US"/>
              <a:t>例</a:t>
            </a:r>
            <a:endParaRPr lang="en-US" altLang="ja-JP" dirty="0"/>
          </a:p>
          <a:p>
            <a:pPr lvl="2">
              <a:lnSpc>
                <a:spcPct val="120000"/>
              </a:lnSpc>
            </a:pPr>
            <a:r>
              <a:rPr lang="en-US" altLang="ja-JP" dirty="0"/>
              <a:t>features/authentication, features/list-shorten-</a:t>
            </a:r>
            <a:r>
              <a:rPr lang="en-US" altLang="ja-JP" dirty="0" err="1"/>
              <a:t>urls</a:t>
            </a:r>
            <a:r>
              <a:rPr lang="en-US" altLang="ja-JP" dirty="0"/>
              <a:t>, ...</a:t>
            </a:r>
            <a:endParaRPr lang="ja-JP" altLang="en-US"/>
          </a:p>
          <a:p>
            <a:pPr>
              <a:lnSpc>
                <a:spcPct val="12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87544-2FB6-FC5D-04DF-BBACC3C7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2023-05-02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6E1D7E-F36D-D637-3B8C-E16466BC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845E4-5C92-A046-BB66-E5D9CC995B0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1A1224-8C02-34DF-B33E-924361D51806}"/>
              </a:ext>
            </a:extLst>
          </p:cNvPr>
          <p:cNvSpPr txBox="1"/>
          <p:nvPr/>
        </p:nvSpPr>
        <p:spPr>
          <a:xfrm>
            <a:off x="2521781" y="5798145"/>
            <a:ext cx="8347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31800" algn="l"/>
              </a:tabLst>
            </a:pPr>
            <a:r>
              <a:rPr lang="en-US" altLang="ja-JP" dirty="0"/>
              <a:t>[3]	</a:t>
            </a:r>
            <a:r>
              <a:rPr lang="ja-JP" altLang="en-US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https://nvie.com/posts/a-successful-git-branching-model/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31800" algn="l"/>
              </a:tabLst>
            </a:pPr>
            <a:r>
              <a:rPr lang="en-US" altLang="ja-JP" dirty="0"/>
              <a:t>[4]	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https://docs.github.com/ja/get-started/quickstart/github-flow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31800" algn="l"/>
              </a:tabLst>
            </a:pPr>
            <a:r>
              <a:rPr lang="en-US" altLang="ja-JP" dirty="0"/>
              <a:t>[5]	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https://docs.gitlab.com/ee/topics/gitlab_flow.html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6620EDEF-E57C-BA6D-7A2D-7C81EAA7D5B3}"/>
              </a:ext>
            </a:extLst>
          </p:cNvPr>
          <p:cNvSpPr txBox="1">
            <a:spLocks/>
          </p:cNvSpPr>
          <p:nvPr/>
        </p:nvSpPr>
        <p:spPr>
          <a:xfrm>
            <a:off x="838200" y="3758783"/>
            <a:ext cx="10515600" cy="25975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526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B92DAC1-B206-6E4D-9DDA-F3C380F9C271}" vid="{0ECE7065-281A-B545-8D42-4EC5E612C96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16761</TotalTime>
  <Words>5266</Words>
  <Application>Microsoft Macintosh PowerPoint</Application>
  <PresentationFormat>ワイド画面</PresentationFormat>
  <Paragraphs>799</Paragraphs>
  <Slides>40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Myrica M</vt:lpstr>
      <vt:lpstr>Meiryo</vt:lpstr>
      <vt:lpstr>游ゴシック</vt:lpstr>
      <vt:lpstr>Arial</vt:lpstr>
      <vt:lpstr>Consolas</vt:lpstr>
      <vt:lpstr>Helvetica</vt:lpstr>
      <vt:lpstr>Times New Roman</vt:lpstr>
      <vt:lpstr>Office テーマ</vt:lpstr>
      <vt:lpstr>エンピリカル ソフトウェア工学 第04回 CI/CD (2/2)</vt:lpstr>
      <vt:lpstr>スケジュール</vt:lpstr>
      <vt:lpstr>本日までに行ったこと</vt:lpstr>
      <vt:lpstr>本日の内容</vt:lpstr>
      <vt:lpstr>バージョン管理</vt:lpstr>
      <vt:lpstr>Semantic Versioning[2]</vt:lpstr>
      <vt:lpstr>Semantic Versioning の主なルール</vt:lpstr>
      <vt:lpstr>本日の内容</vt:lpstr>
      <vt:lpstr>Gitのブランチモデル</vt:lpstr>
      <vt:lpstr>Git flow</vt:lpstr>
      <vt:lpstr>GitHub flow</vt:lpstr>
      <vt:lpstr>GitLab flow</vt:lpstr>
      <vt:lpstr>PowerPoint プレゼンテーション</vt:lpstr>
      <vt:lpstr>本日の内容</vt:lpstr>
      <vt:lpstr>コミットコメントについて</vt:lpstr>
      <vt:lpstr>Conventional Commits</vt:lpstr>
      <vt:lpstr>本日の内容</vt:lpstr>
      <vt:lpstr>GitHub Pages</vt:lpstr>
      <vt:lpstr>ドキュメントを構築する．</vt:lpstr>
      <vt:lpstr>ドキュメント構築の準備</vt:lpstr>
      <vt:lpstr>リリースとは</vt:lpstr>
      <vt:lpstr>リリースとは</vt:lpstr>
      <vt:lpstr>シングルバイナリ</vt:lpstr>
      <vt:lpstr>Goでのクロスコンパイル</vt:lpstr>
      <vt:lpstr>本日の内容</vt:lpstr>
      <vt:lpstr>GitHub Actionsで行うこと</vt:lpstr>
      <vt:lpstr>バージョンを上げる（1/2） .bin/update_version.sh</vt:lpstr>
      <vt:lpstr>バージョンを上げる（2/2） .github/workflows/update_version.yml</vt:lpstr>
      <vt:lpstr>GitHubの設定</vt:lpstr>
      <vt:lpstr>本日の内容</vt:lpstr>
      <vt:lpstr>プルリクエストを作成する． .github/workflows/create_pull_request.yml</vt:lpstr>
      <vt:lpstr>本日の内容</vt:lpstr>
      <vt:lpstr>Makefile</vt:lpstr>
      <vt:lpstr>リリースを作成する．</vt:lpstr>
      <vt:lpstr>Dockerfile</vt:lpstr>
      <vt:lpstr>Dockerコンテナイメージ</vt:lpstr>
      <vt:lpstr>Package Settings</vt:lpstr>
      <vt:lpstr>releases.yml</vt:lpstr>
      <vt:lpstr>docker.yml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TAMADA HARUAKI</dc:creator>
  <cp:lastModifiedBy>TAMADA HARUAKI</cp:lastModifiedBy>
  <cp:revision>448</cp:revision>
  <dcterms:created xsi:type="dcterms:W3CDTF">2022-04-24T10:54:34Z</dcterms:created>
  <dcterms:modified xsi:type="dcterms:W3CDTF">2023-05-04T06:34:42Z</dcterms:modified>
</cp:coreProperties>
</file>