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6" r:id="rId3"/>
    <p:sldId id="340" r:id="rId4"/>
    <p:sldId id="306" r:id="rId5"/>
    <p:sldId id="348" r:id="rId6"/>
    <p:sldId id="352" r:id="rId7"/>
    <p:sldId id="349" r:id="rId8"/>
    <p:sldId id="350" r:id="rId9"/>
    <p:sldId id="351" r:id="rId10"/>
    <p:sldId id="341" r:id="rId11"/>
    <p:sldId id="360" r:id="rId12"/>
    <p:sldId id="354" r:id="rId13"/>
    <p:sldId id="355" r:id="rId14"/>
    <p:sldId id="357" r:id="rId15"/>
    <p:sldId id="358" r:id="rId16"/>
    <p:sldId id="359" r:id="rId17"/>
    <p:sldId id="342" r:id="rId18"/>
    <p:sldId id="362" r:id="rId19"/>
    <p:sldId id="363" r:id="rId20"/>
    <p:sldId id="343" r:id="rId21"/>
    <p:sldId id="345" r:id="rId22"/>
    <p:sldId id="344" r:id="rId23"/>
    <p:sldId id="346" r:id="rId24"/>
    <p:sldId id="364" r:id="rId25"/>
    <p:sldId id="347" r:id="rId26"/>
    <p:sldId id="279" r:id="rId27"/>
    <p:sldId id="353"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FFFFF"/>
    <a:srgbClr val="7D98B3"/>
    <a:srgbClr val="8699BF"/>
    <a:srgbClr val="9DBF86"/>
    <a:srgbClr val="A786BF"/>
    <a:srgbClr val="FFB3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3"/>
    <p:restoredTop sz="81127"/>
  </p:normalViewPr>
  <p:slideViewPr>
    <p:cSldViewPr snapToGrid="0" snapToObjects="1">
      <p:cViewPr>
        <p:scale>
          <a:sx n="84" d="100"/>
          <a:sy n="84" d="100"/>
        </p:scale>
        <p:origin x="23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E0D3F-88AC-AC4C-A850-A113E8478B35}" type="datetimeFigureOut">
              <a:rPr kumimoji="1" lang="ja-JP" altLang="en-US" smtClean="0"/>
              <a:t>2023/5/4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EFE4-0067-BE4A-AB74-27D08C169751}" type="slidenum">
              <a:rPr kumimoji="1" lang="ja-JP" altLang="en-US" smtClean="0"/>
              <a:t>‹#›</a:t>
            </a:fld>
            <a:endParaRPr kumimoji="1" lang="ja-JP" altLang="en-US"/>
          </a:p>
        </p:txBody>
      </p:sp>
    </p:spTree>
    <p:extLst>
      <p:ext uri="{BB962C8B-B14F-4D97-AF65-F5344CB8AC3E}">
        <p14:creationId xmlns:p14="http://schemas.microsoft.com/office/powerpoint/2010/main" val="2718888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a:t>
            </a:fld>
            <a:endParaRPr kumimoji="1" lang="ja-JP" altLang="en-US"/>
          </a:p>
        </p:txBody>
      </p:sp>
    </p:spTree>
    <p:extLst>
      <p:ext uri="{BB962C8B-B14F-4D97-AF65-F5344CB8AC3E}">
        <p14:creationId xmlns:p14="http://schemas.microsoft.com/office/powerpoint/2010/main" val="174321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3</a:t>
            </a:fld>
            <a:endParaRPr kumimoji="1" lang="ja-JP" altLang="en-US"/>
          </a:p>
        </p:txBody>
      </p:sp>
    </p:spTree>
    <p:extLst>
      <p:ext uri="{BB962C8B-B14F-4D97-AF65-F5344CB8AC3E}">
        <p14:creationId xmlns:p14="http://schemas.microsoft.com/office/powerpoint/2010/main" val="322776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a:t>
            </a:r>
            <a:r>
              <a:rPr kumimoji="1" lang="en-US" altLang="ja-JP" dirty="0" err="1"/>
              <a:t>api.github.com</a:t>
            </a:r>
            <a:r>
              <a:rPr kumimoji="1" lang="en-US" altLang="ja-JP" dirty="0"/>
              <a:t>/repos/</a:t>
            </a:r>
            <a:r>
              <a:rPr kumimoji="1" lang="en-US" altLang="ja-JP" dirty="0" err="1"/>
              <a:t>tamada</a:t>
            </a:r>
            <a:r>
              <a:rPr kumimoji="1" lang="en-US" altLang="ja-JP" dirty="0"/>
              <a:t>/</a:t>
            </a:r>
            <a:r>
              <a:rPr kumimoji="1" lang="en-US" altLang="ja-JP" dirty="0" err="1"/>
              <a:t>urleap</a:t>
            </a:r>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18</a:t>
            </a:fld>
            <a:endParaRPr kumimoji="1" lang="ja-JP" altLang="en-US"/>
          </a:p>
        </p:txBody>
      </p:sp>
    </p:spTree>
    <p:extLst>
      <p:ext uri="{BB962C8B-B14F-4D97-AF65-F5344CB8AC3E}">
        <p14:creationId xmlns:p14="http://schemas.microsoft.com/office/powerpoint/2010/main" val="2134670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19</a:t>
            </a:fld>
            <a:endParaRPr kumimoji="1" lang="ja-JP" altLang="en-US"/>
          </a:p>
        </p:txBody>
      </p:sp>
    </p:spTree>
    <p:extLst>
      <p:ext uri="{BB962C8B-B14F-4D97-AF65-F5344CB8AC3E}">
        <p14:creationId xmlns:p14="http://schemas.microsoft.com/office/powerpoint/2010/main" val="335100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存在だけ知っておいてもらえれば．</a:t>
            </a:r>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20</a:t>
            </a:fld>
            <a:endParaRPr kumimoji="1" lang="ja-JP" altLang="en-US"/>
          </a:p>
        </p:txBody>
      </p:sp>
    </p:spTree>
    <p:extLst>
      <p:ext uri="{BB962C8B-B14F-4D97-AF65-F5344CB8AC3E}">
        <p14:creationId xmlns:p14="http://schemas.microsoft.com/office/powerpoint/2010/main" val="191928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22</a:t>
            </a:fld>
            <a:endParaRPr kumimoji="1" lang="ja-JP" altLang="en-US"/>
          </a:p>
        </p:txBody>
      </p:sp>
    </p:spTree>
    <p:extLst>
      <p:ext uri="{BB962C8B-B14F-4D97-AF65-F5344CB8AC3E}">
        <p14:creationId xmlns:p14="http://schemas.microsoft.com/office/powerpoint/2010/main" val="3893621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26</a:t>
            </a:fld>
            <a:endParaRPr kumimoji="1" lang="ja-JP" altLang="en-US"/>
          </a:p>
        </p:txBody>
      </p:sp>
    </p:spTree>
    <p:extLst>
      <p:ext uri="{BB962C8B-B14F-4D97-AF65-F5344CB8AC3E}">
        <p14:creationId xmlns:p14="http://schemas.microsoft.com/office/powerpoint/2010/main" val="15221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AE3F1-6860-34FB-F2AC-E3181A6AF2DC}"/>
              </a:ext>
            </a:extLst>
          </p:cNvPr>
          <p:cNvSpPr>
            <a:spLocks noGrp="1"/>
          </p:cNvSpPr>
          <p:nvPr>
            <p:ph type="ctrTitle"/>
          </p:nvPr>
        </p:nvSpPr>
        <p:spPr>
          <a:xfrm>
            <a:off x="1524000" y="1122363"/>
            <a:ext cx="9144000" cy="2387600"/>
          </a:xfrm>
        </p:spPr>
        <p:txBody>
          <a:bodyPr anchor="b"/>
          <a:lstStyle>
            <a:lvl1pPr algn="ctr">
              <a:defRPr sz="66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CD0B15-C8B7-00F7-DBE9-D3AD533D27B2}"/>
              </a:ext>
            </a:extLst>
          </p:cNvPr>
          <p:cNvSpPr>
            <a:spLocks noGrp="1"/>
          </p:cNvSpPr>
          <p:nvPr>
            <p:ph type="subTitle" idx="1"/>
          </p:nvPr>
        </p:nvSpPr>
        <p:spPr>
          <a:xfrm>
            <a:off x="1524000" y="3602038"/>
            <a:ext cx="9144000" cy="1655762"/>
          </a:xfrm>
        </p:spPr>
        <p:txBody>
          <a:bodyPr>
            <a:normAutofit/>
          </a:bodyPr>
          <a:lstStyle>
            <a:lvl1pPr marL="0" indent="0" algn="ctr">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AC3DEB-6E35-D2D0-EABA-F8A19BBDE9F7}"/>
              </a:ext>
            </a:extLst>
          </p:cNvPr>
          <p:cNvSpPr>
            <a:spLocks noGrp="1"/>
          </p:cNvSpPr>
          <p:nvPr>
            <p:ph type="dt" sz="half" idx="10"/>
          </p:nvPr>
        </p:nvSpPr>
        <p:spPr/>
        <p:txBody>
          <a:bodyPr/>
          <a:lstStyle/>
          <a:p>
            <a:r>
              <a:rPr kumimoji="1" lang="en-US" altLang="ja-JP"/>
              <a:t>2023-05-09</a:t>
            </a:r>
            <a:endParaRPr kumimoji="1" lang="ja-JP" altLang="en-US"/>
          </a:p>
        </p:txBody>
      </p:sp>
      <p:sp>
        <p:nvSpPr>
          <p:cNvPr id="5" name="フッター プレースホルダー 4">
            <a:extLst>
              <a:ext uri="{FF2B5EF4-FFF2-40B4-BE49-F238E27FC236}">
                <a16:creationId xmlns:a16="http://schemas.microsoft.com/office/drawing/2014/main" id="{78835D15-762E-39B0-0A6F-14EFF50BDB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5DFDF9-92D5-0273-6AA5-EE561AF63CBA}"/>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96430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9E654-7E7E-36B3-ADB0-3093EC9FFF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AB095-4BA5-2299-C02F-2E56585C27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B78716-480A-7430-C0FA-4F0DC0168B4A}"/>
              </a:ext>
            </a:extLst>
          </p:cNvPr>
          <p:cNvSpPr>
            <a:spLocks noGrp="1"/>
          </p:cNvSpPr>
          <p:nvPr>
            <p:ph type="dt" sz="half" idx="10"/>
          </p:nvPr>
        </p:nvSpPr>
        <p:spPr/>
        <p:txBody>
          <a:bodyPr/>
          <a:lstStyle/>
          <a:p>
            <a:r>
              <a:rPr kumimoji="1" lang="en-US" altLang="ja-JP"/>
              <a:t>2023-05-09</a:t>
            </a:r>
            <a:endParaRPr kumimoji="1" lang="ja-JP" altLang="en-US"/>
          </a:p>
        </p:txBody>
      </p:sp>
      <p:sp>
        <p:nvSpPr>
          <p:cNvPr id="5" name="フッター プレースホルダー 4">
            <a:extLst>
              <a:ext uri="{FF2B5EF4-FFF2-40B4-BE49-F238E27FC236}">
                <a16:creationId xmlns:a16="http://schemas.microsoft.com/office/drawing/2014/main" id="{76B42CF7-BBCD-5D04-D7AD-CBC09AA585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8D3898-C8CD-BE96-524B-6C3F921112E5}"/>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1714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1886E9-6CAD-71F6-5345-FA13967037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2359E1-F40F-3D47-6DF2-882BD86EA9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18D548-5283-77D1-F67F-6EC5C16A5918}"/>
              </a:ext>
            </a:extLst>
          </p:cNvPr>
          <p:cNvSpPr>
            <a:spLocks noGrp="1"/>
          </p:cNvSpPr>
          <p:nvPr>
            <p:ph type="dt" sz="half" idx="10"/>
          </p:nvPr>
        </p:nvSpPr>
        <p:spPr/>
        <p:txBody>
          <a:bodyPr/>
          <a:lstStyle/>
          <a:p>
            <a:r>
              <a:rPr kumimoji="1" lang="en-US" altLang="ja-JP"/>
              <a:t>2023-05-09</a:t>
            </a:r>
            <a:endParaRPr kumimoji="1" lang="ja-JP" altLang="en-US"/>
          </a:p>
        </p:txBody>
      </p:sp>
      <p:sp>
        <p:nvSpPr>
          <p:cNvPr id="5" name="フッター プレースホルダー 4">
            <a:extLst>
              <a:ext uri="{FF2B5EF4-FFF2-40B4-BE49-F238E27FC236}">
                <a16:creationId xmlns:a16="http://schemas.microsoft.com/office/drawing/2014/main" id="{B8CD1D05-E6FD-9267-0EA3-57EE28C4F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33F417-24E0-EE42-C260-DDADA437A1A4}"/>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531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965E4-8E20-9D46-6D12-F877A919C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23E8D2-3A17-78BF-F4C2-CDF62ACF41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D23703-4802-F8D8-D9BF-C6ABE5C8AB80}"/>
              </a:ext>
            </a:extLst>
          </p:cNvPr>
          <p:cNvSpPr>
            <a:spLocks noGrp="1"/>
          </p:cNvSpPr>
          <p:nvPr>
            <p:ph type="dt" sz="half" idx="10"/>
          </p:nvPr>
        </p:nvSpPr>
        <p:spPr/>
        <p:txBody>
          <a:bodyPr/>
          <a:lstStyle/>
          <a:p>
            <a:r>
              <a:rPr kumimoji="1" lang="en-US" altLang="ja-JP"/>
              <a:t>2023-05-09</a:t>
            </a:r>
            <a:endParaRPr kumimoji="1" lang="ja-JP" altLang="en-US"/>
          </a:p>
        </p:txBody>
      </p:sp>
      <p:sp>
        <p:nvSpPr>
          <p:cNvPr id="5" name="フッター プレースホルダー 4">
            <a:extLst>
              <a:ext uri="{FF2B5EF4-FFF2-40B4-BE49-F238E27FC236}">
                <a16:creationId xmlns:a16="http://schemas.microsoft.com/office/drawing/2014/main" id="{953C5D23-A2A0-1968-4ACC-1B1357A447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682BA-033D-1B7D-4861-DDD343E91047}"/>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2406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F4E9-7F37-2DF8-78B9-30C3125A55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F7F8-9D3C-A422-471A-C8A1E82F8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120F65-AA40-72A0-770D-E19A2FA9B323}"/>
              </a:ext>
            </a:extLst>
          </p:cNvPr>
          <p:cNvSpPr>
            <a:spLocks noGrp="1"/>
          </p:cNvSpPr>
          <p:nvPr>
            <p:ph type="dt" sz="half" idx="10"/>
          </p:nvPr>
        </p:nvSpPr>
        <p:spPr/>
        <p:txBody>
          <a:bodyPr/>
          <a:lstStyle/>
          <a:p>
            <a:r>
              <a:rPr kumimoji="1" lang="en-US" altLang="ja-JP"/>
              <a:t>2023-05-09</a:t>
            </a:r>
            <a:endParaRPr kumimoji="1" lang="ja-JP" altLang="en-US"/>
          </a:p>
        </p:txBody>
      </p:sp>
      <p:sp>
        <p:nvSpPr>
          <p:cNvPr id="5" name="フッター プレースホルダー 4">
            <a:extLst>
              <a:ext uri="{FF2B5EF4-FFF2-40B4-BE49-F238E27FC236}">
                <a16:creationId xmlns:a16="http://schemas.microsoft.com/office/drawing/2014/main" id="{86681911-2B29-A9AD-E565-FF8CD62423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A1582B-A53B-0238-DBDB-FB5DBFD8AF68}"/>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736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32BC-8A6A-9D3A-A1D9-3080F812AB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2D8DC-6AD4-FA7E-3F14-DB7C79ACDA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DE28B2-EF25-CC14-3531-75FEF0B68A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3A7B7E-A26D-8BA6-BB1E-8237CE6F294F}"/>
              </a:ext>
            </a:extLst>
          </p:cNvPr>
          <p:cNvSpPr>
            <a:spLocks noGrp="1"/>
          </p:cNvSpPr>
          <p:nvPr>
            <p:ph type="dt" sz="half" idx="10"/>
          </p:nvPr>
        </p:nvSpPr>
        <p:spPr/>
        <p:txBody>
          <a:bodyPr/>
          <a:lstStyle/>
          <a:p>
            <a:r>
              <a:rPr kumimoji="1" lang="en-US" altLang="ja-JP"/>
              <a:t>2023-05-09</a:t>
            </a:r>
            <a:endParaRPr kumimoji="1" lang="ja-JP" altLang="en-US"/>
          </a:p>
        </p:txBody>
      </p:sp>
      <p:sp>
        <p:nvSpPr>
          <p:cNvPr id="6" name="フッター プレースホルダー 5">
            <a:extLst>
              <a:ext uri="{FF2B5EF4-FFF2-40B4-BE49-F238E27FC236}">
                <a16:creationId xmlns:a16="http://schemas.microsoft.com/office/drawing/2014/main" id="{1CB7E107-84C7-8B82-2567-9E3F901037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7C7FA1-4591-F30A-BC2B-286C70E637DD}"/>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5595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54A32-DEA7-69BE-B62E-A622438353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BEF868-DDA1-C4EB-6743-489DC5FC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539B8F-A2A1-CF4F-742C-F6839C57B8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13E432-90C9-F616-1A3C-AE747080A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AA48B9-2830-0B1B-940E-B2239ADE25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B4728E-F8C1-F17A-C937-B880D97E8094}"/>
              </a:ext>
            </a:extLst>
          </p:cNvPr>
          <p:cNvSpPr>
            <a:spLocks noGrp="1"/>
          </p:cNvSpPr>
          <p:nvPr>
            <p:ph type="dt" sz="half" idx="10"/>
          </p:nvPr>
        </p:nvSpPr>
        <p:spPr/>
        <p:txBody>
          <a:bodyPr/>
          <a:lstStyle/>
          <a:p>
            <a:r>
              <a:rPr kumimoji="1" lang="en-US" altLang="ja-JP"/>
              <a:t>2023-05-09</a:t>
            </a:r>
            <a:endParaRPr kumimoji="1" lang="ja-JP" altLang="en-US"/>
          </a:p>
        </p:txBody>
      </p:sp>
      <p:sp>
        <p:nvSpPr>
          <p:cNvPr id="8" name="フッター プレースホルダー 7">
            <a:extLst>
              <a:ext uri="{FF2B5EF4-FFF2-40B4-BE49-F238E27FC236}">
                <a16:creationId xmlns:a16="http://schemas.microsoft.com/office/drawing/2014/main" id="{3F3C6BA5-320F-AD96-EF9C-4688CD1C2F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1151E6-2A46-0BFB-C19C-182A2D46D7B3}"/>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156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FCE36-69F6-8D82-66E2-2BE7E5650F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3D72AD-5495-9467-9401-F6186DDB3397}"/>
              </a:ext>
            </a:extLst>
          </p:cNvPr>
          <p:cNvSpPr>
            <a:spLocks noGrp="1"/>
          </p:cNvSpPr>
          <p:nvPr>
            <p:ph type="dt" sz="half" idx="10"/>
          </p:nvPr>
        </p:nvSpPr>
        <p:spPr/>
        <p:txBody>
          <a:bodyPr/>
          <a:lstStyle/>
          <a:p>
            <a:r>
              <a:rPr kumimoji="1" lang="en-US" altLang="ja-JP"/>
              <a:t>2023-05-09</a:t>
            </a:r>
            <a:endParaRPr kumimoji="1" lang="ja-JP" altLang="en-US"/>
          </a:p>
        </p:txBody>
      </p:sp>
      <p:sp>
        <p:nvSpPr>
          <p:cNvPr id="4" name="フッター プレースホルダー 3">
            <a:extLst>
              <a:ext uri="{FF2B5EF4-FFF2-40B4-BE49-F238E27FC236}">
                <a16:creationId xmlns:a16="http://schemas.microsoft.com/office/drawing/2014/main" id="{2D62EC51-A3D5-EC3F-7813-ADEA4FCAFC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AA073C-2BE4-2466-8413-FEE9DE4DE62E}"/>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12636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254B13-A92B-C641-0C83-88C8E8C09F9F}"/>
              </a:ext>
            </a:extLst>
          </p:cNvPr>
          <p:cNvSpPr>
            <a:spLocks noGrp="1"/>
          </p:cNvSpPr>
          <p:nvPr>
            <p:ph type="dt" sz="half" idx="10"/>
          </p:nvPr>
        </p:nvSpPr>
        <p:spPr/>
        <p:txBody>
          <a:bodyPr/>
          <a:lstStyle/>
          <a:p>
            <a:r>
              <a:rPr kumimoji="1" lang="en-US" altLang="ja-JP"/>
              <a:t>2023-05-09</a:t>
            </a:r>
            <a:endParaRPr kumimoji="1" lang="ja-JP" altLang="en-US"/>
          </a:p>
        </p:txBody>
      </p:sp>
      <p:sp>
        <p:nvSpPr>
          <p:cNvPr id="3" name="フッター プレースホルダー 2">
            <a:extLst>
              <a:ext uri="{FF2B5EF4-FFF2-40B4-BE49-F238E27FC236}">
                <a16:creationId xmlns:a16="http://schemas.microsoft.com/office/drawing/2014/main" id="{F0A961BE-BDDF-24BF-A624-7B4A792F88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82A63C-7150-3E3B-E0A7-4FAFA23A7629}"/>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99417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DCBFD-B9B9-C88D-4AF2-DA5E9D1461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0645C-911D-D877-789A-4ABCA1607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35085C-0945-616B-1D39-35150C87E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5E25B3-F458-1F25-BA2A-10D3E7E26039}"/>
              </a:ext>
            </a:extLst>
          </p:cNvPr>
          <p:cNvSpPr>
            <a:spLocks noGrp="1"/>
          </p:cNvSpPr>
          <p:nvPr>
            <p:ph type="dt" sz="half" idx="10"/>
          </p:nvPr>
        </p:nvSpPr>
        <p:spPr/>
        <p:txBody>
          <a:bodyPr/>
          <a:lstStyle/>
          <a:p>
            <a:r>
              <a:rPr kumimoji="1" lang="en-US" altLang="ja-JP"/>
              <a:t>2023-05-09</a:t>
            </a:r>
            <a:endParaRPr kumimoji="1" lang="ja-JP" altLang="en-US"/>
          </a:p>
        </p:txBody>
      </p:sp>
      <p:sp>
        <p:nvSpPr>
          <p:cNvPr id="6" name="フッター プレースホルダー 5">
            <a:extLst>
              <a:ext uri="{FF2B5EF4-FFF2-40B4-BE49-F238E27FC236}">
                <a16:creationId xmlns:a16="http://schemas.microsoft.com/office/drawing/2014/main" id="{3209217E-3F73-CCE8-77EF-A52308AC8C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0295A2-6412-27A3-80DB-4DC7AF9FA560}"/>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297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A11E3-5007-3320-F7E6-691E1139DC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AA4DA3-E363-0E1A-C5EE-67CFA080E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D13344-E496-4753-C58C-D01D8C7BC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56EEBB-B395-8892-612D-06BBEE164464}"/>
              </a:ext>
            </a:extLst>
          </p:cNvPr>
          <p:cNvSpPr>
            <a:spLocks noGrp="1"/>
          </p:cNvSpPr>
          <p:nvPr>
            <p:ph type="dt" sz="half" idx="10"/>
          </p:nvPr>
        </p:nvSpPr>
        <p:spPr/>
        <p:txBody>
          <a:bodyPr/>
          <a:lstStyle/>
          <a:p>
            <a:r>
              <a:rPr kumimoji="1" lang="en-US" altLang="ja-JP"/>
              <a:t>2023-05-09</a:t>
            </a:r>
            <a:endParaRPr kumimoji="1" lang="ja-JP" altLang="en-US"/>
          </a:p>
        </p:txBody>
      </p:sp>
      <p:sp>
        <p:nvSpPr>
          <p:cNvPr id="6" name="フッター プレースホルダー 5">
            <a:extLst>
              <a:ext uri="{FF2B5EF4-FFF2-40B4-BE49-F238E27FC236}">
                <a16:creationId xmlns:a16="http://schemas.microsoft.com/office/drawing/2014/main" id="{A1A73243-636B-AD34-97B8-096CAB4BD0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1AB26F-070D-AA48-1A17-487ABD4308E6}"/>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52074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F236BC-AAF6-B861-739B-86FA34313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0FC96-8BC7-5FBA-D355-BCF93438E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D1E11-9D31-C316-E911-911DC842E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latin typeface="Meiryo" panose="020B0604030504040204" pitchFamily="34" charset="-128"/>
                <a:ea typeface="Meiryo" panose="020B0604030504040204" pitchFamily="34" charset="-128"/>
              </a:defRPr>
            </a:lvl1pPr>
          </a:lstStyle>
          <a:p>
            <a:r>
              <a:rPr lang="en-US" altLang="ja-JP"/>
              <a:t>2023-05-09</a:t>
            </a:r>
            <a:endParaRPr lang="ja-JP" altLang="en-US"/>
          </a:p>
        </p:txBody>
      </p:sp>
      <p:sp>
        <p:nvSpPr>
          <p:cNvPr id="5" name="フッター プレースホルダー 4">
            <a:extLst>
              <a:ext uri="{FF2B5EF4-FFF2-40B4-BE49-F238E27FC236}">
                <a16:creationId xmlns:a16="http://schemas.microsoft.com/office/drawing/2014/main" id="{EB552398-2A83-C162-F251-7C27A4C85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682060AB-9F59-AB6D-F6F6-574D92AC7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latin typeface="Meiryo" panose="020B0604030504040204" pitchFamily="34" charset="-128"/>
                <a:ea typeface="Meiryo" panose="020B0604030504040204" pitchFamily="34" charset="-128"/>
              </a:defRPr>
            </a:lvl1pPr>
          </a:lstStyle>
          <a:p>
            <a:fld id="{0B8845E4-5C92-A046-BB66-E5D9CC995B08}" type="slidenum">
              <a:rPr lang="ja-JP" altLang="en-US" smtClean="0"/>
              <a:pPr/>
              <a:t>‹#›</a:t>
            </a:fld>
            <a:endParaRPr lang="ja-JP" altLang="en-US"/>
          </a:p>
        </p:txBody>
      </p:sp>
    </p:spTree>
    <p:extLst>
      <p:ext uri="{BB962C8B-B14F-4D97-AF65-F5344CB8AC3E}">
        <p14:creationId xmlns:p14="http://schemas.microsoft.com/office/powerpoint/2010/main" val="395297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6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urfave/cli" TargetMode="External"/><Relationship Id="rId5" Type="http://schemas.openxmlformats.org/officeDocument/2006/relationships/hyperlink" Target="https://github.com/urfave"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5784E-BEC4-EB82-3848-F83C83012E1D}"/>
              </a:ext>
            </a:extLst>
          </p:cNvPr>
          <p:cNvSpPr>
            <a:spLocks noGrp="1"/>
          </p:cNvSpPr>
          <p:nvPr>
            <p:ph type="ctrTitle"/>
          </p:nvPr>
        </p:nvSpPr>
        <p:spPr>
          <a:xfrm>
            <a:off x="0" y="1122363"/>
            <a:ext cx="12192000" cy="2387600"/>
          </a:xfrm>
        </p:spPr>
        <p:txBody>
          <a:bodyPr/>
          <a:lstStyle/>
          <a:p>
            <a:r>
              <a:rPr lang="ja-JP" altLang="en-US"/>
              <a:t>エンピリカル</a:t>
            </a:r>
            <a:br>
              <a:rPr lang="en-US" altLang="ja-JP" dirty="0"/>
            </a:br>
            <a:r>
              <a:rPr lang="ja-JP" altLang="en-US"/>
              <a:t>ソフトウェア工学</a:t>
            </a:r>
            <a:br>
              <a:rPr lang="en-US" altLang="ja-JP" dirty="0"/>
            </a:br>
            <a:r>
              <a:rPr lang="ja-JP" altLang="en-US" sz="4800"/>
              <a:t>第</a:t>
            </a:r>
            <a:r>
              <a:rPr lang="en-US" altLang="ja-JP" sz="4800" dirty="0"/>
              <a:t>05</a:t>
            </a:r>
            <a:r>
              <a:rPr lang="ja-JP" altLang="en-US" sz="4800"/>
              <a:t>回</a:t>
            </a:r>
            <a:r>
              <a:rPr lang="en-US" altLang="ja-JP" sz="4800" dirty="0"/>
              <a:t> </a:t>
            </a:r>
            <a:r>
              <a:rPr lang="ja-JP" altLang="en-US" sz="4800"/>
              <a:t>プログラミング</a:t>
            </a:r>
            <a:r>
              <a:rPr lang="en-US" altLang="ja-JP" sz="4800" dirty="0"/>
              <a:t> (1/3)</a:t>
            </a:r>
            <a:endParaRPr kumimoji="1" lang="ja-JP" altLang="en-US" sz="4800"/>
          </a:p>
        </p:txBody>
      </p:sp>
      <p:sp>
        <p:nvSpPr>
          <p:cNvPr id="3" name="字幕 2">
            <a:extLst>
              <a:ext uri="{FF2B5EF4-FFF2-40B4-BE49-F238E27FC236}">
                <a16:creationId xmlns:a16="http://schemas.microsoft.com/office/drawing/2014/main" id="{EB687755-EB78-813E-2AE5-266F2715E1A9}"/>
              </a:ext>
            </a:extLst>
          </p:cNvPr>
          <p:cNvSpPr>
            <a:spLocks noGrp="1"/>
          </p:cNvSpPr>
          <p:nvPr>
            <p:ph type="subTitle" idx="1"/>
          </p:nvPr>
        </p:nvSpPr>
        <p:spPr/>
        <p:txBody>
          <a:bodyPr/>
          <a:lstStyle/>
          <a:p>
            <a:r>
              <a:rPr kumimoji="1" lang="en-US" altLang="ja-JP" dirty="0"/>
              <a:t>2023-05-09</a:t>
            </a:r>
          </a:p>
          <a:p>
            <a:r>
              <a:rPr lang="ja-JP" altLang="en-US"/>
              <a:t>玉田</a:t>
            </a:r>
            <a:r>
              <a:rPr lang="en-US" altLang="ja-JP" dirty="0"/>
              <a:t> </a:t>
            </a:r>
            <a:r>
              <a:rPr lang="ja-JP" altLang="en-US"/>
              <a:t>春昭</a:t>
            </a:r>
            <a:endParaRPr kumimoji="1" lang="ja-JP" altLang="en-US"/>
          </a:p>
        </p:txBody>
      </p:sp>
      <p:sp>
        <p:nvSpPr>
          <p:cNvPr id="4" name="日付プレースホルダー 3">
            <a:extLst>
              <a:ext uri="{FF2B5EF4-FFF2-40B4-BE49-F238E27FC236}">
                <a16:creationId xmlns:a16="http://schemas.microsoft.com/office/drawing/2014/main" id="{975A0BDC-22A6-7CC7-0358-1C2E091539CC}"/>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45D24184-6358-A3E9-85F2-F35BC4F1503D}"/>
              </a:ext>
            </a:extLst>
          </p:cNvPr>
          <p:cNvSpPr>
            <a:spLocks noGrp="1"/>
          </p:cNvSpPr>
          <p:nvPr>
            <p:ph type="sldNum" sz="quarter" idx="12"/>
          </p:nvPr>
        </p:nvSpPr>
        <p:spPr/>
        <p:txBody>
          <a:bodyPr/>
          <a:lstStyle/>
          <a:p>
            <a:fld id="{0B8845E4-5C92-A046-BB66-E5D9CC995B08}" type="slidenum">
              <a:rPr kumimoji="1" lang="ja-JP" altLang="en-US" smtClean="0"/>
              <a:t>1</a:t>
            </a:fld>
            <a:endParaRPr kumimoji="1" lang="ja-JP" altLang="en-US"/>
          </a:p>
        </p:txBody>
      </p:sp>
      <p:grpSp>
        <p:nvGrpSpPr>
          <p:cNvPr id="31" name="グループ化 30">
            <a:extLst>
              <a:ext uri="{FF2B5EF4-FFF2-40B4-BE49-F238E27FC236}">
                <a16:creationId xmlns:a16="http://schemas.microsoft.com/office/drawing/2014/main" id="{7B251CA9-58BE-4366-AD96-9057A0BB385E}"/>
              </a:ext>
            </a:extLst>
          </p:cNvPr>
          <p:cNvGrpSpPr/>
          <p:nvPr/>
        </p:nvGrpSpPr>
        <p:grpSpPr>
          <a:xfrm>
            <a:off x="116542" y="4953505"/>
            <a:ext cx="4812978" cy="1230313"/>
            <a:chOff x="116542" y="4953505"/>
            <a:chExt cx="4812978" cy="1230313"/>
          </a:xfrm>
        </p:grpSpPr>
        <p:sp>
          <p:nvSpPr>
            <p:cNvPr id="7" name="正方形/長方形 6">
              <a:extLst>
                <a:ext uri="{FF2B5EF4-FFF2-40B4-BE49-F238E27FC236}">
                  <a16:creationId xmlns:a16="http://schemas.microsoft.com/office/drawing/2014/main" id="{1631AA71-F51A-C403-C915-9DF29387A658}"/>
                </a:ext>
              </a:extLst>
            </p:cNvPr>
            <p:cNvSpPr/>
            <p:nvPr/>
          </p:nvSpPr>
          <p:spPr>
            <a:xfrm>
              <a:off x="1329520" y="5256005"/>
              <a:ext cx="2160000" cy="36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1AB9EB7D-113F-F0BD-43EB-9B6105699D32}"/>
                </a:ext>
              </a:extLst>
            </p:cNvPr>
            <p:cNvSpPr/>
            <p:nvPr/>
          </p:nvSpPr>
          <p:spPr>
            <a:xfrm>
              <a:off x="3489520" y="5256005"/>
              <a:ext cx="1440000" cy="36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2B273057-0AA4-46B0-C4C5-F19F5017871E}"/>
                </a:ext>
              </a:extLst>
            </p:cNvPr>
            <p:cNvSpPr txBox="1"/>
            <p:nvPr/>
          </p:nvSpPr>
          <p:spPr>
            <a:xfrm>
              <a:off x="1559768" y="5297506"/>
              <a:ext cx="1699504"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聞いたことがない</a:t>
              </a:r>
              <a:r>
                <a:rPr kumimoji="1" lang="en-US" altLang="ja-JP" sz="1200" dirty="0">
                  <a:latin typeface="Meiryo" panose="020B0604030504040204" pitchFamily="34" charset="-128"/>
                  <a:ea typeface="Meiryo" panose="020B0604030504040204" pitchFamily="34" charset="-128"/>
                </a:rPr>
                <a:t> (</a:t>
              </a:r>
              <a:r>
                <a:rPr lang="en-US" altLang="ja-JP" sz="1200" dirty="0">
                  <a:latin typeface="Meiryo" panose="020B0604030504040204" pitchFamily="34" charset="-128"/>
                  <a:ea typeface="Meiryo" panose="020B0604030504040204" pitchFamily="34" charset="-128"/>
                </a:rPr>
                <a:t>6</a:t>
              </a:r>
              <a:r>
                <a:rPr kumimoji="1" lang="en-US" altLang="ja-JP" sz="1200" dirty="0">
                  <a:latin typeface="Meiryo" panose="020B0604030504040204" pitchFamily="34" charset="-128"/>
                  <a:ea typeface="Meiryo" panose="020B0604030504040204" pitchFamily="34" charset="-128"/>
                </a:rPr>
                <a:t>)</a:t>
              </a:r>
              <a:endParaRPr kumimoji="1" lang="ja-JP" altLang="en-US" sz="1200">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521E7BEE-388E-684D-A5C2-9E683D603E5B}"/>
                </a:ext>
              </a:extLst>
            </p:cNvPr>
            <p:cNvSpPr txBox="1"/>
            <p:nvPr/>
          </p:nvSpPr>
          <p:spPr>
            <a:xfrm>
              <a:off x="1933716" y="4953505"/>
              <a:ext cx="1877437"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名称は聞いたことがある</a:t>
              </a:r>
            </a:p>
          </p:txBody>
        </p:sp>
        <p:sp>
          <p:nvSpPr>
            <p:cNvPr id="16" name="テキスト ボックス 15">
              <a:extLst>
                <a:ext uri="{FF2B5EF4-FFF2-40B4-BE49-F238E27FC236}">
                  <a16:creationId xmlns:a16="http://schemas.microsoft.com/office/drawing/2014/main" id="{2B015C77-ED19-9FAF-A57B-9FC94D938D51}"/>
                </a:ext>
              </a:extLst>
            </p:cNvPr>
            <p:cNvSpPr txBox="1"/>
            <p:nvPr/>
          </p:nvSpPr>
          <p:spPr>
            <a:xfrm>
              <a:off x="4069097" y="5297506"/>
              <a:ext cx="280846" cy="276999"/>
            </a:xfrm>
            <a:prstGeom prst="rect">
              <a:avLst/>
            </a:prstGeom>
            <a:noFill/>
          </p:spPr>
          <p:txBody>
            <a:bodyPr wrap="none" rtlCol="0">
              <a:spAutoFit/>
            </a:bodyPr>
            <a:lstStyle/>
            <a:p>
              <a:r>
                <a:rPr kumimoji="1" lang="en-US" altLang="ja-JP" sz="1200" dirty="0">
                  <a:latin typeface="Meiryo" panose="020B0604030504040204" pitchFamily="34" charset="-128"/>
                  <a:ea typeface="Meiryo" panose="020B0604030504040204" pitchFamily="34" charset="-128"/>
                </a:rPr>
                <a:t>4</a:t>
              </a:r>
              <a:endParaRPr kumimoji="1" lang="ja-JP" altLang="en-US" sz="1200">
                <a:latin typeface="Meiryo" panose="020B0604030504040204" pitchFamily="34" charset="-128"/>
                <a:ea typeface="Meiryo" panose="020B0604030504040204" pitchFamily="34" charset="-128"/>
              </a:endParaRPr>
            </a:p>
          </p:txBody>
        </p:sp>
        <p:cxnSp>
          <p:nvCxnSpPr>
            <p:cNvPr id="19" name="直線コネクタ 18">
              <a:extLst>
                <a:ext uri="{FF2B5EF4-FFF2-40B4-BE49-F238E27FC236}">
                  <a16:creationId xmlns:a16="http://schemas.microsoft.com/office/drawing/2014/main" id="{ABFE8271-E231-2E26-0222-A5B66DD1D38D}"/>
                </a:ext>
              </a:extLst>
            </p:cNvPr>
            <p:cNvCxnSpPr>
              <a:cxnSpLocks/>
              <a:stCxn id="14" idx="3"/>
              <a:endCxn id="8" idx="0"/>
            </p:cNvCxnSpPr>
            <p:nvPr/>
          </p:nvCxnSpPr>
          <p:spPr>
            <a:xfrm>
              <a:off x="3811153" y="5092005"/>
              <a:ext cx="398367" cy="1640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A0327FF-30EA-BCBC-69AA-53FB5E6E7858}"/>
                </a:ext>
              </a:extLst>
            </p:cNvPr>
            <p:cNvSpPr txBox="1"/>
            <p:nvPr/>
          </p:nvSpPr>
          <p:spPr>
            <a:xfrm>
              <a:off x="116542" y="5297222"/>
              <a:ext cx="1140440" cy="369332"/>
            </a:xfrm>
            <a:prstGeom prst="rect">
              <a:avLst/>
            </a:prstGeom>
            <a:noFill/>
          </p:spPr>
          <p:txBody>
            <a:bodyPr wrap="none" rtlCol="0">
              <a:spAutoFit/>
            </a:bodyPr>
            <a:lstStyle/>
            <a:p>
              <a:r>
                <a:rPr kumimoji="1" lang="en-US" altLang="ja-JP" dirty="0">
                  <a:latin typeface="Meiryo" panose="020B0604030504040204" pitchFamily="34" charset="-128"/>
                  <a:ea typeface="Meiryo" panose="020B0604030504040204" pitchFamily="34" charset="-128"/>
                </a:rPr>
                <a:t>Rest API</a:t>
              </a:r>
              <a:endParaRPr kumimoji="1" lang="ja-JP" altLang="en-US">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8B4964D3-1AA5-0288-4D8C-FAB63850A7D5}"/>
                </a:ext>
              </a:extLst>
            </p:cNvPr>
            <p:cNvSpPr/>
            <p:nvPr/>
          </p:nvSpPr>
          <p:spPr>
            <a:xfrm>
              <a:off x="1329520" y="5819152"/>
              <a:ext cx="2520000" cy="36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1" name="正方形/長方形 10">
              <a:extLst>
                <a:ext uri="{FF2B5EF4-FFF2-40B4-BE49-F238E27FC236}">
                  <a16:creationId xmlns:a16="http://schemas.microsoft.com/office/drawing/2014/main" id="{FF990D76-C1B1-DEE9-CE92-85F95A9F1B0F}"/>
                </a:ext>
              </a:extLst>
            </p:cNvPr>
            <p:cNvSpPr/>
            <p:nvPr/>
          </p:nvSpPr>
          <p:spPr>
            <a:xfrm>
              <a:off x="3849520" y="5819152"/>
              <a:ext cx="1080000" cy="36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A218FE8B-0EFB-0FFB-03A3-FD065CED5271}"/>
                </a:ext>
              </a:extLst>
            </p:cNvPr>
            <p:cNvSpPr txBox="1"/>
            <p:nvPr/>
          </p:nvSpPr>
          <p:spPr>
            <a:xfrm>
              <a:off x="1737225" y="5860653"/>
              <a:ext cx="1699504" cy="276999"/>
            </a:xfrm>
            <a:prstGeom prst="rect">
              <a:avLst/>
            </a:prstGeom>
            <a:noFill/>
          </p:spPr>
          <p:txBody>
            <a:bodyPr wrap="none" rtlCol="0">
              <a:spAutoFit/>
            </a:bodyPr>
            <a:lstStyle/>
            <a:p>
              <a:r>
                <a:rPr kumimoji="1" lang="ja-JP" altLang="en-US" sz="1200">
                  <a:latin typeface="Meiryo" panose="020B0604030504040204" pitchFamily="34" charset="-128"/>
                  <a:ea typeface="Meiryo" panose="020B0604030504040204" pitchFamily="34" charset="-128"/>
                </a:rPr>
                <a:t>聞いたことがない</a:t>
              </a:r>
              <a:r>
                <a:rPr kumimoji="1" lang="en-US" altLang="ja-JP" sz="1200" dirty="0">
                  <a:latin typeface="Meiryo" panose="020B0604030504040204" pitchFamily="34" charset="-128"/>
                  <a:ea typeface="Meiryo" panose="020B0604030504040204" pitchFamily="34" charset="-128"/>
                </a:rPr>
                <a:t> (7)</a:t>
              </a:r>
              <a:endParaRPr kumimoji="1" lang="ja-JP" altLang="en-US" sz="120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9EE8B5F9-0313-DDCD-30B2-460979342E21}"/>
                </a:ext>
              </a:extLst>
            </p:cNvPr>
            <p:cNvSpPr txBox="1"/>
            <p:nvPr/>
          </p:nvSpPr>
          <p:spPr>
            <a:xfrm>
              <a:off x="4249097" y="5860653"/>
              <a:ext cx="280846" cy="276999"/>
            </a:xfrm>
            <a:prstGeom prst="rect">
              <a:avLst/>
            </a:prstGeom>
            <a:noFill/>
          </p:spPr>
          <p:txBody>
            <a:bodyPr wrap="none" rtlCol="0">
              <a:spAutoFit/>
            </a:bodyPr>
            <a:lstStyle/>
            <a:p>
              <a:r>
                <a:rPr kumimoji="1" lang="en-US" altLang="ja-JP" sz="1200" dirty="0">
                  <a:latin typeface="Meiryo" panose="020B0604030504040204" pitchFamily="34" charset="-128"/>
                  <a:ea typeface="Meiryo" panose="020B0604030504040204" pitchFamily="34" charset="-128"/>
                </a:rPr>
                <a:t>3</a:t>
              </a:r>
              <a:endParaRPr kumimoji="1" lang="ja-JP" altLang="en-US" sz="12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C6459808-3A79-E96D-3D0C-60ABEB812254}"/>
                </a:ext>
              </a:extLst>
            </p:cNvPr>
            <p:cNvSpPr txBox="1"/>
            <p:nvPr/>
          </p:nvSpPr>
          <p:spPr>
            <a:xfrm>
              <a:off x="116542" y="5814486"/>
              <a:ext cx="1167243" cy="369332"/>
            </a:xfrm>
            <a:prstGeom prst="rect">
              <a:avLst/>
            </a:prstGeom>
            <a:noFill/>
          </p:spPr>
          <p:txBody>
            <a:bodyPr wrap="none" rtlCol="0">
              <a:spAutoFit/>
            </a:bodyPr>
            <a:lstStyle/>
            <a:p>
              <a:r>
                <a:rPr kumimoji="1" lang="en-US" altLang="ja-JP" dirty="0" err="1">
                  <a:latin typeface="Meiryo" panose="020B0604030504040204" pitchFamily="34" charset="-128"/>
                  <a:ea typeface="Meiryo" panose="020B0604030504040204" pitchFamily="34" charset="-128"/>
                </a:rPr>
                <a:t>GraphQL</a:t>
              </a:r>
              <a:endParaRPr kumimoji="1" lang="ja-JP" altLang="en-US">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3780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8BEA0-E8C2-45F2-6B79-FA77464F8DEB}"/>
              </a:ext>
            </a:extLst>
          </p:cNvPr>
          <p:cNvSpPr>
            <a:spLocks noGrp="1"/>
          </p:cNvSpPr>
          <p:nvPr>
            <p:ph type="title"/>
          </p:nvPr>
        </p:nvSpPr>
        <p:spPr/>
        <p:txBody>
          <a:bodyPr/>
          <a:lstStyle/>
          <a:p>
            <a:r>
              <a:rPr kumimoji="1" lang="en-US" altLang="ja-JP" dirty="0"/>
              <a:t>Web API</a:t>
            </a:r>
            <a:endParaRPr kumimoji="1" lang="ja-JP" altLang="en-US"/>
          </a:p>
        </p:txBody>
      </p:sp>
      <p:sp>
        <p:nvSpPr>
          <p:cNvPr id="7" name="コンテンツ プレースホルダー 6">
            <a:extLst>
              <a:ext uri="{FF2B5EF4-FFF2-40B4-BE49-F238E27FC236}">
                <a16:creationId xmlns:a16="http://schemas.microsoft.com/office/drawing/2014/main" id="{15B9C729-5D6F-8012-29A0-6DAFA6514197}"/>
              </a:ext>
            </a:extLst>
          </p:cNvPr>
          <p:cNvSpPr>
            <a:spLocks noGrp="1"/>
          </p:cNvSpPr>
          <p:nvPr>
            <p:ph idx="1"/>
          </p:nvPr>
        </p:nvSpPr>
        <p:spPr/>
        <p:txBody>
          <a:bodyPr>
            <a:normAutofit fontScale="70000" lnSpcReduction="20000"/>
          </a:bodyPr>
          <a:lstStyle/>
          <a:p>
            <a:pPr>
              <a:lnSpc>
                <a:spcPct val="110000"/>
              </a:lnSpc>
            </a:pPr>
            <a:r>
              <a:rPr lang="en-US" altLang="ja-JP" dirty="0"/>
              <a:t>API (Application Programming Interface)</a:t>
            </a:r>
          </a:p>
          <a:p>
            <a:pPr lvl="1">
              <a:lnSpc>
                <a:spcPct val="110000"/>
              </a:lnSpc>
            </a:pPr>
            <a:r>
              <a:rPr lang="ja-JP" altLang="en-US"/>
              <a:t>あるプログラムが提供する機能を他のプログラムから利用するための決まりごと．</a:t>
            </a:r>
            <a:endParaRPr lang="en-US" altLang="ja-JP" dirty="0"/>
          </a:p>
          <a:p>
            <a:pPr lvl="2">
              <a:lnSpc>
                <a:spcPct val="110000"/>
              </a:lnSpc>
            </a:pPr>
            <a:r>
              <a:rPr lang="ja-JP" altLang="en-US"/>
              <a:t>呼び出し形式や返答値などが定義されている．</a:t>
            </a:r>
            <a:endParaRPr lang="en-US" altLang="ja-JP" dirty="0"/>
          </a:p>
          <a:p>
            <a:pPr>
              <a:lnSpc>
                <a:spcPct val="110000"/>
              </a:lnSpc>
            </a:pPr>
            <a:r>
              <a:rPr lang="en-US" altLang="ja-JP" dirty="0"/>
              <a:t>HTTP</a:t>
            </a:r>
            <a:r>
              <a:rPr lang="ja-JP" altLang="en-US"/>
              <a:t>などのプロトコルを用いて，サービスを受けること．</a:t>
            </a:r>
            <a:endParaRPr lang="en-US" altLang="ja-JP" dirty="0"/>
          </a:p>
          <a:p>
            <a:pPr lvl="1">
              <a:lnSpc>
                <a:spcPct val="110000"/>
              </a:lnSpc>
            </a:pPr>
            <a:r>
              <a:rPr lang="ja-JP" altLang="en-US"/>
              <a:t>サービスの受け手は人に限らない．</a:t>
            </a:r>
            <a:endParaRPr lang="en-US" altLang="ja-JP" dirty="0"/>
          </a:p>
          <a:p>
            <a:pPr lvl="1">
              <a:lnSpc>
                <a:spcPct val="110000"/>
              </a:lnSpc>
            </a:pPr>
            <a:r>
              <a:rPr lang="en-US" altLang="ja-JP" dirty="0"/>
              <a:t>Web</a:t>
            </a:r>
            <a:r>
              <a:rPr lang="ja-JP" altLang="en-US"/>
              <a:t>サーバが</a:t>
            </a:r>
            <a:r>
              <a:rPr lang="en-US" altLang="ja-JP" dirty="0"/>
              <a:t>API</a:t>
            </a:r>
            <a:r>
              <a:rPr lang="ja-JP" altLang="en-US"/>
              <a:t>の機能を提供する．</a:t>
            </a:r>
            <a:endParaRPr lang="en-US" altLang="ja-JP" dirty="0"/>
          </a:p>
          <a:p>
            <a:pPr lvl="2">
              <a:lnSpc>
                <a:spcPct val="110000"/>
              </a:lnSpc>
            </a:pPr>
            <a:r>
              <a:rPr lang="en-US" altLang="ja-JP" dirty="0"/>
              <a:t>HTTP</a:t>
            </a:r>
            <a:r>
              <a:rPr lang="ja-JP" altLang="en-US"/>
              <a:t>でデータのやり取りを行う．</a:t>
            </a:r>
            <a:endParaRPr lang="en-US" altLang="ja-JP" dirty="0"/>
          </a:p>
          <a:p>
            <a:pPr lvl="1">
              <a:lnSpc>
                <a:spcPct val="110000"/>
              </a:lnSpc>
            </a:pPr>
            <a:r>
              <a:rPr lang="en-US" altLang="ja-JP" dirty="0"/>
              <a:t>SOAP, REST API, </a:t>
            </a:r>
            <a:r>
              <a:rPr lang="en-US" altLang="ja-JP" dirty="0" err="1"/>
              <a:t>GraphQL</a:t>
            </a:r>
            <a:endParaRPr lang="en-US" altLang="ja-JP" dirty="0"/>
          </a:p>
        </p:txBody>
      </p:sp>
      <p:sp>
        <p:nvSpPr>
          <p:cNvPr id="5" name="日付プレースホルダー 4">
            <a:extLst>
              <a:ext uri="{FF2B5EF4-FFF2-40B4-BE49-F238E27FC236}">
                <a16:creationId xmlns:a16="http://schemas.microsoft.com/office/drawing/2014/main" id="{77184F79-112F-B743-8A40-7762AAE86F88}"/>
              </a:ext>
            </a:extLst>
          </p:cNvPr>
          <p:cNvSpPr>
            <a:spLocks noGrp="1"/>
          </p:cNvSpPr>
          <p:nvPr>
            <p:ph type="dt" sz="half" idx="10"/>
          </p:nvPr>
        </p:nvSpPr>
        <p:spPr/>
        <p:txBody>
          <a:bodyPr/>
          <a:lstStyle/>
          <a:p>
            <a:r>
              <a:rPr kumimoji="1" lang="en-US" altLang="ja-JP"/>
              <a:t>2023-05-09</a:t>
            </a:r>
            <a:endParaRPr kumimoji="1" lang="ja-JP" altLang="en-US"/>
          </a:p>
        </p:txBody>
      </p:sp>
      <p:sp>
        <p:nvSpPr>
          <p:cNvPr id="6" name="スライド番号プレースホルダー 5">
            <a:extLst>
              <a:ext uri="{FF2B5EF4-FFF2-40B4-BE49-F238E27FC236}">
                <a16:creationId xmlns:a16="http://schemas.microsoft.com/office/drawing/2014/main" id="{5AC505BC-3051-79ED-FAA7-04B5C8632E82}"/>
              </a:ext>
            </a:extLst>
          </p:cNvPr>
          <p:cNvSpPr>
            <a:spLocks noGrp="1"/>
          </p:cNvSpPr>
          <p:nvPr>
            <p:ph type="sldNum" sz="quarter" idx="12"/>
          </p:nvPr>
        </p:nvSpPr>
        <p:spPr/>
        <p:txBody>
          <a:bodyPr/>
          <a:lstStyle/>
          <a:p>
            <a:fld id="{0B8845E4-5C92-A046-BB66-E5D9CC995B08}" type="slidenum">
              <a:rPr kumimoji="1" lang="ja-JP" altLang="en-US" smtClean="0"/>
              <a:t>10</a:t>
            </a:fld>
            <a:endParaRPr kumimoji="1" lang="ja-JP" altLang="en-US"/>
          </a:p>
        </p:txBody>
      </p:sp>
    </p:spTree>
    <p:extLst>
      <p:ext uri="{BB962C8B-B14F-4D97-AF65-F5344CB8AC3E}">
        <p14:creationId xmlns:p14="http://schemas.microsoft.com/office/powerpoint/2010/main" val="181572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3A26A-BC3A-B131-1B5D-7B6C491B2526}"/>
              </a:ext>
            </a:extLst>
          </p:cNvPr>
          <p:cNvSpPr>
            <a:spLocks noGrp="1"/>
          </p:cNvSpPr>
          <p:nvPr>
            <p:ph type="title"/>
          </p:nvPr>
        </p:nvSpPr>
        <p:spPr>
          <a:xfrm>
            <a:off x="838200" y="365125"/>
            <a:ext cx="10515600" cy="1325563"/>
          </a:xfrm>
        </p:spPr>
        <p:txBody>
          <a:bodyPr/>
          <a:lstStyle/>
          <a:p>
            <a:r>
              <a:rPr kumimoji="1" lang="en-US" altLang="ja-JP" sz="3600" dirty="0"/>
              <a:t>HTTP</a:t>
            </a:r>
            <a:br>
              <a:rPr kumimoji="1" lang="en-US" altLang="ja-JP" sz="3600" dirty="0"/>
            </a:br>
            <a:r>
              <a:rPr kumimoji="1" lang="ja-JP" altLang="en-US"/>
              <a:t>歴史</a:t>
            </a:r>
          </a:p>
        </p:txBody>
      </p:sp>
      <p:sp>
        <p:nvSpPr>
          <p:cNvPr id="4" name="日付プレースホルダー 3">
            <a:extLst>
              <a:ext uri="{FF2B5EF4-FFF2-40B4-BE49-F238E27FC236}">
                <a16:creationId xmlns:a16="http://schemas.microsoft.com/office/drawing/2014/main" id="{F6B0D0E9-B51D-D629-3C55-8AFAE201CC6C}"/>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3D694D87-B0B5-F3B8-A934-0EA0FFDA007B}"/>
              </a:ext>
            </a:extLst>
          </p:cNvPr>
          <p:cNvSpPr>
            <a:spLocks noGrp="1"/>
          </p:cNvSpPr>
          <p:nvPr>
            <p:ph type="sldNum" sz="quarter" idx="12"/>
          </p:nvPr>
        </p:nvSpPr>
        <p:spPr/>
        <p:txBody>
          <a:bodyPr/>
          <a:lstStyle/>
          <a:p>
            <a:fld id="{0B8845E4-5C92-A046-BB66-E5D9CC995B08}" type="slidenum">
              <a:rPr kumimoji="1" lang="ja-JP" altLang="en-US" smtClean="0"/>
              <a:t>11</a:t>
            </a:fld>
            <a:endParaRPr kumimoji="1" lang="ja-JP" altLang="en-US"/>
          </a:p>
        </p:txBody>
      </p:sp>
      <p:grpSp>
        <p:nvGrpSpPr>
          <p:cNvPr id="53" name="グループ化 52">
            <a:extLst>
              <a:ext uri="{FF2B5EF4-FFF2-40B4-BE49-F238E27FC236}">
                <a16:creationId xmlns:a16="http://schemas.microsoft.com/office/drawing/2014/main" id="{9397C536-B987-97FD-C3A0-501274BECDF8}"/>
              </a:ext>
            </a:extLst>
          </p:cNvPr>
          <p:cNvGrpSpPr/>
          <p:nvPr/>
        </p:nvGrpSpPr>
        <p:grpSpPr>
          <a:xfrm>
            <a:off x="765332" y="3429000"/>
            <a:ext cx="10588468" cy="1027198"/>
            <a:chOff x="765332" y="3429000"/>
            <a:chExt cx="10588468" cy="1027198"/>
          </a:xfrm>
        </p:grpSpPr>
        <p:cxnSp>
          <p:nvCxnSpPr>
            <p:cNvPr id="7" name="直線矢印コネクタ 6">
              <a:extLst>
                <a:ext uri="{FF2B5EF4-FFF2-40B4-BE49-F238E27FC236}">
                  <a16:creationId xmlns:a16="http://schemas.microsoft.com/office/drawing/2014/main" id="{804168B9-3FDB-EB75-62AF-9D20FEDFB29E}"/>
                </a:ext>
              </a:extLst>
            </p:cNvPr>
            <p:cNvCxnSpPr>
              <a:cxnSpLocks/>
            </p:cNvCxnSpPr>
            <p:nvPr/>
          </p:nvCxnSpPr>
          <p:spPr>
            <a:xfrm>
              <a:off x="838200" y="3922298"/>
              <a:ext cx="1051560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312F7BC-B3C8-D680-1F7E-85FF6A9D0147}"/>
                </a:ext>
              </a:extLst>
            </p:cNvPr>
            <p:cNvCxnSpPr>
              <a:cxnSpLocks/>
            </p:cNvCxnSpPr>
            <p:nvPr/>
          </p:nvCxnSpPr>
          <p:spPr>
            <a:xfrm>
              <a:off x="1143000" y="3742298"/>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F3AE5AB2-6829-3A71-1552-4359654F4839}"/>
                </a:ext>
              </a:extLst>
            </p:cNvPr>
            <p:cNvCxnSpPr>
              <a:cxnSpLocks/>
            </p:cNvCxnSpPr>
            <p:nvPr/>
          </p:nvCxnSpPr>
          <p:spPr>
            <a:xfrm>
              <a:off x="4338320" y="3742298"/>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075ED2A-93C3-B812-C2DB-EBEB09613B20}"/>
                </a:ext>
              </a:extLst>
            </p:cNvPr>
            <p:cNvCxnSpPr>
              <a:cxnSpLocks/>
            </p:cNvCxnSpPr>
            <p:nvPr/>
          </p:nvCxnSpPr>
          <p:spPr>
            <a:xfrm>
              <a:off x="7533640" y="3742298"/>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4AFDD8F-738C-B25B-FDCB-62C6720D22B9}"/>
                </a:ext>
              </a:extLst>
            </p:cNvPr>
            <p:cNvCxnSpPr>
              <a:cxnSpLocks/>
            </p:cNvCxnSpPr>
            <p:nvPr/>
          </p:nvCxnSpPr>
          <p:spPr>
            <a:xfrm>
              <a:off x="10728960" y="3742298"/>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F4800A1-87D0-5CB5-7734-246DD03AFA73}"/>
                </a:ext>
              </a:extLst>
            </p:cNvPr>
            <p:cNvSpPr txBox="1"/>
            <p:nvPr/>
          </p:nvSpPr>
          <p:spPr>
            <a:xfrm>
              <a:off x="765332" y="3429000"/>
              <a:ext cx="755335" cy="369332"/>
            </a:xfrm>
            <a:prstGeom prst="rect">
              <a:avLst/>
            </a:prstGeom>
            <a:noFill/>
          </p:spPr>
          <p:txBody>
            <a:bodyPr wrap="none" rtlCol="0">
              <a:spAutoFit/>
            </a:bodyPr>
            <a:lstStyle/>
            <a:p>
              <a:pPr algn="ctr"/>
              <a:r>
                <a:rPr kumimoji="1" lang="en-US" altLang="ja-JP" dirty="0">
                  <a:latin typeface="Meiryo" panose="020B0604030504040204" pitchFamily="34" charset="-128"/>
                  <a:ea typeface="Meiryo" panose="020B0604030504040204" pitchFamily="34" charset="-128"/>
                </a:rPr>
                <a:t>1990</a:t>
              </a:r>
              <a:endParaRPr kumimoji="1" lang="ja-JP" altLang="en-US">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25CE0BE8-C416-1C8E-A0D4-E82530663BAC}"/>
                </a:ext>
              </a:extLst>
            </p:cNvPr>
            <p:cNvSpPr txBox="1"/>
            <p:nvPr/>
          </p:nvSpPr>
          <p:spPr>
            <a:xfrm>
              <a:off x="4010348" y="4086866"/>
              <a:ext cx="755336" cy="369332"/>
            </a:xfrm>
            <a:prstGeom prst="rect">
              <a:avLst/>
            </a:prstGeom>
            <a:noFill/>
          </p:spPr>
          <p:txBody>
            <a:bodyPr wrap="none" rtlCol="0">
              <a:spAutoFit/>
            </a:bodyPr>
            <a:lstStyle/>
            <a:p>
              <a:pPr algn="ctr"/>
              <a:r>
                <a:rPr kumimoji="1" lang="en-US" altLang="ja-JP" dirty="0">
                  <a:latin typeface="Meiryo" panose="020B0604030504040204" pitchFamily="34" charset="-128"/>
                  <a:ea typeface="Meiryo" panose="020B0604030504040204" pitchFamily="34" charset="-128"/>
                </a:rPr>
                <a:t>2000</a:t>
              </a:r>
              <a:endParaRPr kumimoji="1" lang="ja-JP" altLang="en-US">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951AB5C9-1F38-B524-B37F-B6CD5871F110}"/>
                </a:ext>
              </a:extLst>
            </p:cNvPr>
            <p:cNvSpPr txBox="1"/>
            <p:nvPr/>
          </p:nvSpPr>
          <p:spPr>
            <a:xfrm>
              <a:off x="7155970" y="3429000"/>
              <a:ext cx="755336" cy="369332"/>
            </a:xfrm>
            <a:prstGeom prst="rect">
              <a:avLst/>
            </a:prstGeom>
            <a:noFill/>
          </p:spPr>
          <p:txBody>
            <a:bodyPr wrap="none" rtlCol="0">
              <a:spAutoFit/>
            </a:bodyPr>
            <a:lstStyle/>
            <a:p>
              <a:pPr algn="ctr"/>
              <a:r>
                <a:rPr kumimoji="1" lang="en-US" altLang="ja-JP" dirty="0">
                  <a:latin typeface="Meiryo" panose="020B0604030504040204" pitchFamily="34" charset="-128"/>
                  <a:ea typeface="Meiryo" panose="020B0604030504040204" pitchFamily="34" charset="-128"/>
                </a:rPr>
                <a:t>2010</a:t>
              </a:r>
              <a:endParaRPr kumimoji="1" lang="ja-JP" altLang="en-US">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2EB85FCA-49A2-ACEB-744F-A7E2D7D8ACAB}"/>
                </a:ext>
              </a:extLst>
            </p:cNvPr>
            <p:cNvSpPr txBox="1"/>
            <p:nvPr/>
          </p:nvSpPr>
          <p:spPr>
            <a:xfrm>
              <a:off x="10351291" y="3429000"/>
              <a:ext cx="755336" cy="369332"/>
            </a:xfrm>
            <a:prstGeom prst="rect">
              <a:avLst/>
            </a:prstGeom>
            <a:noFill/>
          </p:spPr>
          <p:txBody>
            <a:bodyPr wrap="none" rtlCol="0">
              <a:spAutoFit/>
            </a:bodyPr>
            <a:lstStyle/>
            <a:p>
              <a:pPr algn="ctr"/>
              <a:r>
                <a:rPr kumimoji="1" lang="en-US" altLang="ja-JP" dirty="0">
                  <a:latin typeface="Meiryo" panose="020B0604030504040204" pitchFamily="34" charset="-128"/>
                  <a:ea typeface="Meiryo" panose="020B0604030504040204" pitchFamily="34" charset="-128"/>
                </a:rPr>
                <a:t>2020</a:t>
              </a:r>
              <a:endParaRPr kumimoji="1" lang="ja-JP" altLang="en-US">
                <a:latin typeface="Meiryo" panose="020B0604030504040204" pitchFamily="34" charset="-128"/>
                <a:ea typeface="Meiryo" panose="020B0604030504040204" pitchFamily="34" charset="-128"/>
              </a:endParaRPr>
            </a:p>
          </p:txBody>
        </p:sp>
      </p:grpSp>
      <p:grpSp>
        <p:nvGrpSpPr>
          <p:cNvPr id="30" name="グループ化 29">
            <a:extLst>
              <a:ext uri="{FF2B5EF4-FFF2-40B4-BE49-F238E27FC236}">
                <a16:creationId xmlns:a16="http://schemas.microsoft.com/office/drawing/2014/main" id="{FF4DAAC6-C5EB-F2AB-3352-C39B0BB6F38A}"/>
              </a:ext>
            </a:extLst>
          </p:cNvPr>
          <p:cNvGrpSpPr/>
          <p:nvPr/>
        </p:nvGrpSpPr>
        <p:grpSpPr>
          <a:xfrm>
            <a:off x="604746" y="3954194"/>
            <a:ext cx="1783080" cy="1155143"/>
            <a:chOff x="833346" y="2211216"/>
            <a:chExt cx="1783080" cy="1155143"/>
          </a:xfrm>
        </p:grpSpPr>
        <p:sp>
          <p:nvSpPr>
            <p:cNvPr id="29" name="三角形 28">
              <a:extLst>
                <a:ext uri="{FF2B5EF4-FFF2-40B4-BE49-F238E27FC236}">
                  <a16:creationId xmlns:a16="http://schemas.microsoft.com/office/drawing/2014/main" id="{C5519C41-D1BD-6954-A66A-BE3261B1C578}"/>
                </a:ext>
              </a:extLst>
            </p:cNvPr>
            <p:cNvSpPr/>
            <p:nvPr/>
          </p:nvSpPr>
          <p:spPr>
            <a:xfrm>
              <a:off x="1160780" y="2211216"/>
              <a:ext cx="1060704" cy="914400"/>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a:extLst>
                <a:ext uri="{FF2B5EF4-FFF2-40B4-BE49-F238E27FC236}">
                  <a16:creationId xmlns:a16="http://schemas.microsoft.com/office/drawing/2014/main" id="{0C996C44-2D93-279B-5C98-4BEAA5CFDC6A}"/>
                </a:ext>
              </a:extLst>
            </p:cNvPr>
            <p:cNvSpPr/>
            <p:nvPr/>
          </p:nvSpPr>
          <p:spPr>
            <a:xfrm>
              <a:off x="833346" y="2599496"/>
              <a:ext cx="1783080" cy="76686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HTTP/0.9</a:t>
              </a:r>
              <a:endParaRPr kumimoji="1" lang="ja-JP" altLang="en-US">
                <a:solidFill>
                  <a:schemeClr val="tx1"/>
                </a:solidFill>
                <a:latin typeface="Meiryo" panose="020B0604030504040204" pitchFamily="34" charset="-128"/>
                <a:ea typeface="Meiryo" panose="020B0604030504040204" pitchFamily="34" charset="-128"/>
              </a:endParaRPr>
            </a:p>
          </p:txBody>
        </p:sp>
      </p:grpSp>
      <p:grpSp>
        <p:nvGrpSpPr>
          <p:cNvPr id="32" name="グループ化 31">
            <a:extLst>
              <a:ext uri="{FF2B5EF4-FFF2-40B4-BE49-F238E27FC236}">
                <a16:creationId xmlns:a16="http://schemas.microsoft.com/office/drawing/2014/main" id="{AAF89598-5DF6-0CDD-916B-9678D7DB8614}"/>
              </a:ext>
            </a:extLst>
          </p:cNvPr>
          <p:cNvGrpSpPr/>
          <p:nvPr/>
        </p:nvGrpSpPr>
        <p:grpSpPr>
          <a:xfrm>
            <a:off x="2491740" y="3958861"/>
            <a:ext cx="1783080" cy="1150476"/>
            <a:chOff x="526288" y="2215883"/>
            <a:chExt cx="1783080" cy="1150476"/>
          </a:xfrm>
        </p:grpSpPr>
        <p:sp>
          <p:nvSpPr>
            <p:cNvPr id="33" name="三角形 32">
              <a:extLst>
                <a:ext uri="{FF2B5EF4-FFF2-40B4-BE49-F238E27FC236}">
                  <a16:creationId xmlns:a16="http://schemas.microsoft.com/office/drawing/2014/main" id="{42288472-96F1-A3CF-DF0B-E5BA39EE81EB}"/>
                </a:ext>
              </a:extLst>
            </p:cNvPr>
            <p:cNvSpPr/>
            <p:nvPr/>
          </p:nvSpPr>
          <p:spPr>
            <a:xfrm>
              <a:off x="829564" y="2215883"/>
              <a:ext cx="530352" cy="531718"/>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E4C43F24-9AB9-7E03-6255-10DAED2A1080}"/>
                </a:ext>
              </a:extLst>
            </p:cNvPr>
            <p:cNvSpPr/>
            <p:nvPr/>
          </p:nvSpPr>
          <p:spPr>
            <a:xfrm>
              <a:off x="526288" y="2599496"/>
              <a:ext cx="1783080" cy="76686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HTTP/1.0</a:t>
              </a:r>
              <a:endParaRPr kumimoji="1" lang="ja-JP" altLang="en-US">
                <a:solidFill>
                  <a:schemeClr val="tx1"/>
                </a:solidFill>
                <a:latin typeface="Meiryo" panose="020B0604030504040204" pitchFamily="34" charset="-128"/>
                <a:ea typeface="Meiryo" panose="020B0604030504040204" pitchFamily="34" charset="-128"/>
              </a:endParaRPr>
            </a:p>
          </p:txBody>
        </p:sp>
      </p:grpSp>
      <p:grpSp>
        <p:nvGrpSpPr>
          <p:cNvPr id="35" name="グループ化 34">
            <a:extLst>
              <a:ext uri="{FF2B5EF4-FFF2-40B4-BE49-F238E27FC236}">
                <a16:creationId xmlns:a16="http://schemas.microsoft.com/office/drawing/2014/main" id="{A4C99B32-C9E1-B9C8-F970-A4A05746BF3A}"/>
              </a:ext>
            </a:extLst>
          </p:cNvPr>
          <p:cNvGrpSpPr/>
          <p:nvPr/>
        </p:nvGrpSpPr>
        <p:grpSpPr>
          <a:xfrm>
            <a:off x="2049780" y="2631398"/>
            <a:ext cx="1783080" cy="1259005"/>
            <a:chOff x="84328" y="2599496"/>
            <a:chExt cx="1783080" cy="1259005"/>
          </a:xfrm>
        </p:grpSpPr>
        <p:sp>
          <p:nvSpPr>
            <p:cNvPr id="36" name="三角形 35">
              <a:extLst>
                <a:ext uri="{FF2B5EF4-FFF2-40B4-BE49-F238E27FC236}">
                  <a16:creationId xmlns:a16="http://schemas.microsoft.com/office/drawing/2014/main" id="{2444F162-C066-FA8C-A747-C141E21A54FE}"/>
                </a:ext>
              </a:extLst>
            </p:cNvPr>
            <p:cNvSpPr/>
            <p:nvPr/>
          </p:nvSpPr>
          <p:spPr>
            <a:xfrm rot="10800000">
              <a:off x="1145287" y="3326783"/>
              <a:ext cx="530352" cy="531718"/>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a:extLst>
                <a:ext uri="{FF2B5EF4-FFF2-40B4-BE49-F238E27FC236}">
                  <a16:creationId xmlns:a16="http://schemas.microsoft.com/office/drawing/2014/main" id="{7BD59DF6-6498-2524-40F5-49EE0114F2EB}"/>
                </a:ext>
              </a:extLst>
            </p:cNvPr>
            <p:cNvSpPr/>
            <p:nvPr/>
          </p:nvSpPr>
          <p:spPr>
            <a:xfrm>
              <a:off x="84328" y="2599496"/>
              <a:ext cx="1783080" cy="76686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HTTP/1.1</a:t>
              </a:r>
              <a:endParaRPr kumimoji="1" lang="ja-JP" altLang="en-US">
                <a:solidFill>
                  <a:schemeClr val="tx1"/>
                </a:solidFill>
                <a:latin typeface="Meiryo" panose="020B0604030504040204" pitchFamily="34" charset="-128"/>
                <a:ea typeface="Meiryo" panose="020B0604030504040204" pitchFamily="34" charset="-128"/>
              </a:endParaRPr>
            </a:p>
          </p:txBody>
        </p:sp>
      </p:grpSp>
      <p:grpSp>
        <p:nvGrpSpPr>
          <p:cNvPr id="38" name="グループ化 37">
            <a:extLst>
              <a:ext uri="{FF2B5EF4-FFF2-40B4-BE49-F238E27FC236}">
                <a16:creationId xmlns:a16="http://schemas.microsoft.com/office/drawing/2014/main" id="{2297DA95-EFFF-1B8F-3118-43AA2F86D86E}"/>
              </a:ext>
            </a:extLst>
          </p:cNvPr>
          <p:cNvGrpSpPr/>
          <p:nvPr/>
        </p:nvGrpSpPr>
        <p:grpSpPr>
          <a:xfrm>
            <a:off x="3984587" y="2621535"/>
            <a:ext cx="1783080" cy="1259005"/>
            <a:chOff x="84328" y="2599496"/>
            <a:chExt cx="1783080" cy="1259005"/>
          </a:xfrm>
        </p:grpSpPr>
        <p:sp>
          <p:nvSpPr>
            <p:cNvPr id="39" name="三角形 38">
              <a:extLst>
                <a:ext uri="{FF2B5EF4-FFF2-40B4-BE49-F238E27FC236}">
                  <a16:creationId xmlns:a16="http://schemas.microsoft.com/office/drawing/2014/main" id="{664C0AFA-DABF-987A-1BC8-96D29BFE31BF}"/>
                </a:ext>
              </a:extLst>
            </p:cNvPr>
            <p:cNvSpPr/>
            <p:nvPr/>
          </p:nvSpPr>
          <p:spPr>
            <a:xfrm rot="10800000">
              <a:off x="169927" y="3326783"/>
              <a:ext cx="530352" cy="531718"/>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a:extLst>
                <a:ext uri="{FF2B5EF4-FFF2-40B4-BE49-F238E27FC236}">
                  <a16:creationId xmlns:a16="http://schemas.microsoft.com/office/drawing/2014/main" id="{8ED080C9-1617-A5A7-8626-DC4913E6697D}"/>
                </a:ext>
              </a:extLst>
            </p:cNvPr>
            <p:cNvSpPr/>
            <p:nvPr/>
          </p:nvSpPr>
          <p:spPr>
            <a:xfrm>
              <a:off x="84328" y="2599496"/>
              <a:ext cx="1783080" cy="76686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REST</a:t>
              </a:r>
              <a:endParaRPr kumimoji="1" lang="ja-JP" altLang="en-US">
                <a:solidFill>
                  <a:schemeClr val="tx1"/>
                </a:solidFill>
                <a:latin typeface="Meiryo" panose="020B0604030504040204" pitchFamily="34" charset="-128"/>
                <a:ea typeface="Meiryo" panose="020B0604030504040204" pitchFamily="34" charset="-128"/>
              </a:endParaRPr>
            </a:p>
          </p:txBody>
        </p:sp>
      </p:grpSp>
      <p:grpSp>
        <p:nvGrpSpPr>
          <p:cNvPr id="41" name="グループ化 40">
            <a:extLst>
              <a:ext uri="{FF2B5EF4-FFF2-40B4-BE49-F238E27FC236}">
                <a16:creationId xmlns:a16="http://schemas.microsoft.com/office/drawing/2014/main" id="{45D65058-265C-9CA9-74FE-071D19EABFC6}"/>
              </a:ext>
            </a:extLst>
          </p:cNvPr>
          <p:cNvGrpSpPr/>
          <p:nvPr/>
        </p:nvGrpSpPr>
        <p:grpSpPr>
          <a:xfrm>
            <a:off x="8568211" y="3958861"/>
            <a:ext cx="1783080" cy="1150476"/>
            <a:chOff x="526288" y="2215883"/>
            <a:chExt cx="1783080" cy="1150476"/>
          </a:xfrm>
        </p:grpSpPr>
        <p:sp>
          <p:nvSpPr>
            <p:cNvPr id="42" name="三角形 41">
              <a:extLst>
                <a:ext uri="{FF2B5EF4-FFF2-40B4-BE49-F238E27FC236}">
                  <a16:creationId xmlns:a16="http://schemas.microsoft.com/office/drawing/2014/main" id="{50C62AC8-5E55-7EB1-005C-D79FBDD12D3E}"/>
                </a:ext>
              </a:extLst>
            </p:cNvPr>
            <p:cNvSpPr/>
            <p:nvPr/>
          </p:nvSpPr>
          <p:spPr>
            <a:xfrm>
              <a:off x="829564" y="2215883"/>
              <a:ext cx="530352" cy="531718"/>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角丸四角形 42">
              <a:extLst>
                <a:ext uri="{FF2B5EF4-FFF2-40B4-BE49-F238E27FC236}">
                  <a16:creationId xmlns:a16="http://schemas.microsoft.com/office/drawing/2014/main" id="{585046EF-C063-F7B5-F564-62783D3F4BE1}"/>
                </a:ext>
              </a:extLst>
            </p:cNvPr>
            <p:cNvSpPr/>
            <p:nvPr/>
          </p:nvSpPr>
          <p:spPr>
            <a:xfrm>
              <a:off x="526288" y="2599496"/>
              <a:ext cx="1783080" cy="76686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HTTP/2</a:t>
              </a:r>
              <a:endParaRPr kumimoji="1" lang="ja-JP" altLang="en-US">
                <a:solidFill>
                  <a:schemeClr val="tx1"/>
                </a:solidFill>
                <a:latin typeface="Meiryo" panose="020B0604030504040204" pitchFamily="34" charset="-128"/>
                <a:ea typeface="Meiryo" panose="020B0604030504040204" pitchFamily="34" charset="-128"/>
              </a:endParaRPr>
            </a:p>
          </p:txBody>
        </p:sp>
      </p:grpSp>
      <p:sp>
        <p:nvSpPr>
          <p:cNvPr id="46" name="角丸四角形 45">
            <a:extLst>
              <a:ext uri="{FF2B5EF4-FFF2-40B4-BE49-F238E27FC236}">
                <a16:creationId xmlns:a16="http://schemas.microsoft.com/office/drawing/2014/main" id="{ED103A08-1A91-0C58-66AE-F393BDC7600B}"/>
              </a:ext>
            </a:extLst>
          </p:cNvPr>
          <p:cNvSpPr/>
          <p:nvPr/>
        </p:nvSpPr>
        <p:spPr>
          <a:xfrm>
            <a:off x="10408920" y="2621534"/>
            <a:ext cx="1783080" cy="766863"/>
          </a:xfrm>
          <a:prstGeom prst="roundRect">
            <a:avLst/>
          </a:prstGeom>
          <a:solidFill>
            <a:srgbClr val="C5E0B4">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HTTP/3</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C7C9EFD7-64A9-856A-B82C-017A3BBEB6ED}"/>
              </a:ext>
            </a:extLst>
          </p:cNvPr>
          <p:cNvSpPr txBox="1"/>
          <p:nvPr/>
        </p:nvSpPr>
        <p:spPr>
          <a:xfrm>
            <a:off x="543787" y="5228070"/>
            <a:ext cx="1844040" cy="646331"/>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非常に限定的なプロトコル．</a:t>
            </a:r>
          </a:p>
        </p:txBody>
      </p:sp>
      <p:sp>
        <p:nvSpPr>
          <p:cNvPr id="48" name="テキスト ボックス 47">
            <a:extLst>
              <a:ext uri="{FF2B5EF4-FFF2-40B4-BE49-F238E27FC236}">
                <a16:creationId xmlns:a16="http://schemas.microsoft.com/office/drawing/2014/main" id="{AA544A9C-0404-C8A1-D22B-C42A99FC8793}"/>
              </a:ext>
            </a:extLst>
          </p:cNvPr>
          <p:cNvSpPr txBox="1"/>
          <p:nvPr/>
        </p:nvSpPr>
        <p:spPr>
          <a:xfrm>
            <a:off x="2461260" y="5228070"/>
            <a:ext cx="1844040" cy="923330"/>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基本的なプロトコルとして現代でも通用する．</a:t>
            </a:r>
          </a:p>
        </p:txBody>
      </p:sp>
      <p:sp>
        <p:nvSpPr>
          <p:cNvPr id="49" name="テキスト ボックス 48">
            <a:extLst>
              <a:ext uri="{FF2B5EF4-FFF2-40B4-BE49-F238E27FC236}">
                <a16:creationId xmlns:a16="http://schemas.microsoft.com/office/drawing/2014/main" id="{5E2E7D56-A40A-8A71-6DD2-3F0E62AF16F5}"/>
              </a:ext>
            </a:extLst>
          </p:cNvPr>
          <p:cNvSpPr txBox="1"/>
          <p:nvPr/>
        </p:nvSpPr>
        <p:spPr>
          <a:xfrm>
            <a:off x="2049780" y="1723047"/>
            <a:ext cx="1844040" cy="923330"/>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曖昧な点が明確化され，多くの改良が施された．　</a:t>
            </a:r>
          </a:p>
        </p:txBody>
      </p:sp>
      <p:sp>
        <p:nvSpPr>
          <p:cNvPr id="50" name="テキスト ボックス 49">
            <a:extLst>
              <a:ext uri="{FF2B5EF4-FFF2-40B4-BE49-F238E27FC236}">
                <a16:creationId xmlns:a16="http://schemas.microsoft.com/office/drawing/2014/main" id="{AE27F783-DF71-6F75-B062-ED7BA65BB3A1}"/>
              </a:ext>
            </a:extLst>
          </p:cNvPr>
          <p:cNvSpPr txBox="1"/>
          <p:nvPr/>
        </p:nvSpPr>
        <p:spPr>
          <a:xfrm>
            <a:off x="8479818" y="5228070"/>
            <a:ext cx="2743195" cy="120032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高パフォーマンスなプロトコルとして定義された．　</a:t>
            </a:r>
            <a:endParaRPr kumimoji="1" lang="en-US" altLang="ja-JP" dirty="0">
              <a:latin typeface="Meiryo" panose="020B0604030504040204" pitchFamily="34" charset="-128"/>
              <a:ea typeface="Meiryo" panose="020B0604030504040204" pitchFamily="34" charset="-128"/>
            </a:endParaRPr>
          </a:p>
          <a:p>
            <a:r>
              <a:rPr kumimoji="1" lang="ja-JP" altLang="en-US">
                <a:latin typeface="Meiryo" panose="020B0604030504040204" pitchFamily="34" charset="-128"/>
                <a:ea typeface="Meiryo" panose="020B0604030504040204" pitchFamily="34" charset="-128"/>
              </a:rPr>
              <a:t>テキスト形式ではなくバイナリ形式．</a:t>
            </a:r>
          </a:p>
        </p:txBody>
      </p:sp>
      <p:sp>
        <p:nvSpPr>
          <p:cNvPr id="51" name="テキスト ボックス 50">
            <a:extLst>
              <a:ext uri="{FF2B5EF4-FFF2-40B4-BE49-F238E27FC236}">
                <a16:creationId xmlns:a16="http://schemas.microsoft.com/office/drawing/2014/main" id="{51FE3CE9-37FD-8D2B-CC2B-48E1C30D7796}"/>
              </a:ext>
            </a:extLst>
          </p:cNvPr>
          <p:cNvSpPr txBox="1"/>
          <p:nvPr/>
        </p:nvSpPr>
        <p:spPr>
          <a:xfrm>
            <a:off x="9189721" y="1446048"/>
            <a:ext cx="2910836" cy="120032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トランスポート層に</a:t>
            </a:r>
            <a:r>
              <a:rPr kumimoji="1" lang="en-US" altLang="ja-JP" dirty="0">
                <a:latin typeface="Meiryo" panose="020B0604030504040204" pitchFamily="34" charset="-128"/>
                <a:ea typeface="Meiryo" panose="020B0604030504040204" pitchFamily="34" charset="-128"/>
              </a:rPr>
              <a:t>TCP</a:t>
            </a:r>
            <a:r>
              <a:rPr kumimoji="1" lang="ja-JP" altLang="en-US">
                <a:latin typeface="Meiryo" panose="020B0604030504040204" pitchFamily="34" charset="-128"/>
                <a:ea typeface="Meiryo" panose="020B0604030504040204" pitchFamily="34" charset="-128"/>
              </a:rPr>
              <a:t>ではなく</a:t>
            </a:r>
            <a:r>
              <a:rPr kumimoji="1" lang="en-US" altLang="ja-JP" dirty="0">
                <a:latin typeface="Meiryo" panose="020B0604030504040204" pitchFamily="34" charset="-128"/>
                <a:ea typeface="Meiryo" panose="020B0604030504040204" pitchFamily="34" charset="-128"/>
              </a:rPr>
              <a:t>QUIC</a:t>
            </a:r>
            <a:r>
              <a:rPr kumimoji="1" lang="ja-JP" altLang="en-US">
                <a:latin typeface="Meiryo" panose="020B0604030504040204" pitchFamily="34" charset="-128"/>
                <a:ea typeface="Meiryo" panose="020B0604030504040204" pitchFamily="34" charset="-128"/>
              </a:rPr>
              <a:t>を</a:t>
            </a:r>
            <a:r>
              <a:rPr lang="ja-JP" altLang="en-US">
                <a:latin typeface="Meiryo" panose="020B0604030504040204" pitchFamily="34" charset="-128"/>
                <a:ea typeface="Meiryo" panose="020B0604030504040204" pitchFamily="34" charset="-128"/>
              </a:rPr>
              <a:t>利用する．</a:t>
            </a:r>
            <a:r>
              <a:rPr lang="en-US" altLang="ja-JP" i="0" u="none" strike="noStrike" dirty="0">
                <a:solidFill>
                  <a:srgbClr val="000000"/>
                </a:solidFill>
                <a:effectLst/>
                <a:latin typeface="Verdana" panose="020B0604030504040204" pitchFamily="34" charset="0"/>
              </a:rPr>
              <a:t>25.7</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が</a:t>
            </a:r>
            <a:r>
              <a:rPr lang="en-US" altLang="ja-JP" dirty="0">
                <a:latin typeface="Meiryo" panose="020B0604030504040204" pitchFamily="34" charset="-128"/>
                <a:ea typeface="Meiryo" panose="020B0604030504040204" pitchFamily="34" charset="-128"/>
              </a:rPr>
              <a:t>HTTP/3</a:t>
            </a:r>
            <a:r>
              <a:rPr lang="ja-JP" altLang="en-US">
                <a:latin typeface="Meiryo" panose="020B0604030504040204" pitchFamily="34" charset="-128"/>
                <a:ea typeface="Meiryo" panose="020B0604030504040204" pitchFamily="34" charset="-128"/>
              </a:rPr>
              <a:t>を利用している（</a:t>
            </a:r>
            <a:r>
              <a:rPr lang="en-US" altLang="ja-JP" dirty="0">
                <a:latin typeface="Meiryo" panose="020B0604030504040204" pitchFamily="34" charset="-128"/>
                <a:ea typeface="Meiryo" panose="020B0604030504040204" pitchFamily="34" charset="-128"/>
              </a:rPr>
              <a:t>2023-05-05</a:t>
            </a:r>
            <a:r>
              <a:rPr lang="ja-JP" altLang="en-US">
                <a:latin typeface="Meiryo" panose="020B0604030504040204" pitchFamily="34" charset="-128"/>
                <a:ea typeface="Meiryo" panose="020B0604030504040204" pitchFamily="34" charset="-128"/>
              </a:rPr>
              <a:t>）．</a:t>
            </a:r>
            <a:endParaRPr kumimoji="1" lang="en-US" altLang="ja-JP"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23FE4D43-205E-B9CA-DF52-D0C423BBC59D}"/>
              </a:ext>
            </a:extLst>
          </p:cNvPr>
          <p:cNvSpPr txBox="1"/>
          <p:nvPr/>
        </p:nvSpPr>
        <p:spPr>
          <a:xfrm>
            <a:off x="4010348" y="2000046"/>
            <a:ext cx="2976518" cy="646331"/>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複雑なアプリケーションを利用のためのパターン．</a:t>
            </a:r>
          </a:p>
        </p:txBody>
      </p:sp>
      <p:sp>
        <p:nvSpPr>
          <p:cNvPr id="54" name="角丸四角形 53">
            <a:extLst>
              <a:ext uri="{FF2B5EF4-FFF2-40B4-BE49-F238E27FC236}">
                <a16:creationId xmlns:a16="http://schemas.microsoft.com/office/drawing/2014/main" id="{8EF89915-26A3-0785-C6FB-B2F086D33D95}"/>
              </a:ext>
            </a:extLst>
          </p:cNvPr>
          <p:cNvSpPr/>
          <p:nvPr/>
        </p:nvSpPr>
        <p:spPr>
          <a:xfrm>
            <a:off x="2514600" y="4358776"/>
            <a:ext cx="1760220" cy="756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123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ssolve">
                                      <p:cBhvr>
                                        <p:cTn id="28" dur="500"/>
                                        <p:tgtEl>
                                          <p:spTgt spid="3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dissolv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dissolve">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dissolve">
                                      <p:cBhvr>
                                        <p:cTn id="44" dur="500"/>
                                        <p:tgtEl>
                                          <p:spTgt spid="4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dissolv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dissolve">
                                      <p:cBhvr>
                                        <p:cTn id="52" dur="500"/>
                                        <p:tgtEl>
                                          <p:spTgt spid="4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dissolv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dissolve">
                                      <p:cBhvr>
                                        <p:cTn id="6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49" grpId="0"/>
      <p:bldP spid="50" grpId="0"/>
      <p:bldP spid="51" grpId="0"/>
      <p:bldP spid="52" grpId="0"/>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フリーフォーム 18">
            <a:extLst>
              <a:ext uri="{FF2B5EF4-FFF2-40B4-BE49-F238E27FC236}">
                <a16:creationId xmlns:a16="http://schemas.microsoft.com/office/drawing/2014/main" id="{4370D9A8-393F-903F-FFC4-99CABF7AE32D}"/>
              </a:ext>
            </a:extLst>
          </p:cNvPr>
          <p:cNvSpPr/>
          <p:nvPr/>
        </p:nvSpPr>
        <p:spPr>
          <a:xfrm rot="10800000">
            <a:off x="5230615" y="2574064"/>
            <a:ext cx="3600000" cy="1008063"/>
          </a:xfrm>
          <a:custGeom>
            <a:avLst/>
            <a:gdLst>
              <a:gd name="connsiteX0" fmla="*/ 3479998 w 3600000"/>
              <a:gd name="connsiteY0" fmla="*/ 1008063 h 1008063"/>
              <a:gd name="connsiteX1" fmla="*/ 120002 w 3600000"/>
              <a:gd name="connsiteY1" fmla="*/ 1008063 h 1008063"/>
              <a:gd name="connsiteX2" fmla="*/ 0 w 3600000"/>
              <a:gd name="connsiteY2" fmla="*/ 888061 h 1008063"/>
              <a:gd name="connsiteX3" fmla="*/ 0 w 3600000"/>
              <a:gd name="connsiteY3" fmla="*/ 408065 h 1008063"/>
              <a:gd name="connsiteX4" fmla="*/ 120002 w 3600000"/>
              <a:gd name="connsiteY4" fmla="*/ 288063 h 1008063"/>
              <a:gd name="connsiteX5" fmla="*/ 1632924 w 3600000"/>
              <a:gd name="connsiteY5" fmla="*/ 288063 h 1008063"/>
              <a:gd name="connsiteX6" fmla="*/ 1800000 w 3600000"/>
              <a:gd name="connsiteY6" fmla="*/ 0 h 1008063"/>
              <a:gd name="connsiteX7" fmla="*/ 1967077 w 3600000"/>
              <a:gd name="connsiteY7" fmla="*/ 288063 h 1008063"/>
              <a:gd name="connsiteX8" fmla="*/ 3479998 w 3600000"/>
              <a:gd name="connsiteY8" fmla="*/ 288063 h 1008063"/>
              <a:gd name="connsiteX9" fmla="*/ 3600000 w 3600000"/>
              <a:gd name="connsiteY9" fmla="*/ 408065 h 1008063"/>
              <a:gd name="connsiteX10" fmla="*/ 3600000 w 3600000"/>
              <a:gd name="connsiteY10" fmla="*/ 888061 h 1008063"/>
              <a:gd name="connsiteX11" fmla="*/ 3479998 w 3600000"/>
              <a:gd name="connsiteY11" fmla="*/ 1008063 h 100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0000" h="1008063">
                <a:moveTo>
                  <a:pt x="3479998" y="1008063"/>
                </a:moveTo>
                <a:lnTo>
                  <a:pt x="120002" y="1008063"/>
                </a:lnTo>
                <a:cubicBezTo>
                  <a:pt x="53727" y="1008063"/>
                  <a:pt x="0" y="954336"/>
                  <a:pt x="0" y="888061"/>
                </a:cubicBezTo>
                <a:lnTo>
                  <a:pt x="0" y="408065"/>
                </a:lnTo>
                <a:cubicBezTo>
                  <a:pt x="0" y="341790"/>
                  <a:pt x="53727" y="288063"/>
                  <a:pt x="120002" y="288063"/>
                </a:cubicBezTo>
                <a:lnTo>
                  <a:pt x="1632924" y="288063"/>
                </a:lnTo>
                <a:lnTo>
                  <a:pt x="1800000" y="0"/>
                </a:lnTo>
                <a:lnTo>
                  <a:pt x="1967077" y="288063"/>
                </a:lnTo>
                <a:lnTo>
                  <a:pt x="3479998" y="288063"/>
                </a:lnTo>
                <a:cubicBezTo>
                  <a:pt x="3546273" y="288063"/>
                  <a:pt x="3600000" y="341790"/>
                  <a:pt x="3600000" y="408065"/>
                </a:cubicBezTo>
                <a:lnTo>
                  <a:pt x="3600000" y="888061"/>
                </a:lnTo>
                <a:cubicBezTo>
                  <a:pt x="3600000" y="954336"/>
                  <a:pt x="3546273" y="1008063"/>
                  <a:pt x="3479998" y="1008063"/>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タイトル 1">
            <a:extLst>
              <a:ext uri="{FF2B5EF4-FFF2-40B4-BE49-F238E27FC236}">
                <a16:creationId xmlns:a16="http://schemas.microsoft.com/office/drawing/2014/main" id="{92B14F97-E7AC-DD73-5E9A-578048AD3F56}"/>
              </a:ext>
            </a:extLst>
          </p:cNvPr>
          <p:cNvSpPr>
            <a:spLocks noGrp="1"/>
          </p:cNvSpPr>
          <p:nvPr>
            <p:ph type="title"/>
          </p:nvPr>
        </p:nvSpPr>
        <p:spPr/>
        <p:txBody>
          <a:bodyPr/>
          <a:lstStyle/>
          <a:p>
            <a:r>
              <a:rPr kumimoji="1" lang="en-US" altLang="ja-JP" dirty="0"/>
              <a:t>HTTP</a:t>
            </a:r>
            <a:br>
              <a:rPr kumimoji="1" lang="en-US" altLang="ja-JP" dirty="0"/>
            </a:br>
            <a:r>
              <a:rPr kumimoji="1" lang="en-US" altLang="ja-JP" sz="3600" dirty="0"/>
              <a:t>Hyper Text Transfer Protocol</a:t>
            </a:r>
            <a:endParaRPr kumimoji="1" lang="ja-JP" altLang="en-US" sz="3600"/>
          </a:p>
        </p:txBody>
      </p:sp>
      <p:sp>
        <p:nvSpPr>
          <p:cNvPr id="3" name="コンテンツ プレースホルダー 2">
            <a:extLst>
              <a:ext uri="{FF2B5EF4-FFF2-40B4-BE49-F238E27FC236}">
                <a16:creationId xmlns:a16="http://schemas.microsoft.com/office/drawing/2014/main" id="{B77F477C-2167-E328-5080-E2E1AEBB1AC1}"/>
              </a:ext>
            </a:extLst>
          </p:cNvPr>
          <p:cNvSpPr>
            <a:spLocks noGrp="1"/>
          </p:cNvSpPr>
          <p:nvPr>
            <p:ph idx="1"/>
          </p:nvPr>
        </p:nvSpPr>
        <p:spPr/>
        <p:txBody>
          <a:bodyPr/>
          <a:lstStyle/>
          <a:p>
            <a:r>
              <a:rPr kumimoji="1" lang="ja-JP" altLang="en-US"/>
              <a:t>リクエストに対してレスポンスがある．</a:t>
            </a:r>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75591AB9-ECD9-2D23-D02E-D9E3B16C9527}"/>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CB0FFA3-8B2A-FE03-0E68-659C6296439D}"/>
              </a:ext>
            </a:extLst>
          </p:cNvPr>
          <p:cNvSpPr>
            <a:spLocks noGrp="1"/>
          </p:cNvSpPr>
          <p:nvPr>
            <p:ph type="sldNum" sz="quarter" idx="12"/>
          </p:nvPr>
        </p:nvSpPr>
        <p:spPr/>
        <p:txBody>
          <a:bodyPr/>
          <a:lstStyle/>
          <a:p>
            <a:fld id="{0B8845E4-5C92-A046-BB66-E5D9CC995B08}" type="slidenum">
              <a:rPr kumimoji="1" lang="ja-JP" altLang="en-US" smtClean="0"/>
              <a:t>12</a:t>
            </a:fld>
            <a:endParaRPr kumimoji="1" lang="ja-JP" altLang="en-US"/>
          </a:p>
        </p:txBody>
      </p:sp>
      <p:pic>
        <p:nvPicPr>
          <p:cNvPr id="7" name="図 6" descr="ゲームの画面&#10;&#10;中程度の精度で自動的に生成された説明">
            <a:extLst>
              <a:ext uri="{FF2B5EF4-FFF2-40B4-BE49-F238E27FC236}">
                <a16:creationId xmlns:a16="http://schemas.microsoft.com/office/drawing/2014/main" id="{F1C8CA78-E597-E64C-B20B-0F27325C6897}"/>
              </a:ext>
            </a:extLst>
          </p:cNvPr>
          <p:cNvPicPr>
            <a:picLocks noChangeAspect="1"/>
          </p:cNvPicPr>
          <p:nvPr/>
        </p:nvPicPr>
        <p:blipFill>
          <a:blip r:embed="rId2"/>
          <a:stretch>
            <a:fillRect/>
          </a:stretch>
        </p:blipFill>
        <p:spPr>
          <a:xfrm>
            <a:off x="838200" y="2576963"/>
            <a:ext cx="3669231" cy="3600000"/>
          </a:xfrm>
          <a:prstGeom prst="rect">
            <a:avLst/>
          </a:prstGeom>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5E5B6F6B-FDA0-4112-1A14-C51E7D4764F7}"/>
              </a:ext>
            </a:extLst>
          </p:cNvPr>
          <p:cNvPicPr>
            <a:picLocks noChangeAspect="1"/>
          </p:cNvPicPr>
          <p:nvPr/>
        </p:nvPicPr>
        <p:blipFill>
          <a:blip r:embed="rId3"/>
          <a:stretch>
            <a:fillRect/>
          </a:stretch>
        </p:blipFill>
        <p:spPr>
          <a:xfrm>
            <a:off x="838200" y="2576963"/>
            <a:ext cx="3669231" cy="3600000"/>
          </a:xfrm>
          <a:prstGeom prst="rect">
            <a:avLst/>
          </a:prstGeom>
        </p:spPr>
      </p:pic>
      <p:pic>
        <p:nvPicPr>
          <p:cNvPr id="13" name="グラフィックス 12">
            <a:extLst>
              <a:ext uri="{FF2B5EF4-FFF2-40B4-BE49-F238E27FC236}">
                <a16:creationId xmlns:a16="http://schemas.microsoft.com/office/drawing/2014/main" id="{BDDD226F-2961-554E-45C6-10094090E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3800" y="3476963"/>
            <a:ext cx="1800000" cy="1800000"/>
          </a:xfrm>
          <a:prstGeom prst="rect">
            <a:avLst/>
          </a:prstGeom>
        </p:spPr>
      </p:pic>
      <p:sp>
        <p:nvSpPr>
          <p:cNvPr id="14" name="右矢印 13">
            <a:extLst>
              <a:ext uri="{FF2B5EF4-FFF2-40B4-BE49-F238E27FC236}">
                <a16:creationId xmlns:a16="http://schemas.microsoft.com/office/drawing/2014/main" id="{F09A2054-1DAD-2756-5219-83F605A5EC1D}"/>
              </a:ext>
            </a:extLst>
          </p:cNvPr>
          <p:cNvSpPr/>
          <p:nvPr/>
        </p:nvSpPr>
        <p:spPr>
          <a:xfrm>
            <a:off x="5230615" y="3476963"/>
            <a:ext cx="3600000" cy="540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9E6C79A7-2F4E-0487-5973-EC9E0B6F5D86}"/>
              </a:ext>
            </a:extLst>
          </p:cNvPr>
          <p:cNvSpPr/>
          <p:nvPr/>
        </p:nvSpPr>
        <p:spPr>
          <a:xfrm rot="10800000">
            <a:off x="5230615" y="4660763"/>
            <a:ext cx="3600000" cy="540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2DEEB4D-5E2E-3618-43A5-58D3A23986DB}"/>
              </a:ext>
            </a:extLst>
          </p:cNvPr>
          <p:cNvSpPr txBox="1"/>
          <p:nvPr/>
        </p:nvSpPr>
        <p:spPr>
          <a:xfrm>
            <a:off x="5379720" y="2607351"/>
            <a:ext cx="2464136" cy="646331"/>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GET / HTTP/1.0</a:t>
            </a:r>
            <a:r>
              <a:rPr kumimoji="1" lang="en-US" altLang="ja-JP" dirty="0">
                <a:solidFill>
                  <a:schemeClr val="bg1">
                    <a:lumMod val="50000"/>
                  </a:schemeClr>
                </a:solidFill>
                <a:latin typeface="Consolas" panose="020B0609020204030204" pitchFamily="49" charset="0"/>
                <a:cs typeface="Consolas" panose="020B0609020204030204" pitchFamily="49" charset="0"/>
              </a:rPr>
              <a:t>\r\n</a:t>
            </a:r>
          </a:p>
          <a:p>
            <a:r>
              <a:rPr lang="en-US" altLang="ja-JP" dirty="0">
                <a:solidFill>
                  <a:schemeClr val="bg1">
                    <a:lumMod val="50000"/>
                  </a:schemeClr>
                </a:solidFill>
                <a:latin typeface="Consolas" panose="020B0609020204030204" pitchFamily="49" charset="0"/>
                <a:cs typeface="Consolas" panose="020B0609020204030204" pitchFamily="49" charset="0"/>
              </a:rPr>
              <a:t>\r\n</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0" name="テキスト ボックス 19">
            <a:extLst>
              <a:ext uri="{FF2B5EF4-FFF2-40B4-BE49-F238E27FC236}">
                <a16:creationId xmlns:a16="http://schemas.microsoft.com/office/drawing/2014/main" id="{EC8CF199-2CE4-E6DA-D356-9123F20987C3}"/>
              </a:ext>
            </a:extLst>
          </p:cNvPr>
          <p:cNvSpPr txBox="1"/>
          <p:nvPr/>
        </p:nvSpPr>
        <p:spPr>
          <a:xfrm>
            <a:off x="9458174" y="3078962"/>
            <a:ext cx="1991251" cy="369332"/>
          </a:xfrm>
          <a:prstGeom prst="rect">
            <a:avLst/>
          </a:prstGeom>
          <a:noFill/>
        </p:spPr>
        <p:txBody>
          <a:bodyPr wrap="none" rtlCol="0">
            <a:spAutoFit/>
          </a:bodyPr>
          <a:lstStyle/>
          <a:p>
            <a:r>
              <a:rPr kumimoji="1" lang="en-US" altLang="ja-JP" dirty="0" err="1">
                <a:latin typeface="Consolas" panose="020B0609020204030204" pitchFamily="49" charset="0"/>
                <a:cs typeface="Consolas" panose="020B0609020204030204" pitchFamily="49" charset="0"/>
              </a:rPr>
              <a:t>www.google.com</a:t>
            </a:r>
            <a:endParaRPr kumimoji="1" lang="ja-JP" altLang="en-US">
              <a:latin typeface="Consolas" panose="020B0609020204030204" pitchFamily="49" charset="0"/>
              <a:cs typeface="Consolas" panose="020B0609020204030204" pitchFamily="49" charset="0"/>
            </a:endParaRPr>
          </a:p>
        </p:txBody>
      </p:sp>
      <p:sp>
        <p:nvSpPr>
          <p:cNvPr id="27" name="フリーフォーム 26">
            <a:extLst>
              <a:ext uri="{FF2B5EF4-FFF2-40B4-BE49-F238E27FC236}">
                <a16:creationId xmlns:a16="http://schemas.microsoft.com/office/drawing/2014/main" id="{3ACFCDD9-FD45-1AEF-BEF1-22A503AB305D}"/>
              </a:ext>
            </a:extLst>
          </p:cNvPr>
          <p:cNvSpPr/>
          <p:nvPr/>
        </p:nvSpPr>
        <p:spPr>
          <a:xfrm>
            <a:off x="5204584" y="5075237"/>
            <a:ext cx="6149216" cy="1800924"/>
          </a:xfrm>
          <a:custGeom>
            <a:avLst/>
            <a:gdLst>
              <a:gd name="connsiteX0" fmla="*/ 1826031 w 6149216"/>
              <a:gd name="connsiteY0" fmla="*/ 0 h 1800924"/>
              <a:gd name="connsiteX1" fmla="*/ 1966465 w 6149216"/>
              <a:gd name="connsiteY1" fmla="*/ 242127 h 1800924"/>
              <a:gd name="connsiteX2" fmla="*/ 6034348 w 6149216"/>
              <a:gd name="connsiteY2" fmla="*/ 242127 h 1800924"/>
              <a:gd name="connsiteX3" fmla="*/ 6149216 w 6149216"/>
              <a:gd name="connsiteY3" fmla="*/ 356995 h 1800924"/>
              <a:gd name="connsiteX4" fmla="*/ 6149216 w 6149216"/>
              <a:gd name="connsiteY4" fmla="*/ 1686056 h 1800924"/>
              <a:gd name="connsiteX5" fmla="*/ 6034348 w 6149216"/>
              <a:gd name="connsiteY5" fmla="*/ 1800924 h 1800924"/>
              <a:gd name="connsiteX6" fmla="*/ 114868 w 6149216"/>
              <a:gd name="connsiteY6" fmla="*/ 1800924 h 1800924"/>
              <a:gd name="connsiteX7" fmla="*/ 0 w 6149216"/>
              <a:gd name="connsiteY7" fmla="*/ 1686056 h 1800924"/>
              <a:gd name="connsiteX8" fmla="*/ 0 w 6149216"/>
              <a:gd name="connsiteY8" fmla="*/ 356995 h 1800924"/>
              <a:gd name="connsiteX9" fmla="*/ 114868 w 6149216"/>
              <a:gd name="connsiteY9" fmla="*/ 242127 h 1800924"/>
              <a:gd name="connsiteX10" fmla="*/ 1685598 w 6149216"/>
              <a:gd name="connsiteY10" fmla="*/ 242127 h 180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9216" h="1800924">
                <a:moveTo>
                  <a:pt x="1826031" y="0"/>
                </a:moveTo>
                <a:lnTo>
                  <a:pt x="1966465" y="242127"/>
                </a:lnTo>
                <a:lnTo>
                  <a:pt x="6034348" y="242127"/>
                </a:lnTo>
                <a:cubicBezTo>
                  <a:pt x="6097788" y="242127"/>
                  <a:pt x="6149216" y="293555"/>
                  <a:pt x="6149216" y="356995"/>
                </a:cubicBezTo>
                <a:lnTo>
                  <a:pt x="6149216" y="1686056"/>
                </a:lnTo>
                <a:cubicBezTo>
                  <a:pt x="6149216" y="1749496"/>
                  <a:pt x="6097788" y="1800924"/>
                  <a:pt x="6034348" y="1800924"/>
                </a:cubicBezTo>
                <a:lnTo>
                  <a:pt x="114868" y="1800924"/>
                </a:lnTo>
                <a:cubicBezTo>
                  <a:pt x="51428" y="1800924"/>
                  <a:pt x="0" y="1749496"/>
                  <a:pt x="0" y="1686056"/>
                </a:cubicBezTo>
                <a:lnTo>
                  <a:pt x="0" y="356995"/>
                </a:lnTo>
                <a:cubicBezTo>
                  <a:pt x="0" y="293555"/>
                  <a:pt x="51428" y="242127"/>
                  <a:pt x="114868" y="242127"/>
                </a:cubicBezTo>
                <a:lnTo>
                  <a:pt x="1685598" y="242127"/>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6" name="テキスト ボックス 25">
            <a:extLst>
              <a:ext uri="{FF2B5EF4-FFF2-40B4-BE49-F238E27FC236}">
                <a16:creationId xmlns:a16="http://schemas.microsoft.com/office/drawing/2014/main" id="{B15AE5D2-7BB7-4948-641F-992A4B46CA5F}"/>
              </a:ext>
            </a:extLst>
          </p:cNvPr>
          <p:cNvSpPr txBox="1"/>
          <p:nvPr/>
        </p:nvSpPr>
        <p:spPr>
          <a:xfrm>
            <a:off x="5379720" y="5398833"/>
            <a:ext cx="5715000" cy="1477328"/>
          </a:xfrm>
          <a:prstGeom prst="rect">
            <a:avLst/>
          </a:prstGeom>
          <a:noFill/>
        </p:spPr>
        <p:txBody>
          <a:bodyPr wrap="square">
            <a:spAutoFit/>
          </a:bodyPr>
          <a:lstStyle/>
          <a:p>
            <a:r>
              <a:rPr lang="en-US" altLang="ja-JP" dirty="0">
                <a:latin typeface="Consolas" panose="020B0609020204030204" pitchFamily="49" charset="0"/>
                <a:cs typeface="Consolas" panose="020B0609020204030204" pitchFamily="49" charset="0"/>
              </a:rPr>
              <a:t>HTTP/1.0 200 OK</a:t>
            </a:r>
          </a:p>
          <a:p>
            <a:r>
              <a:rPr lang="en-US" altLang="ja-JP" dirty="0">
                <a:latin typeface="Consolas" panose="020B0609020204030204" pitchFamily="49" charset="0"/>
                <a:cs typeface="Consolas" panose="020B0609020204030204" pitchFamily="49" charset="0"/>
              </a:rPr>
              <a:t>Date: Thu, 04 May 2023 22:58:10 GMT</a:t>
            </a:r>
          </a:p>
          <a:p>
            <a:r>
              <a:rPr lang="en-US" altLang="ja-JP" dirty="0">
                <a:latin typeface="Consolas" panose="020B0609020204030204" pitchFamily="49" charset="0"/>
                <a:cs typeface="Consolas" panose="020B0609020204030204" pitchFamily="49" charset="0"/>
              </a:rPr>
              <a:t>Content-Type: text/html; charset=ISO-8859-1</a:t>
            </a:r>
          </a:p>
          <a:p>
            <a:endParaRPr kumimoji="1" lang="en-US" altLang="ja-JP" dirty="0">
              <a:solidFill>
                <a:schemeClr val="bg1">
                  <a:lumMod val="50000"/>
                </a:schemeClr>
              </a:solidFill>
              <a:latin typeface="Consolas" panose="020B0609020204030204" pitchFamily="49" charset="0"/>
              <a:cs typeface="Consolas" panose="020B0609020204030204" pitchFamily="49" charset="0"/>
            </a:endParaRPr>
          </a:p>
          <a:p>
            <a:r>
              <a:rPr lang="en-US" altLang="ja-JP" dirty="0">
                <a:solidFill>
                  <a:schemeClr val="bg1">
                    <a:lumMod val="50000"/>
                  </a:schemeClr>
                </a:solidFill>
                <a:latin typeface="Consolas" panose="020B0609020204030204" pitchFamily="49" charset="0"/>
                <a:cs typeface="Consolas" panose="020B0609020204030204" pitchFamily="49" charset="0"/>
              </a:rPr>
              <a:t>...</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8" name="テキスト ボックス 27">
            <a:extLst>
              <a:ext uri="{FF2B5EF4-FFF2-40B4-BE49-F238E27FC236}">
                <a16:creationId xmlns:a16="http://schemas.microsoft.com/office/drawing/2014/main" id="{4DE6B9DC-6388-FBA0-AE92-215121EEEC25}"/>
              </a:ext>
            </a:extLst>
          </p:cNvPr>
          <p:cNvSpPr txBox="1"/>
          <p:nvPr/>
        </p:nvSpPr>
        <p:spPr>
          <a:xfrm>
            <a:off x="6361201" y="3899528"/>
            <a:ext cx="1338828"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リクエスト</a:t>
            </a:r>
          </a:p>
        </p:txBody>
      </p:sp>
      <p:sp>
        <p:nvSpPr>
          <p:cNvPr id="29" name="テキスト ボックス 28">
            <a:extLst>
              <a:ext uri="{FF2B5EF4-FFF2-40B4-BE49-F238E27FC236}">
                <a16:creationId xmlns:a16="http://schemas.microsoft.com/office/drawing/2014/main" id="{A58655DD-7AF5-CB2E-E339-2CD2B62D322B}"/>
              </a:ext>
            </a:extLst>
          </p:cNvPr>
          <p:cNvSpPr txBox="1"/>
          <p:nvPr/>
        </p:nvSpPr>
        <p:spPr>
          <a:xfrm>
            <a:off x="6361202" y="4431437"/>
            <a:ext cx="1338828" cy="369332"/>
          </a:xfrm>
          <a:prstGeom prst="rect">
            <a:avLst/>
          </a:prstGeom>
          <a:no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レスポンス</a:t>
            </a:r>
          </a:p>
        </p:txBody>
      </p:sp>
    </p:spTree>
    <p:extLst>
      <p:ext uri="{BB962C8B-B14F-4D97-AF65-F5344CB8AC3E}">
        <p14:creationId xmlns:p14="http://schemas.microsoft.com/office/powerpoint/2010/main" val="20076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dissolve">
                                      <p:cBhvr>
                                        <p:cTn id="14" dur="500"/>
                                        <p:tgtEl>
                                          <p:spTgt spid="1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dissolve">
                                      <p:cBhvr>
                                        <p:cTn id="33" dur="500"/>
                                        <p:tgtEl>
                                          <p:spTgt spid="2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ssolve">
                                      <p:cBhvr>
                                        <p:cTn id="39" dur="500"/>
                                        <p:tgtEl>
                                          <p:spTgt spid="29"/>
                                        </p:tgtEl>
                                      </p:cBhvr>
                                    </p:animEffect>
                                  </p:childTnLst>
                                </p:cTn>
                              </p:par>
                            </p:childTnLst>
                          </p:cTn>
                        </p:par>
                        <p:par>
                          <p:cTn id="40" fill="hold">
                            <p:stCondLst>
                              <p:cond delay="1000"/>
                            </p:stCondLst>
                            <p:childTnLst>
                              <p:par>
                                <p:cTn id="41" presetID="9"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ssolv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5" grpId="0" animBg="1"/>
      <p:bldP spid="17" grpId="0"/>
      <p:bldP spid="20" grpId="0"/>
      <p:bldP spid="27" grpId="0" animBg="1"/>
      <p:bldP spid="26"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フリーフォーム 18">
            <a:extLst>
              <a:ext uri="{FF2B5EF4-FFF2-40B4-BE49-F238E27FC236}">
                <a16:creationId xmlns:a16="http://schemas.microsoft.com/office/drawing/2014/main" id="{4370D9A8-393F-903F-FFC4-99CABF7AE32D}"/>
              </a:ext>
            </a:extLst>
          </p:cNvPr>
          <p:cNvSpPr/>
          <p:nvPr/>
        </p:nvSpPr>
        <p:spPr>
          <a:xfrm rot="10800000">
            <a:off x="5230615" y="2574064"/>
            <a:ext cx="3600000" cy="1008063"/>
          </a:xfrm>
          <a:custGeom>
            <a:avLst/>
            <a:gdLst>
              <a:gd name="connsiteX0" fmla="*/ 3479998 w 3600000"/>
              <a:gd name="connsiteY0" fmla="*/ 1008063 h 1008063"/>
              <a:gd name="connsiteX1" fmla="*/ 120002 w 3600000"/>
              <a:gd name="connsiteY1" fmla="*/ 1008063 h 1008063"/>
              <a:gd name="connsiteX2" fmla="*/ 0 w 3600000"/>
              <a:gd name="connsiteY2" fmla="*/ 888061 h 1008063"/>
              <a:gd name="connsiteX3" fmla="*/ 0 w 3600000"/>
              <a:gd name="connsiteY3" fmla="*/ 408065 h 1008063"/>
              <a:gd name="connsiteX4" fmla="*/ 120002 w 3600000"/>
              <a:gd name="connsiteY4" fmla="*/ 288063 h 1008063"/>
              <a:gd name="connsiteX5" fmla="*/ 1632924 w 3600000"/>
              <a:gd name="connsiteY5" fmla="*/ 288063 h 1008063"/>
              <a:gd name="connsiteX6" fmla="*/ 1800000 w 3600000"/>
              <a:gd name="connsiteY6" fmla="*/ 0 h 1008063"/>
              <a:gd name="connsiteX7" fmla="*/ 1967077 w 3600000"/>
              <a:gd name="connsiteY7" fmla="*/ 288063 h 1008063"/>
              <a:gd name="connsiteX8" fmla="*/ 3479998 w 3600000"/>
              <a:gd name="connsiteY8" fmla="*/ 288063 h 1008063"/>
              <a:gd name="connsiteX9" fmla="*/ 3600000 w 3600000"/>
              <a:gd name="connsiteY9" fmla="*/ 408065 h 1008063"/>
              <a:gd name="connsiteX10" fmla="*/ 3600000 w 3600000"/>
              <a:gd name="connsiteY10" fmla="*/ 888061 h 1008063"/>
              <a:gd name="connsiteX11" fmla="*/ 3479998 w 3600000"/>
              <a:gd name="connsiteY11" fmla="*/ 1008063 h 100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0000" h="1008063">
                <a:moveTo>
                  <a:pt x="3479998" y="1008063"/>
                </a:moveTo>
                <a:lnTo>
                  <a:pt x="120002" y="1008063"/>
                </a:lnTo>
                <a:cubicBezTo>
                  <a:pt x="53727" y="1008063"/>
                  <a:pt x="0" y="954336"/>
                  <a:pt x="0" y="888061"/>
                </a:cubicBezTo>
                <a:lnTo>
                  <a:pt x="0" y="408065"/>
                </a:lnTo>
                <a:cubicBezTo>
                  <a:pt x="0" y="341790"/>
                  <a:pt x="53727" y="288063"/>
                  <a:pt x="120002" y="288063"/>
                </a:cubicBezTo>
                <a:lnTo>
                  <a:pt x="1632924" y="288063"/>
                </a:lnTo>
                <a:lnTo>
                  <a:pt x="1800000" y="0"/>
                </a:lnTo>
                <a:lnTo>
                  <a:pt x="1967077" y="288063"/>
                </a:lnTo>
                <a:lnTo>
                  <a:pt x="3479998" y="288063"/>
                </a:lnTo>
                <a:cubicBezTo>
                  <a:pt x="3546273" y="288063"/>
                  <a:pt x="3600000" y="341790"/>
                  <a:pt x="3600000" y="408065"/>
                </a:cubicBezTo>
                <a:lnTo>
                  <a:pt x="3600000" y="888061"/>
                </a:lnTo>
                <a:cubicBezTo>
                  <a:pt x="3600000" y="954336"/>
                  <a:pt x="3546273" y="1008063"/>
                  <a:pt x="3479998" y="1008063"/>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タイトル 1">
            <a:extLst>
              <a:ext uri="{FF2B5EF4-FFF2-40B4-BE49-F238E27FC236}">
                <a16:creationId xmlns:a16="http://schemas.microsoft.com/office/drawing/2014/main" id="{92B14F97-E7AC-DD73-5E9A-578048AD3F56}"/>
              </a:ext>
            </a:extLst>
          </p:cNvPr>
          <p:cNvSpPr>
            <a:spLocks noGrp="1"/>
          </p:cNvSpPr>
          <p:nvPr>
            <p:ph type="title"/>
          </p:nvPr>
        </p:nvSpPr>
        <p:spPr/>
        <p:txBody>
          <a:bodyPr/>
          <a:lstStyle/>
          <a:p>
            <a:r>
              <a:rPr kumimoji="1" lang="en-US" altLang="ja-JP" sz="3600" dirty="0"/>
              <a:t>HTTP</a:t>
            </a:r>
            <a:br>
              <a:rPr kumimoji="1" lang="en-US" altLang="ja-JP" sz="3600" dirty="0"/>
            </a:br>
            <a:r>
              <a:rPr kumimoji="1" lang="ja-JP" altLang="en-US"/>
              <a:t>メソッド（</a:t>
            </a:r>
            <a:r>
              <a:rPr kumimoji="1" lang="en-US" altLang="ja-JP" dirty="0"/>
              <a:t>1/2</a:t>
            </a:r>
            <a:r>
              <a:rPr kumimoji="1" lang="ja-JP" altLang="en-US"/>
              <a:t>）</a:t>
            </a:r>
            <a:endParaRPr kumimoji="1" lang="ja-JP" altLang="en-US" sz="3600"/>
          </a:p>
        </p:txBody>
      </p:sp>
      <p:sp>
        <p:nvSpPr>
          <p:cNvPr id="3" name="コンテンツ プレースホルダー 2">
            <a:extLst>
              <a:ext uri="{FF2B5EF4-FFF2-40B4-BE49-F238E27FC236}">
                <a16:creationId xmlns:a16="http://schemas.microsoft.com/office/drawing/2014/main" id="{B77F477C-2167-E328-5080-E2E1AEBB1AC1}"/>
              </a:ext>
            </a:extLst>
          </p:cNvPr>
          <p:cNvSpPr>
            <a:spLocks noGrp="1"/>
          </p:cNvSpPr>
          <p:nvPr>
            <p:ph idx="1"/>
          </p:nvPr>
        </p:nvSpPr>
        <p:spPr>
          <a:xfrm>
            <a:off x="838200" y="1825625"/>
            <a:ext cx="10515600" cy="748438"/>
          </a:xfrm>
        </p:spPr>
        <p:txBody>
          <a:bodyPr>
            <a:normAutofit lnSpcReduction="10000"/>
          </a:bodyPr>
          <a:lstStyle/>
          <a:p>
            <a:pPr>
              <a:lnSpc>
                <a:spcPct val="100000"/>
              </a:lnSpc>
            </a:pPr>
            <a:r>
              <a:rPr kumimoji="1" lang="en-US" altLang="ja-JP" dirty="0">
                <a:latin typeface="Consolas" panose="020B0609020204030204" pitchFamily="49" charset="0"/>
                <a:cs typeface="Consolas" panose="020B0609020204030204" pitchFamily="49" charset="0"/>
              </a:rPr>
              <a:t>&lt;METHOD&gt; &lt;PATH&gt; &lt;HTTP_VERSION&gt;</a:t>
            </a: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75591AB9-ECD9-2D23-D02E-D9E3B16C9527}"/>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CB0FFA3-8B2A-FE03-0E68-659C6296439D}"/>
              </a:ext>
            </a:extLst>
          </p:cNvPr>
          <p:cNvSpPr>
            <a:spLocks noGrp="1"/>
          </p:cNvSpPr>
          <p:nvPr>
            <p:ph type="sldNum" sz="quarter" idx="12"/>
          </p:nvPr>
        </p:nvSpPr>
        <p:spPr/>
        <p:txBody>
          <a:bodyPr/>
          <a:lstStyle/>
          <a:p>
            <a:fld id="{0B8845E4-5C92-A046-BB66-E5D9CC995B08}" type="slidenum">
              <a:rPr kumimoji="1" lang="ja-JP" altLang="en-US" smtClean="0"/>
              <a:t>13</a:t>
            </a:fld>
            <a:endParaRPr kumimoji="1" lang="ja-JP" altLang="en-US"/>
          </a:p>
        </p:txBody>
      </p:sp>
      <p:pic>
        <p:nvPicPr>
          <p:cNvPr id="7" name="図 6" descr="ゲームの画面&#10;&#10;中程度の精度で自動的に生成された説明">
            <a:extLst>
              <a:ext uri="{FF2B5EF4-FFF2-40B4-BE49-F238E27FC236}">
                <a16:creationId xmlns:a16="http://schemas.microsoft.com/office/drawing/2014/main" id="{F1C8CA78-E597-E64C-B20B-0F27325C6897}"/>
              </a:ext>
            </a:extLst>
          </p:cNvPr>
          <p:cNvPicPr>
            <a:picLocks noChangeAspect="1"/>
          </p:cNvPicPr>
          <p:nvPr/>
        </p:nvPicPr>
        <p:blipFill>
          <a:blip r:embed="rId2"/>
          <a:stretch>
            <a:fillRect/>
          </a:stretch>
        </p:blipFill>
        <p:spPr>
          <a:xfrm>
            <a:off x="838200" y="2576963"/>
            <a:ext cx="3669231" cy="3600000"/>
          </a:xfrm>
          <a:prstGeom prst="rect">
            <a:avLst/>
          </a:prstGeom>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5E5B6F6B-FDA0-4112-1A14-C51E7D4764F7}"/>
              </a:ext>
            </a:extLst>
          </p:cNvPr>
          <p:cNvPicPr>
            <a:picLocks noChangeAspect="1"/>
          </p:cNvPicPr>
          <p:nvPr/>
        </p:nvPicPr>
        <p:blipFill>
          <a:blip r:embed="rId3"/>
          <a:stretch>
            <a:fillRect/>
          </a:stretch>
        </p:blipFill>
        <p:spPr>
          <a:xfrm>
            <a:off x="838200" y="2576963"/>
            <a:ext cx="3669231" cy="3600000"/>
          </a:xfrm>
          <a:prstGeom prst="rect">
            <a:avLst/>
          </a:prstGeom>
        </p:spPr>
      </p:pic>
      <p:pic>
        <p:nvPicPr>
          <p:cNvPr id="13" name="グラフィックス 12">
            <a:extLst>
              <a:ext uri="{FF2B5EF4-FFF2-40B4-BE49-F238E27FC236}">
                <a16:creationId xmlns:a16="http://schemas.microsoft.com/office/drawing/2014/main" id="{BDDD226F-2961-554E-45C6-10094090E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3800" y="3476963"/>
            <a:ext cx="1800000" cy="1800000"/>
          </a:xfrm>
          <a:prstGeom prst="rect">
            <a:avLst/>
          </a:prstGeom>
        </p:spPr>
      </p:pic>
      <p:sp>
        <p:nvSpPr>
          <p:cNvPr id="14" name="右矢印 13">
            <a:extLst>
              <a:ext uri="{FF2B5EF4-FFF2-40B4-BE49-F238E27FC236}">
                <a16:creationId xmlns:a16="http://schemas.microsoft.com/office/drawing/2014/main" id="{F09A2054-1DAD-2756-5219-83F605A5EC1D}"/>
              </a:ext>
            </a:extLst>
          </p:cNvPr>
          <p:cNvSpPr/>
          <p:nvPr/>
        </p:nvSpPr>
        <p:spPr>
          <a:xfrm>
            <a:off x="5230615" y="3476963"/>
            <a:ext cx="3600000" cy="540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9E6C79A7-2F4E-0487-5973-EC9E0B6F5D86}"/>
              </a:ext>
            </a:extLst>
          </p:cNvPr>
          <p:cNvSpPr/>
          <p:nvPr/>
        </p:nvSpPr>
        <p:spPr>
          <a:xfrm rot="10800000">
            <a:off x="5230615" y="4660763"/>
            <a:ext cx="3600000" cy="540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2DEEB4D-5E2E-3618-43A5-58D3A23986DB}"/>
              </a:ext>
            </a:extLst>
          </p:cNvPr>
          <p:cNvSpPr txBox="1"/>
          <p:nvPr/>
        </p:nvSpPr>
        <p:spPr>
          <a:xfrm>
            <a:off x="5379720" y="2607351"/>
            <a:ext cx="2464136" cy="646331"/>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GET / HTTP/1.0</a:t>
            </a:r>
            <a:r>
              <a:rPr kumimoji="1" lang="en-US" altLang="ja-JP" dirty="0">
                <a:solidFill>
                  <a:schemeClr val="bg1">
                    <a:lumMod val="50000"/>
                  </a:schemeClr>
                </a:solidFill>
                <a:latin typeface="Consolas" panose="020B0609020204030204" pitchFamily="49" charset="0"/>
                <a:cs typeface="Consolas" panose="020B0609020204030204" pitchFamily="49" charset="0"/>
              </a:rPr>
              <a:t>\r\n</a:t>
            </a:r>
          </a:p>
          <a:p>
            <a:r>
              <a:rPr lang="en-US" altLang="ja-JP" dirty="0">
                <a:solidFill>
                  <a:schemeClr val="bg1">
                    <a:lumMod val="50000"/>
                  </a:schemeClr>
                </a:solidFill>
                <a:latin typeface="Consolas" panose="020B0609020204030204" pitchFamily="49" charset="0"/>
                <a:cs typeface="Consolas" panose="020B0609020204030204" pitchFamily="49" charset="0"/>
              </a:rPr>
              <a:t>\r\n</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0" name="テキスト ボックス 19">
            <a:extLst>
              <a:ext uri="{FF2B5EF4-FFF2-40B4-BE49-F238E27FC236}">
                <a16:creationId xmlns:a16="http://schemas.microsoft.com/office/drawing/2014/main" id="{EC8CF199-2CE4-E6DA-D356-9123F20987C3}"/>
              </a:ext>
            </a:extLst>
          </p:cNvPr>
          <p:cNvSpPr txBox="1"/>
          <p:nvPr/>
        </p:nvSpPr>
        <p:spPr>
          <a:xfrm>
            <a:off x="9458174" y="3078962"/>
            <a:ext cx="1991251" cy="369332"/>
          </a:xfrm>
          <a:prstGeom prst="rect">
            <a:avLst/>
          </a:prstGeom>
          <a:noFill/>
        </p:spPr>
        <p:txBody>
          <a:bodyPr wrap="none" rtlCol="0">
            <a:spAutoFit/>
          </a:bodyPr>
          <a:lstStyle/>
          <a:p>
            <a:r>
              <a:rPr kumimoji="1" lang="en-US" altLang="ja-JP" dirty="0" err="1">
                <a:latin typeface="Consolas" panose="020B0609020204030204" pitchFamily="49" charset="0"/>
                <a:cs typeface="Consolas" panose="020B0609020204030204" pitchFamily="49" charset="0"/>
              </a:rPr>
              <a:t>www.google.com</a:t>
            </a:r>
            <a:endParaRPr kumimoji="1" lang="ja-JP" altLang="en-US">
              <a:latin typeface="Consolas" panose="020B0609020204030204" pitchFamily="49" charset="0"/>
              <a:cs typeface="Consolas" panose="020B0609020204030204" pitchFamily="49" charset="0"/>
            </a:endParaRPr>
          </a:p>
        </p:txBody>
      </p:sp>
      <p:sp>
        <p:nvSpPr>
          <p:cNvPr id="27" name="フリーフォーム 26">
            <a:extLst>
              <a:ext uri="{FF2B5EF4-FFF2-40B4-BE49-F238E27FC236}">
                <a16:creationId xmlns:a16="http://schemas.microsoft.com/office/drawing/2014/main" id="{3ACFCDD9-FD45-1AEF-BEF1-22A503AB305D}"/>
              </a:ext>
            </a:extLst>
          </p:cNvPr>
          <p:cNvSpPr/>
          <p:nvPr/>
        </p:nvSpPr>
        <p:spPr>
          <a:xfrm>
            <a:off x="5204584" y="5075237"/>
            <a:ext cx="6149216" cy="1800924"/>
          </a:xfrm>
          <a:custGeom>
            <a:avLst/>
            <a:gdLst>
              <a:gd name="connsiteX0" fmla="*/ 1826031 w 6149216"/>
              <a:gd name="connsiteY0" fmla="*/ 0 h 1800924"/>
              <a:gd name="connsiteX1" fmla="*/ 1966465 w 6149216"/>
              <a:gd name="connsiteY1" fmla="*/ 242127 h 1800924"/>
              <a:gd name="connsiteX2" fmla="*/ 6034348 w 6149216"/>
              <a:gd name="connsiteY2" fmla="*/ 242127 h 1800924"/>
              <a:gd name="connsiteX3" fmla="*/ 6149216 w 6149216"/>
              <a:gd name="connsiteY3" fmla="*/ 356995 h 1800924"/>
              <a:gd name="connsiteX4" fmla="*/ 6149216 w 6149216"/>
              <a:gd name="connsiteY4" fmla="*/ 1686056 h 1800924"/>
              <a:gd name="connsiteX5" fmla="*/ 6034348 w 6149216"/>
              <a:gd name="connsiteY5" fmla="*/ 1800924 h 1800924"/>
              <a:gd name="connsiteX6" fmla="*/ 114868 w 6149216"/>
              <a:gd name="connsiteY6" fmla="*/ 1800924 h 1800924"/>
              <a:gd name="connsiteX7" fmla="*/ 0 w 6149216"/>
              <a:gd name="connsiteY7" fmla="*/ 1686056 h 1800924"/>
              <a:gd name="connsiteX8" fmla="*/ 0 w 6149216"/>
              <a:gd name="connsiteY8" fmla="*/ 356995 h 1800924"/>
              <a:gd name="connsiteX9" fmla="*/ 114868 w 6149216"/>
              <a:gd name="connsiteY9" fmla="*/ 242127 h 1800924"/>
              <a:gd name="connsiteX10" fmla="*/ 1685598 w 6149216"/>
              <a:gd name="connsiteY10" fmla="*/ 242127 h 180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9216" h="1800924">
                <a:moveTo>
                  <a:pt x="1826031" y="0"/>
                </a:moveTo>
                <a:lnTo>
                  <a:pt x="1966465" y="242127"/>
                </a:lnTo>
                <a:lnTo>
                  <a:pt x="6034348" y="242127"/>
                </a:lnTo>
                <a:cubicBezTo>
                  <a:pt x="6097788" y="242127"/>
                  <a:pt x="6149216" y="293555"/>
                  <a:pt x="6149216" y="356995"/>
                </a:cubicBezTo>
                <a:lnTo>
                  <a:pt x="6149216" y="1686056"/>
                </a:lnTo>
                <a:cubicBezTo>
                  <a:pt x="6149216" y="1749496"/>
                  <a:pt x="6097788" y="1800924"/>
                  <a:pt x="6034348" y="1800924"/>
                </a:cubicBezTo>
                <a:lnTo>
                  <a:pt x="114868" y="1800924"/>
                </a:lnTo>
                <a:cubicBezTo>
                  <a:pt x="51428" y="1800924"/>
                  <a:pt x="0" y="1749496"/>
                  <a:pt x="0" y="1686056"/>
                </a:cubicBezTo>
                <a:lnTo>
                  <a:pt x="0" y="356995"/>
                </a:lnTo>
                <a:cubicBezTo>
                  <a:pt x="0" y="293555"/>
                  <a:pt x="51428" y="242127"/>
                  <a:pt x="114868" y="242127"/>
                </a:cubicBezTo>
                <a:lnTo>
                  <a:pt x="1685598" y="242127"/>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6" name="テキスト ボックス 25">
            <a:extLst>
              <a:ext uri="{FF2B5EF4-FFF2-40B4-BE49-F238E27FC236}">
                <a16:creationId xmlns:a16="http://schemas.microsoft.com/office/drawing/2014/main" id="{B15AE5D2-7BB7-4948-641F-992A4B46CA5F}"/>
              </a:ext>
            </a:extLst>
          </p:cNvPr>
          <p:cNvSpPr txBox="1"/>
          <p:nvPr/>
        </p:nvSpPr>
        <p:spPr>
          <a:xfrm>
            <a:off x="5379720" y="5398833"/>
            <a:ext cx="5715000" cy="1477328"/>
          </a:xfrm>
          <a:prstGeom prst="rect">
            <a:avLst/>
          </a:prstGeom>
          <a:noFill/>
        </p:spPr>
        <p:txBody>
          <a:bodyPr wrap="square">
            <a:spAutoFit/>
          </a:bodyPr>
          <a:lstStyle/>
          <a:p>
            <a:r>
              <a:rPr lang="en-US" altLang="ja-JP" dirty="0">
                <a:latin typeface="Consolas" panose="020B0609020204030204" pitchFamily="49" charset="0"/>
                <a:cs typeface="Consolas" panose="020B0609020204030204" pitchFamily="49" charset="0"/>
              </a:rPr>
              <a:t>HTTP/1.0 200 OK</a:t>
            </a:r>
          </a:p>
          <a:p>
            <a:r>
              <a:rPr lang="en-US" altLang="ja-JP" dirty="0">
                <a:latin typeface="Consolas" panose="020B0609020204030204" pitchFamily="49" charset="0"/>
                <a:cs typeface="Consolas" panose="020B0609020204030204" pitchFamily="49" charset="0"/>
              </a:rPr>
              <a:t>Date: Thu, 04 May 2023 22:58:10 GMT</a:t>
            </a:r>
          </a:p>
          <a:p>
            <a:r>
              <a:rPr lang="en-US" altLang="ja-JP" dirty="0">
                <a:latin typeface="Consolas" panose="020B0609020204030204" pitchFamily="49" charset="0"/>
                <a:cs typeface="Consolas" panose="020B0609020204030204" pitchFamily="49" charset="0"/>
              </a:rPr>
              <a:t>Content-Type: text/html; charset=ISO-8859-1</a:t>
            </a:r>
          </a:p>
          <a:p>
            <a:endParaRPr kumimoji="1" lang="en-US" altLang="ja-JP" dirty="0">
              <a:solidFill>
                <a:schemeClr val="bg1">
                  <a:lumMod val="50000"/>
                </a:schemeClr>
              </a:solidFill>
              <a:latin typeface="Consolas" panose="020B0609020204030204" pitchFamily="49" charset="0"/>
              <a:cs typeface="Consolas" panose="020B0609020204030204" pitchFamily="49" charset="0"/>
            </a:endParaRPr>
          </a:p>
          <a:p>
            <a:r>
              <a:rPr lang="en-US" altLang="ja-JP" dirty="0">
                <a:solidFill>
                  <a:schemeClr val="bg1">
                    <a:lumMod val="50000"/>
                  </a:schemeClr>
                </a:solidFill>
                <a:latin typeface="Consolas" panose="020B0609020204030204" pitchFamily="49" charset="0"/>
                <a:cs typeface="Consolas" panose="020B0609020204030204" pitchFamily="49" charset="0"/>
              </a:rPr>
              <a:t>...</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8" name="テキスト ボックス 27">
            <a:extLst>
              <a:ext uri="{FF2B5EF4-FFF2-40B4-BE49-F238E27FC236}">
                <a16:creationId xmlns:a16="http://schemas.microsoft.com/office/drawing/2014/main" id="{4DE6B9DC-6388-FBA0-AE92-215121EEEC25}"/>
              </a:ext>
            </a:extLst>
          </p:cNvPr>
          <p:cNvSpPr txBox="1"/>
          <p:nvPr/>
        </p:nvSpPr>
        <p:spPr>
          <a:xfrm>
            <a:off x="6361201" y="3899528"/>
            <a:ext cx="1338828"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リクエスト</a:t>
            </a:r>
          </a:p>
        </p:txBody>
      </p:sp>
      <p:sp>
        <p:nvSpPr>
          <p:cNvPr id="29" name="テキスト ボックス 28">
            <a:extLst>
              <a:ext uri="{FF2B5EF4-FFF2-40B4-BE49-F238E27FC236}">
                <a16:creationId xmlns:a16="http://schemas.microsoft.com/office/drawing/2014/main" id="{A58655DD-7AF5-CB2E-E339-2CD2B62D322B}"/>
              </a:ext>
            </a:extLst>
          </p:cNvPr>
          <p:cNvSpPr txBox="1"/>
          <p:nvPr/>
        </p:nvSpPr>
        <p:spPr>
          <a:xfrm>
            <a:off x="6361202" y="4431437"/>
            <a:ext cx="1338828" cy="369332"/>
          </a:xfrm>
          <a:prstGeom prst="rect">
            <a:avLst/>
          </a:prstGeom>
          <a:no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レスポンス</a:t>
            </a:r>
          </a:p>
        </p:txBody>
      </p:sp>
      <p:sp>
        <p:nvSpPr>
          <p:cNvPr id="6" name="角丸四角形 5">
            <a:extLst>
              <a:ext uri="{FF2B5EF4-FFF2-40B4-BE49-F238E27FC236}">
                <a16:creationId xmlns:a16="http://schemas.microsoft.com/office/drawing/2014/main" id="{4F0B27DB-A89C-7609-2F07-3A867FEB3010}"/>
              </a:ext>
            </a:extLst>
          </p:cNvPr>
          <p:cNvSpPr/>
          <p:nvPr/>
        </p:nvSpPr>
        <p:spPr>
          <a:xfrm>
            <a:off x="5375535" y="2593588"/>
            <a:ext cx="540000" cy="396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462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112EA-1F1F-3AD2-EC54-1C8FD494FBC0}"/>
              </a:ext>
            </a:extLst>
          </p:cNvPr>
          <p:cNvSpPr>
            <a:spLocks noGrp="1"/>
          </p:cNvSpPr>
          <p:nvPr>
            <p:ph type="title"/>
          </p:nvPr>
        </p:nvSpPr>
        <p:spPr/>
        <p:txBody>
          <a:bodyPr/>
          <a:lstStyle/>
          <a:p>
            <a:r>
              <a:rPr kumimoji="1" lang="en-US" altLang="ja-JP" sz="3600" dirty="0"/>
              <a:t>HTTP</a:t>
            </a:r>
            <a:br>
              <a:rPr kumimoji="1" lang="en-US" altLang="ja-JP" sz="3600" dirty="0"/>
            </a:br>
            <a:r>
              <a:rPr kumimoji="1" lang="ja-JP" altLang="en-US"/>
              <a:t>メソッド（</a:t>
            </a:r>
            <a:r>
              <a:rPr kumimoji="1" lang="en-US" altLang="ja-JP" dirty="0"/>
              <a:t>2/2</a:t>
            </a:r>
            <a:r>
              <a:rPr kumimoji="1" lang="ja-JP" altLang="en-US"/>
              <a:t>）</a:t>
            </a:r>
          </a:p>
        </p:txBody>
      </p:sp>
      <p:sp>
        <p:nvSpPr>
          <p:cNvPr id="3" name="コンテンツ プレースホルダー 2">
            <a:extLst>
              <a:ext uri="{FF2B5EF4-FFF2-40B4-BE49-F238E27FC236}">
                <a16:creationId xmlns:a16="http://schemas.microsoft.com/office/drawing/2014/main" id="{F9960D17-6750-51E8-D14A-3AB39AFD9ECE}"/>
              </a:ext>
            </a:extLst>
          </p:cNvPr>
          <p:cNvSpPr>
            <a:spLocks noGrp="1"/>
          </p:cNvSpPr>
          <p:nvPr>
            <p:ph idx="1"/>
          </p:nvPr>
        </p:nvSpPr>
        <p:spPr>
          <a:xfrm>
            <a:off x="838200" y="5806439"/>
            <a:ext cx="10515600" cy="549275"/>
          </a:xfrm>
        </p:spPr>
        <p:txBody>
          <a:bodyPr>
            <a:normAutofit fontScale="62500" lnSpcReduction="20000"/>
          </a:bodyPr>
          <a:lstStyle/>
          <a:p>
            <a:pPr>
              <a:lnSpc>
                <a:spcPct val="120000"/>
              </a:lnSpc>
            </a:pPr>
            <a:r>
              <a:rPr kumimoji="1" lang="en" altLang="ja-JP" dirty="0"/>
              <a:t>HEAD, TRACE, OPTIONS, CONNECT</a:t>
            </a:r>
            <a:r>
              <a:rPr kumimoji="1" lang="ja-JP" altLang="en-US"/>
              <a:t>は省略する．</a:t>
            </a:r>
            <a:endParaRPr kumimoji="1" lang="en" altLang="ja-JP" dirty="0"/>
          </a:p>
        </p:txBody>
      </p:sp>
      <p:sp>
        <p:nvSpPr>
          <p:cNvPr id="4" name="日付プレースホルダー 3">
            <a:extLst>
              <a:ext uri="{FF2B5EF4-FFF2-40B4-BE49-F238E27FC236}">
                <a16:creationId xmlns:a16="http://schemas.microsoft.com/office/drawing/2014/main" id="{ECD50061-53F3-87C8-68E2-0C6BCCB86F5B}"/>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716FF83F-9104-385A-3414-40ABC06F377A}"/>
              </a:ext>
            </a:extLst>
          </p:cNvPr>
          <p:cNvSpPr>
            <a:spLocks noGrp="1"/>
          </p:cNvSpPr>
          <p:nvPr>
            <p:ph type="sldNum" sz="quarter" idx="12"/>
          </p:nvPr>
        </p:nvSpPr>
        <p:spPr/>
        <p:txBody>
          <a:bodyPr/>
          <a:lstStyle/>
          <a:p>
            <a:fld id="{0B8845E4-5C92-A046-BB66-E5D9CC995B08}" type="slidenum">
              <a:rPr kumimoji="1" lang="ja-JP" altLang="en-US" smtClean="0"/>
              <a:t>14</a:t>
            </a:fld>
            <a:endParaRPr kumimoji="1" lang="ja-JP" altLang="en-US"/>
          </a:p>
        </p:txBody>
      </p:sp>
      <p:graphicFrame>
        <p:nvGraphicFramePr>
          <p:cNvPr id="6" name="表 6">
            <a:extLst>
              <a:ext uri="{FF2B5EF4-FFF2-40B4-BE49-F238E27FC236}">
                <a16:creationId xmlns:a16="http://schemas.microsoft.com/office/drawing/2014/main" id="{6DEB7E81-F7BD-7DF7-5A69-019172528DF6}"/>
              </a:ext>
            </a:extLst>
          </p:cNvPr>
          <p:cNvGraphicFramePr>
            <a:graphicFrameLocks/>
          </p:cNvGraphicFramePr>
          <p:nvPr>
            <p:extLst>
              <p:ext uri="{D42A27DB-BD31-4B8C-83A1-F6EECF244321}">
                <p14:modId xmlns:p14="http://schemas.microsoft.com/office/powerpoint/2010/main" val="3204901939"/>
              </p:ext>
            </p:extLst>
          </p:nvPr>
        </p:nvGraphicFramePr>
        <p:xfrm>
          <a:off x="838200" y="1612265"/>
          <a:ext cx="10515600" cy="4114800"/>
        </p:xfrm>
        <a:graphic>
          <a:graphicData uri="http://schemas.openxmlformats.org/drawingml/2006/table">
            <a:tbl>
              <a:tblPr firstRow="1" bandRow="1">
                <a:tableStyleId>{5C22544A-7EE6-4342-B048-85BDC9FD1C3A}</a:tableStyleId>
              </a:tblPr>
              <a:tblGrid>
                <a:gridCol w="2621280">
                  <a:extLst>
                    <a:ext uri="{9D8B030D-6E8A-4147-A177-3AD203B41FA5}">
                      <a16:colId xmlns:a16="http://schemas.microsoft.com/office/drawing/2014/main" val="1165362885"/>
                    </a:ext>
                  </a:extLst>
                </a:gridCol>
                <a:gridCol w="7894320">
                  <a:extLst>
                    <a:ext uri="{9D8B030D-6E8A-4147-A177-3AD203B41FA5}">
                      <a16:colId xmlns:a16="http://schemas.microsoft.com/office/drawing/2014/main" val="2119717867"/>
                    </a:ext>
                  </a:extLst>
                </a:gridCol>
              </a:tblGrid>
              <a:tr h="374579">
                <a:tc>
                  <a:txBody>
                    <a:bodyPr/>
                    <a:lstStyle/>
                    <a:p>
                      <a:r>
                        <a:rPr kumimoji="1" lang="en-US" altLang="ja-JP" sz="2400" dirty="0"/>
                        <a:t>HTTP</a:t>
                      </a:r>
                      <a:r>
                        <a:rPr kumimoji="1" lang="ja-JP" altLang="en-US" sz="2400"/>
                        <a:t>メソッド</a:t>
                      </a:r>
                    </a:p>
                  </a:txBody>
                  <a:tcPr/>
                </a:tc>
                <a:tc>
                  <a:txBody>
                    <a:bodyPr/>
                    <a:lstStyle/>
                    <a:p>
                      <a:r>
                        <a:rPr kumimoji="1" lang="ja-JP" altLang="en-US" sz="2400"/>
                        <a:t>概要</a:t>
                      </a:r>
                    </a:p>
                  </a:txBody>
                  <a:tcPr/>
                </a:tc>
                <a:extLst>
                  <a:ext uri="{0D108BD9-81ED-4DB2-BD59-A6C34878D82A}">
                    <a16:rowId xmlns:a16="http://schemas.microsoft.com/office/drawing/2014/main" val="3380170480"/>
                  </a:ext>
                </a:extLst>
              </a:tr>
              <a:tr h="749159">
                <a:tc>
                  <a:txBody>
                    <a:bodyPr/>
                    <a:lstStyle/>
                    <a:p>
                      <a:r>
                        <a:rPr kumimoji="1" lang="en-US" altLang="ja-JP" sz="2400" dirty="0">
                          <a:latin typeface="Consolas" panose="020B0609020204030204" pitchFamily="49" charset="0"/>
                          <a:cs typeface="Consolas" panose="020B0609020204030204" pitchFamily="49" charset="0"/>
                        </a:rPr>
                        <a:t>GET</a:t>
                      </a:r>
                      <a:endParaRPr kumimoji="1" lang="ja-JP" altLang="en-US" sz="2400">
                        <a:latin typeface="Consolas" panose="020B0609020204030204" pitchFamily="49" charset="0"/>
                        <a:cs typeface="Consolas" panose="020B0609020204030204" pitchFamily="49" charset="0"/>
                      </a:endParaRPr>
                    </a:p>
                  </a:txBody>
                  <a:tcPr/>
                </a:tc>
                <a:tc>
                  <a:txBody>
                    <a:bodyPr/>
                    <a:lstStyle/>
                    <a:p>
                      <a:pPr>
                        <a:lnSpc>
                          <a:spcPct val="100000"/>
                        </a:lnSpc>
                      </a:pPr>
                      <a:r>
                        <a:rPr kumimoji="1" lang="ja-JP" altLang="en-US" dirty="0">
                          <a:latin typeface="Meiryo" charset="-128"/>
                          <a:ea typeface="Meiryo" charset="-128"/>
                          <a:cs typeface="Meiryo" charset="-128"/>
                        </a:rPr>
                        <a:t>・リソースの単純な読み込みを要求するメソッド．</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・リソースの状態は変化しない．</a:t>
                      </a:r>
                      <a:endParaRPr kumimoji="1" lang="en-US" altLang="ja-JP" dirty="0">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eiryo" charset="-128"/>
                          <a:ea typeface="Meiryo" charset="-128"/>
                          <a:cs typeface="Meiryo" charset="-128"/>
                        </a:rPr>
                        <a:t>・何度呼び出しても同じ結果を返す．</a:t>
                      </a:r>
                      <a:endParaRPr kumimoji="1" lang="en-US" altLang="ja-JP" dirty="0">
                        <a:latin typeface="Meiryo" charset="-128"/>
                        <a:ea typeface="Meiryo" charset="-128"/>
                        <a:cs typeface="Meiryo" charset="-128"/>
                      </a:endParaRPr>
                    </a:p>
                  </a:txBody>
                  <a:tcPr/>
                </a:tc>
                <a:extLst>
                  <a:ext uri="{0D108BD9-81ED-4DB2-BD59-A6C34878D82A}">
                    <a16:rowId xmlns:a16="http://schemas.microsoft.com/office/drawing/2014/main" val="796798700"/>
                  </a:ext>
                </a:extLst>
              </a:tr>
              <a:tr h="749159">
                <a:tc>
                  <a:txBody>
                    <a:bodyPr/>
                    <a:lstStyle/>
                    <a:p>
                      <a:r>
                        <a:rPr kumimoji="1" lang="en-US" altLang="ja-JP" sz="2400" dirty="0">
                          <a:latin typeface="Consolas" panose="020B0609020204030204" pitchFamily="49" charset="0"/>
                          <a:cs typeface="Consolas" panose="020B0609020204030204" pitchFamily="49" charset="0"/>
                        </a:rPr>
                        <a:t>POST</a:t>
                      </a:r>
                      <a:endParaRPr kumimoji="1" lang="ja-JP" altLang="en-US" sz="2400">
                        <a:latin typeface="Consolas" panose="020B0609020204030204" pitchFamily="49" charset="0"/>
                        <a:cs typeface="Consolas" panose="020B0609020204030204" pitchFamily="49" charset="0"/>
                      </a:endParaRPr>
                    </a:p>
                  </a:txBody>
                  <a:tcPr/>
                </a:tc>
                <a:tc>
                  <a:txBody>
                    <a:bodyPr/>
                    <a:lstStyle/>
                    <a:p>
                      <a:pPr>
                        <a:lnSpc>
                          <a:spcPct val="100000"/>
                        </a:lnSpc>
                      </a:pPr>
                      <a:r>
                        <a:rPr kumimoji="1" lang="ja-JP" altLang="en-US" dirty="0">
                          <a:latin typeface="Meiryo" charset="-128"/>
                          <a:ea typeface="Meiryo" charset="-128"/>
                          <a:cs typeface="Meiryo" charset="-128"/>
                        </a:rPr>
                        <a:t>・リソースの作成（生成）を要求するメソッド．</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・リソースの状態が変化する（作成される）．</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・毎回同じ結果を返すとは限らない．</a:t>
                      </a:r>
                      <a:endParaRPr kumimoji="1" lang="en-US" altLang="ja-JP" dirty="0">
                        <a:latin typeface="Meiryo" charset="-128"/>
                        <a:ea typeface="Meiryo" charset="-128"/>
                        <a:cs typeface="Meiryo" charset="-128"/>
                      </a:endParaRPr>
                    </a:p>
                  </a:txBody>
                  <a:tcPr/>
                </a:tc>
                <a:extLst>
                  <a:ext uri="{0D108BD9-81ED-4DB2-BD59-A6C34878D82A}">
                    <a16:rowId xmlns:a16="http://schemas.microsoft.com/office/drawing/2014/main" val="1661276776"/>
                  </a:ext>
                </a:extLst>
              </a:tr>
              <a:tr h="749159">
                <a:tc>
                  <a:txBody>
                    <a:bodyPr/>
                    <a:lstStyle/>
                    <a:p>
                      <a:r>
                        <a:rPr kumimoji="1" lang="en-US" altLang="ja-JP" sz="2400" dirty="0">
                          <a:latin typeface="Consolas" panose="020B0609020204030204" pitchFamily="49" charset="0"/>
                          <a:cs typeface="Consolas" panose="020B0609020204030204" pitchFamily="49" charset="0"/>
                        </a:rPr>
                        <a:t>PUT</a:t>
                      </a:r>
                      <a:endParaRPr kumimoji="1" lang="ja-JP" altLang="en-US" sz="2400">
                        <a:latin typeface="Consolas" panose="020B0609020204030204" pitchFamily="49" charset="0"/>
                        <a:cs typeface="Consolas" panose="020B0609020204030204" pitchFamily="49" charset="0"/>
                      </a:endParaRPr>
                    </a:p>
                  </a:txBody>
                  <a:tcPr/>
                </a:tc>
                <a:tc>
                  <a:txBody>
                    <a:bodyPr/>
                    <a:lstStyle/>
                    <a:p>
                      <a:pPr>
                        <a:lnSpc>
                          <a:spcPct val="100000"/>
                        </a:lnSpc>
                      </a:pPr>
                      <a:r>
                        <a:rPr kumimoji="1" lang="ja-JP" altLang="en-US" dirty="0">
                          <a:latin typeface="Meiryo" charset="-128"/>
                          <a:ea typeface="Meiryo" charset="-128"/>
                          <a:cs typeface="Meiryo" charset="-128"/>
                        </a:rPr>
                        <a:t>・リソースの更新を要求するメソッド．</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・リソースの状態が変化する（更新される）．</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・何度呼び出しても同じ結果を返す．</a:t>
                      </a:r>
                      <a:endParaRPr kumimoji="1" lang="en-US" altLang="ja-JP" dirty="0">
                        <a:latin typeface="Meiryo" charset="-128"/>
                        <a:ea typeface="Meiryo" charset="-128"/>
                        <a:cs typeface="Meiryo" charset="-128"/>
                      </a:endParaRPr>
                    </a:p>
                  </a:txBody>
                  <a:tcPr/>
                </a:tc>
                <a:extLst>
                  <a:ext uri="{0D108BD9-81ED-4DB2-BD59-A6C34878D82A}">
                    <a16:rowId xmlns:a16="http://schemas.microsoft.com/office/drawing/2014/main" val="948221342"/>
                  </a:ext>
                </a:extLst>
              </a:tr>
              <a:tr h="749159">
                <a:tc>
                  <a:txBody>
                    <a:bodyPr/>
                    <a:lstStyle/>
                    <a:p>
                      <a:r>
                        <a:rPr kumimoji="1" lang="en-US" altLang="ja-JP" sz="2400" dirty="0">
                          <a:latin typeface="Consolas" panose="020B0609020204030204" pitchFamily="49" charset="0"/>
                          <a:cs typeface="Consolas" panose="020B0609020204030204" pitchFamily="49" charset="0"/>
                        </a:rPr>
                        <a:t>DELETE</a:t>
                      </a:r>
                      <a:endParaRPr kumimoji="1" lang="ja-JP" altLang="en-US" sz="2400">
                        <a:latin typeface="Consolas" panose="020B0609020204030204" pitchFamily="49" charset="0"/>
                        <a:cs typeface="Consolas" panose="020B0609020204030204" pitchFamily="49" charset="0"/>
                      </a:endParaRPr>
                    </a:p>
                  </a:txBody>
                  <a:tcPr/>
                </a:tc>
                <a:tc>
                  <a:txBody>
                    <a:bodyPr/>
                    <a:lstStyle/>
                    <a:p>
                      <a:pPr>
                        <a:lnSpc>
                          <a:spcPct val="100000"/>
                        </a:lnSpc>
                      </a:pPr>
                      <a:r>
                        <a:rPr kumimoji="1" lang="ja-JP" altLang="en-US" dirty="0">
                          <a:latin typeface="Meiryo" charset="-128"/>
                          <a:ea typeface="Meiryo" charset="-128"/>
                          <a:cs typeface="Meiryo" charset="-128"/>
                        </a:rPr>
                        <a:t>・リソースの削除を要求するメソッド．</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・リソースの状態が変化する（削除される）．</a:t>
                      </a:r>
                      <a:endParaRPr kumimoji="1" lang="en-US" altLang="ja-JP" dirty="0">
                        <a:latin typeface="Meiryo" charset="-128"/>
                        <a:ea typeface="Meiryo" charset="-128"/>
                        <a:cs typeface="Meiryo" charset="-128"/>
                      </a:endParaRPr>
                    </a:p>
                    <a:p>
                      <a:pPr>
                        <a:lnSpc>
                          <a:spcPct val="100000"/>
                        </a:lnSpc>
                      </a:pPr>
                      <a:r>
                        <a:rPr kumimoji="1" lang="ja-JP" altLang="en-US" dirty="0">
                          <a:latin typeface="Meiryo" charset="-128"/>
                          <a:ea typeface="Meiryo" charset="-128"/>
                          <a:cs typeface="Meiryo" charset="-128"/>
                        </a:rPr>
                        <a:t>・何度呼び出しても同じ結果を返す．</a:t>
                      </a:r>
                      <a:endParaRPr kumimoji="1" lang="en-US" altLang="ja-JP" dirty="0">
                        <a:latin typeface="Meiryo" charset="-128"/>
                        <a:ea typeface="Meiryo" charset="-128"/>
                        <a:cs typeface="Meiryo" charset="-128"/>
                      </a:endParaRPr>
                    </a:p>
                  </a:txBody>
                  <a:tcPr/>
                </a:tc>
                <a:extLst>
                  <a:ext uri="{0D108BD9-81ED-4DB2-BD59-A6C34878D82A}">
                    <a16:rowId xmlns:a16="http://schemas.microsoft.com/office/drawing/2014/main" val="1916142224"/>
                  </a:ext>
                </a:extLst>
              </a:tr>
            </a:tbl>
          </a:graphicData>
        </a:graphic>
      </p:graphicFrame>
    </p:spTree>
    <p:extLst>
      <p:ext uri="{BB962C8B-B14F-4D97-AF65-F5344CB8AC3E}">
        <p14:creationId xmlns:p14="http://schemas.microsoft.com/office/powerpoint/2010/main" val="164484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フリーフォーム 18">
            <a:extLst>
              <a:ext uri="{FF2B5EF4-FFF2-40B4-BE49-F238E27FC236}">
                <a16:creationId xmlns:a16="http://schemas.microsoft.com/office/drawing/2014/main" id="{4370D9A8-393F-903F-FFC4-99CABF7AE32D}"/>
              </a:ext>
            </a:extLst>
          </p:cNvPr>
          <p:cNvSpPr/>
          <p:nvPr/>
        </p:nvSpPr>
        <p:spPr>
          <a:xfrm rot="10800000">
            <a:off x="5230615" y="2574064"/>
            <a:ext cx="3600000" cy="1008063"/>
          </a:xfrm>
          <a:custGeom>
            <a:avLst/>
            <a:gdLst>
              <a:gd name="connsiteX0" fmla="*/ 3479998 w 3600000"/>
              <a:gd name="connsiteY0" fmla="*/ 1008063 h 1008063"/>
              <a:gd name="connsiteX1" fmla="*/ 120002 w 3600000"/>
              <a:gd name="connsiteY1" fmla="*/ 1008063 h 1008063"/>
              <a:gd name="connsiteX2" fmla="*/ 0 w 3600000"/>
              <a:gd name="connsiteY2" fmla="*/ 888061 h 1008063"/>
              <a:gd name="connsiteX3" fmla="*/ 0 w 3600000"/>
              <a:gd name="connsiteY3" fmla="*/ 408065 h 1008063"/>
              <a:gd name="connsiteX4" fmla="*/ 120002 w 3600000"/>
              <a:gd name="connsiteY4" fmla="*/ 288063 h 1008063"/>
              <a:gd name="connsiteX5" fmla="*/ 1632924 w 3600000"/>
              <a:gd name="connsiteY5" fmla="*/ 288063 h 1008063"/>
              <a:gd name="connsiteX6" fmla="*/ 1800000 w 3600000"/>
              <a:gd name="connsiteY6" fmla="*/ 0 h 1008063"/>
              <a:gd name="connsiteX7" fmla="*/ 1967077 w 3600000"/>
              <a:gd name="connsiteY7" fmla="*/ 288063 h 1008063"/>
              <a:gd name="connsiteX8" fmla="*/ 3479998 w 3600000"/>
              <a:gd name="connsiteY8" fmla="*/ 288063 h 1008063"/>
              <a:gd name="connsiteX9" fmla="*/ 3600000 w 3600000"/>
              <a:gd name="connsiteY9" fmla="*/ 408065 h 1008063"/>
              <a:gd name="connsiteX10" fmla="*/ 3600000 w 3600000"/>
              <a:gd name="connsiteY10" fmla="*/ 888061 h 1008063"/>
              <a:gd name="connsiteX11" fmla="*/ 3479998 w 3600000"/>
              <a:gd name="connsiteY11" fmla="*/ 1008063 h 100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0000" h="1008063">
                <a:moveTo>
                  <a:pt x="3479998" y="1008063"/>
                </a:moveTo>
                <a:lnTo>
                  <a:pt x="120002" y="1008063"/>
                </a:lnTo>
                <a:cubicBezTo>
                  <a:pt x="53727" y="1008063"/>
                  <a:pt x="0" y="954336"/>
                  <a:pt x="0" y="888061"/>
                </a:cubicBezTo>
                <a:lnTo>
                  <a:pt x="0" y="408065"/>
                </a:lnTo>
                <a:cubicBezTo>
                  <a:pt x="0" y="341790"/>
                  <a:pt x="53727" y="288063"/>
                  <a:pt x="120002" y="288063"/>
                </a:cubicBezTo>
                <a:lnTo>
                  <a:pt x="1632924" y="288063"/>
                </a:lnTo>
                <a:lnTo>
                  <a:pt x="1800000" y="0"/>
                </a:lnTo>
                <a:lnTo>
                  <a:pt x="1967077" y="288063"/>
                </a:lnTo>
                <a:lnTo>
                  <a:pt x="3479998" y="288063"/>
                </a:lnTo>
                <a:cubicBezTo>
                  <a:pt x="3546273" y="288063"/>
                  <a:pt x="3600000" y="341790"/>
                  <a:pt x="3600000" y="408065"/>
                </a:cubicBezTo>
                <a:lnTo>
                  <a:pt x="3600000" y="888061"/>
                </a:lnTo>
                <a:cubicBezTo>
                  <a:pt x="3600000" y="954336"/>
                  <a:pt x="3546273" y="1008063"/>
                  <a:pt x="3479998" y="1008063"/>
                </a:cubicBez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タイトル 1">
            <a:extLst>
              <a:ext uri="{FF2B5EF4-FFF2-40B4-BE49-F238E27FC236}">
                <a16:creationId xmlns:a16="http://schemas.microsoft.com/office/drawing/2014/main" id="{92B14F97-E7AC-DD73-5E9A-578048AD3F56}"/>
              </a:ext>
            </a:extLst>
          </p:cNvPr>
          <p:cNvSpPr>
            <a:spLocks noGrp="1"/>
          </p:cNvSpPr>
          <p:nvPr>
            <p:ph type="title"/>
          </p:nvPr>
        </p:nvSpPr>
        <p:spPr/>
        <p:txBody>
          <a:bodyPr/>
          <a:lstStyle/>
          <a:p>
            <a:r>
              <a:rPr kumimoji="1" lang="en-US" altLang="ja-JP" sz="3600" dirty="0"/>
              <a:t>HTTP</a:t>
            </a:r>
            <a:br>
              <a:rPr kumimoji="1" lang="en-US" altLang="ja-JP" sz="3600" dirty="0"/>
            </a:br>
            <a:r>
              <a:rPr kumimoji="1" lang="ja-JP" altLang="en-US"/>
              <a:t>ステータスコード（</a:t>
            </a:r>
            <a:r>
              <a:rPr kumimoji="1" lang="en-US" altLang="ja-JP" dirty="0"/>
              <a:t>1/2</a:t>
            </a:r>
            <a:r>
              <a:rPr kumimoji="1" lang="ja-JP" altLang="en-US"/>
              <a:t>）</a:t>
            </a:r>
            <a:endParaRPr kumimoji="1" lang="ja-JP" altLang="en-US" sz="3600"/>
          </a:p>
        </p:txBody>
      </p:sp>
      <p:sp>
        <p:nvSpPr>
          <p:cNvPr id="3" name="コンテンツ プレースホルダー 2">
            <a:extLst>
              <a:ext uri="{FF2B5EF4-FFF2-40B4-BE49-F238E27FC236}">
                <a16:creationId xmlns:a16="http://schemas.microsoft.com/office/drawing/2014/main" id="{B77F477C-2167-E328-5080-E2E1AEBB1AC1}"/>
              </a:ext>
            </a:extLst>
          </p:cNvPr>
          <p:cNvSpPr>
            <a:spLocks noGrp="1"/>
          </p:cNvSpPr>
          <p:nvPr>
            <p:ph idx="1"/>
          </p:nvPr>
        </p:nvSpPr>
        <p:spPr>
          <a:xfrm>
            <a:off x="838200" y="1825625"/>
            <a:ext cx="10515600" cy="748438"/>
          </a:xfrm>
        </p:spPr>
        <p:txBody>
          <a:bodyPr>
            <a:normAutofit lnSpcReduction="10000"/>
          </a:bodyPr>
          <a:lstStyle/>
          <a:p>
            <a:pPr>
              <a:lnSpc>
                <a:spcPct val="100000"/>
              </a:lnSpc>
            </a:pPr>
            <a:r>
              <a:rPr kumimoji="1" lang="ja-JP" altLang="en-US">
                <a:latin typeface="Consolas" panose="020B0609020204030204" pitchFamily="49" charset="0"/>
                <a:cs typeface="Consolas" panose="020B0609020204030204" pitchFamily="49" charset="0"/>
              </a:rPr>
              <a:t>リクエストの結果を表すコードのこと．</a:t>
            </a:r>
          </a:p>
        </p:txBody>
      </p:sp>
      <p:sp>
        <p:nvSpPr>
          <p:cNvPr id="4" name="日付プレースホルダー 3">
            <a:extLst>
              <a:ext uri="{FF2B5EF4-FFF2-40B4-BE49-F238E27FC236}">
                <a16:creationId xmlns:a16="http://schemas.microsoft.com/office/drawing/2014/main" id="{75591AB9-ECD9-2D23-D02E-D9E3B16C9527}"/>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CB0FFA3-8B2A-FE03-0E68-659C6296439D}"/>
              </a:ext>
            </a:extLst>
          </p:cNvPr>
          <p:cNvSpPr>
            <a:spLocks noGrp="1"/>
          </p:cNvSpPr>
          <p:nvPr>
            <p:ph type="sldNum" sz="quarter" idx="12"/>
          </p:nvPr>
        </p:nvSpPr>
        <p:spPr/>
        <p:txBody>
          <a:bodyPr/>
          <a:lstStyle/>
          <a:p>
            <a:fld id="{0B8845E4-5C92-A046-BB66-E5D9CC995B08}" type="slidenum">
              <a:rPr kumimoji="1" lang="ja-JP" altLang="en-US" smtClean="0"/>
              <a:t>15</a:t>
            </a:fld>
            <a:endParaRPr kumimoji="1" lang="ja-JP" altLang="en-US"/>
          </a:p>
        </p:txBody>
      </p:sp>
      <p:pic>
        <p:nvPicPr>
          <p:cNvPr id="7" name="図 6" descr="ゲームの画面&#10;&#10;中程度の精度で自動的に生成された説明">
            <a:extLst>
              <a:ext uri="{FF2B5EF4-FFF2-40B4-BE49-F238E27FC236}">
                <a16:creationId xmlns:a16="http://schemas.microsoft.com/office/drawing/2014/main" id="{F1C8CA78-E597-E64C-B20B-0F27325C6897}"/>
              </a:ext>
            </a:extLst>
          </p:cNvPr>
          <p:cNvPicPr>
            <a:picLocks noChangeAspect="1"/>
          </p:cNvPicPr>
          <p:nvPr/>
        </p:nvPicPr>
        <p:blipFill>
          <a:blip r:embed="rId2"/>
          <a:stretch>
            <a:fillRect/>
          </a:stretch>
        </p:blipFill>
        <p:spPr>
          <a:xfrm>
            <a:off x="838200" y="2576963"/>
            <a:ext cx="3669231" cy="3600000"/>
          </a:xfrm>
          <a:prstGeom prst="rect">
            <a:avLst/>
          </a:prstGeom>
        </p:spPr>
      </p:pic>
      <p:pic>
        <p:nvPicPr>
          <p:cNvPr id="11" name="図 10" descr="グラフィカル ユーザー インターフェイス, テキスト, アプリケーション&#10;&#10;自動的に生成された説明">
            <a:extLst>
              <a:ext uri="{FF2B5EF4-FFF2-40B4-BE49-F238E27FC236}">
                <a16:creationId xmlns:a16="http://schemas.microsoft.com/office/drawing/2014/main" id="{5E5B6F6B-FDA0-4112-1A14-C51E7D4764F7}"/>
              </a:ext>
            </a:extLst>
          </p:cNvPr>
          <p:cNvPicPr>
            <a:picLocks noChangeAspect="1"/>
          </p:cNvPicPr>
          <p:nvPr/>
        </p:nvPicPr>
        <p:blipFill>
          <a:blip r:embed="rId3"/>
          <a:stretch>
            <a:fillRect/>
          </a:stretch>
        </p:blipFill>
        <p:spPr>
          <a:xfrm>
            <a:off x="838200" y="2576963"/>
            <a:ext cx="3669231" cy="3600000"/>
          </a:xfrm>
          <a:prstGeom prst="rect">
            <a:avLst/>
          </a:prstGeom>
        </p:spPr>
      </p:pic>
      <p:pic>
        <p:nvPicPr>
          <p:cNvPr id="13" name="グラフィックス 12">
            <a:extLst>
              <a:ext uri="{FF2B5EF4-FFF2-40B4-BE49-F238E27FC236}">
                <a16:creationId xmlns:a16="http://schemas.microsoft.com/office/drawing/2014/main" id="{BDDD226F-2961-554E-45C6-10094090E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53800" y="3476963"/>
            <a:ext cx="1800000" cy="1800000"/>
          </a:xfrm>
          <a:prstGeom prst="rect">
            <a:avLst/>
          </a:prstGeom>
        </p:spPr>
      </p:pic>
      <p:sp>
        <p:nvSpPr>
          <p:cNvPr id="14" name="右矢印 13">
            <a:extLst>
              <a:ext uri="{FF2B5EF4-FFF2-40B4-BE49-F238E27FC236}">
                <a16:creationId xmlns:a16="http://schemas.microsoft.com/office/drawing/2014/main" id="{F09A2054-1DAD-2756-5219-83F605A5EC1D}"/>
              </a:ext>
            </a:extLst>
          </p:cNvPr>
          <p:cNvSpPr/>
          <p:nvPr/>
        </p:nvSpPr>
        <p:spPr>
          <a:xfrm>
            <a:off x="5230615" y="3476963"/>
            <a:ext cx="3600000" cy="540000"/>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9E6C79A7-2F4E-0487-5973-EC9E0B6F5D86}"/>
              </a:ext>
            </a:extLst>
          </p:cNvPr>
          <p:cNvSpPr/>
          <p:nvPr/>
        </p:nvSpPr>
        <p:spPr>
          <a:xfrm rot="10800000">
            <a:off x="5230615" y="4660763"/>
            <a:ext cx="3600000" cy="540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2DEEB4D-5E2E-3618-43A5-58D3A23986DB}"/>
              </a:ext>
            </a:extLst>
          </p:cNvPr>
          <p:cNvSpPr txBox="1"/>
          <p:nvPr/>
        </p:nvSpPr>
        <p:spPr>
          <a:xfrm>
            <a:off x="5379720" y="2607351"/>
            <a:ext cx="2464136" cy="646331"/>
          </a:xfrm>
          <a:prstGeom prst="rect">
            <a:avLst/>
          </a:prstGeom>
          <a:noFill/>
        </p:spPr>
        <p:txBody>
          <a:bodyPr wrap="none" rtlCol="0">
            <a:spAutoFit/>
          </a:bodyPr>
          <a:lstStyle/>
          <a:p>
            <a:r>
              <a:rPr kumimoji="1" lang="en-US" altLang="ja-JP" dirty="0">
                <a:latin typeface="Consolas" panose="020B0609020204030204" pitchFamily="49" charset="0"/>
                <a:cs typeface="Consolas" panose="020B0609020204030204" pitchFamily="49" charset="0"/>
              </a:rPr>
              <a:t>GET / HTTP/1.0</a:t>
            </a:r>
            <a:r>
              <a:rPr kumimoji="1" lang="en-US" altLang="ja-JP" dirty="0">
                <a:solidFill>
                  <a:schemeClr val="bg1">
                    <a:lumMod val="50000"/>
                  </a:schemeClr>
                </a:solidFill>
                <a:latin typeface="Consolas" panose="020B0609020204030204" pitchFamily="49" charset="0"/>
                <a:cs typeface="Consolas" panose="020B0609020204030204" pitchFamily="49" charset="0"/>
              </a:rPr>
              <a:t>\r\n</a:t>
            </a:r>
          </a:p>
          <a:p>
            <a:r>
              <a:rPr lang="en-US" altLang="ja-JP" dirty="0">
                <a:solidFill>
                  <a:schemeClr val="bg1">
                    <a:lumMod val="50000"/>
                  </a:schemeClr>
                </a:solidFill>
                <a:latin typeface="Consolas" panose="020B0609020204030204" pitchFamily="49" charset="0"/>
                <a:cs typeface="Consolas" panose="020B0609020204030204" pitchFamily="49" charset="0"/>
              </a:rPr>
              <a:t>\r\n</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0" name="テキスト ボックス 19">
            <a:extLst>
              <a:ext uri="{FF2B5EF4-FFF2-40B4-BE49-F238E27FC236}">
                <a16:creationId xmlns:a16="http://schemas.microsoft.com/office/drawing/2014/main" id="{EC8CF199-2CE4-E6DA-D356-9123F20987C3}"/>
              </a:ext>
            </a:extLst>
          </p:cNvPr>
          <p:cNvSpPr txBox="1"/>
          <p:nvPr/>
        </p:nvSpPr>
        <p:spPr>
          <a:xfrm>
            <a:off x="9458174" y="3078962"/>
            <a:ext cx="1991251" cy="369332"/>
          </a:xfrm>
          <a:prstGeom prst="rect">
            <a:avLst/>
          </a:prstGeom>
          <a:noFill/>
        </p:spPr>
        <p:txBody>
          <a:bodyPr wrap="none" rtlCol="0">
            <a:spAutoFit/>
          </a:bodyPr>
          <a:lstStyle/>
          <a:p>
            <a:r>
              <a:rPr kumimoji="1" lang="en-US" altLang="ja-JP" dirty="0" err="1">
                <a:latin typeface="Consolas" panose="020B0609020204030204" pitchFamily="49" charset="0"/>
                <a:cs typeface="Consolas" panose="020B0609020204030204" pitchFamily="49" charset="0"/>
              </a:rPr>
              <a:t>www.google.com</a:t>
            </a:r>
            <a:endParaRPr kumimoji="1" lang="ja-JP" altLang="en-US">
              <a:latin typeface="Consolas" panose="020B0609020204030204" pitchFamily="49" charset="0"/>
              <a:cs typeface="Consolas" panose="020B0609020204030204" pitchFamily="49" charset="0"/>
            </a:endParaRPr>
          </a:p>
        </p:txBody>
      </p:sp>
      <p:sp>
        <p:nvSpPr>
          <p:cNvPr id="27" name="フリーフォーム 26">
            <a:extLst>
              <a:ext uri="{FF2B5EF4-FFF2-40B4-BE49-F238E27FC236}">
                <a16:creationId xmlns:a16="http://schemas.microsoft.com/office/drawing/2014/main" id="{3ACFCDD9-FD45-1AEF-BEF1-22A503AB305D}"/>
              </a:ext>
            </a:extLst>
          </p:cNvPr>
          <p:cNvSpPr/>
          <p:nvPr/>
        </p:nvSpPr>
        <p:spPr>
          <a:xfrm>
            <a:off x="5204584" y="5075237"/>
            <a:ext cx="6149216" cy="1800924"/>
          </a:xfrm>
          <a:custGeom>
            <a:avLst/>
            <a:gdLst>
              <a:gd name="connsiteX0" fmla="*/ 1826031 w 6149216"/>
              <a:gd name="connsiteY0" fmla="*/ 0 h 1800924"/>
              <a:gd name="connsiteX1" fmla="*/ 1966465 w 6149216"/>
              <a:gd name="connsiteY1" fmla="*/ 242127 h 1800924"/>
              <a:gd name="connsiteX2" fmla="*/ 6034348 w 6149216"/>
              <a:gd name="connsiteY2" fmla="*/ 242127 h 1800924"/>
              <a:gd name="connsiteX3" fmla="*/ 6149216 w 6149216"/>
              <a:gd name="connsiteY3" fmla="*/ 356995 h 1800924"/>
              <a:gd name="connsiteX4" fmla="*/ 6149216 w 6149216"/>
              <a:gd name="connsiteY4" fmla="*/ 1686056 h 1800924"/>
              <a:gd name="connsiteX5" fmla="*/ 6034348 w 6149216"/>
              <a:gd name="connsiteY5" fmla="*/ 1800924 h 1800924"/>
              <a:gd name="connsiteX6" fmla="*/ 114868 w 6149216"/>
              <a:gd name="connsiteY6" fmla="*/ 1800924 h 1800924"/>
              <a:gd name="connsiteX7" fmla="*/ 0 w 6149216"/>
              <a:gd name="connsiteY7" fmla="*/ 1686056 h 1800924"/>
              <a:gd name="connsiteX8" fmla="*/ 0 w 6149216"/>
              <a:gd name="connsiteY8" fmla="*/ 356995 h 1800924"/>
              <a:gd name="connsiteX9" fmla="*/ 114868 w 6149216"/>
              <a:gd name="connsiteY9" fmla="*/ 242127 h 1800924"/>
              <a:gd name="connsiteX10" fmla="*/ 1685598 w 6149216"/>
              <a:gd name="connsiteY10" fmla="*/ 242127 h 180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9216" h="1800924">
                <a:moveTo>
                  <a:pt x="1826031" y="0"/>
                </a:moveTo>
                <a:lnTo>
                  <a:pt x="1966465" y="242127"/>
                </a:lnTo>
                <a:lnTo>
                  <a:pt x="6034348" y="242127"/>
                </a:lnTo>
                <a:cubicBezTo>
                  <a:pt x="6097788" y="242127"/>
                  <a:pt x="6149216" y="293555"/>
                  <a:pt x="6149216" y="356995"/>
                </a:cubicBezTo>
                <a:lnTo>
                  <a:pt x="6149216" y="1686056"/>
                </a:lnTo>
                <a:cubicBezTo>
                  <a:pt x="6149216" y="1749496"/>
                  <a:pt x="6097788" y="1800924"/>
                  <a:pt x="6034348" y="1800924"/>
                </a:cubicBezTo>
                <a:lnTo>
                  <a:pt x="114868" y="1800924"/>
                </a:lnTo>
                <a:cubicBezTo>
                  <a:pt x="51428" y="1800924"/>
                  <a:pt x="0" y="1749496"/>
                  <a:pt x="0" y="1686056"/>
                </a:cubicBezTo>
                <a:lnTo>
                  <a:pt x="0" y="356995"/>
                </a:lnTo>
                <a:cubicBezTo>
                  <a:pt x="0" y="293555"/>
                  <a:pt x="51428" y="242127"/>
                  <a:pt x="114868" y="242127"/>
                </a:cubicBezTo>
                <a:lnTo>
                  <a:pt x="1685598" y="242127"/>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6" name="テキスト ボックス 25">
            <a:extLst>
              <a:ext uri="{FF2B5EF4-FFF2-40B4-BE49-F238E27FC236}">
                <a16:creationId xmlns:a16="http://schemas.microsoft.com/office/drawing/2014/main" id="{B15AE5D2-7BB7-4948-641F-992A4B46CA5F}"/>
              </a:ext>
            </a:extLst>
          </p:cNvPr>
          <p:cNvSpPr txBox="1"/>
          <p:nvPr/>
        </p:nvSpPr>
        <p:spPr>
          <a:xfrm>
            <a:off x="5379720" y="5398833"/>
            <a:ext cx="5715000" cy="1477328"/>
          </a:xfrm>
          <a:prstGeom prst="rect">
            <a:avLst/>
          </a:prstGeom>
          <a:noFill/>
        </p:spPr>
        <p:txBody>
          <a:bodyPr wrap="square">
            <a:spAutoFit/>
          </a:bodyPr>
          <a:lstStyle/>
          <a:p>
            <a:r>
              <a:rPr lang="en-US" altLang="ja-JP" dirty="0">
                <a:latin typeface="Consolas" panose="020B0609020204030204" pitchFamily="49" charset="0"/>
                <a:cs typeface="Consolas" panose="020B0609020204030204" pitchFamily="49" charset="0"/>
              </a:rPr>
              <a:t>HTTP/1.0 200 OK</a:t>
            </a:r>
          </a:p>
          <a:p>
            <a:r>
              <a:rPr lang="en-US" altLang="ja-JP" dirty="0">
                <a:latin typeface="Consolas" panose="020B0609020204030204" pitchFamily="49" charset="0"/>
                <a:cs typeface="Consolas" panose="020B0609020204030204" pitchFamily="49" charset="0"/>
              </a:rPr>
              <a:t>Date: Thu, 04 May 2023 22:58:10 GMT</a:t>
            </a:r>
          </a:p>
          <a:p>
            <a:r>
              <a:rPr lang="en-US" altLang="ja-JP" dirty="0">
                <a:latin typeface="Consolas" panose="020B0609020204030204" pitchFamily="49" charset="0"/>
                <a:cs typeface="Consolas" panose="020B0609020204030204" pitchFamily="49" charset="0"/>
              </a:rPr>
              <a:t>Content-Type: text/html; charset=ISO-8859-1</a:t>
            </a:r>
          </a:p>
          <a:p>
            <a:endParaRPr kumimoji="1" lang="en-US" altLang="ja-JP" dirty="0">
              <a:solidFill>
                <a:schemeClr val="bg1">
                  <a:lumMod val="50000"/>
                </a:schemeClr>
              </a:solidFill>
              <a:latin typeface="Consolas" panose="020B0609020204030204" pitchFamily="49" charset="0"/>
              <a:cs typeface="Consolas" panose="020B0609020204030204" pitchFamily="49" charset="0"/>
            </a:endParaRPr>
          </a:p>
          <a:p>
            <a:r>
              <a:rPr lang="en-US" altLang="ja-JP" dirty="0">
                <a:solidFill>
                  <a:schemeClr val="bg1">
                    <a:lumMod val="50000"/>
                  </a:schemeClr>
                </a:solidFill>
                <a:latin typeface="Consolas" panose="020B0609020204030204" pitchFamily="49" charset="0"/>
                <a:cs typeface="Consolas" panose="020B0609020204030204" pitchFamily="49" charset="0"/>
              </a:rPr>
              <a:t>...</a:t>
            </a:r>
            <a:endParaRPr kumimoji="1" lang="ja-JP" altLang="en-US">
              <a:solidFill>
                <a:schemeClr val="bg1">
                  <a:lumMod val="50000"/>
                </a:schemeClr>
              </a:solidFill>
              <a:latin typeface="Consolas" panose="020B0609020204030204" pitchFamily="49" charset="0"/>
              <a:cs typeface="Consolas" panose="020B0609020204030204" pitchFamily="49" charset="0"/>
            </a:endParaRPr>
          </a:p>
        </p:txBody>
      </p:sp>
      <p:sp>
        <p:nvSpPr>
          <p:cNvPr id="28" name="テキスト ボックス 27">
            <a:extLst>
              <a:ext uri="{FF2B5EF4-FFF2-40B4-BE49-F238E27FC236}">
                <a16:creationId xmlns:a16="http://schemas.microsoft.com/office/drawing/2014/main" id="{4DE6B9DC-6388-FBA0-AE92-215121EEEC25}"/>
              </a:ext>
            </a:extLst>
          </p:cNvPr>
          <p:cNvSpPr txBox="1"/>
          <p:nvPr/>
        </p:nvSpPr>
        <p:spPr>
          <a:xfrm>
            <a:off x="6361201" y="3899528"/>
            <a:ext cx="1338828"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リクエスト</a:t>
            </a:r>
          </a:p>
        </p:txBody>
      </p:sp>
      <p:sp>
        <p:nvSpPr>
          <p:cNvPr id="29" name="テキスト ボックス 28">
            <a:extLst>
              <a:ext uri="{FF2B5EF4-FFF2-40B4-BE49-F238E27FC236}">
                <a16:creationId xmlns:a16="http://schemas.microsoft.com/office/drawing/2014/main" id="{A58655DD-7AF5-CB2E-E339-2CD2B62D322B}"/>
              </a:ext>
            </a:extLst>
          </p:cNvPr>
          <p:cNvSpPr txBox="1"/>
          <p:nvPr/>
        </p:nvSpPr>
        <p:spPr>
          <a:xfrm>
            <a:off x="6361202" y="4431437"/>
            <a:ext cx="1338828" cy="369332"/>
          </a:xfrm>
          <a:prstGeom prst="rect">
            <a:avLst/>
          </a:prstGeom>
          <a:no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レスポンス</a:t>
            </a:r>
          </a:p>
        </p:txBody>
      </p:sp>
      <p:sp>
        <p:nvSpPr>
          <p:cNvPr id="6" name="角丸四角形 5">
            <a:extLst>
              <a:ext uri="{FF2B5EF4-FFF2-40B4-BE49-F238E27FC236}">
                <a16:creationId xmlns:a16="http://schemas.microsoft.com/office/drawing/2014/main" id="{4F0B27DB-A89C-7609-2F07-3A867FEB3010}"/>
              </a:ext>
            </a:extLst>
          </p:cNvPr>
          <p:cNvSpPr/>
          <p:nvPr/>
        </p:nvSpPr>
        <p:spPr>
          <a:xfrm>
            <a:off x="6521094" y="5398833"/>
            <a:ext cx="931265" cy="396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188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14F97-E7AC-DD73-5E9A-578048AD3F56}"/>
              </a:ext>
            </a:extLst>
          </p:cNvPr>
          <p:cNvSpPr>
            <a:spLocks noGrp="1"/>
          </p:cNvSpPr>
          <p:nvPr>
            <p:ph type="title"/>
          </p:nvPr>
        </p:nvSpPr>
        <p:spPr/>
        <p:txBody>
          <a:bodyPr/>
          <a:lstStyle/>
          <a:p>
            <a:r>
              <a:rPr kumimoji="1" lang="en-US" altLang="ja-JP" sz="3600" dirty="0"/>
              <a:t>HTTP</a:t>
            </a:r>
            <a:br>
              <a:rPr kumimoji="1" lang="en-US" altLang="ja-JP" sz="3600" dirty="0"/>
            </a:br>
            <a:r>
              <a:rPr kumimoji="1" lang="ja-JP" altLang="en-US"/>
              <a:t>ステータスコード（</a:t>
            </a:r>
            <a:r>
              <a:rPr lang="en-US" altLang="ja-JP" dirty="0"/>
              <a:t>2</a:t>
            </a:r>
            <a:r>
              <a:rPr kumimoji="1" lang="en-US" altLang="ja-JP" dirty="0"/>
              <a:t>/2</a:t>
            </a:r>
            <a:r>
              <a:rPr kumimoji="1" lang="ja-JP" altLang="en-US"/>
              <a:t>）</a:t>
            </a:r>
            <a:endParaRPr kumimoji="1" lang="ja-JP" altLang="en-US" sz="3600"/>
          </a:p>
        </p:txBody>
      </p:sp>
      <p:sp>
        <p:nvSpPr>
          <p:cNvPr id="8" name="コンテンツ プレースホルダー 7">
            <a:extLst>
              <a:ext uri="{FF2B5EF4-FFF2-40B4-BE49-F238E27FC236}">
                <a16:creationId xmlns:a16="http://schemas.microsoft.com/office/drawing/2014/main" id="{69C99CA7-7CCB-D480-AFAE-470AA5A0F04C}"/>
              </a:ext>
            </a:extLst>
          </p:cNvPr>
          <p:cNvSpPr>
            <a:spLocks noGrp="1"/>
          </p:cNvSpPr>
          <p:nvPr>
            <p:ph sz="half" idx="1"/>
          </p:nvPr>
        </p:nvSpPr>
        <p:spPr>
          <a:xfrm>
            <a:off x="838200" y="1825624"/>
            <a:ext cx="3337560" cy="4530725"/>
          </a:xfrm>
        </p:spPr>
        <p:txBody>
          <a:bodyPr>
            <a:normAutofit fontScale="40000" lnSpcReduction="20000"/>
          </a:bodyPr>
          <a:lstStyle/>
          <a:p>
            <a:pPr>
              <a:lnSpc>
                <a:spcPct val="120000"/>
              </a:lnSpc>
            </a:pPr>
            <a:r>
              <a:rPr kumimoji="1" lang="en-US" altLang="ja-JP" dirty="0"/>
              <a:t>1</a:t>
            </a:r>
            <a:r>
              <a:rPr kumimoji="1" lang="ja-JP" altLang="en-US"/>
              <a:t>桁目の意味</a:t>
            </a:r>
            <a:endParaRPr kumimoji="1" lang="en-US" altLang="ja-JP" dirty="0"/>
          </a:p>
          <a:p>
            <a:pPr lvl="1">
              <a:lnSpc>
                <a:spcPct val="120000"/>
              </a:lnSpc>
            </a:pPr>
            <a:r>
              <a:rPr lang="en-US" altLang="ja-JP" dirty="0">
                <a:latin typeface="Consolas" charset="0"/>
                <a:ea typeface="Consolas" charset="0"/>
                <a:cs typeface="Consolas" charset="0"/>
              </a:rPr>
              <a:t>1xx</a:t>
            </a:r>
          </a:p>
          <a:p>
            <a:pPr lvl="2">
              <a:lnSpc>
                <a:spcPct val="120000"/>
              </a:lnSpc>
            </a:pPr>
            <a:r>
              <a:rPr lang="ja-JP" altLang="en-US"/>
              <a:t>情報を示す．リクエストを受信して処理を継続する．</a:t>
            </a:r>
            <a:endParaRPr lang="en-US" altLang="ja-JP" dirty="0"/>
          </a:p>
          <a:p>
            <a:pPr lvl="1">
              <a:lnSpc>
                <a:spcPct val="120000"/>
              </a:lnSpc>
            </a:pPr>
            <a:r>
              <a:rPr kumimoji="1" lang="en-US" altLang="ja-JP" dirty="0">
                <a:latin typeface="Consolas" charset="0"/>
                <a:ea typeface="Consolas" charset="0"/>
                <a:cs typeface="Consolas" charset="0"/>
              </a:rPr>
              <a:t>2xx</a:t>
            </a:r>
          </a:p>
          <a:p>
            <a:pPr lvl="2">
              <a:lnSpc>
                <a:spcPct val="120000"/>
              </a:lnSpc>
            </a:pPr>
            <a:r>
              <a:rPr lang="ja-JP" altLang="en-US"/>
              <a:t>処理が成功した．リクエストを正しく処理できた．</a:t>
            </a:r>
            <a:endParaRPr kumimoji="1" lang="en-US" altLang="ja-JP" dirty="0"/>
          </a:p>
          <a:p>
            <a:pPr lvl="1">
              <a:lnSpc>
                <a:spcPct val="120000"/>
              </a:lnSpc>
            </a:pPr>
            <a:r>
              <a:rPr lang="en-US" altLang="ja-JP" dirty="0">
                <a:latin typeface="Consolas" charset="0"/>
                <a:ea typeface="Consolas" charset="0"/>
                <a:cs typeface="Consolas" charset="0"/>
              </a:rPr>
              <a:t>3xx</a:t>
            </a:r>
          </a:p>
          <a:p>
            <a:pPr lvl="2">
              <a:lnSpc>
                <a:spcPct val="120000"/>
              </a:lnSpc>
            </a:pPr>
            <a:r>
              <a:rPr lang="ja-JP" altLang="en-US"/>
              <a:t>リダイレクト．リクエストの完了には更なる操作が必要となる．</a:t>
            </a:r>
            <a:endParaRPr lang="en-US" altLang="ja-JP" dirty="0"/>
          </a:p>
          <a:p>
            <a:pPr lvl="1">
              <a:lnSpc>
                <a:spcPct val="120000"/>
              </a:lnSpc>
            </a:pPr>
            <a:r>
              <a:rPr kumimoji="1" lang="en-US" altLang="ja-JP" dirty="0">
                <a:latin typeface="Consolas" charset="0"/>
                <a:ea typeface="Consolas" charset="0"/>
                <a:cs typeface="Consolas" charset="0"/>
              </a:rPr>
              <a:t>4xx</a:t>
            </a:r>
          </a:p>
          <a:p>
            <a:pPr lvl="2">
              <a:lnSpc>
                <a:spcPct val="120000"/>
              </a:lnSpc>
            </a:pPr>
            <a:r>
              <a:rPr lang="ja-JP" altLang="en-US"/>
              <a:t>クライアントエラー．</a:t>
            </a:r>
            <a:endParaRPr kumimoji="1" lang="en-US" altLang="ja-JP" dirty="0"/>
          </a:p>
          <a:p>
            <a:pPr lvl="1">
              <a:lnSpc>
                <a:spcPct val="120000"/>
              </a:lnSpc>
            </a:pPr>
            <a:r>
              <a:rPr lang="en-US" altLang="ja-JP" dirty="0">
                <a:latin typeface="Consolas" charset="0"/>
                <a:ea typeface="Consolas" charset="0"/>
                <a:cs typeface="Consolas" charset="0"/>
              </a:rPr>
              <a:t>5xx</a:t>
            </a:r>
          </a:p>
          <a:p>
            <a:pPr lvl="2">
              <a:lnSpc>
                <a:spcPct val="120000"/>
              </a:lnSpc>
            </a:pPr>
            <a:r>
              <a:rPr kumimoji="1" lang="ja-JP" altLang="en-US"/>
              <a:t>サーバエラー．</a:t>
            </a:r>
          </a:p>
          <a:p>
            <a:pPr marL="0" indent="0">
              <a:lnSpc>
                <a:spcPct val="120000"/>
              </a:lnSpc>
              <a:buNone/>
            </a:pPr>
            <a:endParaRPr lang="ja-JP" altLang="en-US"/>
          </a:p>
        </p:txBody>
      </p:sp>
      <p:sp>
        <p:nvSpPr>
          <p:cNvPr id="9" name="コンテンツ プレースホルダー 8">
            <a:extLst>
              <a:ext uri="{FF2B5EF4-FFF2-40B4-BE49-F238E27FC236}">
                <a16:creationId xmlns:a16="http://schemas.microsoft.com/office/drawing/2014/main" id="{8C55FDBC-4FAF-30D7-F044-EA4A42DD39A9}"/>
              </a:ext>
            </a:extLst>
          </p:cNvPr>
          <p:cNvSpPr>
            <a:spLocks noGrp="1"/>
          </p:cNvSpPr>
          <p:nvPr>
            <p:ph sz="half" idx="2"/>
          </p:nvPr>
        </p:nvSpPr>
        <p:spPr>
          <a:xfrm>
            <a:off x="4175760" y="1825625"/>
            <a:ext cx="7543800" cy="4665660"/>
          </a:xfrm>
        </p:spPr>
        <p:txBody>
          <a:bodyPr>
            <a:noAutofit/>
          </a:bodyPr>
          <a:lstStyle/>
          <a:p>
            <a:pPr>
              <a:lnSpc>
                <a:spcPct val="120000"/>
              </a:lnSpc>
            </a:pPr>
            <a:r>
              <a:rPr lang="ja-JP" altLang="en-US" sz="1800"/>
              <a:t>よく使われるステータスコードとその意味</a:t>
            </a:r>
          </a:p>
          <a:p>
            <a:pPr lvl="1">
              <a:lnSpc>
                <a:spcPct val="120000"/>
              </a:lnSpc>
            </a:pPr>
            <a:r>
              <a:rPr lang="en-US" altLang="ja-JP" sz="1600" dirty="0"/>
              <a:t>200 OK</a:t>
            </a:r>
          </a:p>
          <a:p>
            <a:pPr lvl="2">
              <a:lnSpc>
                <a:spcPct val="120000"/>
              </a:lnSpc>
            </a:pPr>
            <a:r>
              <a:rPr lang="ja-JP" altLang="en-US" sz="1400"/>
              <a:t>リクエストが問題なく処理された．</a:t>
            </a:r>
          </a:p>
          <a:p>
            <a:pPr lvl="1">
              <a:lnSpc>
                <a:spcPct val="120000"/>
              </a:lnSpc>
            </a:pPr>
            <a:r>
              <a:rPr lang="en-US" altLang="ja-JP" sz="1600" dirty="0"/>
              <a:t>201 Created</a:t>
            </a:r>
          </a:p>
          <a:p>
            <a:pPr lvl="2">
              <a:lnSpc>
                <a:spcPct val="120000"/>
              </a:lnSpc>
            </a:pPr>
            <a:r>
              <a:rPr lang="ja-JP" altLang="en-US" sz="1400"/>
              <a:t>リクエストが処理された結果，リソースが作成された．</a:t>
            </a:r>
          </a:p>
          <a:p>
            <a:pPr lvl="1">
              <a:lnSpc>
                <a:spcPct val="120000"/>
              </a:lnSpc>
            </a:pPr>
            <a:r>
              <a:rPr lang="en-US" altLang="ja-JP" sz="1600" dirty="0"/>
              <a:t>301 Moved Permanently</a:t>
            </a:r>
          </a:p>
          <a:p>
            <a:pPr lvl="2">
              <a:lnSpc>
                <a:spcPct val="120000"/>
              </a:lnSpc>
            </a:pPr>
            <a:r>
              <a:rPr lang="ja-JP" altLang="en-US" sz="1400"/>
              <a:t>恒久的に移動した．移動先はレスポンスのヘッダ </a:t>
            </a:r>
            <a:r>
              <a:rPr lang="en-US" altLang="ja-JP" sz="1400" dirty="0"/>
              <a:t>Location </a:t>
            </a:r>
            <a:r>
              <a:rPr lang="ja-JP" altLang="en-US" sz="1400"/>
              <a:t>に示されている．</a:t>
            </a:r>
          </a:p>
          <a:p>
            <a:pPr lvl="2">
              <a:lnSpc>
                <a:spcPct val="120000"/>
              </a:lnSpc>
            </a:pPr>
            <a:r>
              <a:rPr lang="en-US" altLang="ja-JP" sz="1400" dirty="0">
                <a:latin typeface="Consolas" panose="020B0609020204030204" pitchFamily="49" charset="0"/>
                <a:cs typeface="Consolas" panose="020B0609020204030204" pitchFamily="49" charset="0"/>
              </a:rPr>
              <a:t>curl –</a:t>
            </a:r>
            <a:r>
              <a:rPr lang="en-US" altLang="ja-JP" sz="1400" dirty="0" err="1">
                <a:latin typeface="Consolas" panose="020B0609020204030204" pitchFamily="49" charset="0"/>
                <a:cs typeface="Consolas" panose="020B0609020204030204" pitchFamily="49" charset="0"/>
              </a:rPr>
              <a:t>i</a:t>
            </a:r>
            <a:r>
              <a:rPr lang="en-US" altLang="ja-JP" sz="1400" dirty="0">
                <a:latin typeface="Consolas" panose="020B0609020204030204" pitchFamily="49" charset="0"/>
                <a:cs typeface="Consolas" panose="020B0609020204030204" pitchFamily="49" charset="0"/>
              </a:rPr>
              <a:t> http://www.w3.org/TR</a:t>
            </a:r>
          </a:p>
          <a:p>
            <a:pPr lvl="1">
              <a:lnSpc>
                <a:spcPct val="120000"/>
              </a:lnSpc>
            </a:pPr>
            <a:r>
              <a:rPr lang="en-US" altLang="ja-JP" sz="1600" dirty="0"/>
              <a:t>404 Not Found</a:t>
            </a:r>
          </a:p>
          <a:p>
            <a:pPr lvl="2">
              <a:lnSpc>
                <a:spcPct val="120000"/>
              </a:lnSpc>
            </a:pPr>
            <a:r>
              <a:rPr lang="ja-JP" altLang="en-US" sz="1400"/>
              <a:t>リソースが見つからなかった．</a:t>
            </a:r>
          </a:p>
          <a:p>
            <a:pPr lvl="1">
              <a:lnSpc>
                <a:spcPct val="120000"/>
              </a:lnSpc>
            </a:pPr>
            <a:r>
              <a:rPr lang="en-US" altLang="ja-JP" sz="1600" dirty="0"/>
              <a:t>403 Forbidden</a:t>
            </a:r>
          </a:p>
          <a:p>
            <a:pPr lvl="2">
              <a:lnSpc>
                <a:spcPct val="120000"/>
              </a:lnSpc>
            </a:pPr>
            <a:r>
              <a:rPr lang="ja-JP" altLang="en-US" sz="1400"/>
              <a:t>アクセス権限が制限されている．</a:t>
            </a:r>
            <a:endParaRPr lang="en-US" altLang="ja-JP" sz="1400" dirty="0"/>
          </a:p>
          <a:p>
            <a:pPr lvl="1">
              <a:lnSpc>
                <a:spcPct val="120000"/>
              </a:lnSpc>
            </a:pPr>
            <a:r>
              <a:rPr lang="en-US" altLang="ja-JP" sz="1600" dirty="0"/>
              <a:t>500 Internal Server Error</a:t>
            </a:r>
          </a:p>
          <a:p>
            <a:pPr lvl="2">
              <a:lnSpc>
                <a:spcPct val="120000"/>
              </a:lnSpc>
            </a:pPr>
            <a:r>
              <a:rPr lang="ja-JP" altLang="en-US" sz="1400"/>
              <a:t>サーバ内部でエラーが起こった．</a:t>
            </a:r>
          </a:p>
        </p:txBody>
      </p:sp>
      <p:sp>
        <p:nvSpPr>
          <p:cNvPr id="4" name="日付プレースホルダー 3">
            <a:extLst>
              <a:ext uri="{FF2B5EF4-FFF2-40B4-BE49-F238E27FC236}">
                <a16:creationId xmlns:a16="http://schemas.microsoft.com/office/drawing/2014/main" id="{75591AB9-ECD9-2D23-D02E-D9E3B16C9527}"/>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CB0FFA3-8B2A-FE03-0E68-659C6296439D}"/>
              </a:ext>
            </a:extLst>
          </p:cNvPr>
          <p:cNvSpPr>
            <a:spLocks noGrp="1"/>
          </p:cNvSpPr>
          <p:nvPr>
            <p:ph type="sldNum" sz="quarter" idx="12"/>
          </p:nvPr>
        </p:nvSpPr>
        <p:spPr/>
        <p:txBody>
          <a:bodyPr/>
          <a:lstStyle/>
          <a:p>
            <a:fld id="{0B8845E4-5C92-A046-BB66-E5D9CC995B08}" type="slidenum">
              <a:rPr kumimoji="1" lang="ja-JP" altLang="en-US" smtClean="0"/>
              <a:t>16</a:t>
            </a:fld>
            <a:endParaRPr kumimoji="1" lang="ja-JP" altLang="en-US"/>
          </a:p>
        </p:txBody>
      </p:sp>
    </p:spTree>
    <p:extLst>
      <p:ext uri="{BB962C8B-B14F-4D97-AF65-F5344CB8AC3E}">
        <p14:creationId xmlns:p14="http://schemas.microsoft.com/office/powerpoint/2010/main" val="90593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E2F18-B9E0-7352-EF1B-2C4969ADCFF4}"/>
              </a:ext>
            </a:extLst>
          </p:cNvPr>
          <p:cNvSpPr>
            <a:spLocks noGrp="1"/>
          </p:cNvSpPr>
          <p:nvPr>
            <p:ph type="title"/>
          </p:nvPr>
        </p:nvSpPr>
        <p:spPr/>
        <p:txBody>
          <a:bodyPr/>
          <a:lstStyle/>
          <a:p>
            <a:r>
              <a:rPr kumimoji="1" lang="en-US" altLang="ja-JP" dirty="0"/>
              <a:t>REST API</a:t>
            </a:r>
            <a:br>
              <a:rPr kumimoji="1" lang="en-US" altLang="ja-JP" dirty="0"/>
            </a:br>
            <a:r>
              <a:rPr lang="en-US" altLang="ja-JP" sz="3600" dirty="0" err="1"/>
              <a:t>REpresentational</a:t>
            </a:r>
            <a:r>
              <a:rPr lang="en-US" altLang="ja-JP" sz="3600" dirty="0"/>
              <a:t> State Transfer</a:t>
            </a:r>
            <a:endParaRPr kumimoji="1" lang="ja-JP" altLang="en-US" sz="3600"/>
          </a:p>
        </p:txBody>
      </p:sp>
      <p:sp>
        <p:nvSpPr>
          <p:cNvPr id="3" name="コンテンツ プレースホルダー 2">
            <a:extLst>
              <a:ext uri="{FF2B5EF4-FFF2-40B4-BE49-F238E27FC236}">
                <a16:creationId xmlns:a16="http://schemas.microsoft.com/office/drawing/2014/main" id="{058413B1-3D9F-441D-8BD9-D449AACB1EE2}"/>
              </a:ext>
            </a:extLst>
          </p:cNvPr>
          <p:cNvSpPr>
            <a:spLocks noGrp="1"/>
          </p:cNvSpPr>
          <p:nvPr>
            <p:ph idx="1"/>
          </p:nvPr>
        </p:nvSpPr>
        <p:spPr/>
        <p:txBody>
          <a:bodyPr>
            <a:normAutofit fontScale="70000" lnSpcReduction="20000"/>
          </a:bodyPr>
          <a:lstStyle/>
          <a:p>
            <a:pPr>
              <a:lnSpc>
                <a:spcPct val="120000"/>
              </a:lnSpc>
            </a:pPr>
            <a:r>
              <a:rPr lang="en-US" altLang="ja-JP" dirty="0"/>
              <a:t>Web</a:t>
            </a:r>
            <a:r>
              <a:rPr lang="ja-JP" altLang="en-US"/>
              <a:t>の設計モデル．</a:t>
            </a:r>
            <a:endParaRPr lang="en-US" altLang="ja-JP" dirty="0"/>
          </a:p>
          <a:p>
            <a:pPr>
              <a:lnSpc>
                <a:spcPct val="120000"/>
              </a:lnSpc>
            </a:pPr>
            <a:r>
              <a:rPr kumimoji="1" lang="en-US" altLang="ja-JP" dirty="0"/>
              <a:t>REST</a:t>
            </a:r>
            <a:r>
              <a:rPr kumimoji="1" lang="ja-JP" altLang="en-US"/>
              <a:t>の原則</a:t>
            </a:r>
            <a:endParaRPr kumimoji="1" lang="en-US" altLang="ja-JP" dirty="0"/>
          </a:p>
          <a:p>
            <a:pPr lvl="1">
              <a:lnSpc>
                <a:spcPct val="120000"/>
              </a:lnSpc>
            </a:pPr>
            <a:r>
              <a:rPr lang="ja-JP" altLang="en-US"/>
              <a:t>アドレス可能性（</a:t>
            </a:r>
            <a:r>
              <a:rPr lang="en-US" altLang="ja-JP" dirty="0"/>
              <a:t>Addressability</a:t>
            </a:r>
            <a:r>
              <a:rPr lang="ja-JP" altLang="en-US"/>
              <a:t>）</a:t>
            </a:r>
            <a:endParaRPr lang="en-US" altLang="ja-JP" dirty="0"/>
          </a:p>
          <a:p>
            <a:pPr lvl="1">
              <a:lnSpc>
                <a:spcPct val="120000"/>
              </a:lnSpc>
            </a:pPr>
            <a:r>
              <a:rPr lang="ja-JP" altLang="en-US"/>
              <a:t>ステートレス性（</a:t>
            </a:r>
            <a:r>
              <a:rPr lang="en-US" altLang="ja-JP" dirty="0"/>
              <a:t>Stateless</a:t>
            </a:r>
            <a:r>
              <a:rPr lang="ja-JP" altLang="en-US"/>
              <a:t>）</a:t>
            </a:r>
            <a:endParaRPr lang="en-US" altLang="ja-JP" dirty="0"/>
          </a:p>
          <a:p>
            <a:pPr lvl="1">
              <a:lnSpc>
                <a:spcPct val="120000"/>
              </a:lnSpc>
            </a:pPr>
            <a:r>
              <a:rPr lang="ja-JP" altLang="en-US"/>
              <a:t>接続性（</a:t>
            </a:r>
            <a:r>
              <a:rPr lang="en-US" altLang="ja-JP" dirty="0" err="1"/>
              <a:t>Connectability</a:t>
            </a:r>
            <a:r>
              <a:rPr lang="ja-JP" altLang="en-US"/>
              <a:t>）</a:t>
            </a:r>
            <a:endParaRPr lang="en-US" altLang="ja-JP" dirty="0"/>
          </a:p>
          <a:p>
            <a:pPr lvl="1">
              <a:lnSpc>
                <a:spcPct val="120000"/>
              </a:lnSpc>
            </a:pPr>
            <a:r>
              <a:rPr lang="ja-JP" altLang="en-US"/>
              <a:t>統一インターフェース（</a:t>
            </a:r>
            <a:r>
              <a:rPr lang="en-US" altLang="ja-JP" dirty="0"/>
              <a:t>Uniform Interface</a:t>
            </a:r>
            <a:r>
              <a:rPr lang="ja-JP" altLang="en-US"/>
              <a:t>）</a:t>
            </a:r>
            <a:endParaRPr lang="en-US" altLang="ja-JP" dirty="0"/>
          </a:p>
          <a:p>
            <a:pPr>
              <a:lnSpc>
                <a:spcPct val="120000"/>
              </a:lnSpc>
            </a:pPr>
            <a:r>
              <a:rPr lang="ja-JP" altLang="en-US"/>
              <a:t>上記の</a:t>
            </a:r>
            <a:r>
              <a:rPr lang="en-US" altLang="ja-JP" dirty="0"/>
              <a:t>4</a:t>
            </a:r>
            <a:r>
              <a:rPr lang="ja-JP" altLang="en-US"/>
              <a:t>原則を満たしていて</a:t>
            </a:r>
            <a:r>
              <a:rPr lang="en-US" altLang="ja-JP" dirty="0"/>
              <a:t>REST</a:t>
            </a:r>
            <a:r>
              <a:rPr lang="ja-JP" altLang="en-US"/>
              <a:t>らしいサービスを</a:t>
            </a:r>
            <a:r>
              <a:rPr lang="en-US" altLang="ja-JP" dirty="0"/>
              <a:t>RESTful</a:t>
            </a:r>
            <a:r>
              <a:rPr lang="ja-JP" altLang="en-US"/>
              <a:t>サービスと呼ぶ．</a:t>
            </a:r>
            <a:endParaRPr lang="en-US" altLang="ja-JP" dirty="0"/>
          </a:p>
        </p:txBody>
      </p:sp>
      <p:sp>
        <p:nvSpPr>
          <p:cNvPr id="4" name="日付プレースホルダー 3">
            <a:extLst>
              <a:ext uri="{FF2B5EF4-FFF2-40B4-BE49-F238E27FC236}">
                <a16:creationId xmlns:a16="http://schemas.microsoft.com/office/drawing/2014/main" id="{3723745C-DEB5-B70C-AFFB-F3BF93F35D48}"/>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D85E6B9B-9A9C-7D51-E295-1405D16618CD}"/>
              </a:ext>
            </a:extLst>
          </p:cNvPr>
          <p:cNvSpPr>
            <a:spLocks noGrp="1"/>
          </p:cNvSpPr>
          <p:nvPr>
            <p:ph type="sldNum" sz="quarter" idx="12"/>
          </p:nvPr>
        </p:nvSpPr>
        <p:spPr/>
        <p:txBody>
          <a:bodyPr/>
          <a:lstStyle/>
          <a:p>
            <a:fld id="{0B8845E4-5C92-A046-BB66-E5D9CC995B08}"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0C96F519-7143-7FE9-D340-E2AD7E2DC375}"/>
              </a:ext>
            </a:extLst>
          </p:cNvPr>
          <p:cNvPicPr>
            <a:picLocks noChangeAspect="1"/>
          </p:cNvPicPr>
          <p:nvPr/>
        </p:nvPicPr>
        <p:blipFill>
          <a:blip r:embed="rId2"/>
          <a:stretch>
            <a:fillRect/>
          </a:stretch>
        </p:blipFill>
        <p:spPr>
          <a:xfrm>
            <a:off x="7025640" y="1690689"/>
            <a:ext cx="5166360" cy="1559358"/>
          </a:xfrm>
          <a:prstGeom prst="rect">
            <a:avLst/>
          </a:prstGeom>
        </p:spPr>
      </p:pic>
      <p:sp>
        <p:nvSpPr>
          <p:cNvPr id="7" name="正方形/長方形 6">
            <a:extLst>
              <a:ext uri="{FF2B5EF4-FFF2-40B4-BE49-F238E27FC236}">
                <a16:creationId xmlns:a16="http://schemas.microsoft.com/office/drawing/2014/main" id="{8A963DD7-6BA3-6322-A4A7-C852809605B0}"/>
              </a:ext>
            </a:extLst>
          </p:cNvPr>
          <p:cNvSpPr/>
          <p:nvPr/>
        </p:nvSpPr>
        <p:spPr>
          <a:xfrm>
            <a:off x="9601226" y="3250047"/>
            <a:ext cx="2590774" cy="369332"/>
          </a:xfrm>
          <a:prstGeom prst="rect">
            <a:avLst/>
          </a:prstGeom>
        </p:spPr>
        <p:txBody>
          <a:bodyPr wrap="none">
            <a:spAutoFit/>
          </a:bodyPr>
          <a:lstStyle/>
          <a:p>
            <a:r>
              <a:rPr lang="ja-JP" altLang="en-US" dirty="0">
                <a:latin typeface="Consolas" charset="0"/>
                <a:ea typeface="Consolas" charset="0"/>
                <a:cs typeface="Consolas" charset="0"/>
              </a:rPr>
              <a:t>http://roy.gbiv.com</a:t>
            </a:r>
          </a:p>
        </p:txBody>
      </p:sp>
    </p:spTree>
    <p:extLst>
      <p:ext uri="{BB962C8B-B14F-4D97-AF65-F5344CB8AC3E}">
        <p14:creationId xmlns:p14="http://schemas.microsoft.com/office/powerpoint/2010/main" val="334122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C3F55-8632-FE9D-65E1-9745A0D9B9D4}"/>
              </a:ext>
            </a:extLst>
          </p:cNvPr>
          <p:cNvSpPr>
            <a:spLocks noGrp="1"/>
          </p:cNvSpPr>
          <p:nvPr>
            <p:ph type="title"/>
          </p:nvPr>
        </p:nvSpPr>
        <p:spPr/>
        <p:txBody>
          <a:bodyPr/>
          <a:lstStyle/>
          <a:p>
            <a:r>
              <a:rPr kumimoji="1" lang="en-US" altLang="ja-JP" dirty="0"/>
              <a:t>REST</a:t>
            </a:r>
            <a:r>
              <a:rPr kumimoji="1" lang="ja-JP" altLang="en-US"/>
              <a:t>の原則</a:t>
            </a:r>
          </a:p>
        </p:txBody>
      </p:sp>
      <p:sp>
        <p:nvSpPr>
          <p:cNvPr id="4" name="日付プレースホルダー 3">
            <a:extLst>
              <a:ext uri="{FF2B5EF4-FFF2-40B4-BE49-F238E27FC236}">
                <a16:creationId xmlns:a16="http://schemas.microsoft.com/office/drawing/2014/main" id="{3884FBDA-E7C7-8A49-1CEF-9C55F5119B86}"/>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FC03A72D-9D56-3493-C827-D8A75D7E912C}"/>
              </a:ext>
            </a:extLst>
          </p:cNvPr>
          <p:cNvSpPr>
            <a:spLocks noGrp="1"/>
          </p:cNvSpPr>
          <p:nvPr>
            <p:ph type="sldNum" sz="quarter" idx="12"/>
          </p:nvPr>
        </p:nvSpPr>
        <p:spPr/>
        <p:txBody>
          <a:bodyPr/>
          <a:lstStyle/>
          <a:p>
            <a:fld id="{0B8845E4-5C92-A046-BB66-E5D9CC995B08}" type="slidenum">
              <a:rPr kumimoji="1" lang="ja-JP" altLang="en-US" smtClean="0"/>
              <a:t>18</a:t>
            </a:fld>
            <a:endParaRPr kumimoji="1" lang="ja-JP" altLang="en-US"/>
          </a:p>
        </p:txBody>
      </p:sp>
      <p:grpSp>
        <p:nvGrpSpPr>
          <p:cNvPr id="24" name="グループ化 23">
            <a:extLst>
              <a:ext uri="{FF2B5EF4-FFF2-40B4-BE49-F238E27FC236}">
                <a16:creationId xmlns:a16="http://schemas.microsoft.com/office/drawing/2014/main" id="{81BD87C4-DA4C-5F43-82FE-40357D9530D9}"/>
              </a:ext>
            </a:extLst>
          </p:cNvPr>
          <p:cNvGrpSpPr/>
          <p:nvPr/>
        </p:nvGrpSpPr>
        <p:grpSpPr>
          <a:xfrm>
            <a:off x="838200" y="1810384"/>
            <a:ext cx="5220000" cy="2160000"/>
            <a:chOff x="838200" y="1810384"/>
            <a:chExt cx="5220000" cy="2160000"/>
          </a:xfrm>
        </p:grpSpPr>
        <p:sp>
          <p:nvSpPr>
            <p:cNvPr id="6" name="角丸四角形 5">
              <a:extLst>
                <a:ext uri="{FF2B5EF4-FFF2-40B4-BE49-F238E27FC236}">
                  <a16:creationId xmlns:a16="http://schemas.microsoft.com/office/drawing/2014/main" id="{4C641A5A-1CA2-B96D-A57F-809C6AA27469}"/>
                </a:ext>
              </a:extLst>
            </p:cNvPr>
            <p:cNvSpPr/>
            <p:nvPr/>
          </p:nvSpPr>
          <p:spPr>
            <a:xfrm>
              <a:off x="838200" y="1810384"/>
              <a:ext cx="5220000" cy="2160000"/>
            </a:xfrm>
            <a:prstGeom prst="roundRect">
              <a:avLst>
                <a:gd name="adj" fmla="val 537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FAFB97-F639-2644-8ABB-E2EA42F7F5A0}"/>
                </a:ext>
              </a:extLst>
            </p:cNvPr>
            <p:cNvSpPr txBox="1"/>
            <p:nvPr/>
          </p:nvSpPr>
          <p:spPr>
            <a:xfrm>
              <a:off x="838200" y="1915795"/>
              <a:ext cx="5220000" cy="517065"/>
            </a:xfrm>
            <a:prstGeom prst="rect">
              <a:avLst/>
            </a:prstGeom>
            <a:noFill/>
          </p:spPr>
          <p:txBody>
            <a:bodyPr wrap="square">
              <a:spAutoFit/>
            </a:bodyPr>
            <a:lstStyle/>
            <a:p>
              <a:pPr algn="ctr">
                <a:lnSpc>
                  <a:spcPct val="120000"/>
                </a:lnSpc>
              </a:pPr>
              <a:r>
                <a:rPr lang="ja-JP" altLang="en-US" sz="2400">
                  <a:latin typeface="Meiryo" panose="020B0604030504040204" pitchFamily="34" charset="-128"/>
                  <a:ea typeface="Meiryo" panose="020B0604030504040204" pitchFamily="34" charset="-128"/>
                </a:rPr>
                <a:t>アドレス可能性（</a:t>
              </a:r>
              <a:r>
                <a:rPr lang="en-US" altLang="ja-JP" sz="2400" dirty="0">
                  <a:latin typeface="Meiryo" panose="020B0604030504040204" pitchFamily="34" charset="-128"/>
                  <a:ea typeface="Meiryo" panose="020B0604030504040204" pitchFamily="34" charset="-128"/>
                </a:rPr>
                <a:t>Addressability</a:t>
              </a:r>
              <a:r>
                <a:rPr lang="ja-JP" altLang="en-US" sz="240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414C976C-BD5E-6F2C-A28A-51847F7CC907}"/>
                </a:ext>
              </a:extLst>
            </p:cNvPr>
            <p:cNvSpPr txBox="1"/>
            <p:nvPr/>
          </p:nvSpPr>
          <p:spPr>
            <a:xfrm>
              <a:off x="883920" y="2538271"/>
              <a:ext cx="5128560" cy="1071447"/>
            </a:xfrm>
            <a:prstGeom prst="rect">
              <a:avLst/>
            </a:prstGeom>
            <a:noFill/>
          </p:spPr>
          <p:txBody>
            <a:bodyPr wrap="square">
              <a:spAutoFit/>
            </a:bodyPr>
            <a:lstStyle/>
            <a:p>
              <a:pPr marL="285750" indent="-285750">
                <a:lnSpc>
                  <a:spcPct val="12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提供する情報が</a:t>
              </a:r>
              <a:r>
                <a:rPr lang="en-US" altLang="ja-JP" dirty="0">
                  <a:latin typeface="Meiryo" panose="020B0604030504040204" pitchFamily="34" charset="-128"/>
                  <a:ea typeface="Meiryo" panose="020B0604030504040204" pitchFamily="34" charset="-128"/>
                </a:rPr>
                <a:t>URI</a:t>
              </a:r>
              <a:r>
                <a:rPr lang="ja-JP" altLang="en-US">
                  <a:latin typeface="Meiryo" panose="020B0604030504040204" pitchFamily="34" charset="-128"/>
                  <a:ea typeface="Meiryo" panose="020B0604030504040204" pitchFamily="34" charset="-128"/>
                </a:rPr>
                <a:t>を通して表現できること．</a:t>
              </a:r>
              <a:endParaRPr lang="en-US" altLang="ja-JP" dirty="0">
                <a:latin typeface="Meiryo" panose="020B0604030504040204" pitchFamily="34" charset="-128"/>
                <a:ea typeface="Meiryo" panose="020B0604030504040204" pitchFamily="34" charset="-128"/>
              </a:endParaRPr>
            </a:p>
            <a:p>
              <a:pPr marL="285750" indent="-285750">
                <a:lnSpc>
                  <a:spcPct val="12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全ての情報は</a:t>
              </a:r>
              <a:r>
                <a:rPr lang="en-US" altLang="ja-JP" dirty="0">
                  <a:latin typeface="Meiryo" panose="020B0604030504040204" pitchFamily="34" charset="-128"/>
                  <a:ea typeface="Meiryo" panose="020B0604030504040204" pitchFamily="34" charset="-128"/>
                </a:rPr>
                <a:t>URI</a:t>
              </a:r>
              <a:r>
                <a:rPr lang="ja-JP" altLang="en-US">
                  <a:latin typeface="Meiryo" panose="020B0604030504040204" pitchFamily="34" charset="-128"/>
                  <a:ea typeface="Meiryo" panose="020B0604030504040204" pitchFamily="34" charset="-128"/>
                </a:rPr>
                <a:t>で表現される一意なアドレスを持っていること．</a:t>
              </a:r>
              <a:endParaRPr lang="en-US" altLang="ja-JP" dirty="0">
                <a:latin typeface="Meiryo" panose="020B0604030504040204" pitchFamily="34" charset="-128"/>
                <a:ea typeface="Meiryo" panose="020B0604030504040204" pitchFamily="34" charset="-128"/>
              </a:endParaRPr>
            </a:p>
          </p:txBody>
        </p:sp>
      </p:grpSp>
      <p:grpSp>
        <p:nvGrpSpPr>
          <p:cNvPr id="25" name="グループ化 24">
            <a:extLst>
              <a:ext uri="{FF2B5EF4-FFF2-40B4-BE49-F238E27FC236}">
                <a16:creationId xmlns:a16="http://schemas.microsoft.com/office/drawing/2014/main" id="{48AB3F0B-E794-3E3C-8D15-76FD400671F8}"/>
              </a:ext>
            </a:extLst>
          </p:cNvPr>
          <p:cNvGrpSpPr/>
          <p:nvPr/>
        </p:nvGrpSpPr>
        <p:grpSpPr>
          <a:xfrm>
            <a:off x="6133800" y="1810384"/>
            <a:ext cx="5220000" cy="2160000"/>
            <a:chOff x="6133800" y="1810384"/>
            <a:chExt cx="5220000" cy="2160000"/>
          </a:xfrm>
        </p:grpSpPr>
        <p:sp>
          <p:nvSpPr>
            <p:cNvPr id="7" name="角丸四角形 6">
              <a:extLst>
                <a:ext uri="{FF2B5EF4-FFF2-40B4-BE49-F238E27FC236}">
                  <a16:creationId xmlns:a16="http://schemas.microsoft.com/office/drawing/2014/main" id="{CBF7F0EA-72DF-94A1-CE92-B704A53457AB}"/>
                </a:ext>
              </a:extLst>
            </p:cNvPr>
            <p:cNvSpPr/>
            <p:nvPr/>
          </p:nvSpPr>
          <p:spPr>
            <a:xfrm>
              <a:off x="6133800" y="1810384"/>
              <a:ext cx="5220000" cy="2160000"/>
            </a:xfrm>
            <a:prstGeom prst="roundRect">
              <a:avLst>
                <a:gd name="adj" fmla="val 537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C550C81-4A2A-D34C-B867-D701DE0F974B}"/>
                </a:ext>
              </a:extLst>
            </p:cNvPr>
            <p:cNvSpPr txBox="1"/>
            <p:nvPr/>
          </p:nvSpPr>
          <p:spPr>
            <a:xfrm>
              <a:off x="6133800" y="1915795"/>
              <a:ext cx="5220000" cy="517065"/>
            </a:xfrm>
            <a:prstGeom prst="rect">
              <a:avLst/>
            </a:prstGeom>
            <a:noFill/>
          </p:spPr>
          <p:txBody>
            <a:bodyPr wrap="square">
              <a:spAutoFit/>
            </a:bodyPr>
            <a:lstStyle/>
            <a:p>
              <a:pPr algn="ctr">
                <a:lnSpc>
                  <a:spcPct val="120000"/>
                </a:lnSpc>
              </a:pPr>
              <a:r>
                <a:rPr lang="ja-JP" altLang="en-US" sz="2400">
                  <a:latin typeface="Meiryo" panose="020B0604030504040204" pitchFamily="34" charset="-128"/>
                  <a:ea typeface="Meiryo" panose="020B0604030504040204" pitchFamily="34" charset="-128"/>
                </a:rPr>
                <a:t>ステートレス性（</a:t>
              </a:r>
              <a:r>
                <a:rPr lang="en-US" altLang="ja-JP" sz="2400" dirty="0">
                  <a:latin typeface="Meiryo" panose="020B0604030504040204" pitchFamily="34" charset="-128"/>
                  <a:ea typeface="Meiryo" panose="020B0604030504040204" pitchFamily="34" charset="-128"/>
                </a:rPr>
                <a:t>Stateless</a:t>
              </a:r>
              <a:r>
                <a:rPr lang="ja-JP" altLang="en-US" sz="240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0D755955-8368-A6F8-08D2-73F1AD49A755}"/>
                </a:ext>
              </a:extLst>
            </p:cNvPr>
            <p:cNvSpPr txBox="1"/>
            <p:nvPr/>
          </p:nvSpPr>
          <p:spPr>
            <a:xfrm>
              <a:off x="6133800" y="2538271"/>
              <a:ext cx="5174280" cy="1408078"/>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ja-JP" dirty="0">
                  <a:latin typeface="Meiryo" panose="020B0604030504040204" pitchFamily="34" charset="-128"/>
                  <a:ea typeface="Meiryo" panose="020B0604030504040204" pitchFamily="34" charset="-128"/>
                </a:rPr>
                <a:t>HTTP</a:t>
              </a:r>
              <a:r>
                <a:rPr lang="ja-JP" altLang="en-US">
                  <a:latin typeface="Meiryo" panose="020B0604030504040204" pitchFamily="34" charset="-128"/>
                  <a:ea typeface="Meiryo" panose="020B0604030504040204" pitchFamily="34" charset="-128"/>
                </a:rPr>
                <a:t>を基本としたステートレスなクライアント／サーバプロトコルであること．</a:t>
              </a:r>
              <a:endParaRPr lang="en-US" altLang="ja-JP" dirty="0">
                <a:latin typeface="Meiryo" panose="020B0604030504040204" pitchFamily="34" charset="-128"/>
                <a:ea typeface="Meiryo" panose="020B0604030504040204" pitchFamily="34" charset="-128"/>
              </a:endParaRPr>
            </a:p>
            <a:p>
              <a:pPr marL="285750" indent="-285750">
                <a:lnSpc>
                  <a:spcPct val="12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セッションなどの状態管理は行わず，やり取りされる情報はそれ自体で完結すること．</a:t>
              </a:r>
              <a:endParaRPr lang="en-US" altLang="ja-JP" dirty="0">
                <a:latin typeface="Meiryo" panose="020B0604030504040204" pitchFamily="34" charset="-128"/>
                <a:ea typeface="Meiryo" panose="020B0604030504040204" pitchFamily="34" charset="-128"/>
              </a:endParaRPr>
            </a:p>
          </p:txBody>
        </p:sp>
      </p:grpSp>
      <p:grpSp>
        <p:nvGrpSpPr>
          <p:cNvPr id="26" name="グループ化 25">
            <a:extLst>
              <a:ext uri="{FF2B5EF4-FFF2-40B4-BE49-F238E27FC236}">
                <a16:creationId xmlns:a16="http://schemas.microsoft.com/office/drawing/2014/main" id="{11DE99E8-D7B7-46DB-4997-5FA826EEC1D7}"/>
              </a:ext>
            </a:extLst>
          </p:cNvPr>
          <p:cNvGrpSpPr/>
          <p:nvPr/>
        </p:nvGrpSpPr>
        <p:grpSpPr>
          <a:xfrm>
            <a:off x="838200" y="4047443"/>
            <a:ext cx="5220000" cy="2160000"/>
            <a:chOff x="838200" y="4047443"/>
            <a:chExt cx="5220000" cy="2160000"/>
          </a:xfrm>
        </p:grpSpPr>
        <p:sp>
          <p:nvSpPr>
            <p:cNvPr id="9" name="角丸四角形 8">
              <a:extLst>
                <a:ext uri="{FF2B5EF4-FFF2-40B4-BE49-F238E27FC236}">
                  <a16:creationId xmlns:a16="http://schemas.microsoft.com/office/drawing/2014/main" id="{5BEFAD7F-8582-CF89-63B3-07D3CCD0D553}"/>
                </a:ext>
              </a:extLst>
            </p:cNvPr>
            <p:cNvSpPr/>
            <p:nvPr/>
          </p:nvSpPr>
          <p:spPr>
            <a:xfrm>
              <a:off x="838200" y="4047443"/>
              <a:ext cx="5220000" cy="2160000"/>
            </a:xfrm>
            <a:prstGeom prst="roundRect">
              <a:avLst>
                <a:gd name="adj" fmla="val 5378"/>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23D312D-79A7-0EAB-36A9-2DB3618D962E}"/>
                </a:ext>
              </a:extLst>
            </p:cNvPr>
            <p:cNvSpPr txBox="1"/>
            <p:nvPr/>
          </p:nvSpPr>
          <p:spPr>
            <a:xfrm>
              <a:off x="838200" y="4108403"/>
              <a:ext cx="5220000" cy="517065"/>
            </a:xfrm>
            <a:prstGeom prst="rect">
              <a:avLst/>
            </a:prstGeom>
            <a:noFill/>
          </p:spPr>
          <p:txBody>
            <a:bodyPr wrap="square">
              <a:spAutoFit/>
            </a:bodyPr>
            <a:lstStyle/>
            <a:p>
              <a:pPr algn="ctr">
                <a:lnSpc>
                  <a:spcPct val="120000"/>
                </a:lnSpc>
              </a:pPr>
              <a:r>
                <a:rPr lang="ja-JP" altLang="en-US" sz="2400">
                  <a:latin typeface="Meiryo" panose="020B0604030504040204" pitchFamily="34" charset="-128"/>
                  <a:ea typeface="Meiryo" panose="020B0604030504040204" pitchFamily="34" charset="-128"/>
                </a:rPr>
                <a:t>接続性（</a:t>
              </a:r>
              <a:r>
                <a:rPr lang="en-US" altLang="ja-JP" sz="2400" dirty="0">
                  <a:latin typeface="Meiryo" panose="020B0604030504040204" pitchFamily="34" charset="-128"/>
                  <a:ea typeface="Meiryo" panose="020B0604030504040204" pitchFamily="34" charset="-128"/>
                </a:rPr>
                <a:t>Connectedness</a:t>
              </a:r>
              <a:r>
                <a:rPr lang="ja-JP" altLang="en-US" sz="240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9A4EB1F5-5FB6-7337-74AF-1B8BB2991C39}"/>
                </a:ext>
              </a:extLst>
            </p:cNvPr>
            <p:cNvSpPr txBox="1"/>
            <p:nvPr/>
          </p:nvSpPr>
          <p:spPr>
            <a:xfrm>
              <a:off x="883920" y="5046931"/>
              <a:ext cx="5128560" cy="739048"/>
            </a:xfrm>
            <a:prstGeom prst="rect">
              <a:avLst/>
            </a:prstGeom>
            <a:noFill/>
          </p:spPr>
          <p:txBody>
            <a:bodyPr wrap="square">
              <a:spAutoFit/>
            </a:bodyPr>
            <a:lstStyle/>
            <a:p>
              <a:pPr marL="285750" indent="-285750">
                <a:lnSpc>
                  <a:spcPct val="12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扱うリソースは単純なデータだけでなく，他のリソースへのリンクを含められる．</a:t>
              </a:r>
              <a:endParaRPr lang="en-US" altLang="ja-JP" dirty="0">
                <a:latin typeface="Meiryo" panose="020B0604030504040204" pitchFamily="34" charset="-128"/>
                <a:ea typeface="Meiryo" panose="020B0604030504040204" pitchFamily="34" charset="-128"/>
              </a:endParaRPr>
            </a:p>
          </p:txBody>
        </p:sp>
      </p:grpSp>
      <p:grpSp>
        <p:nvGrpSpPr>
          <p:cNvPr id="27" name="グループ化 26">
            <a:extLst>
              <a:ext uri="{FF2B5EF4-FFF2-40B4-BE49-F238E27FC236}">
                <a16:creationId xmlns:a16="http://schemas.microsoft.com/office/drawing/2014/main" id="{AAA116ED-C4A1-8E95-A428-E742CA3EF6DA}"/>
              </a:ext>
            </a:extLst>
          </p:cNvPr>
          <p:cNvGrpSpPr/>
          <p:nvPr/>
        </p:nvGrpSpPr>
        <p:grpSpPr>
          <a:xfrm>
            <a:off x="6133800" y="4047443"/>
            <a:ext cx="5220000" cy="2160000"/>
            <a:chOff x="6133800" y="4047443"/>
            <a:chExt cx="5220000" cy="2160000"/>
          </a:xfrm>
        </p:grpSpPr>
        <p:sp>
          <p:nvSpPr>
            <p:cNvPr id="8" name="角丸四角形 7">
              <a:extLst>
                <a:ext uri="{FF2B5EF4-FFF2-40B4-BE49-F238E27FC236}">
                  <a16:creationId xmlns:a16="http://schemas.microsoft.com/office/drawing/2014/main" id="{04FC3CA9-102C-32E8-3A66-C3EE2FB4ED4E}"/>
                </a:ext>
              </a:extLst>
            </p:cNvPr>
            <p:cNvSpPr/>
            <p:nvPr/>
          </p:nvSpPr>
          <p:spPr>
            <a:xfrm>
              <a:off x="6133800" y="4047443"/>
              <a:ext cx="5220000" cy="2160000"/>
            </a:xfrm>
            <a:prstGeom prst="roundRect">
              <a:avLst>
                <a:gd name="adj" fmla="val 537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84A5BAB-1E01-D8D7-EAFE-E0E983AAC4EE}"/>
                </a:ext>
              </a:extLst>
            </p:cNvPr>
            <p:cNvSpPr txBox="1"/>
            <p:nvPr/>
          </p:nvSpPr>
          <p:spPr>
            <a:xfrm>
              <a:off x="6133800" y="4108403"/>
              <a:ext cx="5220000" cy="960263"/>
            </a:xfrm>
            <a:prstGeom prst="rect">
              <a:avLst/>
            </a:prstGeom>
            <a:noFill/>
          </p:spPr>
          <p:txBody>
            <a:bodyPr wrap="square">
              <a:spAutoFit/>
            </a:bodyPr>
            <a:lstStyle/>
            <a:p>
              <a:pPr algn="ctr">
                <a:lnSpc>
                  <a:spcPct val="120000"/>
                </a:lnSpc>
              </a:pPr>
              <a:r>
                <a:rPr lang="ja-JP" altLang="en-US" sz="2400">
                  <a:latin typeface="Meiryo" panose="020B0604030504040204" pitchFamily="34" charset="-128"/>
                  <a:ea typeface="Meiryo" panose="020B0604030504040204" pitchFamily="34" charset="-128"/>
                </a:rPr>
                <a:t>統一インターフェース</a:t>
              </a:r>
              <a:br>
                <a:rPr lang="en-US" altLang="ja-JP" sz="2400" dirty="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a:t>
              </a:r>
              <a:r>
                <a:rPr lang="en" altLang="ja-JP" sz="2400" dirty="0">
                  <a:latin typeface="Meiryo" panose="020B0604030504040204" pitchFamily="34" charset="-128"/>
                  <a:ea typeface="Meiryo" panose="020B0604030504040204" pitchFamily="34" charset="-128"/>
                </a:rPr>
                <a:t>Uniform Interface</a:t>
              </a:r>
              <a:r>
                <a:rPr lang="ja-JP" altLang="en" sz="2400">
                  <a:latin typeface="Meiryo" panose="020B0604030504040204" pitchFamily="34" charset="-128"/>
                  <a:ea typeface="Meiryo" panose="020B0604030504040204" pitchFamily="34" charset="-128"/>
                </a:rPr>
                <a:t>）</a:t>
              </a:r>
            </a:p>
          </p:txBody>
        </p:sp>
        <p:sp>
          <p:nvSpPr>
            <p:cNvPr id="23" name="テキスト ボックス 22">
              <a:extLst>
                <a:ext uri="{FF2B5EF4-FFF2-40B4-BE49-F238E27FC236}">
                  <a16:creationId xmlns:a16="http://schemas.microsoft.com/office/drawing/2014/main" id="{8E43EDC3-00BA-A632-7455-7609657E1286}"/>
                </a:ext>
              </a:extLst>
            </p:cNvPr>
            <p:cNvSpPr txBox="1"/>
            <p:nvPr/>
          </p:nvSpPr>
          <p:spPr>
            <a:xfrm>
              <a:off x="6179520" y="5046931"/>
              <a:ext cx="5128560" cy="1075679"/>
            </a:xfrm>
            <a:prstGeom prst="rect">
              <a:avLst/>
            </a:prstGeom>
            <a:noFill/>
          </p:spPr>
          <p:txBody>
            <a:bodyPr wrap="square">
              <a:spAutoFit/>
            </a:bodyPr>
            <a:lstStyle/>
            <a:p>
              <a:pPr marL="285750" indent="-285750">
                <a:lnSpc>
                  <a:spcPct val="12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情報の操作（取得，作成，更新，削除）は全て</a:t>
              </a:r>
              <a:r>
                <a:rPr lang="en" altLang="ja-JP" dirty="0">
                  <a:latin typeface="Meiryo" panose="020B0604030504040204" pitchFamily="34" charset="-128"/>
                  <a:ea typeface="Meiryo" panose="020B0604030504040204" pitchFamily="34" charset="-128"/>
                </a:rPr>
                <a:t>HTTP</a:t>
              </a:r>
              <a:r>
                <a:rPr lang="ja-JP" altLang="en-US">
                  <a:latin typeface="Meiryo" panose="020B0604030504040204" pitchFamily="34" charset="-128"/>
                  <a:ea typeface="Meiryo" panose="020B0604030504040204" pitchFamily="34" charset="-128"/>
                </a:rPr>
                <a:t>のメソッド（</a:t>
              </a:r>
              <a:r>
                <a:rPr lang="en" altLang="ja-JP" dirty="0">
                  <a:latin typeface="Meiryo" panose="020B0604030504040204" pitchFamily="34" charset="-128"/>
                  <a:ea typeface="Meiryo" panose="020B0604030504040204" pitchFamily="34" charset="-128"/>
                </a:rPr>
                <a:t>GET, POST, PUT, DELETE</a:t>
              </a:r>
              <a:r>
                <a:rPr lang="ja-JP" altLang="en">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を利用して行えること．</a:t>
              </a:r>
            </a:p>
          </p:txBody>
        </p:sp>
      </p:grpSp>
    </p:spTree>
    <p:extLst>
      <p:ext uri="{BB962C8B-B14F-4D97-AF65-F5344CB8AC3E}">
        <p14:creationId xmlns:p14="http://schemas.microsoft.com/office/powerpoint/2010/main" val="132955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9F7DD6-8177-F9A7-4E80-025D88EABAD6}"/>
              </a:ext>
            </a:extLst>
          </p:cNvPr>
          <p:cNvSpPr>
            <a:spLocks noGrp="1"/>
          </p:cNvSpPr>
          <p:nvPr>
            <p:ph type="title"/>
          </p:nvPr>
        </p:nvSpPr>
        <p:spPr/>
        <p:txBody>
          <a:bodyPr/>
          <a:lstStyle/>
          <a:p>
            <a:r>
              <a:rPr lang="ja-JP" altLang="en-US"/>
              <a:t>べき等性</a:t>
            </a:r>
            <a:br>
              <a:rPr lang="en-US" altLang="ja-JP" dirty="0"/>
            </a:br>
            <a:r>
              <a:rPr lang="ja-JP" altLang="en-US" sz="3600"/>
              <a:t>べきとうせい </a:t>
            </a:r>
            <a:r>
              <a:rPr lang="en-US" altLang="ja-JP" sz="3600" dirty="0"/>
              <a:t>(</a:t>
            </a:r>
            <a:r>
              <a:rPr lang="ja-JP" altLang="en-US" sz="3600"/>
              <a:t>冪等性</a:t>
            </a:r>
            <a:r>
              <a:rPr lang="en-US" altLang="ja-JP" sz="3600" dirty="0"/>
              <a:t>); idempotence</a:t>
            </a:r>
            <a:endParaRPr kumimoji="1" lang="ja-JP" altLang="en-US" sz="3600"/>
          </a:p>
        </p:txBody>
      </p:sp>
      <p:sp>
        <p:nvSpPr>
          <p:cNvPr id="3" name="コンテンツ プレースホルダー 2">
            <a:extLst>
              <a:ext uri="{FF2B5EF4-FFF2-40B4-BE49-F238E27FC236}">
                <a16:creationId xmlns:a16="http://schemas.microsoft.com/office/drawing/2014/main" id="{A9A7DFC7-3D44-C3E4-75EC-D6379B70147D}"/>
              </a:ext>
            </a:extLst>
          </p:cNvPr>
          <p:cNvSpPr>
            <a:spLocks noGrp="1"/>
          </p:cNvSpPr>
          <p:nvPr>
            <p:ph idx="1"/>
          </p:nvPr>
        </p:nvSpPr>
        <p:spPr/>
        <p:txBody>
          <a:bodyPr>
            <a:normAutofit fontScale="70000" lnSpcReduction="20000"/>
          </a:bodyPr>
          <a:lstStyle/>
          <a:p>
            <a:pPr>
              <a:lnSpc>
                <a:spcPct val="120000"/>
              </a:lnSpc>
            </a:pPr>
            <a:r>
              <a:rPr kumimoji="1" lang="ja-JP" altLang="en-US"/>
              <a:t>ある操作を一回行っても，複数回行っても結果が同じ．</a:t>
            </a:r>
            <a:endParaRPr kumimoji="1" lang="en-US" altLang="ja-JP" dirty="0"/>
          </a:p>
          <a:p>
            <a:pPr>
              <a:lnSpc>
                <a:spcPct val="120000"/>
              </a:lnSpc>
            </a:pPr>
            <a:r>
              <a:rPr lang="en-US" altLang="ja-JP" dirty="0"/>
              <a:t>REST</a:t>
            </a:r>
            <a:r>
              <a:rPr lang="ja-JP" altLang="en-US"/>
              <a:t>アプリケーションの大きな特徴の一つ．</a:t>
            </a:r>
            <a:endParaRPr lang="en-US" altLang="ja-JP" dirty="0"/>
          </a:p>
          <a:p>
            <a:pPr>
              <a:lnSpc>
                <a:spcPct val="120000"/>
              </a:lnSpc>
            </a:pPr>
            <a:r>
              <a:rPr kumimoji="1" lang="en-US" altLang="ja-JP" dirty="0"/>
              <a:t>POST</a:t>
            </a:r>
            <a:r>
              <a:rPr kumimoji="1" lang="ja-JP" altLang="en-US"/>
              <a:t>以外はべき等であるべし．</a:t>
            </a:r>
            <a:endParaRPr kumimoji="1" lang="en-US" altLang="ja-JP" dirty="0"/>
          </a:p>
          <a:p>
            <a:pPr lvl="1">
              <a:lnSpc>
                <a:spcPct val="120000"/>
              </a:lnSpc>
            </a:pPr>
            <a:r>
              <a:rPr lang="en-US" altLang="ja-JP" dirty="0"/>
              <a:t>PUT</a:t>
            </a:r>
            <a:r>
              <a:rPr lang="ja-JP" altLang="en-US"/>
              <a:t>，</a:t>
            </a:r>
            <a:r>
              <a:rPr lang="en-US" altLang="ja-JP" dirty="0"/>
              <a:t>GET</a:t>
            </a:r>
            <a:r>
              <a:rPr lang="ja-JP" altLang="en-US"/>
              <a:t>，</a:t>
            </a:r>
            <a:r>
              <a:rPr lang="en-US" altLang="ja-JP" dirty="0"/>
              <a:t>DELETE</a:t>
            </a:r>
            <a:r>
              <a:rPr lang="ja-JP" altLang="en-US"/>
              <a:t>を同じ</a:t>
            </a:r>
            <a:r>
              <a:rPr lang="en-US" altLang="ja-JP" dirty="0"/>
              <a:t>URL</a:t>
            </a:r>
            <a:r>
              <a:rPr lang="ja-JP" altLang="en-US"/>
              <a:t>に対してリクエストしても結果は常に同じ．</a:t>
            </a:r>
            <a:endParaRPr lang="en-US" altLang="ja-JP" dirty="0"/>
          </a:p>
          <a:p>
            <a:pPr>
              <a:lnSpc>
                <a:spcPct val="120000"/>
              </a:lnSpc>
            </a:pPr>
            <a:r>
              <a:rPr kumimoji="1" lang="ja-JP" altLang="en-US"/>
              <a:t>例えば</a:t>
            </a:r>
            <a:endParaRPr kumimoji="1" lang="en-US" altLang="ja-JP" dirty="0"/>
          </a:p>
          <a:p>
            <a:pPr lvl="1">
              <a:lnSpc>
                <a:spcPct val="120000"/>
              </a:lnSpc>
            </a:pPr>
            <a:r>
              <a:rPr kumimoji="1" lang="en-US" altLang="ja-JP" dirty="0">
                <a:latin typeface="Consolas" charset="0"/>
                <a:ea typeface="Consolas" charset="0"/>
                <a:cs typeface="Consolas" charset="0"/>
              </a:rPr>
              <a:t>DELETE /comments/10</a:t>
            </a:r>
            <a:br>
              <a:rPr kumimoji="1" lang="en-US" altLang="ja-JP" dirty="0"/>
            </a:br>
            <a:r>
              <a:rPr kumimoji="1" lang="ja-JP" altLang="en-US"/>
              <a:t>を何度行っても，結果は同じ．</a:t>
            </a:r>
            <a:endParaRPr kumimoji="1" lang="en-US" altLang="ja-JP" dirty="0"/>
          </a:p>
        </p:txBody>
      </p:sp>
      <p:sp>
        <p:nvSpPr>
          <p:cNvPr id="4" name="日付プレースホルダー 3">
            <a:extLst>
              <a:ext uri="{FF2B5EF4-FFF2-40B4-BE49-F238E27FC236}">
                <a16:creationId xmlns:a16="http://schemas.microsoft.com/office/drawing/2014/main" id="{E36ACE4A-69F7-C9EE-38F7-319F4A7911DF}"/>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2CA75FAE-2210-B94F-8557-8B78F2BC1794}"/>
              </a:ext>
            </a:extLst>
          </p:cNvPr>
          <p:cNvSpPr>
            <a:spLocks noGrp="1"/>
          </p:cNvSpPr>
          <p:nvPr>
            <p:ph type="sldNum" sz="quarter" idx="12"/>
          </p:nvPr>
        </p:nvSpPr>
        <p:spPr/>
        <p:txBody>
          <a:bodyPr/>
          <a:lstStyle/>
          <a:p>
            <a:fld id="{0B8845E4-5C92-A046-BB66-E5D9CC995B08}" type="slidenum">
              <a:rPr kumimoji="1" lang="ja-JP" altLang="en-US" smtClean="0"/>
              <a:t>19</a:t>
            </a:fld>
            <a:endParaRPr kumimoji="1" lang="ja-JP" altLang="en-US"/>
          </a:p>
        </p:txBody>
      </p:sp>
    </p:spTree>
    <p:extLst>
      <p:ext uri="{BB962C8B-B14F-4D97-AF65-F5344CB8AC3E}">
        <p14:creationId xmlns:p14="http://schemas.microsoft.com/office/powerpoint/2010/main" val="188167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272441"/>
            <a:ext cx="4974269" cy="317189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19803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861A4-B31B-11C0-7AE7-854C77ED50F7}"/>
              </a:ext>
            </a:extLst>
          </p:cNvPr>
          <p:cNvSpPr>
            <a:spLocks noGrp="1"/>
          </p:cNvSpPr>
          <p:nvPr>
            <p:ph type="title"/>
          </p:nvPr>
        </p:nvSpPr>
        <p:spPr/>
        <p:txBody>
          <a:bodyPr/>
          <a:lstStyle/>
          <a:p>
            <a:r>
              <a:rPr kumimoji="1" lang="en-US" altLang="ja-JP" dirty="0" err="1"/>
              <a:t>GraphQL</a:t>
            </a:r>
            <a:endParaRPr kumimoji="1" lang="ja-JP" altLang="en-US"/>
          </a:p>
        </p:txBody>
      </p:sp>
      <p:sp>
        <p:nvSpPr>
          <p:cNvPr id="4" name="日付プレースホルダー 3">
            <a:extLst>
              <a:ext uri="{FF2B5EF4-FFF2-40B4-BE49-F238E27FC236}">
                <a16:creationId xmlns:a16="http://schemas.microsoft.com/office/drawing/2014/main" id="{418A5A90-D520-28BE-4EAB-B94CB0DE6F7E}"/>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7D3EEFB0-14E8-7432-8EC9-59501A4DF2F1}"/>
              </a:ext>
            </a:extLst>
          </p:cNvPr>
          <p:cNvSpPr>
            <a:spLocks noGrp="1"/>
          </p:cNvSpPr>
          <p:nvPr>
            <p:ph type="sldNum" sz="quarter" idx="12"/>
          </p:nvPr>
        </p:nvSpPr>
        <p:spPr/>
        <p:txBody>
          <a:bodyPr/>
          <a:lstStyle/>
          <a:p>
            <a:fld id="{0B8845E4-5C92-A046-BB66-E5D9CC995B08}" type="slidenum">
              <a:rPr kumimoji="1" lang="ja-JP" altLang="en-US" smtClean="0"/>
              <a:t>20</a:t>
            </a:fld>
            <a:endParaRPr kumimoji="1" lang="ja-JP" altLang="en-US"/>
          </a:p>
        </p:txBody>
      </p:sp>
      <p:pic>
        <p:nvPicPr>
          <p:cNvPr id="6" name="Picture 4" descr="GraphQLを触ってみました〜REST APIとGraphQLの決定的な違い | スターフィールド株式会社">
            <a:extLst>
              <a:ext uri="{FF2B5EF4-FFF2-40B4-BE49-F238E27FC236}">
                <a16:creationId xmlns:a16="http://schemas.microsoft.com/office/drawing/2014/main" id="{EB7306E7-DDF1-2B71-0308-F775E586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84" y="-422900"/>
            <a:ext cx="6539031" cy="2806336"/>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7388C5DC-5F56-C741-97BB-BF73FB4DE70F}"/>
              </a:ext>
            </a:extLst>
          </p:cNvPr>
          <p:cNvSpPr>
            <a:spLocks noGrp="1"/>
          </p:cNvSpPr>
          <p:nvPr>
            <p:ph idx="1"/>
          </p:nvPr>
        </p:nvSpPr>
        <p:spPr/>
        <p:txBody>
          <a:bodyPr>
            <a:normAutofit fontScale="70000" lnSpcReduction="20000"/>
          </a:bodyPr>
          <a:lstStyle/>
          <a:p>
            <a:pPr>
              <a:lnSpc>
                <a:spcPct val="110000"/>
              </a:lnSpc>
            </a:pPr>
            <a:r>
              <a:rPr kumimoji="1" lang="en-US" altLang="ja-JP" dirty="0"/>
              <a:t>REST API</a:t>
            </a:r>
            <a:r>
              <a:rPr kumimoji="1" lang="ja-JP" altLang="en-US"/>
              <a:t>の限界</a:t>
            </a:r>
            <a:endParaRPr lang="en-US" altLang="ja-JP" dirty="0"/>
          </a:p>
          <a:p>
            <a:pPr lvl="1">
              <a:lnSpc>
                <a:spcPct val="110000"/>
              </a:lnSpc>
            </a:pPr>
            <a:r>
              <a:rPr kumimoji="1" lang="ja-JP" altLang="en-US"/>
              <a:t>関連するデータをすべて取得してしまう（</a:t>
            </a:r>
            <a:r>
              <a:rPr kumimoji="1" lang="en-US" altLang="ja-JP" dirty="0"/>
              <a:t>over-fetching</a:t>
            </a:r>
            <a:r>
              <a:rPr kumimoji="1" lang="ja-JP" altLang="en-US"/>
              <a:t>）．</a:t>
            </a:r>
            <a:endParaRPr kumimoji="1" lang="en-US" altLang="ja-JP" dirty="0"/>
          </a:p>
          <a:p>
            <a:pPr lvl="1">
              <a:lnSpc>
                <a:spcPct val="110000"/>
              </a:lnSpc>
            </a:pPr>
            <a:r>
              <a:rPr lang="ja-JP" altLang="en-US"/>
              <a:t>単一のリクエストで取得できない場合，別のリクエストが必要（</a:t>
            </a:r>
            <a:r>
              <a:rPr lang="en-US" altLang="ja-JP" dirty="0"/>
              <a:t>under-fetching</a:t>
            </a:r>
            <a:r>
              <a:rPr lang="ja-JP" altLang="en-US"/>
              <a:t>）．</a:t>
            </a:r>
            <a:endParaRPr lang="en-US" altLang="ja-JP" dirty="0"/>
          </a:p>
          <a:p>
            <a:pPr>
              <a:lnSpc>
                <a:spcPct val="110000"/>
              </a:lnSpc>
            </a:pPr>
            <a:r>
              <a:rPr kumimoji="1" lang="ja-JP" altLang="en-US"/>
              <a:t>必要なデータのみを取得するクエリ言語が開発された．</a:t>
            </a:r>
            <a:endParaRPr kumimoji="1" lang="en-US" altLang="ja-JP" dirty="0"/>
          </a:p>
          <a:p>
            <a:pPr lvl="1">
              <a:lnSpc>
                <a:spcPct val="110000"/>
              </a:lnSpc>
            </a:pPr>
            <a:r>
              <a:rPr kumimoji="1" lang="en-US" altLang="ja-JP" dirty="0"/>
              <a:t>HTTP POST</a:t>
            </a:r>
            <a:r>
              <a:rPr kumimoji="1" lang="ja-JP" altLang="en-US"/>
              <a:t>でリクエストを送出する．</a:t>
            </a:r>
            <a:endParaRPr kumimoji="1" lang="en-US" altLang="ja-JP" dirty="0"/>
          </a:p>
          <a:p>
            <a:pPr lvl="1">
              <a:lnSpc>
                <a:spcPct val="110000"/>
              </a:lnSpc>
            </a:pPr>
            <a:r>
              <a:rPr lang="en-US" altLang="ja-JP" dirty="0"/>
              <a:t>BODY</a:t>
            </a:r>
            <a:r>
              <a:rPr lang="ja-JP" altLang="en-US"/>
              <a:t>部分にクエリを添付する．</a:t>
            </a:r>
            <a:endParaRPr lang="en-US" altLang="ja-JP" dirty="0"/>
          </a:p>
        </p:txBody>
      </p:sp>
    </p:spTree>
    <p:extLst>
      <p:ext uri="{BB962C8B-B14F-4D97-AF65-F5344CB8AC3E}">
        <p14:creationId xmlns:p14="http://schemas.microsoft.com/office/powerpoint/2010/main" val="172781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D1E6A-D4DC-C79B-974B-B4DB676DAABC}"/>
              </a:ext>
            </a:extLst>
          </p:cNvPr>
          <p:cNvSpPr>
            <a:spLocks noGrp="1"/>
          </p:cNvSpPr>
          <p:nvPr>
            <p:ph type="title"/>
          </p:nvPr>
        </p:nvSpPr>
        <p:spPr/>
        <p:txBody>
          <a:bodyPr/>
          <a:lstStyle/>
          <a:p>
            <a:r>
              <a:rPr kumimoji="1" lang="ja-JP" altLang="en-US"/>
              <a:t>本日の内容</a:t>
            </a:r>
          </a:p>
        </p:txBody>
      </p:sp>
      <p:sp>
        <p:nvSpPr>
          <p:cNvPr id="7" name="コンテンツ プレースホルダー 6">
            <a:extLst>
              <a:ext uri="{FF2B5EF4-FFF2-40B4-BE49-F238E27FC236}">
                <a16:creationId xmlns:a16="http://schemas.microsoft.com/office/drawing/2014/main" id="{E26A4172-F59A-FEE5-773D-4CF85C52BC42}"/>
              </a:ext>
            </a:extLst>
          </p:cNvPr>
          <p:cNvSpPr>
            <a:spLocks noGrp="1"/>
          </p:cNvSpPr>
          <p:nvPr>
            <p:ph sz="half" idx="2"/>
          </p:nvPr>
        </p:nvSpPr>
        <p:spPr>
          <a:xfrm>
            <a:off x="6172199" y="1825625"/>
            <a:ext cx="5595079" cy="4351338"/>
          </a:xfrm>
        </p:spPr>
        <p:txBody>
          <a:bodyPr>
            <a:normAutofit fontScale="62500" lnSpcReduction="20000"/>
          </a:bodyPr>
          <a:lstStyle/>
          <a:p>
            <a:pPr>
              <a:lnSpc>
                <a:spcPct val="120000"/>
              </a:lnSpc>
            </a:pPr>
            <a:r>
              <a:rPr kumimoji="1" lang="en-US" altLang="ja-JP" dirty="0"/>
              <a:t>CI/CD</a:t>
            </a:r>
            <a:r>
              <a:rPr kumimoji="1" lang="ja-JP" altLang="en-US"/>
              <a:t>スクリプトを充実させる．</a:t>
            </a:r>
            <a:endParaRPr kumimoji="1" lang="en-US" altLang="ja-JP" dirty="0"/>
          </a:p>
          <a:p>
            <a:pPr lvl="1">
              <a:lnSpc>
                <a:spcPct val="120000"/>
              </a:lnSpc>
            </a:pPr>
            <a:r>
              <a:rPr lang="ja-JP" altLang="en-US"/>
              <a:t>ビルドする．</a:t>
            </a:r>
            <a:endParaRPr lang="en-US" altLang="ja-JP" dirty="0"/>
          </a:p>
          <a:p>
            <a:pPr lvl="1">
              <a:lnSpc>
                <a:spcPct val="120000"/>
              </a:lnSpc>
            </a:pPr>
            <a:r>
              <a:rPr kumimoji="1" lang="ja-JP" altLang="en-US"/>
              <a:t>バージョンを上げる．</a:t>
            </a:r>
            <a:endParaRPr kumimoji="1" lang="en-US" altLang="ja-JP" dirty="0"/>
          </a:p>
          <a:p>
            <a:pPr lvl="1">
              <a:lnSpc>
                <a:spcPct val="120000"/>
              </a:lnSpc>
            </a:pPr>
            <a:r>
              <a:rPr lang="ja-JP" altLang="en-US"/>
              <a:t>プルリクエストを作成する．</a:t>
            </a:r>
            <a:endParaRPr lang="en-US" altLang="ja-JP" dirty="0"/>
          </a:p>
          <a:p>
            <a:pPr lvl="1">
              <a:lnSpc>
                <a:spcPct val="120000"/>
              </a:lnSpc>
            </a:pPr>
            <a:r>
              <a:rPr kumimoji="1" lang="ja-JP" altLang="en-US"/>
              <a:t>リリースを作成する．</a:t>
            </a:r>
            <a:endParaRPr kumimoji="1" lang="en-US" altLang="ja-JP" dirty="0"/>
          </a:p>
          <a:p>
            <a:pPr lvl="2">
              <a:lnSpc>
                <a:spcPct val="120000"/>
              </a:lnSpc>
            </a:pPr>
            <a:r>
              <a:rPr kumimoji="1" lang="ja-JP" altLang="en-US"/>
              <a:t>ドキュメントを作成する．</a:t>
            </a:r>
            <a:endParaRPr kumimoji="1" lang="en-US" altLang="ja-JP" dirty="0"/>
          </a:p>
          <a:p>
            <a:pPr lvl="2">
              <a:lnSpc>
                <a:spcPct val="120000"/>
              </a:lnSpc>
            </a:pPr>
            <a:r>
              <a:rPr kumimoji="1" lang="ja-JP" altLang="en-US"/>
              <a:t>配布用ファイルを準備し，アップロードする．</a:t>
            </a:r>
            <a:endParaRPr kumimoji="1" lang="en-US" altLang="ja-JP" dirty="0"/>
          </a:p>
          <a:p>
            <a:pPr lvl="2">
              <a:lnSpc>
                <a:spcPct val="120000"/>
              </a:lnSpc>
            </a:pPr>
            <a:r>
              <a:rPr kumimoji="1" lang="en-US" altLang="ja-JP" dirty="0"/>
              <a:t>Docker</a:t>
            </a:r>
            <a:r>
              <a:rPr kumimoji="1" lang="ja-JP" altLang="en-US"/>
              <a:t>イメージを構築する．</a:t>
            </a:r>
          </a:p>
          <a:p>
            <a:pPr>
              <a:lnSpc>
                <a:spcPct val="120000"/>
              </a:lnSpc>
            </a:pPr>
            <a:endParaRPr lang="ja-JP" altLang="en-US"/>
          </a:p>
        </p:txBody>
      </p:sp>
      <p:sp>
        <p:nvSpPr>
          <p:cNvPr id="4" name="日付プレースホルダー 3">
            <a:extLst>
              <a:ext uri="{FF2B5EF4-FFF2-40B4-BE49-F238E27FC236}">
                <a16:creationId xmlns:a16="http://schemas.microsoft.com/office/drawing/2014/main" id="{3523D18B-A867-7D3B-A26E-3B46F4A0590A}"/>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F2AADD52-16DE-6222-D471-EAD63B58F3D6}"/>
              </a:ext>
            </a:extLst>
          </p:cNvPr>
          <p:cNvSpPr>
            <a:spLocks noGrp="1"/>
          </p:cNvSpPr>
          <p:nvPr>
            <p:ph type="sldNum" sz="quarter" idx="12"/>
          </p:nvPr>
        </p:nvSpPr>
        <p:spPr/>
        <p:txBody>
          <a:bodyPr/>
          <a:lstStyle/>
          <a:p>
            <a:fld id="{0B8845E4-5C92-A046-BB66-E5D9CC995B08}" type="slidenum">
              <a:rPr kumimoji="1" lang="ja-JP" altLang="en-US" smtClean="0"/>
              <a:t>21</a:t>
            </a:fld>
            <a:endParaRPr kumimoji="1" lang="ja-JP" altLang="en-US"/>
          </a:p>
        </p:txBody>
      </p:sp>
      <p:pic>
        <p:nvPicPr>
          <p:cNvPr id="1026" name="Picture 2" descr="cobra logo">
            <a:extLst>
              <a:ext uri="{FF2B5EF4-FFF2-40B4-BE49-F238E27FC236}">
                <a16:creationId xmlns:a16="http://schemas.microsoft.com/office/drawing/2014/main" id="{9B623B04-4C4D-588D-3E3C-DC6BA79F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433" y="3793998"/>
            <a:ext cx="113637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phQLを触ってみました〜REST APIとGraphQLの決定的な違い | スターフィールド株式会社">
            <a:extLst>
              <a:ext uri="{FF2B5EF4-FFF2-40B4-BE49-F238E27FC236}">
                <a16:creationId xmlns:a16="http://schemas.microsoft.com/office/drawing/2014/main" id="{93E63C7D-7A19-22F4-6E84-801897E29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083" y="2865734"/>
            <a:ext cx="1677669" cy="720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49C2EC08-02F7-2B5A-A298-E0B87D538D46}"/>
              </a:ext>
            </a:extLst>
          </p:cNvPr>
          <p:cNvSpPr>
            <a:spLocks noGrp="1"/>
          </p:cNvSpPr>
          <p:nvPr>
            <p:ph sz="half" idx="1"/>
          </p:nvPr>
        </p:nvSpPr>
        <p:spPr/>
        <p:txBody>
          <a:bodyPr>
            <a:normAutofit fontScale="62500" lnSpcReduction="20000"/>
          </a:bodyPr>
          <a:lstStyle/>
          <a:p>
            <a:pPr>
              <a:lnSpc>
                <a:spcPct val="110000"/>
              </a:lnSpc>
            </a:pPr>
            <a:r>
              <a:rPr kumimoji="1" lang="ja-JP" altLang="en-US"/>
              <a:t>必要な知識</a:t>
            </a:r>
            <a:endParaRPr kumimoji="1" lang="en-US" altLang="ja-JP" dirty="0"/>
          </a:p>
          <a:p>
            <a:pPr lvl="1">
              <a:lnSpc>
                <a:spcPct val="110000"/>
              </a:lnSpc>
            </a:pPr>
            <a:r>
              <a:rPr lang="en-US" altLang="ja-JP" dirty="0"/>
              <a:t>Web API</a:t>
            </a:r>
          </a:p>
          <a:p>
            <a:pPr lvl="2">
              <a:lnSpc>
                <a:spcPct val="110000"/>
              </a:lnSpc>
            </a:pPr>
            <a:r>
              <a:rPr lang="en-US" altLang="ja-JP" dirty="0"/>
              <a:t>Rest API</a:t>
            </a:r>
          </a:p>
          <a:p>
            <a:pPr lvl="2">
              <a:lnSpc>
                <a:spcPct val="110000"/>
              </a:lnSpc>
            </a:pPr>
            <a:r>
              <a:rPr lang="en-US" altLang="ja-JP" dirty="0"/>
              <a:t> </a:t>
            </a:r>
          </a:p>
          <a:p>
            <a:pPr lvl="1">
              <a:lnSpc>
                <a:spcPct val="110000"/>
              </a:lnSpc>
            </a:pPr>
            <a:r>
              <a:rPr lang="en-US" altLang="ja-JP" dirty="0"/>
              <a:t>CLI Parsing </a:t>
            </a:r>
            <a:r>
              <a:rPr lang="ja-JP" altLang="en-US"/>
              <a:t>ライブラリ</a:t>
            </a:r>
            <a:endParaRPr lang="en-US" altLang="ja-JP" dirty="0"/>
          </a:p>
          <a:p>
            <a:pPr lvl="2">
              <a:lnSpc>
                <a:spcPct val="110000"/>
              </a:lnSpc>
            </a:pPr>
            <a:r>
              <a:rPr lang="en-US" altLang="ja-JP" dirty="0"/>
              <a:t> </a:t>
            </a:r>
          </a:p>
        </p:txBody>
      </p:sp>
      <p:sp>
        <p:nvSpPr>
          <p:cNvPr id="11" name="テキスト ボックス 10">
            <a:extLst>
              <a:ext uri="{FF2B5EF4-FFF2-40B4-BE49-F238E27FC236}">
                <a16:creationId xmlns:a16="http://schemas.microsoft.com/office/drawing/2014/main" id="{503729DF-35DF-4000-3F58-6452396E0F09}"/>
              </a:ext>
            </a:extLst>
          </p:cNvPr>
          <p:cNvSpPr txBox="1"/>
          <p:nvPr/>
        </p:nvSpPr>
        <p:spPr>
          <a:xfrm>
            <a:off x="1781033" y="5833384"/>
            <a:ext cx="4128448" cy="369332"/>
          </a:xfrm>
          <a:prstGeom prst="rect">
            <a:avLst/>
          </a:prstGeom>
          <a:noFill/>
        </p:spPr>
        <p:txBody>
          <a:bodyPr wrap="square">
            <a:spAutoFit/>
          </a:bodyPr>
          <a:lstStyle/>
          <a:p>
            <a:r>
              <a:rPr lang="ja-JP" altLang="en-US">
                <a:latin typeface="Consolas" panose="020B0609020204030204" pitchFamily="49" charset="0"/>
                <a:cs typeface="Consolas" panose="020B0609020204030204" pitchFamily="49" charset="0"/>
              </a:rPr>
              <a:t>https://github.com/spf13/pflag</a:t>
            </a:r>
          </a:p>
        </p:txBody>
      </p:sp>
      <p:sp>
        <p:nvSpPr>
          <p:cNvPr id="12" name="テキスト ボックス 11">
            <a:extLst>
              <a:ext uri="{FF2B5EF4-FFF2-40B4-BE49-F238E27FC236}">
                <a16:creationId xmlns:a16="http://schemas.microsoft.com/office/drawing/2014/main" id="{023B61C4-3ADA-FBE0-7B32-3299104DC5FF}"/>
              </a:ext>
            </a:extLst>
          </p:cNvPr>
          <p:cNvSpPr txBox="1"/>
          <p:nvPr/>
        </p:nvSpPr>
        <p:spPr>
          <a:xfrm>
            <a:off x="1781033" y="5483543"/>
            <a:ext cx="4128448" cy="369332"/>
          </a:xfrm>
          <a:prstGeom prst="rect">
            <a:avLst/>
          </a:prstGeom>
          <a:noFill/>
        </p:spPr>
        <p:txBody>
          <a:bodyPr wrap="square">
            <a:spAutoFit/>
          </a:bodyPr>
          <a:lstStyle/>
          <a:p>
            <a:r>
              <a:rPr lang="ja-JP" altLang="en-US">
                <a:latin typeface="Consolas" panose="020B0609020204030204" pitchFamily="49" charset="0"/>
                <a:cs typeface="Consolas" panose="020B0609020204030204" pitchFamily="49" charset="0"/>
              </a:rPr>
              <a:t>https://github.com/spf13/</a:t>
            </a:r>
            <a:r>
              <a:rPr lang="en-US" altLang="ja-JP" dirty="0">
                <a:latin typeface="Consolas" panose="020B0609020204030204" pitchFamily="49" charset="0"/>
                <a:cs typeface="Consolas" panose="020B0609020204030204" pitchFamily="49" charset="0"/>
              </a:rPr>
              <a:t>cobra</a:t>
            </a:r>
            <a:endParaRPr lang="ja-JP" altLang="en-US">
              <a:latin typeface="Consolas" panose="020B0609020204030204" pitchFamily="49" charset="0"/>
              <a:cs typeface="Consolas" panose="020B0609020204030204" pitchFamily="49" charset="0"/>
            </a:endParaRPr>
          </a:p>
        </p:txBody>
      </p:sp>
      <p:sp>
        <p:nvSpPr>
          <p:cNvPr id="6" name="正方形/長方形 5">
            <a:extLst>
              <a:ext uri="{FF2B5EF4-FFF2-40B4-BE49-F238E27FC236}">
                <a16:creationId xmlns:a16="http://schemas.microsoft.com/office/drawing/2014/main" id="{1E5F2BCF-245B-F878-01A5-76270B94FD18}"/>
              </a:ext>
            </a:extLst>
          </p:cNvPr>
          <p:cNvSpPr/>
          <p:nvPr/>
        </p:nvSpPr>
        <p:spPr>
          <a:xfrm>
            <a:off x="1569491" y="2227010"/>
            <a:ext cx="2279177" cy="120198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177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a:extLst>
              <a:ext uri="{FF2B5EF4-FFF2-40B4-BE49-F238E27FC236}">
                <a16:creationId xmlns:a16="http://schemas.microsoft.com/office/drawing/2014/main" id="{DA586597-151C-DA8A-65E9-0B05A484A88D}"/>
              </a:ext>
            </a:extLst>
          </p:cNvPr>
          <p:cNvSpPr/>
          <p:nvPr/>
        </p:nvSpPr>
        <p:spPr>
          <a:xfrm>
            <a:off x="610481" y="4483103"/>
            <a:ext cx="2160000" cy="792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C88D2814-C975-883D-4133-37CB63C86439}"/>
              </a:ext>
            </a:extLst>
          </p:cNvPr>
          <p:cNvSpPr/>
          <p:nvPr/>
        </p:nvSpPr>
        <p:spPr>
          <a:xfrm>
            <a:off x="610478" y="5125372"/>
            <a:ext cx="3780000" cy="1219642"/>
          </a:xfrm>
          <a:custGeom>
            <a:avLst/>
            <a:gdLst>
              <a:gd name="connsiteX0" fmla="*/ 1212999 w 3780000"/>
              <a:gd name="connsiteY0" fmla="*/ 0 h 1219642"/>
              <a:gd name="connsiteX1" fmla="*/ 1356631 w 3780000"/>
              <a:gd name="connsiteY1" fmla="*/ 247642 h 1219642"/>
              <a:gd name="connsiteX2" fmla="*/ 3617997 w 3780000"/>
              <a:gd name="connsiteY2" fmla="*/ 247642 h 1219642"/>
              <a:gd name="connsiteX3" fmla="*/ 3780000 w 3780000"/>
              <a:gd name="connsiteY3" fmla="*/ 409645 h 1219642"/>
              <a:gd name="connsiteX4" fmla="*/ 3780000 w 3780000"/>
              <a:gd name="connsiteY4" fmla="*/ 1057639 h 1219642"/>
              <a:gd name="connsiteX5" fmla="*/ 3617997 w 3780000"/>
              <a:gd name="connsiteY5" fmla="*/ 1219642 h 1219642"/>
              <a:gd name="connsiteX6" fmla="*/ 162003 w 3780000"/>
              <a:gd name="connsiteY6" fmla="*/ 1219642 h 1219642"/>
              <a:gd name="connsiteX7" fmla="*/ 0 w 3780000"/>
              <a:gd name="connsiteY7" fmla="*/ 1057639 h 1219642"/>
              <a:gd name="connsiteX8" fmla="*/ 0 w 3780000"/>
              <a:gd name="connsiteY8" fmla="*/ 409645 h 1219642"/>
              <a:gd name="connsiteX9" fmla="*/ 162003 w 3780000"/>
              <a:gd name="connsiteY9" fmla="*/ 247642 h 1219642"/>
              <a:gd name="connsiteX10" fmla="*/ 1069366 w 3780000"/>
              <a:gd name="connsiteY10" fmla="*/ 247642 h 121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0000" h="1219642">
                <a:moveTo>
                  <a:pt x="1212999" y="0"/>
                </a:moveTo>
                <a:lnTo>
                  <a:pt x="1356631" y="247642"/>
                </a:lnTo>
                <a:lnTo>
                  <a:pt x="3617997" y="247642"/>
                </a:lnTo>
                <a:cubicBezTo>
                  <a:pt x="3707469" y="247642"/>
                  <a:pt x="3780000" y="320173"/>
                  <a:pt x="3780000" y="409645"/>
                </a:cubicBezTo>
                <a:lnTo>
                  <a:pt x="3780000" y="1057639"/>
                </a:lnTo>
                <a:cubicBezTo>
                  <a:pt x="3780000" y="1147111"/>
                  <a:pt x="3707469" y="1219642"/>
                  <a:pt x="3617997" y="1219642"/>
                </a:cubicBezTo>
                <a:lnTo>
                  <a:pt x="162003" y="1219642"/>
                </a:lnTo>
                <a:cubicBezTo>
                  <a:pt x="72531" y="1219642"/>
                  <a:pt x="0" y="1147111"/>
                  <a:pt x="0" y="1057639"/>
                </a:cubicBezTo>
                <a:lnTo>
                  <a:pt x="0" y="409645"/>
                </a:lnTo>
                <a:cubicBezTo>
                  <a:pt x="0" y="320173"/>
                  <a:pt x="72531" y="247642"/>
                  <a:pt x="162003" y="247642"/>
                </a:cubicBezTo>
                <a:lnTo>
                  <a:pt x="1069366" y="247642"/>
                </a:lnTo>
                <a:close/>
              </a:path>
            </a:pathLst>
          </a:cu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タイトル 1">
            <a:extLst>
              <a:ext uri="{FF2B5EF4-FFF2-40B4-BE49-F238E27FC236}">
                <a16:creationId xmlns:a16="http://schemas.microsoft.com/office/drawing/2014/main" id="{731A26A7-661F-8683-90E4-60E96E655E0A}"/>
              </a:ext>
            </a:extLst>
          </p:cNvPr>
          <p:cNvSpPr>
            <a:spLocks noGrp="1"/>
          </p:cNvSpPr>
          <p:nvPr>
            <p:ph type="title"/>
          </p:nvPr>
        </p:nvSpPr>
        <p:spPr/>
        <p:txBody>
          <a:bodyPr/>
          <a:lstStyle/>
          <a:p>
            <a:r>
              <a:rPr kumimoji="1" lang="en-US" altLang="ja-JP" dirty="0"/>
              <a:t>CLI Parsing</a:t>
            </a:r>
            <a:r>
              <a:rPr kumimoji="1" lang="ja-JP" altLang="en-US"/>
              <a:t>ライブラリ</a:t>
            </a:r>
          </a:p>
        </p:txBody>
      </p:sp>
      <p:sp>
        <p:nvSpPr>
          <p:cNvPr id="3" name="コンテンツ プレースホルダー 2">
            <a:extLst>
              <a:ext uri="{FF2B5EF4-FFF2-40B4-BE49-F238E27FC236}">
                <a16:creationId xmlns:a16="http://schemas.microsoft.com/office/drawing/2014/main" id="{0CE75EFC-C50F-A328-8D67-6F71050AB5EB}"/>
              </a:ext>
            </a:extLst>
          </p:cNvPr>
          <p:cNvSpPr>
            <a:spLocks noGrp="1"/>
          </p:cNvSpPr>
          <p:nvPr>
            <p:ph idx="1"/>
          </p:nvPr>
        </p:nvSpPr>
        <p:spPr>
          <a:xfrm>
            <a:off x="838200" y="1825626"/>
            <a:ext cx="10515600" cy="2828262"/>
          </a:xfrm>
        </p:spPr>
        <p:txBody>
          <a:bodyPr>
            <a:normAutofit fontScale="55000" lnSpcReduction="20000"/>
          </a:bodyPr>
          <a:lstStyle/>
          <a:p>
            <a:pPr>
              <a:lnSpc>
                <a:spcPct val="110000"/>
              </a:lnSpc>
            </a:pPr>
            <a:r>
              <a:rPr kumimoji="1" lang="ja-JP" altLang="en-US"/>
              <a:t>コマンドラインオプションを解析するためのライブラリ．</a:t>
            </a:r>
            <a:endParaRPr kumimoji="1" lang="en-US" altLang="ja-JP" dirty="0"/>
          </a:p>
          <a:p>
            <a:pPr lvl="1">
              <a:lnSpc>
                <a:spcPct val="110000"/>
              </a:lnSpc>
            </a:pPr>
            <a:r>
              <a:rPr kumimoji="1" lang="ja-JP" altLang="en-US"/>
              <a:t>オプションの解析はややこしい．</a:t>
            </a:r>
            <a:endParaRPr kumimoji="1" lang="en-US" altLang="ja-JP" dirty="0"/>
          </a:p>
          <a:p>
            <a:pPr lvl="2">
              <a:lnSpc>
                <a:spcPct val="110000"/>
              </a:lnSpc>
            </a:pPr>
            <a:r>
              <a:rPr lang="en-US" altLang="ja-JP" dirty="0"/>
              <a:t>-h, --help </a:t>
            </a:r>
            <a:r>
              <a:rPr lang="ja-JP" altLang="en-US"/>
              <a:t>で同じ処理をする．</a:t>
            </a:r>
            <a:endParaRPr lang="en-US" altLang="ja-JP" dirty="0"/>
          </a:p>
          <a:p>
            <a:pPr lvl="2">
              <a:lnSpc>
                <a:spcPct val="110000"/>
              </a:lnSpc>
            </a:pPr>
            <a:r>
              <a:rPr kumimoji="1" lang="ja-JP" altLang="en-US"/>
              <a:t>オプションに引数が必要なものがある．</a:t>
            </a:r>
            <a:endParaRPr kumimoji="1" lang="en-US" altLang="ja-JP" dirty="0"/>
          </a:p>
          <a:p>
            <a:pPr lvl="3">
              <a:lnSpc>
                <a:spcPct val="110000"/>
              </a:lnSpc>
            </a:pPr>
            <a:r>
              <a:rPr kumimoji="1" lang="ja-JP" altLang="en-US"/>
              <a:t>引数の型も様々．</a:t>
            </a:r>
            <a:endParaRPr kumimoji="1" lang="en-US" altLang="ja-JP" dirty="0"/>
          </a:p>
          <a:p>
            <a:pPr>
              <a:lnSpc>
                <a:spcPct val="110000"/>
              </a:lnSpc>
            </a:pPr>
            <a:r>
              <a:rPr lang="ja-JP" altLang="en-US"/>
              <a:t>これらの処理を一手に引き受けるライブラリが</a:t>
            </a:r>
            <a:r>
              <a:rPr lang="en-US" altLang="ja-JP" dirty="0"/>
              <a:t>CLI Parsing</a:t>
            </a:r>
            <a:r>
              <a:rPr lang="ja-JP" altLang="en-US"/>
              <a:t>ライブラリ．</a:t>
            </a:r>
            <a:endParaRPr lang="en-US" altLang="ja-JP" dirty="0"/>
          </a:p>
          <a:p>
            <a:pPr>
              <a:lnSpc>
                <a:spcPct val="110000"/>
              </a:lnSpc>
            </a:pPr>
            <a:r>
              <a:rPr kumimoji="1" lang="en-US" altLang="ja-JP" dirty="0"/>
              <a:t>Go</a:t>
            </a:r>
            <a:r>
              <a:rPr kumimoji="1" lang="ja-JP" altLang="en-US"/>
              <a:t>言語の著名な</a:t>
            </a:r>
            <a:r>
              <a:rPr kumimoji="1" lang="en-US" altLang="ja-JP" dirty="0"/>
              <a:t>CLI Parsing</a:t>
            </a:r>
            <a:r>
              <a:rPr kumimoji="1" lang="ja-JP" altLang="en-US"/>
              <a:t>ライブラリ．</a:t>
            </a:r>
            <a:endParaRPr kumimoji="1" lang="en-US" altLang="ja-JP" dirty="0"/>
          </a:p>
          <a:p>
            <a:pPr>
              <a:lnSpc>
                <a:spcPct val="110000"/>
              </a:lnSpc>
            </a:pPr>
            <a:endParaRPr kumimoji="1" lang="ja-JP" altLang="en-US"/>
          </a:p>
        </p:txBody>
      </p:sp>
      <p:sp>
        <p:nvSpPr>
          <p:cNvPr id="4" name="日付プレースホルダー 3">
            <a:extLst>
              <a:ext uri="{FF2B5EF4-FFF2-40B4-BE49-F238E27FC236}">
                <a16:creationId xmlns:a16="http://schemas.microsoft.com/office/drawing/2014/main" id="{F6012E57-797F-4AA1-11AE-F64115AAB7B8}"/>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EA9C93A8-314E-EE64-B37B-404A763E8235}"/>
              </a:ext>
            </a:extLst>
          </p:cNvPr>
          <p:cNvSpPr>
            <a:spLocks noGrp="1"/>
          </p:cNvSpPr>
          <p:nvPr>
            <p:ph type="sldNum" sz="quarter" idx="12"/>
          </p:nvPr>
        </p:nvSpPr>
        <p:spPr/>
        <p:txBody>
          <a:bodyPr/>
          <a:lstStyle/>
          <a:p>
            <a:fld id="{0B8845E4-5C92-A046-BB66-E5D9CC995B08}" type="slidenum">
              <a:rPr kumimoji="1" lang="ja-JP" altLang="en-US" smtClean="0"/>
              <a:t>22</a:t>
            </a:fld>
            <a:endParaRPr kumimoji="1" lang="ja-JP" altLang="en-US"/>
          </a:p>
        </p:txBody>
      </p:sp>
      <p:pic>
        <p:nvPicPr>
          <p:cNvPr id="6" name="Picture 2" descr="cobra logo">
            <a:extLst>
              <a:ext uri="{FF2B5EF4-FFF2-40B4-BE49-F238E27FC236}">
                <a16:creationId xmlns:a16="http://schemas.microsoft.com/office/drawing/2014/main" id="{E99A3480-2093-073D-AA47-D7A96BE1C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81807"/>
            <a:ext cx="1704563" cy="54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E7E7F096-B1C9-9146-ACDF-652454C27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410" y="4581807"/>
            <a:ext cx="1463373" cy="540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370D4F3-FDD0-16AA-72E4-A174170C8403}"/>
              </a:ext>
            </a:extLst>
          </p:cNvPr>
          <p:cNvSpPr txBox="1"/>
          <p:nvPr/>
        </p:nvSpPr>
        <p:spPr>
          <a:xfrm>
            <a:off x="7363430" y="4581807"/>
            <a:ext cx="742511" cy="523220"/>
          </a:xfrm>
          <a:prstGeom prst="rect">
            <a:avLst/>
          </a:prstGeom>
          <a:noFill/>
        </p:spPr>
        <p:txBody>
          <a:bodyPr wrap="none" rtlCol="0">
            <a:spAutoFit/>
          </a:bodyPr>
          <a:lstStyle/>
          <a:p>
            <a:r>
              <a:rPr kumimoji="1" lang="en-US" altLang="ja-JP" sz="2800" dirty="0">
                <a:latin typeface="Times New Roman" panose="02020603050405020304" pitchFamily="18" charset="0"/>
                <a:cs typeface="Times New Roman" panose="02020603050405020304" pitchFamily="18" charset="0"/>
              </a:rPr>
              <a:t>flag</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44476603-6724-58FC-A995-F6446AFF65BF}"/>
              </a:ext>
            </a:extLst>
          </p:cNvPr>
          <p:cNvSpPr txBox="1"/>
          <p:nvPr/>
        </p:nvSpPr>
        <p:spPr>
          <a:xfrm>
            <a:off x="9784588" y="4612999"/>
            <a:ext cx="1569212" cy="523220"/>
          </a:xfrm>
          <a:prstGeom prst="rect">
            <a:avLst/>
          </a:prstGeom>
          <a:noFill/>
        </p:spPr>
        <p:txBody>
          <a:bodyPr wrap="none" rtlCol="0">
            <a:spAutoFit/>
          </a:bodyPr>
          <a:lstStyle/>
          <a:p>
            <a:r>
              <a:rPr lang="en" altLang="ja-JP" sz="2800" b="0" i="0" u="none" strike="noStrike" dirty="0">
                <a:solidFill>
                  <a:srgbClr val="1F2328"/>
                </a:solidFill>
                <a:effectLst/>
                <a:latin typeface="-apple-system"/>
                <a:hlinkClick r:id="rId5"/>
              </a:rPr>
              <a:t>urfave</a:t>
            </a:r>
            <a:r>
              <a:rPr lang="en" altLang="ja-JP" sz="2800" b="0" i="0" u="none" strike="noStrike" dirty="0">
                <a:effectLst/>
                <a:latin typeface="-apple-system"/>
              </a:rPr>
              <a:t>/</a:t>
            </a:r>
            <a:r>
              <a:rPr lang="en" altLang="ja-JP" sz="2800" b="1" i="0" u="none" strike="noStrike" dirty="0">
                <a:solidFill>
                  <a:srgbClr val="1F2328"/>
                </a:solidFill>
                <a:effectLst/>
                <a:latin typeface="-apple-system"/>
                <a:hlinkClick r:id="rId6"/>
              </a:rPr>
              <a:t>cli</a:t>
            </a:r>
            <a:endParaRPr kumimoji="1" lang="ja-JP" altLang="en-US" sz="2800">
              <a:latin typeface="Times New Roman" panose="02020603050405020304" pitchFamily="18" charset="0"/>
              <a:cs typeface="Times New Roman" panose="02020603050405020304" pitchFamily="18" charset="0"/>
            </a:endParaRPr>
          </a:p>
        </p:txBody>
      </p:sp>
      <p:pic>
        <p:nvPicPr>
          <p:cNvPr id="4100" name="Picture 4" descr="The world's fastest framework for building websites | Hugo">
            <a:extLst>
              <a:ext uri="{FF2B5EF4-FFF2-40B4-BE49-F238E27FC236}">
                <a16:creationId xmlns:a16="http://schemas.microsoft.com/office/drawing/2014/main" id="{9BF93C8C-11FC-4D18-EA02-D9CE0AF29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679014"/>
            <a:ext cx="1364211"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Kubernetes einfach erklärt: Antworten vom Techie für den Noobie">
            <a:extLst>
              <a:ext uri="{FF2B5EF4-FFF2-40B4-BE49-F238E27FC236}">
                <a16:creationId xmlns:a16="http://schemas.microsoft.com/office/drawing/2014/main" id="{2BB78116-DD92-620D-FDAB-F64424D45E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5944" y="5409014"/>
            <a:ext cx="1800000" cy="9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8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dissolve">
                                      <p:cBhvr>
                                        <p:cTn id="11" dur="500"/>
                                        <p:tgtEl>
                                          <p:spTgt spid="409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dissolve">
                                      <p:cBhvr>
                                        <p:cTn id="28" dur="500"/>
                                        <p:tgtEl>
                                          <p:spTgt spid="4100"/>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4102"/>
                                        </p:tgtEl>
                                        <p:attrNameLst>
                                          <p:attrName>style.visibility</p:attrName>
                                        </p:attrNameLst>
                                      </p:cBhvr>
                                      <p:to>
                                        <p:strVal val="visible"/>
                                      </p:to>
                                    </p:set>
                                    <p:animEffect transition="in" filter="dissolve">
                                      <p:cBhvr>
                                        <p:cTn id="32" dur="500"/>
                                        <p:tgtEl>
                                          <p:spTgt spid="410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D9F6C67-F556-A381-EE0A-4F2BD6249308}"/>
              </a:ext>
            </a:extLst>
          </p:cNvPr>
          <p:cNvSpPr>
            <a:spLocks noGrp="1"/>
          </p:cNvSpPr>
          <p:nvPr>
            <p:ph idx="1"/>
          </p:nvPr>
        </p:nvSpPr>
        <p:spPr/>
        <p:txBody>
          <a:bodyPr>
            <a:normAutofit fontScale="70000" lnSpcReduction="20000"/>
          </a:bodyPr>
          <a:lstStyle/>
          <a:p>
            <a:pPr>
              <a:lnSpc>
                <a:spcPct val="120000"/>
              </a:lnSpc>
            </a:pPr>
            <a:r>
              <a:rPr lang="ja-JP" altLang="en-US"/>
              <a:t>サブコマンドを扱う</a:t>
            </a:r>
            <a:r>
              <a:rPr lang="en-US" altLang="ja-JP" dirty="0"/>
              <a:t>CLI</a:t>
            </a:r>
            <a:r>
              <a:rPr lang="ja-JP" altLang="en-US"/>
              <a:t>ライブラリ．</a:t>
            </a:r>
            <a:endParaRPr lang="en-US" altLang="ja-JP" dirty="0"/>
          </a:p>
          <a:p>
            <a:pPr>
              <a:lnSpc>
                <a:spcPct val="120000"/>
              </a:lnSpc>
            </a:pPr>
            <a:r>
              <a:rPr kumimoji="1" lang="ja-JP" altLang="en-US"/>
              <a:t>オプションを解析するライブラリは</a:t>
            </a:r>
            <a:r>
              <a:rPr lang="en" altLang="ja-JP" sz="4400" b="0" i="0" u="none" strike="noStrike" dirty="0">
                <a:solidFill>
                  <a:srgbClr val="1F2328"/>
                </a:solidFill>
                <a:effectLst/>
              </a:rPr>
              <a:t>spf13/</a:t>
            </a:r>
            <a:r>
              <a:rPr lang="en" altLang="ja-JP" sz="4400" b="0" i="0" u="none" strike="noStrike" dirty="0" err="1">
                <a:solidFill>
                  <a:srgbClr val="1F2328"/>
                </a:solidFill>
                <a:effectLst/>
              </a:rPr>
              <a:t>pflag</a:t>
            </a:r>
            <a:r>
              <a:rPr lang="ja-JP" altLang="en-US"/>
              <a:t>に分けられている．</a:t>
            </a:r>
            <a:endParaRPr lang="en-US" altLang="ja-JP" dirty="0"/>
          </a:p>
          <a:p>
            <a:pPr lvl="1">
              <a:lnSpc>
                <a:spcPct val="120000"/>
              </a:lnSpc>
            </a:pPr>
            <a:r>
              <a:rPr kumimoji="1" lang="en-US" altLang="ja-JP" dirty="0"/>
              <a:t>Cobra</a:t>
            </a:r>
            <a:r>
              <a:rPr kumimoji="1" lang="ja-JP" altLang="en-US"/>
              <a:t>と同じ作者．</a:t>
            </a:r>
            <a:endParaRPr kumimoji="1" lang="en-US" altLang="ja-JP" dirty="0"/>
          </a:p>
          <a:p>
            <a:pPr lvl="1">
              <a:lnSpc>
                <a:spcPct val="120000"/>
              </a:lnSpc>
            </a:pPr>
            <a:r>
              <a:rPr lang="ja-JP" altLang="en-US"/>
              <a:t>標準ライブラリの</a:t>
            </a:r>
            <a:r>
              <a:rPr lang="en-US" altLang="ja-JP" dirty="0">
                <a:cs typeface="Consolas" panose="020B0609020204030204" pitchFamily="49" charset="0"/>
              </a:rPr>
              <a:t>flag</a:t>
            </a:r>
            <a:r>
              <a:rPr lang="ja-JP" altLang="en-US"/>
              <a:t>とほぼ同等の使い方．</a:t>
            </a:r>
          </a:p>
          <a:p>
            <a:pPr lvl="1">
              <a:lnSpc>
                <a:spcPct val="120000"/>
              </a:lnSpc>
            </a:pPr>
            <a:r>
              <a:rPr kumimoji="1" lang="en-US" altLang="ja-JP" dirty="0"/>
              <a:t>Cobra</a:t>
            </a:r>
            <a:r>
              <a:rPr kumimoji="1" lang="ja-JP" altLang="en-US"/>
              <a:t>も内部で</a:t>
            </a:r>
            <a:r>
              <a:rPr kumimoji="1" lang="en-US" altLang="ja-JP" dirty="0" err="1">
                <a:cs typeface="Consolas" panose="020B0609020204030204" pitchFamily="49" charset="0"/>
              </a:rPr>
              <a:t>pflag</a:t>
            </a:r>
            <a:r>
              <a:rPr kumimoji="1" lang="ja-JP" altLang="en-US"/>
              <a:t>を利用している．</a:t>
            </a:r>
            <a:endParaRPr kumimoji="1" lang="en-US" altLang="ja-JP" dirty="0"/>
          </a:p>
          <a:p>
            <a:pPr>
              <a:lnSpc>
                <a:spcPct val="120000"/>
              </a:lnSpc>
            </a:pPr>
            <a:r>
              <a:rPr lang="ja-JP" altLang="en-US"/>
              <a:t>サブコマンドがある場合は</a:t>
            </a:r>
            <a:r>
              <a:rPr lang="en-US" altLang="ja-JP" dirty="0"/>
              <a:t>Cobra</a:t>
            </a:r>
            <a:r>
              <a:rPr lang="ja-JP" altLang="en-US"/>
              <a:t>，ない場合は</a:t>
            </a:r>
            <a:r>
              <a:rPr lang="en-US" altLang="ja-JP" dirty="0"/>
              <a:t>spf13/</a:t>
            </a:r>
            <a:r>
              <a:rPr lang="en-US" altLang="ja-JP" dirty="0" err="1"/>
              <a:t>pflag</a:t>
            </a:r>
            <a:r>
              <a:rPr lang="ja-JP" altLang="en-US"/>
              <a:t>を利用しよう．</a:t>
            </a:r>
            <a:endParaRPr kumimoji="1" lang="ja-JP" altLang="en-US"/>
          </a:p>
        </p:txBody>
      </p:sp>
      <p:sp>
        <p:nvSpPr>
          <p:cNvPr id="4" name="日付プレースホルダー 3">
            <a:extLst>
              <a:ext uri="{FF2B5EF4-FFF2-40B4-BE49-F238E27FC236}">
                <a16:creationId xmlns:a16="http://schemas.microsoft.com/office/drawing/2014/main" id="{B3F7FF94-1B8D-2896-7C00-C85C3DC6AED9}"/>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865BDF7-2A19-743B-A545-D5B91949C0EE}"/>
              </a:ext>
            </a:extLst>
          </p:cNvPr>
          <p:cNvSpPr>
            <a:spLocks noGrp="1"/>
          </p:cNvSpPr>
          <p:nvPr>
            <p:ph type="sldNum" sz="quarter" idx="12"/>
          </p:nvPr>
        </p:nvSpPr>
        <p:spPr/>
        <p:txBody>
          <a:bodyPr/>
          <a:lstStyle/>
          <a:p>
            <a:fld id="{0B8845E4-5C92-A046-BB66-E5D9CC995B08}" type="slidenum">
              <a:rPr kumimoji="1" lang="ja-JP" altLang="en-US" smtClean="0"/>
              <a:t>23</a:t>
            </a:fld>
            <a:endParaRPr kumimoji="1" lang="ja-JP" altLang="en-US"/>
          </a:p>
        </p:txBody>
      </p:sp>
      <p:pic>
        <p:nvPicPr>
          <p:cNvPr id="6" name="Picture 2" descr="cobra logo">
            <a:extLst>
              <a:ext uri="{FF2B5EF4-FFF2-40B4-BE49-F238E27FC236}">
                <a16:creationId xmlns:a16="http://schemas.microsoft.com/office/drawing/2014/main" id="{07B59F56-F43E-5BEA-3F51-0C08D9FD0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4184267" cy="132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156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104B3-EBB1-C404-5504-CFD03D2CD1C6}"/>
              </a:ext>
            </a:extLst>
          </p:cNvPr>
          <p:cNvSpPr>
            <a:spLocks noGrp="1"/>
          </p:cNvSpPr>
          <p:nvPr>
            <p:ph type="title"/>
          </p:nvPr>
        </p:nvSpPr>
        <p:spPr/>
        <p:txBody>
          <a:bodyPr/>
          <a:lstStyle/>
          <a:p>
            <a:r>
              <a:rPr kumimoji="1" lang="ja-JP" altLang="en-US"/>
              <a:t>コマンドラインの解析</a:t>
            </a:r>
            <a:br>
              <a:rPr kumimoji="1" lang="en-US" altLang="ja-JP" dirty="0"/>
            </a:br>
            <a:r>
              <a:rPr kumimoji="1" lang="en-US" altLang="ja-JP" sz="3600" dirty="0"/>
              <a:t>spf13/</a:t>
            </a:r>
            <a:r>
              <a:rPr kumimoji="1" lang="en-US" altLang="ja-JP" sz="3600" dirty="0" err="1"/>
              <a:t>pflag</a:t>
            </a:r>
            <a:endParaRPr kumimoji="1" lang="ja-JP" altLang="en-US" sz="3600"/>
          </a:p>
        </p:txBody>
      </p:sp>
      <p:sp>
        <p:nvSpPr>
          <p:cNvPr id="4" name="日付プレースホルダー 3">
            <a:extLst>
              <a:ext uri="{FF2B5EF4-FFF2-40B4-BE49-F238E27FC236}">
                <a16:creationId xmlns:a16="http://schemas.microsoft.com/office/drawing/2014/main" id="{AAEC5205-3B22-9868-43B8-D94749358037}"/>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5892E2C4-2B62-3F44-4B26-EDE3E188DD16}"/>
              </a:ext>
            </a:extLst>
          </p:cNvPr>
          <p:cNvSpPr>
            <a:spLocks noGrp="1"/>
          </p:cNvSpPr>
          <p:nvPr>
            <p:ph type="sldNum" sz="quarter" idx="12"/>
          </p:nvPr>
        </p:nvSpPr>
        <p:spPr/>
        <p:txBody>
          <a:bodyPr/>
          <a:lstStyle/>
          <a:p>
            <a:fld id="{0B8845E4-5C92-A046-BB66-E5D9CC995B08}" type="slidenum">
              <a:rPr kumimoji="1" lang="ja-JP" altLang="en-US" smtClean="0"/>
              <a:t>24</a:t>
            </a:fld>
            <a:endParaRPr kumimoji="1" lang="ja-JP" altLang="en-US"/>
          </a:p>
        </p:txBody>
      </p:sp>
      <p:sp>
        <p:nvSpPr>
          <p:cNvPr id="7" name="テキスト ボックス 6">
            <a:extLst>
              <a:ext uri="{FF2B5EF4-FFF2-40B4-BE49-F238E27FC236}">
                <a16:creationId xmlns:a16="http://schemas.microsoft.com/office/drawing/2014/main" id="{DFEA1558-AAE4-3667-F7CD-761C07A63A0B}"/>
              </a:ext>
            </a:extLst>
          </p:cNvPr>
          <p:cNvSpPr txBox="1"/>
          <p:nvPr/>
        </p:nvSpPr>
        <p:spPr>
          <a:xfrm>
            <a:off x="163830" y="1690688"/>
            <a:ext cx="11864340" cy="2862322"/>
          </a:xfrm>
          <a:prstGeom prst="rect">
            <a:avLst/>
          </a:prstGeom>
          <a:solidFill>
            <a:schemeClr val="tx1"/>
          </a:solidFill>
          <a:ln w="38100">
            <a:solidFill>
              <a:schemeClr val="accent6">
                <a:lumMod val="75000"/>
              </a:schemeClr>
            </a:solidFill>
          </a:ln>
        </p:spPr>
        <p:txBody>
          <a:bodyPr wrap="square">
            <a:spAutoFit/>
          </a:bodyPr>
          <a:lstStyle/>
          <a:p>
            <a:r>
              <a:rPr lang="ja-JP" altLang="en-US">
                <a:solidFill>
                  <a:schemeClr val="bg1"/>
                </a:solidFill>
                <a:latin typeface="Consolas" panose="020B0609020204030204" pitchFamily="49" charset="0"/>
                <a:cs typeface="Consolas" panose="020B0609020204030204" pitchFamily="49" charset="0"/>
              </a:rPr>
              <a:t>urleap [OPTIONS] [URLs...]</a:t>
            </a:r>
          </a:p>
          <a:p>
            <a:r>
              <a:rPr lang="ja-JP" altLang="en-US">
                <a:solidFill>
                  <a:schemeClr val="bg1"/>
                </a:solidFill>
                <a:latin typeface="Consolas" panose="020B0609020204030204" pitchFamily="49" charset="0"/>
                <a:cs typeface="Consolas" panose="020B0609020204030204" pitchFamily="49" charset="0"/>
              </a:rPr>
              <a:t>OPTIONS</a:t>
            </a:r>
          </a:p>
          <a:p>
            <a:r>
              <a:rPr lang="ja-JP" altLang="en-US">
                <a:solidFill>
                  <a:schemeClr val="bg1"/>
                </a:solidFill>
                <a:latin typeface="Consolas" panose="020B0609020204030204" pitchFamily="49" charset="0"/>
                <a:cs typeface="Consolas" panose="020B0609020204030204" pitchFamily="49" charset="0"/>
              </a:rPr>
              <a:t>    -t, --token &lt;TOKEN&gt;      specify the token for the service. This option is mandatory.</a:t>
            </a:r>
          </a:p>
          <a:p>
            <a:r>
              <a:rPr lang="ja-JP" altLang="en-US">
                <a:solidFill>
                  <a:schemeClr val="bg1"/>
                </a:solidFill>
                <a:latin typeface="Consolas" panose="020B0609020204030204" pitchFamily="49" charset="0"/>
                <a:cs typeface="Consolas" panose="020B0609020204030204" pitchFamily="49" charset="0"/>
              </a:rPr>
              <a:t>    -q, --qrcode &lt;FILE&gt;      include QR-code of the URL in the output.</a:t>
            </a:r>
          </a:p>
          <a:p>
            <a:r>
              <a:rPr lang="ja-JP" altLang="en-US">
                <a:solidFill>
                  <a:schemeClr val="bg1"/>
                </a:solidFill>
                <a:latin typeface="Consolas" panose="020B0609020204030204" pitchFamily="49" charset="0"/>
                <a:cs typeface="Consolas" panose="020B0609020204030204" pitchFamily="49" charset="0"/>
              </a:rPr>
              <a:t>    -c, --config &lt;CONFIG&gt;    specify the configuration file.</a:t>
            </a:r>
          </a:p>
          <a:p>
            <a:r>
              <a:rPr lang="ja-JP" altLang="en-US">
                <a:solidFill>
                  <a:schemeClr val="bg1"/>
                </a:solidFill>
                <a:latin typeface="Consolas" panose="020B0609020204030204" pitchFamily="49" charset="0"/>
                <a:cs typeface="Consolas" panose="020B0609020204030204" pitchFamily="49" charset="0"/>
              </a:rPr>
              <a:t>    -h, --help               print this mesasge and exit.</a:t>
            </a:r>
          </a:p>
          <a:p>
            <a:r>
              <a:rPr lang="ja-JP" altLang="en-US">
                <a:solidFill>
                  <a:schemeClr val="bg1"/>
                </a:solidFill>
                <a:latin typeface="Consolas" panose="020B0609020204030204" pitchFamily="49" charset="0"/>
                <a:cs typeface="Consolas" panose="020B0609020204030204" pitchFamily="49" charset="0"/>
              </a:rPr>
              <a:t>    -v, --version            print the version and exit.</a:t>
            </a:r>
          </a:p>
          <a:p>
            <a:r>
              <a:rPr lang="ja-JP" altLang="en-US">
                <a:solidFill>
                  <a:schemeClr val="bg1"/>
                </a:solidFill>
                <a:latin typeface="Consolas" panose="020B0609020204030204" pitchFamily="49" charset="0"/>
                <a:cs typeface="Consolas" panose="020B0609020204030204" pitchFamily="49" charset="0"/>
              </a:rPr>
              <a:t>ARGUMENT</a:t>
            </a:r>
          </a:p>
          <a:p>
            <a:r>
              <a:rPr lang="ja-JP" altLang="en-US">
                <a:solidFill>
                  <a:schemeClr val="bg1"/>
                </a:solidFill>
                <a:latin typeface="Consolas" panose="020B0609020204030204" pitchFamily="49" charset="0"/>
                <a:cs typeface="Consolas" panose="020B0609020204030204" pitchFamily="49" charset="0"/>
              </a:rPr>
              <a:t>    URL     specify the url for shortening. this arguments accept multiple values.</a:t>
            </a:r>
          </a:p>
          <a:p>
            <a:r>
              <a:rPr lang="ja-JP" altLang="en-US">
                <a:solidFill>
                  <a:schemeClr val="bg1"/>
                </a:solidFill>
                <a:latin typeface="Consolas" panose="020B0609020204030204" pitchFamily="49" charset="0"/>
                <a:cs typeface="Consolas" panose="020B0609020204030204" pitchFamily="49" charset="0"/>
              </a:rPr>
              <a:t>            if no arguments were specified, urleap prints the list of available shorten urls.</a:t>
            </a:r>
          </a:p>
        </p:txBody>
      </p:sp>
    </p:spTree>
    <p:extLst>
      <p:ext uri="{BB962C8B-B14F-4D97-AF65-F5344CB8AC3E}">
        <p14:creationId xmlns:p14="http://schemas.microsoft.com/office/powerpoint/2010/main" val="3187275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3A122C-CC9D-41E5-640E-EEC8AC26137D}"/>
              </a:ext>
            </a:extLst>
          </p:cNvPr>
          <p:cNvSpPr>
            <a:spLocks noGrp="1"/>
          </p:cNvSpPr>
          <p:nvPr>
            <p:ph type="title"/>
          </p:nvPr>
        </p:nvSpPr>
        <p:spPr/>
        <p:txBody>
          <a:bodyPr/>
          <a:lstStyle/>
          <a:p>
            <a:r>
              <a:rPr kumimoji="1" lang="en-US" altLang="ja-JP" dirty="0"/>
              <a:t>spf13/</a:t>
            </a:r>
            <a:r>
              <a:rPr kumimoji="1" lang="en-US" altLang="ja-JP" dirty="0" err="1"/>
              <a:t>pflag</a:t>
            </a:r>
            <a:endParaRPr kumimoji="1" lang="ja-JP" altLang="en-US"/>
          </a:p>
        </p:txBody>
      </p:sp>
      <p:sp>
        <p:nvSpPr>
          <p:cNvPr id="4" name="日付プレースホルダー 3">
            <a:extLst>
              <a:ext uri="{FF2B5EF4-FFF2-40B4-BE49-F238E27FC236}">
                <a16:creationId xmlns:a16="http://schemas.microsoft.com/office/drawing/2014/main" id="{68D34624-9557-F2D0-7D87-680DE5B5D706}"/>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34A90DCB-A4EB-BC05-2B3C-2D9FD26F7384}"/>
              </a:ext>
            </a:extLst>
          </p:cNvPr>
          <p:cNvSpPr>
            <a:spLocks noGrp="1"/>
          </p:cNvSpPr>
          <p:nvPr>
            <p:ph type="sldNum" sz="quarter" idx="12"/>
          </p:nvPr>
        </p:nvSpPr>
        <p:spPr/>
        <p:txBody>
          <a:bodyPr/>
          <a:lstStyle/>
          <a:p>
            <a:fld id="{0B8845E4-5C92-A046-BB66-E5D9CC995B08}" type="slidenum">
              <a:rPr kumimoji="1" lang="ja-JP" altLang="en-US" smtClean="0"/>
              <a:t>25</a:t>
            </a:fld>
            <a:endParaRPr kumimoji="1" lang="ja-JP" altLang="en-US"/>
          </a:p>
        </p:txBody>
      </p:sp>
      <p:sp>
        <p:nvSpPr>
          <p:cNvPr id="9" name="テキスト ボックス 8">
            <a:extLst>
              <a:ext uri="{FF2B5EF4-FFF2-40B4-BE49-F238E27FC236}">
                <a16:creationId xmlns:a16="http://schemas.microsoft.com/office/drawing/2014/main" id="{99B4BB17-14B2-3D11-6AB6-CC07586594EA}"/>
              </a:ext>
            </a:extLst>
          </p:cNvPr>
          <p:cNvSpPr txBox="1"/>
          <p:nvPr/>
        </p:nvSpPr>
        <p:spPr>
          <a:xfrm>
            <a:off x="213360" y="1710948"/>
            <a:ext cx="9768840" cy="4154984"/>
          </a:xfrm>
          <a:prstGeom prst="rect">
            <a:avLst/>
          </a:prstGeom>
          <a:solidFill>
            <a:schemeClr val="bg1"/>
          </a:solidFill>
          <a:ln w="12700">
            <a:solidFill>
              <a:schemeClr val="tx1"/>
            </a:solidFill>
          </a:ln>
        </p:spPr>
        <p:txBody>
          <a:bodyPr wrap="square">
            <a:spAutoFit/>
          </a:bodyPr>
          <a:lstStyle/>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type</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options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struct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token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qrcode</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config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help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bool</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version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bool</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err="1">
                <a:solidFill>
                  <a:srgbClr val="4B69C6"/>
                </a:solidFill>
                <a:effectLst/>
                <a:latin typeface="Consolas" panose="020B0609020204030204" pitchFamily="49" charset="0"/>
                <a:ea typeface="Myrica M" panose="020B0509020203020207" pitchFamily="49" charset="-128"/>
                <a:cs typeface="Consolas" panose="020B0609020204030204" pitchFamily="49" charset="0"/>
              </a:rPr>
              <a:t>func</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buildOptions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FlagSet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  opts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  flags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NewFlagSet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ContinueOnError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7A3E9D"/>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7A3E9D"/>
                </a:solidFill>
                <a:effectLst/>
                <a:latin typeface="Consolas" panose="020B0609020204030204" pitchFamily="49" charset="0"/>
                <a:ea typeface="Myrica M" panose="020B0509020203020207" pitchFamily="49" charset="-128"/>
                <a:cs typeface="Consolas" panose="020B0609020204030204" pitchFamily="49" charset="0"/>
              </a:rPr>
              <a:t>Usage</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4B69C6"/>
                </a:solidFill>
                <a:effectLst/>
                <a:latin typeface="Consolas" panose="020B0609020204030204" pitchFamily="49" charset="0"/>
                <a:ea typeface="Myrica M" panose="020B0509020203020207" pitchFamily="49" charset="-128"/>
                <a:cs typeface="Consolas" panose="020B0609020204030204" pitchFamily="49" charset="0"/>
              </a:rPr>
              <a:t>func</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fmt</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Println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helpMessage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StringVarP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token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token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specify the token for the service. This option is mandatory.</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StringVarP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qrcode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448C27"/>
                </a:solidFill>
                <a:effectLst/>
                <a:latin typeface="Consolas" panose="020B0609020204030204" pitchFamily="49" charset="0"/>
                <a:ea typeface="Myrica M" panose="020B0509020203020207" pitchFamily="49" charset="-128"/>
                <a:cs typeface="Consolas" panose="020B0609020204030204" pitchFamily="49" charset="0"/>
              </a:rPr>
              <a:t>qrcode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q</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include QR-code of the URL in the output.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StringVarP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config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config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c</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specify the configuration file.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BoolVarP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help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help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h</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false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print this </a:t>
            </a:r>
            <a:r>
              <a:rPr lang="en" altLang="ja-JP" sz="1200" b="0" dirty="0" err="1">
                <a:solidFill>
                  <a:srgbClr val="448C27"/>
                </a:solidFill>
                <a:effectLst/>
                <a:latin typeface="Consolas" panose="020B0609020204030204" pitchFamily="49" charset="0"/>
                <a:ea typeface="Myrica M" panose="020B0509020203020207" pitchFamily="49" charset="-128"/>
                <a:cs typeface="Consolas" panose="020B0609020204030204" pitchFamily="49" charset="0"/>
              </a:rPr>
              <a:t>mesasge</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 and exit.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BoolVarP</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version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version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v</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false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print the version and exit.</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opts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flags</a:t>
            </a: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b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br>
            <a:r>
              <a:rPr lang="en" altLang="ja-JP" sz="1200" b="0" dirty="0" err="1">
                <a:solidFill>
                  <a:srgbClr val="4B69C6"/>
                </a:solidFill>
                <a:effectLst/>
                <a:latin typeface="Consolas" panose="020B0609020204030204" pitchFamily="49" charset="0"/>
                <a:ea typeface="Myrica M" panose="020B0509020203020207" pitchFamily="49" charset="-128"/>
                <a:cs typeface="Consolas" panose="020B0609020204030204" pitchFamily="49" charset="0"/>
              </a:rPr>
              <a:t>func</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a:solidFill>
                  <a:srgbClr val="AA3731"/>
                </a:solidFill>
                <a:effectLst/>
                <a:latin typeface="Consolas" panose="020B0609020204030204" pitchFamily="49" charset="0"/>
                <a:ea typeface="Myrica M" panose="020B0509020203020207" pitchFamily="49" charset="-128"/>
                <a:cs typeface="Consolas" panose="020B0609020204030204" pitchFamily="49" charset="0"/>
              </a:rPr>
              <a:t>perform</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UrleapError</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fmt</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Println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Hello World</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p:txBody>
      </p:sp>
      <p:sp>
        <p:nvSpPr>
          <p:cNvPr id="11" name="テキスト ボックス 10">
            <a:extLst>
              <a:ext uri="{FF2B5EF4-FFF2-40B4-BE49-F238E27FC236}">
                <a16:creationId xmlns:a16="http://schemas.microsoft.com/office/drawing/2014/main" id="{7FDE2DCF-52EB-C2CB-1626-E72642BCC18A}"/>
              </a:ext>
            </a:extLst>
          </p:cNvPr>
          <p:cNvSpPr txBox="1"/>
          <p:nvPr/>
        </p:nvSpPr>
        <p:spPr>
          <a:xfrm>
            <a:off x="5882640" y="1710948"/>
            <a:ext cx="6096000" cy="5078313"/>
          </a:xfrm>
          <a:prstGeom prst="rect">
            <a:avLst/>
          </a:prstGeom>
          <a:solidFill>
            <a:schemeClr val="bg1"/>
          </a:solidFill>
          <a:ln w="12700">
            <a:solidFill>
              <a:schemeClr val="tx1"/>
            </a:solidFill>
          </a:ln>
        </p:spPr>
        <p:txBody>
          <a:bodyPr wrap="square">
            <a:spAutoFit/>
          </a:bodyPr>
          <a:lstStyle/>
          <a:p>
            <a:r>
              <a:rPr lang="en" altLang="ja-JP" sz="1200" b="0" dirty="0" err="1">
                <a:solidFill>
                  <a:srgbClr val="4B69C6"/>
                </a:solidFill>
                <a:effectLst/>
                <a:latin typeface="Consolas" panose="020B0609020204030204" pitchFamily="49" charset="0"/>
                <a:ea typeface="Myrica M" panose="020B0509020203020207" pitchFamily="49" charset="-128"/>
                <a:cs typeface="Consolas" panose="020B0609020204030204" pitchFamily="49" charset="0"/>
              </a:rPr>
              <a:t>func</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parseOptions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UrleapError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  opts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buildOptions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Parse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1</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if</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help</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fmt</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Println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helpMessage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UrleapError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statusCode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message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  }</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if</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token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p>
          <a:p>
            <a:r>
              <a:rPr lang="en" altLang="ja-JP" sz="1200" dirty="0">
                <a:solidFill>
                  <a:srgbClr val="333333"/>
                </a:solidFill>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&amp;</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UrleapError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statusCode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3</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message</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448C27"/>
                </a:solidFill>
                <a:effectLst/>
                <a:latin typeface="Consolas" panose="020B0609020204030204" pitchFamily="49" charset="0"/>
                <a:ea typeface="Myrica M" panose="020B0509020203020207" pitchFamily="49" charset="-128"/>
                <a:cs typeface="Consolas" panose="020B0609020204030204" pitchFamily="49" charset="0"/>
              </a:rPr>
              <a:t>no token was given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  }</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opts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flags</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err="1">
                <a:solidFill>
                  <a:srgbClr val="4B69C6"/>
                </a:solidFill>
                <a:effectLst/>
                <a:latin typeface="Consolas" panose="020B0609020204030204" pitchFamily="49" charset="0"/>
                <a:ea typeface="Myrica M" panose="020B0509020203020207" pitchFamily="49" charset="-128"/>
                <a:cs typeface="Consolas" panose="020B0609020204030204" pitchFamily="49" charset="0"/>
              </a:rPr>
              <a:t>func</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goMain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string</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int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  opts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7A3E9D"/>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parseOptions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if</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err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if</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statusCode</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fmt</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Println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    }</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statusCode</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  }</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if</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A3E9D"/>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1" dirty="0">
                <a:solidFill>
                  <a:srgbClr val="AA3731"/>
                </a:solidFill>
                <a:effectLst/>
                <a:latin typeface="Consolas" panose="020B0609020204030204" pitchFamily="49" charset="0"/>
                <a:ea typeface="Myrica M" panose="020B0509020203020207" pitchFamily="49" charset="-128"/>
                <a:cs typeface="Consolas" panose="020B0609020204030204" pitchFamily="49" charset="0"/>
              </a:rPr>
              <a:t>perform</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opts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args</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err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nil</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fmt</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Println</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1" dirty="0" err="1">
                <a:solidFill>
                  <a:srgbClr val="AA3731"/>
                </a:solidFill>
                <a:effectLst/>
                <a:latin typeface="Consolas" panose="020B0609020204030204" pitchFamily="49" charset="0"/>
                <a:ea typeface="Myrica M" panose="020B0509020203020207" pitchFamily="49" charset="-128"/>
                <a:cs typeface="Consolas" panose="020B0609020204030204" pitchFamily="49" charset="0"/>
              </a:rPr>
              <a:t>Error</a:t>
            </a:r>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err</a:t>
            </a:r>
            <a:r>
              <a:rPr lang="en" altLang="ja-JP" sz="1200" b="0" dirty="0" err="1">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r>
              <a:rPr lang="en" altLang="ja-JP" sz="1200" b="0" dirty="0" err="1">
                <a:solidFill>
                  <a:srgbClr val="333333"/>
                </a:solidFill>
                <a:effectLst/>
                <a:latin typeface="Consolas" panose="020B0609020204030204" pitchFamily="49" charset="0"/>
                <a:ea typeface="Myrica M" panose="020B0509020203020207" pitchFamily="49" charset="-128"/>
                <a:cs typeface="Consolas" panose="020B0609020204030204" pitchFamily="49" charset="0"/>
              </a:rPr>
              <a:t>statusCode</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  }</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4B69C6"/>
                </a:solidFill>
                <a:effectLst/>
                <a:latin typeface="Consolas" panose="020B0609020204030204" pitchFamily="49" charset="0"/>
                <a:ea typeface="Myrica M" panose="020B0509020203020207" pitchFamily="49" charset="-128"/>
                <a:cs typeface="Consolas" panose="020B0609020204030204" pitchFamily="49" charset="0"/>
              </a:rPr>
              <a:t>  return</a:t>
            </a:r>
            <a:r>
              <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rPr>
              <a:t> </a:t>
            </a:r>
            <a:r>
              <a:rPr lang="en" altLang="ja-JP" sz="1200" b="0" dirty="0">
                <a:solidFill>
                  <a:srgbClr val="9C5D27"/>
                </a:solidFill>
                <a:effectLst/>
                <a:latin typeface="Consolas" panose="020B0609020204030204" pitchFamily="49" charset="0"/>
                <a:ea typeface="Myrica M" panose="020B0509020203020207" pitchFamily="49" charset="-128"/>
                <a:cs typeface="Consolas" panose="020B0609020204030204" pitchFamily="49" charset="0"/>
              </a:rPr>
              <a:t>0</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a:p>
            <a:r>
              <a:rPr lang="en" altLang="ja-JP" sz="1200" b="0" dirty="0">
                <a:solidFill>
                  <a:srgbClr val="777777"/>
                </a:solidFill>
                <a:effectLst/>
                <a:latin typeface="Consolas" panose="020B0609020204030204" pitchFamily="49" charset="0"/>
                <a:ea typeface="Myrica M" panose="020B0509020203020207" pitchFamily="49" charset="-128"/>
                <a:cs typeface="Consolas" panose="020B0609020204030204" pitchFamily="49" charset="0"/>
              </a:rPr>
              <a:t>}</a:t>
            </a:r>
            <a:endParaRPr lang="en" altLang="ja-JP" sz="1200" b="0" dirty="0">
              <a:solidFill>
                <a:srgbClr val="333333"/>
              </a:solidFill>
              <a:effectLst/>
              <a:latin typeface="Consolas" panose="020B0609020204030204" pitchFamily="49" charset="0"/>
              <a:ea typeface="Myrica M" panose="020B0509020203020207" pitchFamily="49" charset="-128"/>
              <a:cs typeface="Consolas" panose="020B0609020204030204" pitchFamily="49" charset="0"/>
            </a:endParaRPr>
          </a:p>
        </p:txBody>
      </p:sp>
    </p:spTree>
    <p:extLst>
      <p:ext uri="{BB962C8B-B14F-4D97-AF65-F5344CB8AC3E}">
        <p14:creationId xmlns:p14="http://schemas.microsoft.com/office/powerpoint/2010/main" val="11532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26</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全体説明</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Usage/README</a:t>
              </a:r>
              <a:endParaRPr kumimoji="1" lang="ja-JP" altLang="en-US" sz="1600">
                <a:solidFill>
                  <a:schemeClr val="bg1"/>
                </a:solidFill>
                <a:latin typeface="Meiryo" panose="020B0604030504040204" pitchFamily="34" charset="-128"/>
                <a:ea typeface="Meiryo" panose="020B0604030504040204" pitchFamily="34" charset="-128"/>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CI/CD</a:t>
              </a:r>
              <a:r>
                <a:rPr kumimoji="1" lang="ja-JP" altLang="en-US" sz="1600">
                  <a:solidFill>
                    <a:schemeClr val="bg1"/>
                  </a:solidFill>
                  <a:latin typeface="Meiryo" panose="020B0604030504040204" pitchFamily="34" charset="-128"/>
                  <a:ea typeface="Meiryo" panose="020B0604030504040204" pitchFamily="34" charset="-128"/>
                </a:rPr>
                <a:t>（</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プログラミング（</a:t>
              </a:r>
              <a:r>
                <a:rPr lang="en-US" altLang="ja-JP" sz="1600" dirty="0">
                  <a:solidFill>
                    <a:schemeClr val="bg1"/>
                  </a:solidFill>
                  <a:latin typeface="Meiryo" panose="020B0604030504040204" pitchFamily="34" charset="-128"/>
                  <a:ea typeface="Meiryo" panose="020B0604030504040204" pitchFamily="34" charset="-128"/>
                </a:rPr>
                <a:t>3/</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1/3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551183"/>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自動テスト（</a:t>
              </a:r>
              <a:r>
                <a:rPr kumimoji="1" lang="en-US" altLang="ja-JP" sz="1600" dirty="0">
                  <a:solidFill>
                    <a:schemeClr val="bg1"/>
                  </a:solidFill>
                  <a:latin typeface="Meiryo" panose="020B0604030504040204" pitchFamily="34" charset="-128"/>
                  <a:ea typeface="Meiryo" panose="020B0604030504040204" pitchFamily="34" charset="-128"/>
                </a:rPr>
                <a:t>3/3</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kumimoji="1" lang="en-US" altLang="ja-JP" sz="1600" dirty="0">
                  <a:solidFill>
                    <a:schemeClr val="bg1"/>
                  </a:solidFill>
                  <a:latin typeface="Meiryo" panose="020B0604030504040204" pitchFamily="34" charset="-128"/>
                  <a:ea typeface="Meiryo" panose="020B0604030504040204" pitchFamily="34" charset="-128"/>
                </a:rPr>
                <a:t>1/2</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ドキュメント（</a:t>
              </a:r>
              <a:r>
                <a:rPr lang="en-US" altLang="ja-JP" sz="1600" dirty="0">
                  <a:solidFill>
                    <a:schemeClr val="bg1"/>
                  </a:solidFill>
                  <a:latin typeface="Meiryo" panose="020B0604030504040204" pitchFamily="34" charset="-128"/>
                  <a:ea typeface="Meiryo" panose="020B0604030504040204" pitchFamily="34" charset="-128"/>
                </a:rPr>
                <a:t>2</a:t>
              </a:r>
              <a:r>
                <a:rPr kumimoji="1" lang="en-US" altLang="ja-JP" sz="1600" dirty="0">
                  <a:solidFill>
                    <a:schemeClr val="bg1"/>
                  </a:solidFill>
                  <a:latin typeface="Meiryo" panose="020B0604030504040204" pitchFamily="34" charset="-128"/>
                  <a:ea typeface="Meiryo" panose="020B0604030504040204" pitchFamily="34" charset="-128"/>
                </a:rPr>
                <a:t>/2</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latin typeface="Meiryo" panose="020B0604030504040204" pitchFamily="34" charset="-128"/>
                  <a:ea typeface="Meiryo" panose="020B0604030504040204" pitchFamily="34" charset="-128"/>
                </a:rPr>
                <a:t>Docker</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補完（</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endParaRPr kumimoji="1" lang="en-US" altLang="ja-JP" sz="1600" dirty="0">
                <a:solidFill>
                  <a:schemeClr val="bg1"/>
                </a:solidFill>
                <a:latin typeface="Meiryo" panose="020B0604030504040204" pitchFamily="34" charset="-128"/>
                <a:ea typeface="Meiryo" panose="020B0604030504040204" pitchFamily="34" charset="-128"/>
              </a:endParaRPr>
            </a:p>
            <a:p>
              <a:r>
                <a:rPr kumimoji="1" lang="en-US" altLang="ja-JP" sz="1600" dirty="0">
                  <a:solidFill>
                    <a:schemeClr val="bg1"/>
                  </a:solidFill>
                  <a:latin typeface="Meiryo" panose="020B0604030504040204" pitchFamily="34" charset="-128"/>
                  <a:ea typeface="Meiryo" panose="020B0604030504040204" pitchFamily="34" charset="-128"/>
                </a:rPr>
                <a:t>Homebrew</a:t>
              </a:r>
              <a:r>
                <a:rPr kumimoji="1" lang="ja-JP" altLang="en-US" sz="1600">
                  <a:solidFill>
                    <a:schemeClr val="bg1"/>
                  </a:solidFill>
                  <a:latin typeface="Meiryo" panose="020B0604030504040204" pitchFamily="34" charset="-128"/>
                  <a:ea typeface="Meiryo" panose="020B0604030504040204" pitchFamily="34" charset="-128"/>
                </a:rPr>
                <a:t>（</a:t>
              </a:r>
              <a:r>
                <a:rPr kumimoji="1" lang="en-US" altLang="ja-JP" sz="1600" dirty="0">
                  <a:solidFill>
                    <a:schemeClr val="bg1"/>
                  </a:solidFill>
                  <a:latin typeface="Meiryo" panose="020B0604030504040204" pitchFamily="34" charset="-128"/>
                  <a:ea typeface="Meiryo" panose="020B0604030504040204" pitchFamily="34" charset="-128"/>
                </a:rPr>
                <a:t>1/1</a:t>
              </a:r>
              <a:r>
                <a:rPr kumimoji="1" lang="ja-JP" altLang="en-US" sz="1600">
                  <a:solidFill>
                    <a:schemeClr val="bg1"/>
                  </a:solidFill>
                  <a:latin typeface="Meiryo" panose="020B0604030504040204" pitchFamily="34" charset="-128"/>
                  <a:ea typeface="Meiryo" panose="020B0604030504040204" pitchFamily="34" charset="-128"/>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eiryo" panose="020B0604030504040204" pitchFamily="34" charset="-128"/>
                <a:ea typeface="Meiryo" panose="020B0604030504040204" pitchFamily="34" charset="-128"/>
              </a:endParaRPr>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latin typeface="Meiryo" panose="020B0604030504040204" pitchFamily="34" charset="-128"/>
                  <a:ea typeface="Meiryo" panose="020B0604030504040204" pitchFamily="34" charset="-128"/>
                </a:rPr>
                <a:t>作成物の発表会</a:t>
              </a:r>
              <a:endParaRPr kumimoji="1" lang="en-US" altLang="ja-JP" sz="1600" dirty="0">
                <a:solidFill>
                  <a:schemeClr val="bg1"/>
                </a:solidFill>
                <a:latin typeface="Meiryo" panose="020B0604030504040204" pitchFamily="34" charset="-128"/>
                <a:ea typeface="Meiryo" panose="020B0604030504040204" pitchFamily="34" charset="-128"/>
              </a:endParaRPr>
            </a:p>
          </p:txBody>
        </p:sp>
      </p:grpSp>
      <p:sp>
        <p:nvSpPr>
          <p:cNvPr id="3" name="正方形/長方形 2">
            <a:extLst>
              <a:ext uri="{FF2B5EF4-FFF2-40B4-BE49-F238E27FC236}">
                <a16:creationId xmlns:a16="http://schemas.microsoft.com/office/drawing/2014/main" id="{8B29821F-37CB-D7AE-3459-F23343E73715}"/>
              </a:ext>
            </a:extLst>
          </p:cNvPr>
          <p:cNvSpPr/>
          <p:nvPr/>
        </p:nvSpPr>
        <p:spPr>
          <a:xfrm>
            <a:off x="675904" y="1300603"/>
            <a:ext cx="4974269" cy="392638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Tree>
    <p:extLst>
      <p:ext uri="{BB962C8B-B14F-4D97-AF65-F5344CB8AC3E}">
        <p14:creationId xmlns:p14="http://schemas.microsoft.com/office/powerpoint/2010/main" val="77196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201C1-1A49-1B98-F660-471E8AC6A8FE}"/>
              </a:ext>
            </a:extLst>
          </p:cNvPr>
          <p:cNvSpPr>
            <a:spLocks noGrp="1"/>
          </p:cNvSpPr>
          <p:nvPr>
            <p:ph type="title"/>
          </p:nvPr>
        </p:nvSpPr>
        <p:spPr/>
        <p:txBody>
          <a:bodyPr/>
          <a:lstStyle/>
          <a:p>
            <a:r>
              <a:rPr kumimoji="1" lang="ja-JP" altLang="en-US"/>
              <a:t>次回</a:t>
            </a:r>
          </a:p>
        </p:txBody>
      </p:sp>
      <p:sp>
        <p:nvSpPr>
          <p:cNvPr id="3" name="コンテンツ プレースホルダー 2">
            <a:extLst>
              <a:ext uri="{FF2B5EF4-FFF2-40B4-BE49-F238E27FC236}">
                <a16:creationId xmlns:a16="http://schemas.microsoft.com/office/drawing/2014/main" id="{42E2B8D3-EB77-CC71-20A0-98262D2503CF}"/>
              </a:ext>
            </a:extLst>
          </p:cNvPr>
          <p:cNvSpPr>
            <a:spLocks noGrp="1"/>
          </p:cNvSpPr>
          <p:nvPr>
            <p:ph idx="1"/>
          </p:nvPr>
        </p:nvSpPr>
        <p:spPr/>
        <p:txBody>
          <a:bodyPr/>
          <a:lstStyle/>
          <a:p>
            <a:r>
              <a:rPr kumimoji="1" lang="en-US" altLang="ja-JP" dirty="0"/>
              <a:t>defer</a:t>
            </a:r>
          </a:p>
          <a:p>
            <a:r>
              <a:rPr kumimoji="1" lang="en-US" altLang="ja-JP" dirty="0"/>
              <a:t>Interface</a:t>
            </a:r>
          </a:p>
          <a:p>
            <a:r>
              <a:rPr lang="en-US" altLang="ja-JP" dirty="0"/>
              <a:t>Public/private</a:t>
            </a:r>
            <a:endParaRPr kumimoji="1" lang="en-US" altLang="ja-JP" dirty="0"/>
          </a:p>
          <a:p>
            <a:r>
              <a:rPr lang="en-US" altLang="ja-JP" dirty="0"/>
              <a:t>API</a:t>
            </a:r>
            <a:endParaRPr kumimoji="1" lang="ja-JP" altLang="en-US"/>
          </a:p>
        </p:txBody>
      </p:sp>
      <p:sp>
        <p:nvSpPr>
          <p:cNvPr id="4" name="日付プレースホルダー 3">
            <a:extLst>
              <a:ext uri="{FF2B5EF4-FFF2-40B4-BE49-F238E27FC236}">
                <a16:creationId xmlns:a16="http://schemas.microsoft.com/office/drawing/2014/main" id="{8142C754-B30E-562E-C5B6-72DF46AE9111}"/>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A89715D0-712E-6D87-891C-FBFF32A13CDC}"/>
              </a:ext>
            </a:extLst>
          </p:cNvPr>
          <p:cNvSpPr>
            <a:spLocks noGrp="1"/>
          </p:cNvSpPr>
          <p:nvPr>
            <p:ph type="sldNum" sz="quarter" idx="12"/>
          </p:nvPr>
        </p:nvSpPr>
        <p:spPr/>
        <p:txBody>
          <a:bodyPr/>
          <a:lstStyle/>
          <a:p>
            <a:fld id="{0B8845E4-5C92-A046-BB66-E5D9CC995B08}" type="slidenum">
              <a:rPr kumimoji="1" lang="ja-JP" altLang="en-US" smtClean="0"/>
              <a:t>27</a:t>
            </a:fld>
            <a:endParaRPr kumimoji="1" lang="ja-JP" altLang="en-US"/>
          </a:p>
        </p:txBody>
      </p:sp>
    </p:spTree>
    <p:extLst>
      <p:ext uri="{BB962C8B-B14F-4D97-AF65-F5344CB8AC3E}">
        <p14:creationId xmlns:p14="http://schemas.microsoft.com/office/powerpoint/2010/main" val="356374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D1E6A-D4DC-C79B-974B-B4DB676DAABC}"/>
              </a:ext>
            </a:extLst>
          </p:cNvPr>
          <p:cNvSpPr>
            <a:spLocks noGrp="1"/>
          </p:cNvSpPr>
          <p:nvPr>
            <p:ph type="title"/>
          </p:nvPr>
        </p:nvSpPr>
        <p:spPr/>
        <p:txBody>
          <a:bodyPr/>
          <a:lstStyle/>
          <a:p>
            <a:r>
              <a:rPr kumimoji="1" lang="ja-JP" altLang="en-US"/>
              <a:t>本日までに行ったこと</a:t>
            </a:r>
          </a:p>
        </p:txBody>
      </p:sp>
      <p:sp>
        <p:nvSpPr>
          <p:cNvPr id="7" name="コンテンツ プレースホルダー 6">
            <a:extLst>
              <a:ext uri="{FF2B5EF4-FFF2-40B4-BE49-F238E27FC236}">
                <a16:creationId xmlns:a16="http://schemas.microsoft.com/office/drawing/2014/main" id="{E26A4172-F59A-FEE5-773D-4CF85C52BC42}"/>
              </a:ext>
            </a:extLst>
          </p:cNvPr>
          <p:cNvSpPr>
            <a:spLocks noGrp="1"/>
          </p:cNvSpPr>
          <p:nvPr>
            <p:ph idx="1"/>
          </p:nvPr>
        </p:nvSpPr>
        <p:spPr/>
        <p:txBody>
          <a:bodyPr>
            <a:normAutofit fontScale="77500" lnSpcReduction="20000"/>
          </a:bodyPr>
          <a:lstStyle/>
          <a:p>
            <a:pPr>
              <a:lnSpc>
                <a:spcPct val="120000"/>
              </a:lnSpc>
            </a:pPr>
            <a:r>
              <a:rPr kumimoji="1" lang="en-US" altLang="ja-JP" dirty="0"/>
              <a:t>CI/CD</a:t>
            </a:r>
            <a:r>
              <a:rPr kumimoji="1" lang="ja-JP" altLang="en-US"/>
              <a:t>スクリプトを充実させる．</a:t>
            </a:r>
            <a:endParaRPr kumimoji="1" lang="en-US" altLang="ja-JP" dirty="0"/>
          </a:p>
          <a:p>
            <a:pPr lvl="1">
              <a:lnSpc>
                <a:spcPct val="120000"/>
              </a:lnSpc>
            </a:pPr>
            <a:r>
              <a:rPr lang="ja-JP" altLang="en-US"/>
              <a:t>ビルドする．</a:t>
            </a:r>
            <a:endParaRPr lang="en-US" altLang="ja-JP" dirty="0"/>
          </a:p>
          <a:p>
            <a:pPr lvl="1">
              <a:lnSpc>
                <a:spcPct val="120000"/>
              </a:lnSpc>
            </a:pPr>
            <a:r>
              <a:rPr kumimoji="1" lang="ja-JP" altLang="en-US"/>
              <a:t>バージョンを上げる．</a:t>
            </a:r>
            <a:endParaRPr kumimoji="1" lang="en-US" altLang="ja-JP" dirty="0"/>
          </a:p>
          <a:p>
            <a:pPr lvl="1">
              <a:lnSpc>
                <a:spcPct val="120000"/>
              </a:lnSpc>
            </a:pPr>
            <a:r>
              <a:rPr lang="ja-JP" altLang="en-US"/>
              <a:t>プルリクエストを作成する．</a:t>
            </a:r>
            <a:endParaRPr lang="en-US" altLang="ja-JP" dirty="0"/>
          </a:p>
          <a:p>
            <a:pPr lvl="1">
              <a:lnSpc>
                <a:spcPct val="120000"/>
              </a:lnSpc>
            </a:pPr>
            <a:r>
              <a:rPr kumimoji="1" lang="ja-JP" altLang="en-US"/>
              <a:t>リリースを作成する．</a:t>
            </a:r>
            <a:endParaRPr kumimoji="1" lang="en-US" altLang="ja-JP" dirty="0"/>
          </a:p>
          <a:p>
            <a:pPr lvl="2">
              <a:lnSpc>
                <a:spcPct val="120000"/>
              </a:lnSpc>
            </a:pPr>
            <a:r>
              <a:rPr kumimoji="1" lang="ja-JP" altLang="en-US"/>
              <a:t>ドキュメントを作成する．</a:t>
            </a:r>
            <a:endParaRPr kumimoji="1" lang="en-US" altLang="ja-JP" dirty="0"/>
          </a:p>
          <a:p>
            <a:pPr lvl="2">
              <a:lnSpc>
                <a:spcPct val="120000"/>
              </a:lnSpc>
            </a:pPr>
            <a:r>
              <a:rPr kumimoji="1" lang="ja-JP" altLang="en-US"/>
              <a:t>配布用ファイルを準備し，アップロードする．</a:t>
            </a:r>
            <a:endParaRPr kumimoji="1" lang="en-US" altLang="ja-JP" dirty="0"/>
          </a:p>
          <a:p>
            <a:pPr lvl="2">
              <a:lnSpc>
                <a:spcPct val="120000"/>
              </a:lnSpc>
            </a:pPr>
            <a:r>
              <a:rPr kumimoji="1" lang="en-US" altLang="ja-JP" dirty="0"/>
              <a:t>Docker</a:t>
            </a:r>
            <a:r>
              <a:rPr kumimoji="1" lang="ja-JP" altLang="en-US"/>
              <a:t>イメージを構築する．</a:t>
            </a:r>
          </a:p>
          <a:p>
            <a:pPr>
              <a:lnSpc>
                <a:spcPct val="120000"/>
              </a:lnSpc>
            </a:pPr>
            <a:endParaRPr lang="ja-JP" altLang="en-US"/>
          </a:p>
        </p:txBody>
      </p:sp>
      <p:sp>
        <p:nvSpPr>
          <p:cNvPr id="4" name="日付プレースホルダー 3">
            <a:extLst>
              <a:ext uri="{FF2B5EF4-FFF2-40B4-BE49-F238E27FC236}">
                <a16:creationId xmlns:a16="http://schemas.microsoft.com/office/drawing/2014/main" id="{3523D18B-A867-7D3B-A26E-3B46F4A0590A}"/>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F2AADD52-16DE-6222-D471-EAD63B58F3D6}"/>
              </a:ext>
            </a:extLst>
          </p:cNvPr>
          <p:cNvSpPr>
            <a:spLocks noGrp="1"/>
          </p:cNvSpPr>
          <p:nvPr>
            <p:ph type="sldNum" sz="quarter" idx="12"/>
          </p:nvPr>
        </p:nvSpPr>
        <p:spPr/>
        <p:txBody>
          <a:bodyPr/>
          <a:lstStyle/>
          <a:p>
            <a:fld id="{0B8845E4-5C92-A046-BB66-E5D9CC995B08}" type="slidenum">
              <a:rPr kumimoji="1" lang="ja-JP" altLang="en-US" smtClean="0"/>
              <a:t>3</a:t>
            </a:fld>
            <a:endParaRPr kumimoji="1" lang="ja-JP" altLang="en-US"/>
          </a:p>
        </p:txBody>
      </p:sp>
      <p:sp>
        <p:nvSpPr>
          <p:cNvPr id="6" name="正方形/長方形 5">
            <a:extLst>
              <a:ext uri="{FF2B5EF4-FFF2-40B4-BE49-F238E27FC236}">
                <a16:creationId xmlns:a16="http://schemas.microsoft.com/office/drawing/2014/main" id="{0591B903-8358-58BF-389D-58F78AA110F3}"/>
              </a:ext>
            </a:extLst>
          </p:cNvPr>
          <p:cNvSpPr/>
          <p:nvPr/>
        </p:nvSpPr>
        <p:spPr>
          <a:xfrm>
            <a:off x="1596787" y="2361062"/>
            <a:ext cx="2688609" cy="54591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2328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1D1E6A-D4DC-C79B-974B-B4DB676DAABC}"/>
              </a:ext>
            </a:extLst>
          </p:cNvPr>
          <p:cNvSpPr>
            <a:spLocks noGrp="1"/>
          </p:cNvSpPr>
          <p:nvPr>
            <p:ph type="title"/>
          </p:nvPr>
        </p:nvSpPr>
        <p:spPr/>
        <p:txBody>
          <a:bodyPr/>
          <a:lstStyle/>
          <a:p>
            <a:r>
              <a:rPr kumimoji="1" lang="ja-JP" altLang="en-US"/>
              <a:t>本日の内容</a:t>
            </a:r>
          </a:p>
        </p:txBody>
      </p:sp>
      <p:sp>
        <p:nvSpPr>
          <p:cNvPr id="7" name="コンテンツ プレースホルダー 6">
            <a:extLst>
              <a:ext uri="{FF2B5EF4-FFF2-40B4-BE49-F238E27FC236}">
                <a16:creationId xmlns:a16="http://schemas.microsoft.com/office/drawing/2014/main" id="{E26A4172-F59A-FEE5-773D-4CF85C52BC42}"/>
              </a:ext>
            </a:extLst>
          </p:cNvPr>
          <p:cNvSpPr>
            <a:spLocks noGrp="1"/>
          </p:cNvSpPr>
          <p:nvPr>
            <p:ph sz="half" idx="2"/>
          </p:nvPr>
        </p:nvSpPr>
        <p:spPr>
          <a:xfrm>
            <a:off x="6172199" y="1825625"/>
            <a:ext cx="5595079" cy="4351338"/>
          </a:xfrm>
        </p:spPr>
        <p:txBody>
          <a:bodyPr>
            <a:normAutofit fontScale="62500" lnSpcReduction="20000"/>
          </a:bodyPr>
          <a:lstStyle/>
          <a:p>
            <a:pPr>
              <a:lnSpc>
                <a:spcPct val="120000"/>
              </a:lnSpc>
            </a:pPr>
            <a:r>
              <a:rPr kumimoji="1" lang="en-US" altLang="ja-JP" dirty="0"/>
              <a:t>CI/CD</a:t>
            </a:r>
            <a:r>
              <a:rPr kumimoji="1" lang="ja-JP" altLang="en-US"/>
              <a:t>スクリプトを充実させる．</a:t>
            </a:r>
            <a:endParaRPr kumimoji="1" lang="en-US" altLang="ja-JP" dirty="0"/>
          </a:p>
          <a:p>
            <a:pPr lvl="1">
              <a:lnSpc>
                <a:spcPct val="120000"/>
              </a:lnSpc>
            </a:pPr>
            <a:r>
              <a:rPr lang="ja-JP" altLang="en-US"/>
              <a:t>ビルドする．</a:t>
            </a:r>
            <a:endParaRPr lang="en-US" altLang="ja-JP" dirty="0"/>
          </a:p>
          <a:p>
            <a:pPr lvl="1">
              <a:lnSpc>
                <a:spcPct val="120000"/>
              </a:lnSpc>
            </a:pPr>
            <a:r>
              <a:rPr kumimoji="1" lang="ja-JP" altLang="en-US"/>
              <a:t>バージョンを上げる．</a:t>
            </a:r>
            <a:endParaRPr kumimoji="1" lang="en-US" altLang="ja-JP" dirty="0"/>
          </a:p>
          <a:p>
            <a:pPr lvl="1">
              <a:lnSpc>
                <a:spcPct val="120000"/>
              </a:lnSpc>
            </a:pPr>
            <a:r>
              <a:rPr lang="ja-JP" altLang="en-US"/>
              <a:t>プルリクエストを作成する．</a:t>
            </a:r>
            <a:endParaRPr lang="en-US" altLang="ja-JP" dirty="0"/>
          </a:p>
          <a:p>
            <a:pPr lvl="1">
              <a:lnSpc>
                <a:spcPct val="120000"/>
              </a:lnSpc>
            </a:pPr>
            <a:r>
              <a:rPr kumimoji="1" lang="ja-JP" altLang="en-US"/>
              <a:t>リリースを作成する．</a:t>
            </a:r>
            <a:endParaRPr kumimoji="1" lang="en-US" altLang="ja-JP" dirty="0"/>
          </a:p>
          <a:p>
            <a:pPr lvl="2">
              <a:lnSpc>
                <a:spcPct val="120000"/>
              </a:lnSpc>
            </a:pPr>
            <a:r>
              <a:rPr kumimoji="1" lang="ja-JP" altLang="en-US"/>
              <a:t>ドキュメントを作成する．</a:t>
            </a:r>
            <a:endParaRPr kumimoji="1" lang="en-US" altLang="ja-JP" dirty="0"/>
          </a:p>
          <a:p>
            <a:pPr lvl="2">
              <a:lnSpc>
                <a:spcPct val="120000"/>
              </a:lnSpc>
            </a:pPr>
            <a:r>
              <a:rPr kumimoji="1" lang="ja-JP" altLang="en-US"/>
              <a:t>配布用ファイルを準備し，アップロードする．</a:t>
            </a:r>
            <a:endParaRPr kumimoji="1" lang="en-US" altLang="ja-JP" dirty="0"/>
          </a:p>
          <a:p>
            <a:pPr lvl="2">
              <a:lnSpc>
                <a:spcPct val="120000"/>
              </a:lnSpc>
            </a:pPr>
            <a:r>
              <a:rPr kumimoji="1" lang="en-US" altLang="ja-JP" dirty="0"/>
              <a:t>Docker</a:t>
            </a:r>
            <a:r>
              <a:rPr kumimoji="1" lang="ja-JP" altLang="en-US"/>
              <a:t>イメージを構築する．</a:t>
            </a:r>
          </a:p>
          <a:p>
            <a:pPr>
              <a:lnSpc>
                <a:spcPct val="120000"/>
              </a:lnSpc>
            </a:pPr>
            <a:endParaRPr lang="ja-JP" altLang="en-US"/>
          </a:p>
        </p:txBody>
      </p:sp>
      <p:sp>
        <p:nvSpPr>
          <p:cNvPr id="4" name="日付プレースホルダー 3">
            <a:extLst>
              <a:ext uri="{FF2B5EF4-FFF2-40B4-BE49-F238E27FC236}">
                <a16:creationId xmlns:a16="http://schemas.microsoft.com/office/drawing/2014/main" id="{3523D18B-A867-7D3B-A26E-3B46F4A0590A}"/>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F2AADD52-16DE-6222-D471-EAD63B58F3D6}"/>
              </a:ext>
            </a:extLst>
          </p:cNvPr>
          <p:cNvSpPr>
            <a:spLocks noGrp="1"/>
          </p:cNvSpPr>
          <p:nvPr>
            <p:ph type="sldNum" sz="quarter" idx="12"/>
          </p:nvPr>
        </p:nvSpPr>
        <p:spPr/>
        <p:txBody>
          <a:bodyPr/>
          <a:lstStyle/>
          <a:p>
            <a:fld id="{0B8845E4-5C92-A046-BB66-E5D9CC995B08}" type="slidenum">
              <a:rPr kumimoji="1" lang="ja-JP" altLang="en-US" smtClean="0"/>
              <a:t>4</a:t>
            </a:fld>
            <a:endParaRPr kumimoji="1" lang="ja-JP" altLang="en-US"/>
          </a:p>
        </p:txBody>
      </p:sp>
      <p:pic>
        <p:nvPicPr>
          <p:cNvPr id="1026" name="Picture 2" descr="cobra logo">
            <a:extLst>
              <a:ext uri="{FF2B5EF4-FFF2-40B4-BE49-F238E27FC236}">
                <a16:creationId xmlns:a16="http://schemas.microsoft.com/office/drawing/2014/main" id="{9B623B04-4C4D-588D-3E3C-DC6BA79F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433" y="4205478"/>
            <a:ext cx="113637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phQLを触ってみました〜REST APIとGraphQLの決定的な違い | スターフィールド株式会社">
            <a:extLst>
              <a:ext uri="{FF2B5EF4-FFF2-40B4-BE49-F238E27FC236}">
                <a16:creationId xmlns:a16="http://schemas.microsoft.com/office/drawing/2014/main" id="{93E63C7D-7A19-22F4-6E84-801897E29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083" y="3277214"/>
            <a:ext cx="1677669" cy="720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49C2EC08-02F7-2B5A-A298-E0B87D538D46}"/>
              </a:ext>
            </a:extLst>
          </p:cNvPr>
          <p:cNvSpPr>
            <a:spLocks noGrp="1"/>
          </p:cNvSpPr>
          <p:nvPr>
            <p:ph sz="half" idx="1"/>
          </p:nvPr>
        </p:nvSpPr>
        <p:spPr/>
        <p:txBody>
          <a:bodyPr>
            <a:normAutofit fontScale="62500" lnSpcReduction="20000"/>
          </a:bodyPr>
          <a:lstStyle/>
          <a:p>
            <a:pPr>
              <a:lnSpc>
                <a:spcPct val="110000"/>
              </a:lnSpc>
            </a:pPr>
            <a:r>
              <a:rPr kumimoji="1" lang="ja-JP" altLang="en-US"/>
              <a:t>必要な知識</a:t>
            </a:r>
            <a:endParaRPr kumimoji="1" lang="en-US" altLang="ja-JP" dirty="0"/>
          </a:p>
          <a:p>
            <a:pPr lvl="1">
              <a:lnSpc>
                <a:spcPct val="110000"/>
              </a:lnSpc>
            </a:pPr>
            <a:r>
              <a:rPr lang="en-US" altLang="ja-JP" dirty="0"/>
              <a:t>Go</a:t>
            </a:r>
            <a:r>
              <a:rPr lang="ja-JP" altLang="en-US"/>
              <a:t>言語の基本</a:t>
            </a:r>
            <a:endParaRPr kumimoji="1" lang="en-US" altLang="ja-JP" dirty="0"/>
          </a:p>
          <a:p>
            <a:pPr lvl="1">
              <a:lnSpc>
                <a:spcPct val="110000"/>
              </a:lnSpc>
            </a:pPr>
            <a:r>
              <a:rPr lang="en-US" altLang="ja-JP" dirty="0"/>
              <a:t>Web API</a:t>
            </a:r>
          </a:p>
          <a:p>
            <a:pPr lvl="2">
              <a:lnSpc>
                <a:spcPct val="110000"/>
              </a:lnSpc>
            </a:pPr>
            <a:r>
              <a:rPr lang="en-US" altLang="ja-JP" dirty="0"/>
              <a:t>Rest API</a:t>
            </a:r>
          </a:p>
          <a:p>
            <a:pPr lvl="2">
              <a:lnSpc>
                <a:spcPct val="110000"/>
              </a:lnSpc>
            </a:pPr>
            <a:r>
              <a:rPr lang="en-US" altLang="ja-JP" dirty="0"/>
              <a:t> </a:t>
            </a:r>
          </a:p>
          <a:p>
            <a:pPr lvl="1">
              <a:lnSpc>
                <a:spcPct val="110000"/>
              </a:lnSpc>
            </a:pPr>
            <a:r>
              <a:rPr lang="en-US" altLang="ja-JP" dirty="0"/>
              <a:t>CLI Parsing </a:t>
            </a:r>
            <a:r>
              <a:rPr lang="ja-JP" altLang="en-US"/>
              <a:t>ライブラリ</a:t>
            </a:r>
            <a:endParaRPr lang="en-US" altLang="ja-JP" dirty="0"/>
          </a:p>
          <a:p>
            <a:pPr lvl="2">
              <a:lnSpc>
                <a:spcPct val="110000"/>
              </a:lnSpc>
            </a:pPr>
            <a:r>
              <a:rPr lang="en-US" altLang="ja-JP" dirty="0"/>
              <a:t> </a:t>
            </a:r>
          </a:p>
        </p:txBody>
      </p:sp>
      <p:sp>
        <p:nvSpPr>
          <p:cNvPr id="11" name="テキスト ボックス 10">
            <a:extLst>
              <a:ext uri="{FF2B5EF4-FFF2-40B4-BE49-F238E27FC236}">
                <a16:creationId xmlns:a16="http://schemas.microsoft.com/office/drawing/2014/main" id="{503729DF-35DF-4000-3F58-6452396E0F09}"/>
              </a:ext>
            </a:extLst>
          </p:cNvPr>
          <p:cNvSpPr txBox="1"/>
          <p:nvPr/>
        </p:nvSpPr>
        <p:spPr>
          <a:xfrm>
            <a:off x="1781033" y="5833384"/>
            <a:ext cx="4128448" cy="369332"/>
          </a:xfrm>
          <a:prstGeom prst="rect">
            <a:avLst/>
          </a:prstGeom>
          <a:noFill/>
        </p:spPr>
        <p:txBody>
          <a:bodyPr wrap="square">
            <a:spAutoFit/>
          </a:bodyPr>
          <a:lstStyle/>
          <a:p>
            <a:r>
              <a:rPr lang="ja-JP" altLang="en-US">
                <a:latin typeface="Consolas" panose="020B0609020204030204" pitchFamily="49" charset="0"/>
                <a:cs typeface="Consolas" panose="020B0609020204030204" pitchFamily="49" charset="0"/>
              </a:rPr>
              <a:t>https://github.com/spf13/pflag</a:t>
            </a:r>
          </a:p>
        </p:txBody>
      </p:sp>
      <p:sp>
        <p:nvSpPr>
          <p:cNvPr id="12" name="テキスト ボックス 11">
            <a:extLst>
              <a:ext uri="{FF2B5EF4-FFF2-40B4-BE49-F238E27FC236}">
                <a16:creationId xmlns:a16="http://schemas.microsoft.com/office/drawing/2014/main" id="{023B61C4-3ADA-FBE0-7B32-3299104DC5FF}"/>
              </a:ext>
            </a:extLst>
          </p:cNvPr>
          <p:cNvSpPr txBox="1"/>
          <p:nvPr/>
        </p:nvSpPr>
        <p:spPr>
          <a:xfrm>
            <a:off x="1781033" y="5483543"/>
            <a:ext cx="4128448" cy="369332"/>
          </a:xfrm>
          <a:prstGeom prst="rect">
            <a:avLst/>
          </a:prstGeom>
          <a:noFill/>
        </p:spPr>
        <p:txBody>
          <a:bodyPr wrap="square">
            <a:spAutoFit/>
          </a:bodyPr>
          <a:lstStyle/>
          <a:p>
            <a:r>
              <a:rPr lang="ja-JP" altLang="en-US">
                <a:latin typeface="Consolas" panose="020B0609020204030204" pitchFamily="49" charset="0"/>
                <a:cs typeface="Consolas" panose="020B0609020204030204" pitchFamily="49" charset="0"/>
              </a:rPr>
              <a:t>https://github.com/spf13/</a:t>
            </a:r>
            <a:r>
              <a:rPr lang="en-US" altLang="ja-JP" dirty="0">
                <a:latin typeface="Consolas" panose="020B0609020204030204" pitchFamily="49" charset="0"/>
                <a:cs typeface="Consolas" panose="020B0609020204030204" pitchFamily="49" charset="0"/>
              </a:rPr>
              <a:t>cobra</a:t>
            </a:r>
            <a:endParaRPr lang="ja-JP"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4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5B44A-2889-BEC7-C95F-E24CDAE8C67D}"/>
              </a:ext>
            </a:extLst>
          </p:cNvPr>
          <p:cNvSpPr>
            <a:spLocks noGrp="1"/>
          </p:cNvSpPr>
          <p:nvPr>
            <p:ph type="title"/>
          </p:nvPr>
        </p:nvSpPr>
        <p:spPr/>
        <p:txBody>
          <a:bodyPr/>
          <a:lstStyle/>
          <a:p>
            <a:r>
              <a:rPr kumimoji="1" lang="en-US" altLang="ja-JP" dirty="0"/>
              <a:t>Go</a:t>
            </a:r>
            <a:r>
              <a:rPr kumimoji="1" lang="ja-JP" altLang="en-US"/>
              <a:t>言語の基本</a:t>
            </a:r>
            <a:r>
              <a:rPr lang="ja-JP" altLang="en-US"/>
              <a:t>（</a:t>
            </a:r>
            <a:r>
              <a:rPr lang="en-US" altLang="ja-JP" dirty="0"/>
              <a:t>1/4</a:t>
            </a:r>
            <a:r>
              <a:rPr lang="ja-JP" altLang="en-US"/>
              <a:t>）</a:t>
            </a:r>
            <a:endParaRPr kumimoji="1" lang="ja-JP" altLang="en-US"/>
          </a:p>
        </p:txBody>
      </p:sp>
      <p:sp>
        <p:nvSpPr>
          <p:cNvPr id="7" name="コンテンツ プレースホルダー 6">
            <a:extLst>
              <a:ext uri="{FF2B5EF4-FFF2-40B4-BE49-F238E27FC236}">
                <a16:creationId xmlns:a16="http://schemas.microsoft.com/office/drawing/2014/main" id="{76A63F6B-E1CA-08F3-E0CE-9CC74A717BCC}"/>
              </a:ext>
            </a:extLst>
          </p:cNvPr>
          <p:cNvSpPr>
            <a:spLocks noGrp="1"/>
          </p:cNvSpPr>
          <p:nvPr>
            <p:ph idx="1"/>
          </p:nvPr>
        </p:nvSpPr>
        <p:spPr>
          <a:xfrm>
            <a:off x="838200" y="1825626"/>
            <a:ext cx="10515600" cy="2731134"/>
          </a:xfrm>
        </p:spPr>
        <p:txBody>
          <a:bodyPr>
            <a:normAutofit fontScale="77500" lnSpcReduction="20000"/>
          </a:bodyPr>
          <a:lstStyle/>
          <a:p>
            <a:pPr>
              <a:lnSpc>
                <a:spcPct val="110000"/>
              </a:lnSpc>
            </a:pPr>
            <a:r>
              <a:rPr lang="ja-JP" altLang="en-US"/>
              <a:t>変数宣言（</a:t>
            </a:r>
            <a:r>
              <a:rPr lang="en-US" altLang="ja-JP" dirty="0">
                <a:latin typeface="Consolas" panose="020B0609020204030204" pitchFamily="49" charset="0"/>
                <a:cs typeface="Consolas" panose="020B0609020204030204" pitchFamily="49" charset="0"/>
              </a:rPr>
              <a:t>var</a:t>
            </a:r>
            <a:r>
              <a:rPr lang="ja-JP" altLang="en-US"/>
              <a:t>）</a:t>
            </a:r>
            <a:endParaRPr lang="en-US" altLang="ja-JP" dirty="0"/>
          </a:p>
          <a:p>
            <a:pPr lvl="1">
              <a:lnSpc>
                <a:spcPct val="110000"/>
              </a:lnSpc>
            </a:pPr>
            <a:endParaRPr lang="en-US" altLang="ja-JP" dirty="0"/>
          </a:p>
          <a:p>
            <a:pPr lvl="1">
              <a:lnSpc>
                <a:spcPct val="110000"/>
              </a:lnSpc>
            </a:pPr>
            <a:endParaRPr lang="en-US" altLang="ja-JP" dirty="0"/>
          </a:p>
          <a:p>
            <a:pPr lvl="1">
              <a:lnSpc>
                <a:spcPct val="110000"/>
              </a:lnSpc>
            </a:pPr>
            <a:endParaRPr lang="en-US" altLang="ja-JP" dirty="0"/>
          </a:p>
          <a:p>
            <a:pPr>
              <a:lnSpc>
                <a:spcPct val="110000"/>
              </a:lnSpc>
            </a:pPr>
            <a:r>
              <a:rPr lang="ja-JP" altLang="en-US"/>
              <a:t>関数宣言（</a:t>
            </a:r>
            <a:r>
              <a:rPr lang="en-US" altLang="ja-JP" dirty="0" err="1">
                <a:latin typeface="Consolas" panose="020B0609020204030204" pitchFamily="49" charset="0"/>
                <a:cs typeface="Consolas" panose="020B0609020204030204" pitchFamily="49" charset="0"/>
              </a:rPr>
              <a:t>func</a:t>
            </a:r>
            <a:r>
              <a:rPr lang="ja-JP" altLang="en-US"/>
              <a:t>）</a:t>
            </a:r>
            <a:endParaRPr lang="en-US" altLang="ja-JP" dirty="0"/>
          </a:p>
          <a:p>
            <a:pPr>
              <a:lnSpc>
                <a:spcPct val="110000"/>
              </a:lnSpc>
            </a:pPr>
            <a:endParaRPr lang="en-US" altLang="ja-JP" dirty="0"/>
          </a:p>
        </p:txBody>
      </p:sp>
      <p:sp>
        <p:nvSpPr>
          <p:cNvPr id="5" name="日付プレースホルダー 4">
            <a:extLst>
              <a:ext uri="{FF2B5EF4-FFF2-40B4-BE49-F238E27FC236}">
                <a16:creationId xmlns:a16="http://schemas.microsoft.com/office/drawing/2014/main" id="{457B152A-121B-1BBB-A7E6-93D1341187D6}"/>
              </a:ext>
            </a:extLst>
          </p:cNvPr>
          <p:cNvSpPr>
            <a:spLocks noGrp="1"/>
          </p:cNvSpPr>
          <p:nvPr>
            <p:ph type="dt" sz="half" idx="10"/>
          </p:nvPr>
        </p:nvSpPr>
        <p:spPr/>
        <p:txBody>
          <a:bodyPr/>
          <a:lstStyle/>
          <a:p>
            <a:r>
              <a:rPr kumimoji="1" lang="en-US" altLang="ja-JP"/>
              <a:t>2023-05-09</a:t>
            </a:r>
            <a:endParaRPr kumimoji="1" lang="ja-JP" altLang="en-US"/>
          </a:p>
        </p:txBody>
      </p:sp>
      <p:sp>
        <p:nvSpPr>
          <p:cNvPr id="6" name="スライド番号プレースホルダー 5">
            <a:extLst>
              <a:ext uri="{FF2B5EF4-FFF2-40B4-BE49-F238E27FC236}">
                <a16:creationId xmlns:a16="http://schemas.microsoft.com/office/drawing/2014/main" id="{06F99EBB-B785-97C3-6658-27387A9432D7}"/>
              </a:ext>
            </a:extLst>
          </p:cNvPr>
          <p:cNvSpPr>
            <a:spLocks noGrp="1"/>
          </p:cNvSpPr>
          <p:nvPr>
            <p:ph type="sldNum" sz="quarter" idx="12"/>
          </p:nvPr>
        </p:nvSpPr>
        <p:spPr/>
        <p:txBody>
          <a:bodyPr/>
          <a:lstStyle/>
          <a:p>
            <a:fld id="{0B8845E4-5C92-A046-BB66-E5D9CC995B08}"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45B4FAAE-8B70-F0B1-CD73-6CF2073C3413}"/>
              </a:ext>
            </a:extLst>
          </p:cNvPr>
          <p:cNvSpPr txBox="1"/>
          <p:nvPr/>
        </p:nvSpPr>
        <p:spPr>
          <a:xfrm>
            <a:off x="977732" y="2438400"/>
            <a:ext cx="2464136" cy="646331"/>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var variable int32</a:t>
            </a:r>
          </a:p>
          <a:p>
            <a:r>
              <a:rPr lang="en-US" altLang="ja-JP" dirty="0">
                <a:latin typeface="Consolas" panose="020B0609020204030204" pitchFamily="49" charset="0"/>
                <a:cs typeface="Consolas" panose="020B0609020204030204" pitchFamily="49" charset="0"/>
              </a:rPr>
              <a:t>variable = 10</a:t>
            </a:r>
            <a:endParaRPr kumimoji="1" lang="ja-JP" altLang="en-US">
              <a:latin typeface="Consolas" panose="020B0609020204030204" pitchFamily="49" charset="0"/>
              <a:cs typeface="Consolas" panose="020B0609020204030204" pitchFamily="49" charset="0"/>
            </a:endParaRPr>
          </a:p>
        </p:txBody>
      </p:sp>
      <p:sp>
        <p:nvSpPr>
          <p:cNvPr id="9" name="テキスト ボックス 8">
            <a:extLst>
              <a:ext uri="{FF2B5EF4-FFF2-40B4-BE49-F238E27FC236}">
                <a16:creationId xmlns:a16="http://schemas.microsoft.com/office/drawing/2014/main" id="{48A159F2-3BFC-C36E-BE6A-07ACE466C665}"/>
              </a:ext>
            </a:extLst>
          </p:cNvPr>
          <p:cNvSpPr txBox="1"/>
          <p:nvPr/>
        </p:nvSpPr>
        <p:spPr>
          <a:xfrm>
            <a:off x="6885539" y="2438400"/>
            <a:ext cx="2337499" cy="369332"/>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var variable = 10</a:t>
            </a:r>
          </a:p>
        </p:txBody>
      </p:sp>
      <p:sp>
        <p:nvSpPr>
          <p:cNvPr id="10" name="テキスト ボックス 9">
            <a:extLst>
              <a:ext uri="{FF2B5EF4-FFF2-40B4-BE49-F238E27FC236}">
                <a16:creationId xmlns:a16="http://schemas.microsoft.com/office/drawing/2014/main" id="{1EF6A340-BCE3-323D-F8CD-1144A20F12DE}"/>
              </a:ext>
            </a:extLst>
          </p:cNvPr>
          <p:cNvSpPr txBox="1"/>
          <p:nvPr/>
        </p:nvSpPr>
        <p:spPr>
          <a:xfrm>
            <a:off x="9396213" y="2438400"/>
            <a:ext cx="1957587" cy="369332"/>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variable := 10</a:t>
            </a:r>
          </a:p>
        </p:txBody>
      </p:sp>
      <p:sp>
        <p:nvSpPr>
          <p:cNvPr id="11" name="テキスト ボックス 10">
            <a:extLst>
              <a:ext uri="{FF2B5EF4-FFF2-40B4-BE49-F238E27FC236}">
                <a16:creationId xmlns:a16="http://schemas.microsoft.com/office/drawing/2014/main" id="{B5FC3F10-12A5-2418-4C5D-AB9AF60406FA}"/>
              </a:ext>
            </a:extLst>
          </p:cNvPr>
          <p:cNvSpPr txBox="1"/>
          <p:nvPr/>
        </p:nvSpPr>
        <p:spPr>
          <a:xfrm>
            <a:off x="3615042" y="2438400"/>
            <a:ext cx="3097323" cy="369332"/>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var variable int32 = 10</a:t>
            </a:r>
          </a:p>
        </p:txBody>
      </p:sp>
      <p:sp>
        <p:nvSpPr>
          <p:cNvPr id="12" name="テキスト ボックス 11">
            <a:extLst>
              <a:ext uri="{FF2B5EF4-FFF2-40B4-BE49-F238E27FC236}">
                <a16:creationId xmlns:a16="http://schemas.microsoft.com/office/drawing/2014/main" id="{0295505E-0313-B78B-B1A1-780525894BAC}"/>
              </a:ext>
            </a:extLst>
          </p:cNvPr>
          <p:cNvSpPr txBox="1"/>
          <p:nvPr/>
        </p:nvSpPr>
        <p:spPr>
          <a:xfrm>
            <a:off x="977732" y="3183374"/>
            <a:ext cx="3081293" cy="646331"/>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a:t>
            </a:r>
            <a:r>
              <a:rPr kumimoji="1" lang="en-US" altLang="ja-JP" dirty="0">
                <a:latin typeface="Consolas" panose="020B0609020204030204" pitchFamily="49" charset="0"/>
                <a:ea typeface="Meiryo" panose="020B0604030504040204" pitchFamily="34" charset="-128"/>
                <a:cs typeface="Consolas" panose="020B0609020204030204" pitchFamily="49" charset="0"/>
              </a:rPr>
              <a:t>var</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変数名</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型名」で</a:t>
            </a:r>
            <a:endParaRPr kumimoji="1" lang="en-US" altLang="ja-JP" dirty="0">
              <a:latin typeface="Meiryo" panose="020B0604030504040204" pitchFamily="34" charset="-128"/>
              <a:ea typeface="Meiryo" panose="020B0604030504040204" pitchFamily="34" charset="-128"/>
            </a:endParaRPr>
          </a:p>
          <a:p>
            <a:r>
              <a:rPr kumimoji="1" lang="ja-JP" altLang="en-US">
                <a:latin typeface="Meiryo" panose="020B0604030504040204" pitchFamily="34" charset="-128"/>
                <a:ea typeface="Meiryo" panose="020B0604030504040204" pitchFamily="34" charset="-128"/>
              </a:rPr>
              <a:t>宣言する．</a:t>
            </a:r>
            <a:r>
              <a:rPr lang="ja-JP" altLang="en-US">
                <a:latin typeface="Meiryo" panose="020B0604030504040204" pitchFamily="34" charset="-128"/>
                <a:ea typeface="Meiryo" panose="020B0604030504040204" pitchFamily="34" charset="-128"/>
              </a:rPr>
              <a:t>代入は</a:t>
            </a:r>
            <a:r>
              <a:rPr lang="en-US" altLang="ja-JP" dirty="0">
                <a:latin typeface="Consolas" panose="020B0609020204030204" pitchFamily="49" charset="0"/>
                <a:ea typeface="Meiryo" panose="020B0604030504040204" pitchFamily="34" charset="-128"/>
                <a:cs typeface="Consolas" panose="020B0609020204030204" pitchFamily="49" charset="0"/>
              </a:rPr>
              <a:t>=</a:t>
            </a:r>
            <a:r>
              <a:rPr lang="ja-JP" altLang="en-US">
                <a:latin typeface="Meiryo" panose="020B0604030504040204" pitchFamily="34" charset="-128"/>
                <a:ea typeface="Meiryo" panose="020B0604030504040204" pitchFamily="34" charset="-128"/>
              </a:rPr>
              <a:t>で行う．</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3E3E3E1B-2A56-63DA-E0D4-0FE978CDAC0C}"/>
              </a:ext>
            </a:extLst>
          </p:cNvPr>
          <p:cNvSpPr txBox="1"/>
          <p:nvPr/>
        </p:nvSpPr>
        <p:spPr>
          <a:xfrm>
            <a:off x="3581400" y="2863771"/>
            <a:ext cx="3185487"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宣言と同時に代入もできる．</a:t>
            </a:r>
          </a:p>
        </p:txBody>
      </p:sp>
      <p:sp>
        <p:nvSpPr>
          <p:cNvPr id="14" name="テキスト ボックス 13">
            <a:extLst>
              <a:ext uri="{FF2B5EF4-FFF2-40B4-BE49-F238E27FC236}">
                <a16:creationId xmlns:a16="http://schemas.microsoft.com/office/drawing/2014/main" id="{D6BE428D-380C-6D86-846F-499368F7382F}"/>
              </a:ext>
            </a:extLst>
          </p:cNvPr>
          <p:cNvSpPr txBox="1"/>
          <p:nvPr/>
        </p:nvSpPr>
        <p:spPr>
          <a:xfrm>
            <a:off x="6885539" y="1792069"/>
            <a:ext cx="2723823" cy="646331"/>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型が明らかに予想できる</a:t>
            </a:r>
            <a:endParaRPr lang="en-US" altLang="ja-JP"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場合は省略可能．</a:t>
            </a:r>
            <a:endParaRPr kumimoji="1" lang="ja-JP" altLang="en-US">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8EC10382-A50A-5C7F-C171-68603FA19D54}"/>
              </a:ext>
            </a:extLst>
          </p:cNvPr>
          <p:cNvSpPr txBox="1"/>
          <p:nvPr/>
        </p:nvSpPr>
        <p:spPr>
          <a:xfrm>
            <a:off x="9370555" y="2860208"/>
            <a:ext cx="2778325" cy="923330"/>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宣言時に代入する場合は</a:t>
            </a:r>
            <a:endParaRPr kumimoji="1" lang="en-US" altLang="ja-JP" dirty="0">
              <a:latin typeface="Meiryo" panose="020B0604030504040204" pitchFamily="34" charset="-128"/>
              <a:ea typeface="Meiryo" panose="020B0604030504040204" pitchFamily="34" charset="-128"/>
            </a:endParaRPr>
          </a:p>
          <a:p>
            <a:r>
              <a:rPr lang="en-US" altLang="ja-JP" dirty="0">
                <a:latin typeface="Consolas" panose="020B0609020204030204" pitchFamily="49" charset="0"/>
                <a:ea typeface="Meiryo" panose="020B0604030504040204" pitchFamily="34" charset="-128"/>
                <a:cs typeface="Consolas" panose="020B0609020204030204" pitchFamily="49" charset="0"/>
              </a:rPr>
              <a:t>var</a:t>
            </a:r>
            <a:r>
              <a:rPr lang="ja-JP" altLang="en-US">
                <a:latin typeface="Meiryo" panose="020B0604030504040204" pitchFamily="34" charset="-128"/>
                <a:ea typeface="Meiryo" panose="020B0604030504040204" pitchFamily="34" charset="-128"/>
              </a:rPr>
              <a:t>も省略可能．ただし</a:t>
            </a:r>
            <a:endParaRPr lang="en-US" altLang="ja-JP"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代入の記号が</a:t>
            </a:r>
            <a:r>
              <a:rPr lang="en-US" altLang="ja-JP" dirty="0">
                <a:latin typeface="Consolas" panose="020B0609020204030204" pitchFamily="49" charset="0"/>
                <a:ea typeface="Meiryo" panose="020B0604030504040204" pitchFamily="34" charset="-128"/>
                <a:cs typeface="Consolas" panose="020B0609020204030204" pitchFamily="49" charset="0"/>
              </a:rPr>
              <a:t>:=</a:t>
            </a:r>
            <a:r>
              <a:rPr lang="ja-JP" altLang="en-US">
                <a:latin typeface="Meiryo" panose="020B0604030504040204" pitchFamily="34" charset="-128"/>
                <a:ea typeface="Meiryo" panose="020B0604030504040204" pitchFamily="34" charset="-128"/>
              </a:rPr>
              <a:t>になる．</a:t>
            </a:r>
            <a:endParaRPr kumimoji="1" lang="ja-JP" altLang="en-US">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AAE5A08C-78CC-D0F4-A78D-3979630606F6}"/>
              </a:ext>
            </a:extLst>
          </p:cNvPr>
          <p:cNvSpPr txBox="1"/>
          <p:nvPr/>
        </p:nvSpPr>
        <p:spPr>
          <a:xfrm>
            <a:off x="3615042" y="4425454"/>
            <a:ext cx="3223959" cy="923330"/>
          </a:xfrm>
          <a:prstGeom prst="rect">
            <a:avLst/>
          </a:prstGeom>
          <a:solidFill>
            <a:schemeClr val="bg1"/>
          </a:solidFill>
          <a:ln w="12700">
            <a:solidFill>
              <a:schemeClr val="tx1"/>
            </a:solidFill>
          </a:ln>
        </p:spPr>
        <p:txBody>
          <a:bodyPr wrap="none" rtlCol="0">
            <a:spAutoFit/>
          </a:bodyPr>
          <a:lstStyle/>
          <a:p>
            <a:r>
              <a:rPr kumimoji="1" lang="en-US" altLang="ja-JP" dirty="0" err="1">
                <a:latin typeface="Consolas" panose="020B0609020204030204" pitchFamily="49" charset="0"/>
                <a:cs typeface="Consolas" panose="020B0609020204030204" pitchFamily="49" charset="0"/>
              </a:rPr>
              <a:t>func</a:t>
            </a:r>
            <a:r>
              <a:rPr kumimoji="1" lang="en-US" altLang="ja-JP" dirty="0">
                <a:latin typeface="Consolas" panose="020B0609020204030204" pitchFamily="49" charset="0"/>
                <a:cs typeface="Consolas" panose="020B0609020204030204" pitchFamily="49" charset="0"/>
              </a:rPr>
              <a:t> add(a, b int) int {</a:t>
            </a:r>
          </a:p>
          <a:p>
            <a:r>
              <a:rPr lang="en-US" altLang="ja-JP" dirty="0">
                <a:latin typeface="Consolas" panose="020B0609020204030204" pitchFamily="49" charset="0"/>
                <a:cs typeface="Consolas" panose="020B0609020204030204" pitchFamily="49" charset="0"/>
              </a:rPr>
              <a:t>  return a + b</a:t>
            </a:r>
            <a:endParaRPr kumimoji="1"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a:t>
            </a:r>
            <a:endParaRPr kumimoji="1" lang="ja-JP" altLang="en-US">
              <a:latin typeface="Consolas" panose="020B0609020204030204" pitchFamily="49" charset="0"/>
              <a:cs typeface="Consolas" panose="020B0609020204030204" pitchFamily="49" charset="0"/>
            </a:endParaRPr>
          </a:p>
        </p:txBody>
      </p:sp>
      <p:sp>
        <p:nvSpPr>
          <p:cNvPr id="17" name="テキスト ボックス 16">
            <a:extLst>
              <a:ext uri="{FF2B5EF4-FFF2-40B4-BE49-F238E27FC236}">
                <a16:creationId xmlns:a16="http://schemas.microsoft.com/office/drawing/2014/main" id="{5D3BA7ED-80BA-A35E-B26D-EEE83F845734}"/>
              </a:ext>
            </a:extLst>
          </p:cNvPr>
          <p:cNvSpPr txBox="1"/>
          <p:nvPr/>
        </p:nvSpPr>
        <p:spPr>
          <a:xfrm>
            <a:off x="7623292" y="4425454"/>
            <a:ext cx="3603872" cy="1200329"/>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sub := </a:t>
            </a:r>
            <a:r>
              <a:rPr kumimoji="1" lang="en-US" altLang="ja-JP" dirty="0" err="1">
                <a:latin typeface="Consolas" panose="020B0609020204030204" pitchFamily="49" charset="0"/>
                <a:cs typeface="Consolas" panose="020B0609020204030204" pitchFamily="49" charset="0"/>
              </a:rPr>
              <a:t>func</a:t>
            </a:r>
            <a:r>
              <a:rPr kumimoji="1" lang="en-US" altLang="ja-JP" dirty="0">
                <a:latin typeface="Consolas" panose="020B0609020204030204" pitchFamily="49" charset="0"/>
                <a:cs typeface="Consolas" panose="020B0609020204030204" pitchFamily="49" charset="0"/>
              </a:rPr>
              <a:t>(a, b int) int {</a:t>
            </a:r>
          </a:p>
          <a:p>
            <a:r>
              <a:rPr lang="en-US" altLang="ja-JP" dirty="0">
                <a:latin typeface="Consolas" panose="020B0609020204030204" pitchFamily="49" charset="0"/>
                <a:cs typeface="Consolas" panose="020B0609020204030204" pitchFamily="49" charset="0"/>
              </a:rPr>
              <a:t>  return a - b</a:t>
            </a:r>
            <a:endParaRPr kumimoji="1"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a:t>
            </a:r>
          </a:p>
          <a:p>
            <a:r>
              <a:rPr kumimoji="1" lang="en-US" altLang="ja-JP" dirty="0">
                <a:latin typeface="Consolas" panose="020B0609020204030204" pitchFamily="49" charset="0"/>
                <a:cs typeface="Consolas" panose="020B0609020204030204" pitchFamily="49" charset="0"/>
              </a:rPr>
              <a:t>result := sub(4, 2)</a:t>
            </a:r>
            <a:endParaRPr kumimoji="1" lang="ja-JP" altLang="en-US">
              <a:latin typeface="Consolas" panose="020B0609020204030204" pitchFamily="49" charset="0"/>
              <a:cs typeface="Consolas" panose="020B0609020204030204" pitchFamily="49" charset="0"/>
            </a:endParaRPr>
          </a:p>
        </p:txBody>
      </p:sp>
      <p:sp>
        <p:nvSpPr>
          <p:cNvPr id="18" name="テキスト ボックス 17">
            <a:extLst>
              <a:ext uri="{FF2B5EF4-FFF2-40B4-BE49-F238E27FC236}">
                <a16:creationId xmlns:a16="http://schemas.microsoft.com/office/drawing/2014/main" id="{1D0650F8-35F3-F388-C5AD-8A313E323600}"/>
              </a:ext>
            </a:extLst>
          </p:cNvPr>
          <p:cNvSpPr txBox="1"/>
          <p:nvPr/>
        </p:nvSpPr>
        <p:spPr>
          <a:xfrm>
            <a:off x="7623292" y="3779123"/>
            <a:ext cx="4570482" cy="646331"/>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関数を変数に代入することも可能．</a:t>
            </a:r>
            <a:endParaRPr kumimoji="1" lang="en-US" altLang="ja-JP" dirty="0">
              <a:latin typeface="Meiryo" panose="020B0604030504040204" pitchFamily="34" charset="-128"/>
              <a:ea typeface="Meiryo" panose="020B0604030504040204" pitchFamily="34" charset="-128"/>
            </a:endParaRPr>
          </a:p>
          <a:p>
            <a:r>
              <a:rPr kumimoji="1" lang="ja-JP" altLang="en-US">
                <a:latin typeface="Meiryo" panose="020B0604030504040204" pitchFamily="34" charset="-128"/>
                <a:ea typeface="Meiryo" panose="020B0604030504040204" pitchFamily="34" charset="-128"/>
              </a:rPr>
              <a:t>すなわち，引数や返り値としても扱える．</a:t>
            </a:r>
          </a:p>
        </p:txBody>
      </p:sp>
      <p:sp>
        <p:nvSpPr>
          <p:cNvPr id="20" name="テキスト ボックス 19">
            <a:extLst>
              <a:ext uri="{FF2B5EF4-FFF2-40B4-BE49-F238E27FC236}">
                <a16:creationId xmlns:a16="http://schemas.microsoft.com/office/drawing/2014/main" id="{A63E76C0-EB3B-F57D-5996-082C17861789}"/>
              </a:ext>
            </a:extLst>
          </p:cNvPr>
          <p:cNvSpPr txBox="1"/>
          <p:nvPr/>
        </p:nvSpPr>
        <p:spPr>
          <a:xfrm>
            <a:off x="3044190" y="6356350"/>
            <a:ext cx="6103620" cy="369332"/>
          </a:xfrm>
          <a:prstGeom prst="rect">
            <a:avLst/>
          </a:prstGeom>
          <a:noFill/>
        </p:spPr>
        <p:txBody>
          <a:bodyPr wrap="square">
            <a:spAutoFit/>
          </a:bodyPr>
          <a:lstStyle/>
          <a:p>
            <a:pPr algn="ctr"/>
            <a:r>
              <a:rPr lang="ja-JP" altLang="en-US">
                <a:latin typeface="Consolas" panose="020B0609020204030204" pitchFamily="49" charset="0"/>
                <a:cs typeface="Consolas" panose="020B0609020204030204" pitchFamily="49" charset="0"/>
              </a:rPr>
              <a:t>https://www.tohoho-web.com/ex/golang.html</a:t>
            </a:r>
          </a:p>
        </p:txBody>
      </p:sp>
    </p:spTree>
    <p:extLst>
      <p:ext uri="{BB962C8B-B14F-4D97-AF65-F5344CB8AC3E}">
        <p14:creationId xmlns:p14="http://schemas.microsoft.com/office/powerpoint/2010/main" val="35582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dissolve">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dissolv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P spid="16" grpId="0" animBg="1"/>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F24CC-D61C-33D2-CBEB-3C553B48CCE0}"/>
              </a:ext>
            </a:extLst>
          </p:cNvPr>
          <p:cNvSpPr>
            <a:spLocks noGrp="1"/>
          </p:cNvSpPr>
          <p:nvPr>
            <p:ph type="title"/>
          </p:nvPr>
        </p:nvSpPr>
        <p:spPr/>
        <p:txBody>
          <a:bodyPr/>
          <a:lstStyle/>
          <a:p>
            <a:r>
              <a:rPr kumimoji="1" lang="en-US" altLang="ja-JP" dirty="0"/>
              <a:t>Go</a:t>
            </a:r>
            <a:r>
              <a:rPr kumimoji="1" lang="ja-JP" altLang="en-US"/>
              <a:t>言語の基本</a:t>
            </a:r>
            <a:r>
              <a:rPr lang="ja-JP" altLang="en-US"/>
              <a:t>（</a:t>
            </a:r>
            <a:r>
              <a:rPr lang="en-US" altLang="ja-JP" dirty="0"/>
              <a:t>2/4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85E43DF-584E-30E1-5817-6E51515D2D4C}"/>
              </a:ext>
            </a:extLst>
          </p:cNvPr>
          <p:cNvSpPr>
            <a:spLocks noGrp="1"/>
          </p:cNvSpPr>
          <p:nvPr>
            <p:ph sz="half" idx="1"/>
          </p:nvPr>
        </p:nvSpPr>
        <p:spPr/>
        <p:txBody>
          <a:bodyPr/>
          <a:lstStyle/>
          <a:p>
            <a:r>
              <a:rPr kumimoji="1" lang="ja-JP" altLang="en-US"/>
              <a:t>条件分岐</a:t>
            </a:r>
          </a:p>
        </p:txBody>
      </p:sp>
      <p:sp>
        <p:nvSpPr>
          <p:cNvPr id="6" name="コンテンツ プレースホルダー 5">
            <a:extLst>
              <a:ext uri="{FF2B5EF4-FFF2-40B4-BE49-F238E27FC236}">
                <a16:creationId xmlns:a16="http://schemas.microsoft.com/office/drawing/2014/main" id="{2AB6385B-DF0C-9247-9E35-1C2764FE0036}"/>
              </a:ext>
            </a:extLst>
          </p:cNvPr>
          <p:cNvSpPr>
            <a:spLocks noGrp="1"/>
          </p:cNvSpPr>
          <p:nvPr>
            <p:ph sz="half" idx="2"/>
          </p:nvPr>
        </p:nvSpPr>
        <p:spPr/>
        <p:txBody>
          <a:bodyPr/>
          <a:lstStyle/>
          <a:p>
            <a:r>
              <a:rPr lang="ja-JP" altLang="en-US"/>
              <a:t>繰り返し</a:t>
            </a:r>
          </a:p>
        </p:txBody>
      </p:sp>
      <p:sp>
        <p:nvSpPr>
          <p:cNvPr id="4" name="日付プレースホルダー 3">
            <a:extLst>
              <a:ext uri="{FF2B5EF4-FFF2-40B4-BE49-F238E27FC236}">
                <a16:creationId xmlns:a16="http://schemas.microsoft.com/office/drawing/2014/main" id="{07824179-33E4-F6DB-DFB9-97F4C784CAC8}"/>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06A288F0-CFF7-D04E-AADA-9FE6D27FB08B}"/>
              </a:ext>
            </a:extLst>
          </p:cNvPr>
          <p:cNvSpPr>
            <a:spLocks noGrp="1"/>
          </p:cNvSpPr>
          <p:nvPr>
            <p:ph type="sldNum" sz="quarter" idx="12"/>
          </p:nvPr>
        </p:nvSpPr>
        <p:spPr/>
        <p:txBody>
          <a:bodyPr/>
          <a:lstStyle/>
          <a:p>
            <a:fld id="{0B8845E4-5C92-A046-BB66-E5D9CC995B08}"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9BAC5327-3BCF-CB27-BC49-0D69D8DC3A11}"/>
              </a:ext>
            </a:extLst>
          </p:cNvPr>
          <p:cNvSpPr txBox="1"/>
          <p:nvPr/>
        </p:nvSpPr>
        <p:spPr>
          <a:xfrm>
            <a:off x="535772" y="2438400"/>
            <a:ext cx="1704313" cy="1477328"/>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if x &lt; y {</a:t>
            </a:r>
          </a:p>
          <a:p>
            <a:r>
              <a:rPr lang="en-US" altLang="ja-JP" dirty="0">
                <a:latin typeface="Consolas" panose="020B0609020204030204" pitchFamily="49" charset="0"/>
                <a:cs typeface="Consolas" panose="020B0609020204030204" pitchFamily="49" charset="0"/>
              </a:rPr>
              <a:t>    return x</a:t>
            </a:r>
            <a:endParaRPr kumimoji="1" lang="en-US" altLang="ja-JP" dirty="0">
              <a:latin typeface="Consolas" panose="020B0609020204030204" pitchFamily="49" charset="0"/>
              <a:cs typeface="Consolas" panose="020B0609020204030204" pitchFamily="49" charset="0"/>
            </a:endParaRPr>
          </a:p>
          <a:p>
            <a:r>
              <a:rPr kumimoji="1" lang="en-US" altLang="ja-JP" dirty="0">
                <a:latin typeface="Consolas" panose="020B0609020204030204" pitchFamily="49" charset="0"/>
                <a:cs typeface="Consolas" panose="020B0609020204030204" pitchFamily="49" charset="0"/>
              </a:rPr>
              <a:t>} else {</a:t>
            </a:r>
          </a:p>
          <a:p>
            <a:r>
              <a:rPr lang="en-US" altLang="ja-JP" dirty="0">
                <a:latin typeface="Consolas" panose="020B0609020204030204" pitchFamily="49" charset="0"/>
                <a:cs typeface="Consolas" panose="020B0609020204030204" pitchFamily="49" charset="0"/>
              </a:rPr>
              <a:t>    return y</a:t>
            </a:r>
            <a:endParaRPr kumimoji="1"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a:t>
            </a:r>
          </a:p>
        </p:txBody>
      </p:sp>
      <p:sp>
        <p:nvSpPr>
          <p:cNvPr id="8" name="テキスト ボックス 7">
            <a:extLst>
              <a:ext uri="{FF2B5EF4-FFF2-40B4-BE49-F238E27FC236}">
                <a16:creationId xmlns:a16="http://schemas.microsoft.com/office/drawing/2014/main" id="{72BDF97E-83C0-DA64-D207-139D74F723E2}"/>
              </a:ext>
            </a:extLst>
          </p:cNvPr>
          <p:cNvSpPr txBox="1"/>
          <p:nvPr/>
        </p:nvSpPr>
        <p:spPr>
          <a:xfrm>
            <a:off x="2271408" y="2431574"/>
            <a:ext cx="3306432" cy="923330"/>
          </a:xfrm>
          <a:prstGeom prst="rect">
            <a:avLst/>
          </a:prstGeom>
          <a:noFill/>
        </p:spPr>
        <p:txBody>
          <a:bodyPr wrap="square" rtlCol="0">
            <a:spAutoFit/>
          </a:bodyPr>
          <a:lstStyle/>
          <a:p>
            <a:r>
              <a:rPr kumimoji="1" lang="en-US" altLang="ja-JP" dirty="0">
                <a:latin typeface="Consolas" panose="020B0609020204030204" pitchFamily="49" charset="0"/>
                <a:ea typeface="Meiryo" panose="020B0604030504040204" pitchFamily="34" charset="-128"/>
                <a:cs typeface="Consolas" panose="020B0609020204030204" pitchFamily="49" charset="0"/>
              </a:rPr>
              <a:t>if</a:t>
            </a:r>
            <a:r>
              <a:rPr kumimoji="1" lang="ja-JP" altLang="en-US">
                <a:latin typeface="Meiryo" panose="020B0604030504040204" pitchFamily="34" charset="-128"/>
                <a:ea typeface="Meiryo" panose="020B0604030504040204" pitchFamily="34" charset="-128"/>
              </a:rPr>
              <a:t>の後ろの</a:t>
            </a:r>
            <a:r>
              <a:rPr lang="ja-JP" altLang="en-US">
                <a:latin typeface="Meiryo" panose="020B0604030504040204" pitchFamily="34" charset="-128"/>
                <a:ea typeface="Meiryo" panose="020B0604030504040204" pitchFamily="34" charset="-128"/>
              </a:rPr>
              <a:t>括弧（</a:t>
            </a:r>
            <a:r>
              <a:rPr lang="en-US" altLang="ja-JP" dirty="0">
                <a:latin typeface="Consolas" panose="020B0609020204030204" pitchFamily="49" charset="0"/>
                <a:ea typeface="Meiryo" panose="020B0604030504040204" pitchFamily="34" charset="-128"/>
                <a:cs typeface="Consolas" panose="020B0609020204030204" pitchFamily="49" charset="0"/>
              </a:rPr>
              <a:t>()</a:t>
            </a:r>
            <a:r>
              <a:rPr lang="ja-JP" altLang="en-US">
                <a:latin typeface="Meiryo" panose="020B0604030504040204" pitchFamily="34" charset="-128"/>
                <a:ea typeface="Meiryo" panose="020B0604030504040204" pitchFamily="34" charset="-128"/>
              </a:rPr>
              <a:t>）は不要．中括弧（</a:t>
            </a:r>
            <a:r>
              <a:rPr lang="en-US" altLang="ja-JP" dirty="0">
                <a:latin typeface="Consolas" panose="020B0609020204030204" pitchFamily="49" charset="0"/>
                <a:ea typeface="Meiryo" panose="020B0604030504040204" pitchFamily="34" charset="-128"/>
                <a:cs typeface="Consolas" panose="020B0609020204030204" pitchFamily="49" charset="0"/>
              </a:rPr>
              <a:t>{}</a:t>
            </a:r>
            <a:r>
              <a:rPr lang="ja-JP" altLang="en-US">
                <a:latin typeface="Meiryo" panose="020B0604030504040204" pitchFamily="34" charset="-128"/>
                <a:ea typeface="Meiryo" panose="020B0604030504040204" pitchFamily="34" charset="-128"/>
              </a:rPr>
              <a:t>）は必須．</a:t>
            </a:r>
            <a:endParaRPr lang="en-US" altLang="ja-JP" dirty="0">
              <a:latin typeface="Meiryo" panose="020B0604030504040204" pitchFamily="34" charset="-128"/>
              <a:ea typeface="Meiryo" panose="020B0604030504040204" pitchFamily="34" charset="-128"/>
            </a:endParaRPr>
          </a:p>
          <a:p>
            <a:r>
              <a:rPr kumimoji="1" lang="en-US" altLang="ja-JP" dirty="0">
                <a:latin typeface="Consolas" panose="020B0609020204030204" pitchFamily="49" charset="0"/>
                <a:ea typeface="Meiryo" panose="020B0604030504040204" pitchFamily="34" charset="-128"/>
                <a:cs typeface="Consolas" panose="020B0609020204030204" pitchFamily="49" charset="0"/>
              </a:rPr>
              <a:t>else if</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も利用可能．</a:t>
            </a:r>
          </a:p>
        </p:txBody>
      </p:sp>
      <p:sp>
        <p:nvSpPr>
          <p:cNvPr id="9" name="テキスト ボックス 8">
            <a:extLst>
              <a:ext uri="{FF2B5EF4-FFF2-40B4-BE49-F238E27FC236}">
                <a16:creationId xmlns:a16="http://schemas.microsoft.com/office/drawing/2014/main" id="{EED7F2B4-1836-4321-E569-2EBF81884178}"/>
              </a:ext>
            </a:extLst>
          </p:cNvPr>
          <p:cNvSpPr txBox="1"/>
          <p:nvPr/>
        </p:nvSpPr>
        <p:spPr>
          <a:xfrm>
            <a:off x="535772" y="4109403"/>
            <a:ext cx="2084225" cy="1754326"/>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switch mode {</a:t>
            </a:r>
          </a:p>
          <a:p>
            <a:r>
              <a:rPr lang="en-US" altLang="ja-JP" dirty="0">
                <a:latin typeface="Consolas" panose="020B0609020204030204" pitchFamily="49" charset="0"/>
                <a:cs typeface="Consolas" panose="020B0609020204030204" pitchFamily="49" charset="0"/>
              </a:rPr>
              <a:t>case "running":</a:t>
            </a:r>
          </a:p>
          <a:p>
            <a:r>
              <a:rPr lang="en-US" altLang="ja-JP" dirty="0">
                <a:latin typeface="Consolas" panose="020B0609020204030204" pitchFamily="49" charset="0"/>
                <a:cs typeface="Consolas" panose="020B0609020204030204" pitchFamily="49" charset="0"/>
              </a:rPr>
              <a:t>  ...</a:t>
            </a:r>
          </a:p>
          <a:p>
            <a:r>
              <a:rPr lang="en-US" altLang="ja-JP" dirty="0">
                <a:latin typeface="Consolas" panose="020B0609020204030204" pitchFamily="49" charset="0"/>
                <a:cs typeface="Consolas" panose="020B0609020204030204" pitchFamily="49" charset="0"/>
              </a:rPr>
              <a:t>default:</a:t>
            </a:r>
          </a:p>
          <a:p>
            <a:r>
              <a:rPr kumimoji="1" lang="en-US" altLang="ja-JP" dirty="0">
                <a:latin typeface="Consolas" panose="020B0609020204030204" pitchFamily="49" charset="0"/>
                <a:cs typeface="Consolas" panose="020B0609020204030204" pitchFamily="49" charset="0"/>
              </a:rPr>
              <a:t>  ...</a:t>
            </a:r>
          </a:p>
          <a:p>
            <a:r>
              <a:rPr lang="en-US" altLang="ja-JP" dirty="0">
                <a:latin typeface="Consolas" panose="020B0609020204030204" pitchFamily="49" charset="0"/>
                <a:cs typeface="Consolas" panose="020B0609020204030204" pitchFamily="49" charset="0"/>
              </a:rPr>
              <a:t>}</a:t>
            </a:r>
          </a:p>
        </p:txBody>
      </p:sp>
      <p:sp>
        <p:nvSpPr>
          <p:cNvPr id="10" name="テキスト ボックス 9">
            <a:extLst>
              <a:ext uri="{FF2B5EF4-FFF2-40B4-BE49-F238E27FC236}">
                <a16:creationId xmlns:a16="http://schemas.microsoft.com/office/drawing/2014/main" id="{01EFCD8B-7A71-58C1-7492-25918947454D}"/>
              </a:ext>
            </a:extLst>
          </p:cNvPr>
          <p:cNvSpPr txBox="1"/>
          <p:nvPr/>
        </p:nvSpPr>
        <p:spPr>
          <a:xfrm>
            <a:off x="535772" y="5964248"/>
            <a:ext cx="1772557" cy="369332"/>
          </a:xfrm>
          <a:prstGeom prst="rect">
            <a:avLst/>
          </a:prstGeom>
          <a:noFill/>
        </p:spPr>
        <p:txBody>
          <a:bodyPr wrap="square" rtlCol="0">
            <a:spAutoFit/>
          </a:bodyPr>
          <a:lstStyle/>
          <a:p>
            <a:r>
              <a:rPr lang="en-US" altLang="ja-JP" dirty="0">
                <a:latin typeface="Consolas" panose="020B0609020204030204" pitchFamily="49" charset="0"/>
                <a:ea typeface="Meiryo" panose="020B0604030504040204" pitchFamily="34" charset="-128"/>
                <a:cs typeface="Consolas" panose="020B0609020204030204" pitchFamily="49" charset="0"/>
              </a:rPr>
              <a:t>break</a:t>
            </a:r>
            <a:r>
              <a:rPr lang="ja-JP" altLang="en-US">
                <a:latin typeface="Consolas" panose="020B0609020204030204" pitchFamily="49" charset="0"/>
                <a:ea typeface="Meiryo" panose="020B0604030504040204" pitchFamily="34" charset="-128"/>
                <a:cs typeface="Consolas" panose="020B0609020204030204" pitchFamily="49" charset="0"/>
              </a:rPr>
              <a:t>は不要．</a:t>
            </a: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FB4E86F1-A607-0E9B-4C57-92AA6F8EA9CB}"/>
              </a:ext>
            </a:extLst>
          </p:cNvPr>
          <p:cNvSpPr txBox="1"/>
          <p:nvPr/>
        </p:nvSpPr>
        <p:spPr>
          <a:xfrm>
            <a:off x="2772397" y="3555405"/>
            <a:ext cx="3223959" cy="2308324"/>
          </a:xfrm>
          <a:prstGeom prst="rect">
            <a:avLst/>
          </a:prstGeom>
          <a:solidFill>
            <a:schemeClr val="bg1"/>
          </a:solidFill>
          <a:ln w="12700">
            <a:solidFill>
              <a:schemeClr val="tx1"/>
            </a:solidFill>
          </a:ln>
        </p:spPr>
        <p:txBody>
          <a:bodyPr wrap="none" rtlCol="0">
            <a:spAutoFit/>
          </a:bodyPr>
          <a:lstStyle/>
          <a:p>
            <a:r>
              <a:rPr lang="en-US" altLang="ja-JP" dirty="0">
                <a:latin typeface="Consolas" panose="020B0609020204030204" pitchFamily="49" charset="0"/>
                <a:cs typeface="Consolas" panose="020B0609020204030204" pitchFamily="49" charset="0"/>
              </a:rPr>
              <a:t>switch {</a:t>
            </a:r>
          </a:p>
          <a:p>
            <a:r>
              <a:rPr lang="en-US" altLang="ja-JP" dirty="0">
                <a:latin typeface="Consolas" panose="020B0609020204030204" pitchFamily="49" charset="0"/>
                <a:cs typeface="Consolas" panose="020B0609020204030204" pitchFamily="49" charset="0"/>
              </a:rPr>
              <a:t>case x &gt; y:</a:t>
            </a:r>
          </a:p>
          <a:p>
            <a:r>
              <a:rPr lang="en-US" altLang="ja-JP" dirty="0">
                <a:latin typeface="Consolas" panose="020B0609020204030204" pitchFamily="49" charset="0"/>
                <a:cs typeface="Consolas" panose="020B0609020204030204" pitchFamily="49" charset="0"/>
              </a:rPr>
              <a:t>    </a:t>
            </a:r>
            <a:r>
              <a:rPr lang="en-US" altLang="ja-JP" dirty="0" err="1">
                <a:latin typeface="Consolas" panose="020B0609020204030204" pitchFamily="49" charset="0"/>
                <a:cs typeface="Consolas" panose="020B0609020204030204" pitchFamily="49" charset="0"/>
              </a:rPr>
              <a:t>fmt.Println</a:t>
            </a:r>
            <a:r>
              <a:rPr lang="en-US" altLang="ja-JP" dirty="0">
                <a:latin typeface="Consolas" panose="020B0609020204030204" pitchFamily="49" charset="0"/>
                <a:cs typeface="Consolas" panose="020B0609020204030204" pitchFamily="49" charset="0"/>
              </a:rPr>
              <a:t>("Big")</a:t>
            </a:r>
          </a:p>
          <a:p>
            <a:r>
              <a:rPr lang="en-US" altLang="ja-JP" dirty="0">
                <a:latin typeface="Consolas" panose="020B0609020204030204" pitchFamily="49" charset="0"/>
                <a:cs typeface="Consolas" panose="020B0609020204030204" pitchFamily="49" charset="0"/>
              </a:rPr>
              <a:t>case x &lt; y:</a:t>
            </a:r>
          </a:p>
          <a:p>
            <a:r>
              <a:rPr lang="en-US" altLang="ja-JP" dirty="0">
                <a:latin typeface="Consolas" panose="020B0609020204030204" pitchFamily="49" charset="0"/>
                <a:cs typeface="Consolas" panose="020B0609020204030204" pitchFamily="49" charset="0"/>
              </a:rPr>
              <a:t>    </a:t>
            </a:r>
            <a:r>
              <a:rPr lang="en-US" altLang="ja-JP" dirty="0" err="1">
                <a:latin typeface="Consolas" panose="020B0609020204030204" pitchFamily="49" charset="0"/>
                <a:cs typeface="Consolas" panose="020B0609020204030204" pitchFamily="49" charset="0"/>
              </a:rPr>
              <a:t>fmt.Println</a:t>
            </a:r>
            <a:r>
              <a:rPr lang="en-US" altLang="ja-JP" dirty="0">
                <a:latin typeface="Consolas" panose="020B0609020204030204" pitchFamily="49" charset="0"/>
                <a:cs typeface="Consolas" panose="020B0609020204030204" pitchFamily="49" charset="0"/>
              </a:rPr>
              <a:t>("Small")</a:t>
            </a:r>
          </a:p>
          <a:p>
            <a:r>
              <a:rPr lang="en-US" altLang="ja-JP" dirty="0">
                <a:latin typeface="Consolas" panose="020B0609020204030204" pitchFamily="49" charset="0"/>
                <a:cs typeface="Consolas" panose="020B0609020204030204" pitchFamily="49" charset="0"/>
              </a:rPr>
              <a:t>default:</a:t>
            </a:r>
          </a:p>
          <a:p>
            <a:r>
              <a:rPr lang="en-US" altLang="ja-JP" dirty="0">
                <a:latin typeface="Consolas" panose="020B0609020204030204" pitchFamily="49" charset="0"/>
                <a:cs typeface="Consolas" panose="020B0609020204030204" pitchFamily="49" charset="0"/>
              </a:rPr>
              <a:t>    </a:t>
            </a:r>
            <a:r>
              <a:rPr lang="en-US" altLang="ja-JP" dirty="0" err="1">
                <a:latin typeface="Consolas" panose="020B0609020204030204" pitchFamily="49" charset="0"/>
                <a:cs typeface="Consolas" panose="020B0609020204030204" pitchFamily="49" charset="0"/>
              </a:rPr>
              <a:t>fmt.Println</a:t>
            </a:r>
            <a:r>
              <a:rPr lang="en-US" altLang="ja-JP" dirty="0">
                <a:latin typeface="Consolas" panose="020B0609020204030204" pitchFamily="49" charset="0"/>
                <a:cs typeface="Consolas" panose="020B0609020204030204" pitchFamily="49" charset="0"/>
              </a:rPr>
              <a:t>("Equal")</a:t>
            </a:r>
          </a:p>
          <a:p>
            <a:r>
              <a:rPr lang="en-US" altLang="ja-JP" dirty="0">
                <a:latin typeface="Consolas" panose="020B0609020204030204" pitchFamily="49" charset="0"/>
                <a:cs typeface="Consolas" panose="020B0609020204030204" pitchFamily="49" charset="0"/>
              </a:rPr>
              <a:t>}</a:t>
            </a:r>
          </a:p>
        </p:txBody>
      </p:sp>
      <p:sp>
        <p:nvSpPr>
          <p:cNvPr id="12" name="テキスト ボックス 11">
            <a:extLst>
              <a:ext uri="{FF2B5EF4-FFF2-40B4-BE49-F238E27FC236}">
                <a16:creationId xmlns:a16="http://schemas.microsoft.com/office/drawing/2014/main" id="{58B9090B-B0BE-CDF5-6067-8F1D155AE8E3}"/>
              </a:ext>
            </a:extLst>
          </p:cNvPr>
          <p:cNvSpPr txBox="1"/>
          <p:nvPr/>
        </p:nvSpPr>
        <p:spPr>
          <a:xfrm>
            <a:off x="2772397" y="5964248"/>
            <a:ext cx="3223959" cy="369332"/>
          </a:xfrm>
          <a:prstGeom prst="rect">
            <a:avLst/>
          </a:prstGeom>
          <a:noFill/>
        </p:spPr>
        <p:txBody>
          <a:bodyPr wrap="square" rtlCol="0">
            <a:spAutoFit/>
          </a:bodyPr>
          <a:lstStyle/>
          <a:p>
            <a:r>
              <a:rPr lang="en-US" altLang="ja-JP" dirty="0">
                <a:latin typeface="Consolas" panose="020B0609020204030204" pitchFamily="49" charset="0"/>
                <a:ea typeface="Meiryo" panose="020B0604030504040204" pitchFamily="34" charset="-128"/>
                <a:cs typeface="Consolas" panose="020B0609020204030204" pitchFamily="49" charset="0"/>
              </a:rPr>
              <a:t>case</a:t>
            </a:r>
            <a:r>
              <a:rPr lang="ja-JP" altLang="en-US">
                <a:latin typeface="Consolas" panose="020B0609020204030204" pitchFamily="49" charset="0"/>
                <a:ea typeface="Meiryo" panose="020B0604030504040204" pitchFamily="34" charset="-128"/>
                <a:cs typeface="Consolas" panose="020B0609020204030204" pitchFamily="49" charset="0"/>
              </a:rPr>
              <a:t>に式も書ける．</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A6CD604-33ED-13CC-FD0B-B4FD4DC387F3}"/>
              </a:ext>
            </a:extLst>
          </p:cNvPr>
          <p:cNvSpPr txBox="1"/>
          <p:nvPr/>
        </p:nvSpPr>
        <p:spPr>
          <a:xfrm>
            <a:off x="6172200" y="2512496"/>
            <a:ext cx="3350597" cy="646331"/>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for </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 0; </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&lt; 10; </a:t>
            </a:r>
            <a:r>
              <a:rPr kumimoji="1" lang="en-US" altLang="ja-JP" dirty="0" err="1">
                <a:latin typeface="Consolas" panose="020B0609020204030204" pitchFamily="49" charset="0"/>
                <a:cs typeface="Consolas" panose="020B0609020204030204" pitchFamily="49" charset="0"/>
              </a:rPr>
              <a:t>i</a:t>
            </a:r>
            <a:r>
              <a:rPr kumimoji="1" lang="en-US" altLang="ja-JP" dirty="0">
                <a:latin typeface="Consolas" panose="020B0609020204030204" pitchFamily="49" charset="0"/>
                <a:cs typeface="Consolas" panose="020B0609020204030204" pitchFamily="49" charset="0"/>
              </a:rPr>
              <a:t>++ {</a:t>
            </a:r>
          </a:p>
          <a:p>
            <a:r>
              <a:rPr lang="en-US" altLang="ja-JP" dirty="0">
                <a:latin typeface="Consolas" panose="020B0609020204030204" pitchFamily="49" charset="0"/>
                <a:cs typeface="Consolas" panose="020B0609020204030204" pitchFamily="49" charset="0"/>
              </a:rPr>
              <a:t>}</a:t>
            </a:r>
          </a:p>
        </p:txBody>
      </p:sp>
      <p:sp>
        <p:nvSpPr>
          <p:cNvPr id="15" name="テキスト ボックス 14">
            <a:extLst>
              <a:ext uri="{FF2B5EF4-FFF2-40B4-BE49-F238E27FC236}">
                <a16:creationId xmlns:a16="http://schemas.microsoft.com/office/drawing/2014/main" id="{289ADDFF-14C2-800F-24D7-1D8DB108E9AB}"/>
              </a:ext>
            </a:extLst>
          </p:cNvPr>
          <p:cNvSpPr txBox="1"/>
          <p:nvPr/>
        </p:nvSpPr>
        <p:spPr>
          <a:xfrm>
            <a:off x="9522797" y="2512495"/>
            <a:ext cx="2514600" cy="646331"/>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繰り返しは</a:t>
            </a:r>
            <a:r>
              <a:rPr kumimoji="1" lang="en-US" altLang="ja-JP" dirty="0">
                <a:latin typeface="Consolas" panose="020B0609020204030204" pitchFamily="49" charset="0"/>
                <a:ea typeface="Meiryo" panose="020B0604030504040204" pitchFamily="34" charset="-128"/>
                <a:cs typeface="Consolas" panose="020B0609020204030204" pitchFamily="49" charset="0"/>
              </a:rPr>
              <a:t>for</a:t>
            </a:r>
            <a:r>
              <a:rPr kumimoji="1" lang="ja-JP" altLang="en-US">
                <a:latin typeface="Meiryo" panose="020B0604030504040204" pitchFamily="34" charset="-128"/>
                <a:ea typeface="Meiryo" panose="020B0604030504040204" pitchFamily="34" charset="-128"/>
              </a:rPr>
              <a:t>文のみ．</a:t>
            </a:r>
            <a:r>
              <a:rPr lang="en-US" altLang="ja-JP" dirty="0">
                <a:latin typeface="Consolas" panose="020B0609020204030204" pitchFamily="49" charset="0"/>
                <a:ea typeface="Meiryo" panose="020B0604030504040204" pitchFamily="34" charset="-128"/>
                <a:cs typeface="Consolas" panose="020B0609020204030204" pitchFamily="49" charset="0"/>
              </a:rPr>
              <a:t>while</a:t>
            </a:r>
            <a:r>
              <a:rPr lang="ja-JP" altLang="en-US">
                <a:latin typeface="Meiryo" panose="020B0604030504040204" pitchFamily="34" charset="-128"/>
                <a:ea typeface="Meiryo" panose="020B0604030504040204" pitchFamily="34" charset="-128"/>
              </a:rPr>
              <a:t>や</a:t>
            </a:r>
            <a:r>
              <a:rPr lang="en-US" altLang="ja-JP" dirty="0">
                <a:latin typeface="Consolas" panose="020B0609020204030204" pitchFamily="49" charset="0"/>
                <a:ea typeface="Meiryo" panose="020B0604030504040204" pitchFamily="34" charset="-128"/>
                <a:cs typeface="Consolas" panose="020B0609020204030204" pitchFamily="49" charset="0"/>
              </a:rPr>
              <a:t>until</a:t>
            </a:r>
            <a:r>
              <a:rPr lang="ja-JP" altLang="en-US">
                <a:latin typeface="Meiryo" panose="020B0604030504040204" pitchFamily="34" charset="-128"/>
                <a:ea typeface="Meiryo" panose="020B0604030504040204" pitchFamily="34" charset="-128"/>
              </a:rPr>
              <a:t>はない．</a:t>
            </a:r>
            <a:endParaRPr kumimoji="1" lang="ja-JP" altLang="en-US">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D7C33631-5F2C-8ECF-DAF6-D36226E57598}"/>
              </a:ext>
            </a:extLst>
          </p:cNvPr>
          <p:cNvSpPr txBox="1"/>
          <p:nvPr/>
        </p:nvSpPr>
        <p:spPr>
          <a:xfrm>
            <a:off x="6172200" y="3555405"/>
            <a:ext cx="4490332" cy="646331"/>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for index, color := range colors {</a:t>
            </a:r>
          </a:p>
          <a:p>
            <a:r>
              <a:rPr lang="en-US" altLang="ja-JP" dirty="0">
                <a:latin typeface="Consolas" panose="020B0609020204030204" pitchFamily="49" charset="0"/>
                <a:cs typeface="Consolas" panose="020B0609020204030204" pitchFamily="49" charset="0"/>
              </a:rPr>
              <a:t>}</a:t>
            </a:r>
          </a:p>
        </p:txBody>
      </p:sp>
      <p:sp>
        <p:nvSpPr>
          <p:cNvPr id="18" name="テキスト ボックス 17">
            <a:extLst>
              <a:ext uri="{FF2B5EF4-FFF2-40B4-BE49-F238E27FC236}">
                <a16:creationId xmlns:a16="http://schemas.microsoft.com/office/drawing/2014/main" id="{53F85BF4-FCB4-B291-31A4-38A1E490FDC4}"/>
              </a:ext>
            </a:extLst>
          </p:cNvPr>
          <p:cNvSpPr txBox="1"/>
          <p:nvPr/>
        </p:nvSpPr>
        <p:spPr>
          <a:xfrm>
            <a:off x="6172199" y="4199513"/>
            <a:ext cx="5865197"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スライス</a:t>
            </a:r>
            <a:r>
              <a:rPr lang="ja-JP" altLang="en-US">
                <a:latin typeface="Meiryo" panose="020B0604030504040204" pitchFamily="34" charset="-128"/>
                <a:ea typeface="Meiryo" panose="020B0604030504040204" pitchFamily="34" charset="-128"/>
              </a:rPr>
              <a:t>や</a:t>
            </a:r>
            <a:r>
              <a:rPr lang="en-US" altLang="ja-JP" dirty="0">
                <a:latin typeface="Consolas" panose="020B0609020204030204" pitchFamily="49" charset="0"/>
                <a:ea typeface="Meiryo" panose="020B0604030504040204" pitchFamily="34" charset="-128"/>
                <a:cs typeface="Consolas" panose="020B0609020204030204" pitchFamily="49" charset="0"/>
              </a:rPr>
              <a:t>map</a:t>
            </a:r>
            <a:r>
              <a:rPr lang="ja-JP" altLang="en-US">
                <a:latin typeface="Meiryo" panose="020B0604030504040204" pitchFamily="34" charset="-128"/>
                <a:ea typeface="Meiryo" panose="020B0604030504040204" pitchFamily="34" charset="-128"/>
              </a:rPr>
              <a:t>などには</a:t>
            </a:r>
            <a:r>
              <a:rPr lang="en-US" altLang="ja-JP" dirty="0">
                <a:latin typeface="Consolas" panose="020B0609020204030204" pitchFamily="49" charset="0"/>
                <a:ea typeface="Meiryo" panose="020B0604030504040204" pitchFamily="34" charset="-128"/>
                <a:cs typeface="Consolas" panose="020B0609020204030204" pitchFamily="49" charset="0"/>
              </a:rPr>
              <a:t>range</a:t>
            </a:r>
            <a:r>
              <a:rPr lang="ja-JP" altLang="en-US">
                <a:latin typeface="Meiryo" panose="020B0604030504040204" pitchFamily="34" charset="-128"/>
                <a:ea typeface="Meiryo" panose="020B0604030504040204" pitchFamily="34" charset="-128"/>
              </a:rPr>
              <a:t>で全要素を取得できる．</a:t>
            </a: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3DF13814-203F-FD99-F19C-3C40E8DBA554}"/>
              </a:ext>
            </a:extLst>
          </p:cNvPr>
          <p:cNvSpPr txBox="1"/>
          <p:nvPr/>
        </p:nvSpPr>
        <p:spPr>
          <a:xfrm>
            <a:off x="6172200" y="4752379"/>
            <a:ext cx="1830950" cy="2031325"/>
          </a:xfrm>
          <a:prstGeom prst="rect">
            <a:avLst/>
          </a:prstGeom>
          <a:solidFill>
            <a:schemeClr val="bg1"/>
          </a:solid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for {</a:t>
            </a:r>
          </a:p>
          <a:p>
            <a:r>
              <a:rPr lang="en-US" altLang="ja-JP" dirty="0">
                <a:latin typeface="Consolas" panose="020B0609020204030204" pitchFamily="49" charset="0"/>
                <a:cs typeface="Consolas" panose="020B0609020204030204" pitchFamily="49" charset="0"/>
              </a:rPr>
              <a:t>  if ... {</a:t>
            </a:r>
          </a:p>
          <a:p>
            <a:r>
              <a:rPr lang="en-US" altLang="ja-JP" dirty="0">
                <a:latin typeface="Consolas" panose="020B0609020204030204" pitchFamily="49" charset="0"/>
                <a:cs typeface="Consolas" panose="020B0609020204030204" pitchFamily="49" charset="0"/>
              </a:rPr>
              <a:t>    break</a:t>
            </a:r>
          </a:p>
          <a:p>
            <a:r>
              <a:rPr kumimoji="1" lang="en-US" altLang="ja-JP" dirty="0">
                <a:latin typeface="Consolas" panose="020B0609020204030204" pitchFamily="49" charset="0"/>
                <a:cs typeface="Consolas" panose="020B0609020204030204" pitchFamily="49" charset="0"/>
              </a:rPr>
              <a:t>  } else if {</a:t>
            </a:r>
          </a:p>
          <a:p>
            <a:r>
              <a:rPr lang="en-US" altLang="ja-JP" dirty="0">
                <a:latin typeface="Consolas" panose="020B0609020204030204" pitchFamily="49" charset="0"/>
                <a:cs typeface="Consolas" panose="020B0609020204030204" pitchFamily="49" charset="0"/>
              </a:rPr>
              <a:t>    continue</a:t>
            </a:r>
            <a:endParaRPr kumimoji="1"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  }</a:t>
            </a:r>
            <a:endParaRPr kumimoji="1"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a:t>
            </a:r>
          </a:p>
        </p:txBody>
      </p:sp>
      <p:sp>
        <p:nvSpPr>
          <p:cNvPr id="20" name="テキスト ボックス 19">
            <a:extLst>
              <a:ext uri="{FF2B5EF4-FFF2-40B4-BE49-F238E27FC236}">
                <a16:creationId xmlns:a16="http://schemas.microsoft.com/office/drawing/2014/main" id="{79FB138F-D053-0AA9-6952-112B6C839912}"/>
              </a:ext>
            </a:extLst>
          </p:cNvPr>
          <p:cNvSpPr txBox="1"/>
          <p:nvPr/>
        </p:nvSpPr>
        <p:spPr>
          <a:xfrm>
            <a:off x="8003150" y="4752378"/>
            <a:ext cx="4034247" cy="923330"/>
          </a:xfrm>
          <a:prstGeom prst="rect">
            <a:avLst/>
          </a:prstGeom>
          <a:noFill/>
        </p:spPr>
        <p:txBody>
          <a:bodyPr wrap="square" rtlCol="0">
            <a:spAutoFit/>
          </a:bodyPr>
          <a:lstStyle/>
          <a:p>
            <a:r>
              <a:rPr lang="en-US" altLang="ja-JP" dirty="0">
                <a:latin typeface="Consolas" panose="020B0609020204030204" pitchFamily="49" charset="0"/>
                <a:ea typeface="Meiryo" panose="020B0604030504040204" pitchFamily="34" charset="-128"/>
                <a:cs typeface="Consolas" panose="020B0609020204030204" pitchFamily="49" charset="0"/>
              </a:rPr>
              <a:t>for</a:t>
            </a:r>
            <a:r>
              <a:rPr kumimoji="1" lang="ja-JP" altLang="en-US">
                <a:latin typeface="Meiryo" panose="020B0604030504040204" pitchFamily="34" charset="-128"/>
                <a:ea typeface="Meiryo" panose="020B0604030504040204" pitchFamily="34" charset="-128"/>
              </a:rPr>
              <a:t>の条件が指定されなければ無限ループ．</a:t>
            </a:r>
            <a:r>
              <a:rPr kumimoji="1" lang="en-US" altLang="ja-JP" dirty="0">
                <a:latin typeface="Consolas" panose="020B0609020204030204" pitchFamily="49" charset="0"/>
                <a:ea typeface="Meiryo" panose="020B0604030504040204" pitchFamily="34" charset="-128"/>
                <a:cs typeface="Consolas" panose="020B0609020204030204" pitchFamily="49" charset="0"/>
              </a:rPr>
              <a:t>break</a:t>
            </a:r>
            <a:r>
              <a:rPr lang="ja-JP" altLang="en-US">
                <a:latin typeface="Meiryo" panose="020B0604030504040204" pitchFamily="34" charset="-128"/>
                <a:ea typeface="Meiryo" panose="020B0604030504040204" pitchFamily="34" charset="-128"/>
              </a:rPr>
              <a:t>でループを抜ける，</a:t>
            </a:r>
            <a:r>
              <a:rPr lang="en-US" altLang="ja-JP" dirty="0">
                <a:latin typeface="Consolas" panose="020B0609020204030204" pitchFamily="49" charset="0"/>
                <a:ea typeface="Meiryo" panose="020B0604030504040204" pitchFamily="34" charset="-128"/>
                <a:cs typeface="Consolas" panose="020B0609020204030204" pitchFamily="49" charset="0"/>
              </a:rPr>
              <a:t>continue</a:t>
            </a:r>
            <a:r>
              <a:rPr lang="ja-JP" altLang="en-US">
                <a:latin typeface="Meiryo" panose="020B0604030504040204" pitchFamily="34" charset="-128"/>
                <a:ea typeface="Meiryo" panose="020B0604030504040204" pitchFamily="34" charset="-128"/>
              </a:rPr>
              <a:t>でループは次のループへ．</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42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dissolv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dissolve">
                                      <p:cBhvr>
                                        <p:cTn id="44" dur="500"/>
                                        <p:tgtEl>
                                          <p:spTgt spid="1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5" grpId="0"/>
      <p:bldP spid="17" grpId="0" animBg="1"/>
      <p:bldP spid="18" grpId="0"/>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69DCD-1823-ECCA-9FE5-9979E263EDF8}"/>
              </a:ext>
            </a:extLst>
          </p:cNvPr>
          <p:cNvSpPr>
            <a:spLocks noGrp="1"/>
          </p:cNvSpPr>
          <p:nvPr>
            <p:ph type="title"/>
          </p:nvPr>
        </p:nvSpPr>
        <p:spPr/>
        <p:txBody>
          <a:bodyPr/>
          <a:lstStyle/>
          <a:p>
            <a:r>
              <a:rPr kumimoji="1" lang="en-US" altLang="ja-JP" dirty="0"/>
              <a:t>Go</a:t>
            </a:r>
            <a:r>
              <a:rPr kumimoji="1" lang="ja-JP" altLang="en-US"/>
              <a:t>言語の基本</a:t>
            </a:r>
            <a:r>
              <a:rPr lang="ja-JP" altLang="en-US"/>
              <a:t>（</a:t>
            </a:r>
            <a:r>
              <a:rPr lang="en-US" altLang="ja-JP" dirty="0"/>
              <a:t>3/4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5142968-B39E-9B0E-D1BD-08BE023824F7}"/>
              </a:ext>
            </a:extLst>
          </p:cNvPr>
          <p:cNvSpPr>
            <a:spLocks noGrp="1"/>
          </p:cNvSpPr>
          <p:nvPr>
            <p:ph idx="1"/>
          </p:nvPr>
        </p:nvSpPr>
        <p:spPr/>
        <p:txBody>
          <a:bodyPr/>
          <a:lstStyle/>
          <a:p>
            <a:r>
              <a:rPr lang="ja-JP" altLang="en-US"/>
              <a:t>スライス（リスト）</a:t>
            </a:r>
            <a:endParaRPr lang="en-US" altLang="ja-JP" dirty="0"/>
          </a:p>
          <a:p>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D7FAA6CE-F887-A394-B3A5-36188FC632D2}"/>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92225FF6-DC0C-4035-A78D-CED97B38CAE3}"/>
              </a:ext>
            </a:extLst>
          </p:cNvPr>
          <p:cNvSpPr>
            <a:spLocks noGrp="1"/>
          </p:cNvSpPr>
          <p:nvPr>
            <p:ph type="sldNum" sz="quarter" idx="12"/>
          </p:nvPr>
        </p:nvSpPr>
        <p:spPr/>
        <p:txBody>
          <a:bodyPr/>
          <a:lstStyle/>
          <a:p>
            <a:fld id="{0B8845E4-5C92-A046-BB66-E5D9CC995B08}" type="slidenum">
              <a:rPr kumimoji="1" lang="ja-JP" altLang="en-US" smtClean="0"/>
              <a:t>7</a:t>
            </a:fld>
            <a:endParaRPr kumimoji="1" lang="ja-JP" altLang="en-US"/>
          </a:p>
        </p:txBody>
      </p:sp>
      <p:sp>
        <p:nvSpPr>
          <p:cNvPr id="6" name="テキスト ボックス 5">
            <a:extLst>
              <a:ext uri="{FF2B5EF4-FFF2-40B4-BE49-F238E27FC236}">
                <a16:creationId xmlns:a16="http://schemas.microsoft.com/office/drawing/2014/main" id="{9FF5FCC7-4C97-39F5-FFA4-1E03770BDF94}"/>
              </a:ext>
            </a:extLst>
          </p:cNvPr>
          <p:cNvSpPr txBox="1"/>
          <p:nvPr/>
        </p:nvSpPr>
        <p:spPr>
          <a:xfrm>
            <a:off x="838200" y="2606040"/>
            <a:ext cx="2717411" cy="369332"/>
          </a:xfrm>
          <a:prstGeom prst="rect">
            <a:avLst/>
          </a:prstGeom>
          <a:noFill/>
          <a:ln w="12700">
            <a:solidFill>
              <a:schemeClr val="tx1"/>
            </a:solidFill>
          </a:ln>
        </p:spPr>
        <p:txBody>
          <a:bodyPr wrap="none" rtlCol="0">
            <a:spAutoFit/>
          </a:bodyPr>
          <a:lstStyle/>
          <a:p>
            <a:r>
              <a:rPr lang="en-US" altLang="ja-JP" dirty="0">
                <a:latin typeface="Consolas" panose="020B0609020204030204" pitchFamily="49" charset="0"/>
                <a:cs typeface="Consolas" panose="020B0609020204030204" pitchFamily="49" charset="0"/>
              </a:rPr>
              <a:t>colors</a:t>
            </a:r>
            <a:r>
              <a:rPr kumimoji="1" lang="en-US" altLang="ja-JP" dirty="0">
                <a:latin typeface="Consolas" panose="020B0609020204030204" pitchFamily="49" charset="0"/>
                <a:cs typeface="Consolas" panose="020B0609020204030204" pitchFamily="49" charset="0"/>
              </a:rPr>
              <a:t> := []string{}</a:t>
            </a:r>
            <a:endParaRPr kumimoji="1" lang="ja-JP" altLang="en-US">
              <a:latin typeface="Consolas" panose="020B0609020204030204" pitchFamily="49" charset="0"/>
              <a:cs typeface="Consolas" panose="020B0609020204030204" pitchFamily="49" charset="0"/>
            </a:endParaRPr>
          </a:p>
        </p:txBody>
      </p:sp>
      <p:sp>
        <p:nvSpPr>
          <p:cNvPr id="7" name="テキスト ボックス 6">
            <a:extLst>
              <a:ext uri="{FF2B5EF4-FFF2-40B4-BE49-F238E27FC236}">
                <a16:creationId xmlns:a16="http://schemas.microsoft.com/office/drawing/2014/main" id="{6C705F75-DB3D-8C24-D83F-B57C7B421C85}"/>
              </a:ext>
            </a:extLst>
          </p:cNvPr>
          <p:cNvSpPr txBox="1"/>
          <p:nvPr/>
        </p:nvSpPr>
        <p:spPr>
          <a:xfrm>
            <a:off x="5723733" y="2606040"/>
            <a:ext cx="5630067" cy="369332"/>
          </a:xfrm>
          <a:prstGeom prst="rect">
            <a:avLst/>
          </a:prstGeom>
          <a:noFill/>
          <a:ln w="12700">
            <a:solidFill>
              <a:schemeClr val="tx1"/>
            </a:solidFill>
          </a:ln>
        </p:spPr>
        <p:txBody>
          <a:bodyPr wrap="none" rtlCol="0">
            <a:spAutoFit/>
          </a:bodyPr>
          <a:lstStyle/>
          <a:p>
            <a:r>
              <a:rPr kumimoji="1" lang="en-US" altLang="ja-JP" dirty="0">
                <a:latin typeface="Consolas" panose="020B0609020204030204" pitchFamily="49" charset="0"/>
                <a:cs typeface="Consolas" panose="020B0609020204030204" pitchFamily="49" charset="0"/>
              </a:rPr>
              <a:t>colors := [3]string{"red", "green", "blue"}</a:t>
            </a:r>
            <a:endParaRPr kumimoji="1" lang="ja-JP" altLang="en-US">
              <a:latin typeface="Consolas" panose="020B0609020204030204" pitchFamily="49" charset="0"/>
              <a:cs typeface="Consolas" panose="020B0609020204030204" pitchFamily="49" charset="0"/>
            </a:endParaRPr>
          </a:p>
        </p:txBody>
      </p:sp>
      <p:sp>
        <p:nvSpPr>
          <p:cNvPr id="8" name="テキスト ボックス 7">
            <a:extLst>
              <a:ext uri="{FF2B5EF4-FFF2-40B4-BE49-F238E27FC236}">
                <a16:creationId xmlns:a16="http://schemas.microsoft.com/office/drawing/2014/main" id="{975B9E52-432D-2A74-46FC-92FDA781384F}"/>
              </a:ext>
            </a:extLst>
          </p:cNvPr>
          <p:cNvSpPr txBox="1"/>
          <p:nvPr/>
        </p:nvSpPr>
        <p:spPr>
          <a:xfrm>
            <a:off x="838200" y="3106817"/>
            <a:ext cx="2746265" cy="646331"/>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型名の前に</a:t>
            </a:r>
            <a:r>
              <a:rPr kumimoji="1" lang="en-US" altLang="ja-JP" dirty="0">
                <a:latin typeface="Consolas" panose="020B0609020204030204" pitchFamily="49" charset="0"/>
                <a:ea typeface="Meiryo" panose="020B0604030504040204" pitchFamily="34" charset="-128"/>
                <a:cs typeface="Consolas" panose="020B0609020204030204" pitchFamily="49" charset="0"/>
              </a:rPr>
              <a:t>[]</a:t>
            </a:r>
            <a:r>
              <a:rPr kumimoji="1" lang="ja-JP" altLang="en-US">
                <a:latin typeface="Meiryo" panose="020B0604030504040204" pitchFamily="34" charset="-128"/>
                <a:ea typeface="Meiryo" panose="020B0604030504040204" pitchFamily="34" charset="-128"/>
              </a:rPr>
              <a:t>をつけると</a:t>
            </a:r>
            <a:endParaRPr kumimoji="1" lang="en-US" altLang="ja-JP" dirty="0">
              <a:latin typeface="Meiryo" panose="020B0604030504040204" pitchFamily="34" charset="-128"/>
              <a:ea typeface="Meiryo" panose="020B0604030504040204" pitchFamily="34" charset="-128"/>
            </a:endParaRPr>
          </a:p>
          <a:p>
            <a:r>
              <a:rPr kumimoji="1" lang="ja-JP" altLang="en-US">
                <a:latin typeface="Meiryo" panose="020B0604030504040204" pitchFamily="34" charset="-128"/>
                <a:ea typeface="Meiryo" panose="020B0604030504040204" pitchFamily="34" charset="-128"/>
              </a:rPr>
              <a:t>スライスになる．</a:t>
            </a:r>
          </a:p>
        </p:txBody>
      </p:sp>
      <p:sp>
        <p:nvSpPr>
          <p:cNvPr id="9" name="テキスト ボックス 8">
            <a:extLst>
              <a:ext uri="{FF2B5EF4-FFF2-40B4-BE49-F238E27FC236}">
                <a16:creationId xmlns:a16="http://schemas.microsoft.com/office/drawing/2014/main" id="{7DD7F9F4-B374-8F90-4647-3F4FB3137805}"/>
              </a:ext>
            </a:extLst>
          </p:cNvPr>
          <p:cNvSpPr txBox="1"/>
          <p:nvPr/>
        </p:nvSpPr>
        <p:spPr>
          <a:xfrm>
            <a:off x="5723733" y="3106817"/>
            <a:ext cx="5630067" cy="923330"/>
          </a:xfrm>
          <a:prstGeom prst="rect">
            <a:avLst/>
          </a:prstGeom>
          <a:noFill/>
        </p:spPr>
        <p:txBody>
          <a:bodyPr wrap="square" rtlCol="0">
            <a:spAutoFit/>
          </a:bodyPr>
          <a:lstStyle/>
          <a:p>
            <a:r>
              <a:rPr kumimoji="1" lang="en-US" altLang="ja-JP" dirty="0">
                <a:latin typeface="Consolas" panose="020B0609020204030204" pitchFamily="49" charset="0"/>
                <a:ea typeface="Meiryo" panose="020B0604030504040204" pitchFamily="34" charset="-128"/>
                <a:cs typeface="Consolas" panose="020B0609020204030204" pitchFamily="49" charset="0"/>
              </a:rPr>
              <a:t>[]</a:t>
            </a:r>
            <a:r>
              <a:rPr kumimoji="1" lang="ja-JP" altLang="en-US">
                <a:latin typeface="Consolas" panose="020B0609020204030204" pitchFamily="49" charset="0"/>
                <a:ea typeface="Meiryo" panose="020B0604030504040204" pitchFamily="34" charset="-128"/>
                <a:cs typeface="Consolas" panose="020B0609020204030204" pitchFamily="49" charset="0"/>
              </a:rPr>
              <a:t>の中に要素数を</a:t>
            </a:r>
            <a:r>
              <a:rPr kumimoji="1" lang="ja-JP" altLang="en-US">
                <a:latin typeface="Meiryo" panose="020B0604030504040204" pitchFamily="34" charset="-128"/>
                <a:ea typeface="Meiryo" panose="020B0604030504040204" pitchFamily="34" charset="-128"/>
              </a:rPr>
              <a:t>つけると配列になる．スライスに比べてメモリ効率や速度が若干向上する．ただし，要素の追加，削除はできない．</a:t>
            </a:r>
            <a:endParaRPr kumimoji="1" lang="en-US" altLang="ja-JP" dirty="0">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14B3461A-31B6-CDF1-9B31-CEEFEB189FCE}"/>
              </a:ext>
            </a:extLst>
          </p:cNvPr>
          <p:cNvSpPr txBox="1"/>
          <p:nvPr/>
        </p:nvSpPr>
        <p:spPr>
          <a:xfrm>
            <a:off x="838200" y="4133483"/>
            <a:ext cx="4237057" cy="1200329"/>
          </a:xfrm>
          <a:prstGeom prst="rect">
            <a:avLst/>
          </a:prstGeom>
          <a:noFill/>
          <a:ln w="12700">
            <a:solidFill>
              <a:schemeClr val="tx1"/>
            </a:solidFill>
          </a:ln>
        </p:spPr>
        <p:txBody>
          <a:bodyPr wrap="none" rtlCol="0">
            <a:spAutoFit/>
          </a:bodyPr>
          <a:lstStyle/>
          <a:p>
            <a:r>
              <a:rPr lang="en-US" altLang="ja-JP" dirty="0">
                <a:latin typeface="Consolas" panose="020B0609020204030204" pitchFamily="49" charset="0"/>
                <a:cs typeface="Consolas" panose="020B0609020204030204" pitchFamily="49" charset="0"/>
              </a:rPr>
              <a:t>colors</a:t>
            </a:r>
            <a:r>
              <a:rPr kumimoji="1" lang="en-US" altLang="ja-JP" dirty="0">
                <a:latin typeface="Consolas" panose="020B0609020204030204" pitchFamily="49" charset="0"/>
                <a:cs typeface="Consolas" panose="020B0609020204030204" pitchFamily="49" charset="0"/>
              </a:rPr>
              <a:t> := []string{}</a:t>
            </a:r>
          </a:p>
          <a:p>
            <a:r>
              <a:rPr lang="en-US" altLang="ja-JP" dirty="0">
                <a:latin typeface="Consolas" panose="020B0609020204030204" pitchFamily="49" charset="0"/>
                <a:cs typeface="Consolas" panose="020B0609020204030204" pitchFamily="49" charset="0"/>
              </a:rPr>
              <a:t>colors = append(colors, "red")</a:t>
            </a:r>
          </a:p>
          <a:p>
            <a:r>
              <a:rPr lang="en-US" altLang="ja-JP" dirty="0">
                <a:latin typeface="Consolas" panose="020B0609020204030204" pitchFamily="49" charset="0"/>
                <a:cs typeface="Consolas" panose="020B0609020204030204" pitchFamily="49" charset="0"/>
              </a:rPr>
              <a:t>colors = append(colors, "green")</a:t>
            </a:r>
          </a:p>
          <a:p>
            <a:r>
              <a:rPr lang="en-US" altLang="ja-JP" dirty="0">
                <a:latin typeface="Consolas" panose="020B0609020204030204" pitchFamily="49" charset="0"/>
                <a:cs typeface="Consolas" panose="020B0609020204030204" pitchFamily="49" charset="0"/>
              </a:rPr>
              <a:t>colors = append(colors, "blue")</a:t>
            </a:r>
          </a:p>
        </p:txBody>
      </p:sp>
      <p:sp>
        <p:nvSpPr>
          <p:cNvPr id="11" name="テキスト ボックス 10">
            <a:extLst>
              <a:ext uri="{FF2B5EF4-FFF2-40B4-BE49-F238E27FC236}">
                <a16:creationId xmlns:a16="http://schemas.microsoft.com/office/drawing/2014/main" id="{FC29D2D4-3184-6655-CD62-75A7A32E7F81}"/>
              </a:ext>
            </a:extLst>
          </p:cNvPr>
          <p:cNvSpPr txBox="1"/>
          <p:nvPr/>
        </p:nvSpPr>
        <p:spPr>
          <a:xfrm>
            <a:off x="838200" y="5414675"/>
            <a:ext cx="4617720" cy="923330"/>
          </a:xfrm>
          <a:prstGeom prst="rect">
            <a:avLst/>
          </a:prstGeom>
          <a:noFill/>
        </p:spPr>
        <p:txBody>
          <a:bodyPr wrap="square" rtlCol="0">
            <a:spAutoFit/>
          </a:bodyPr>
          <a:lstStyle/>
          <a:p>
            <a:r>
              <a:rPr kumimoji="1" lang="en-US" altLang="ja-JP" dirty="0">
                <a:latin typeface="Consolas" panose="020B0609020204030204" pitchFamily="49" charset="0"/>
                <a:ea typeface="Meiryo" panose="020B0604030504040204" pitchFamily="34" charset="-128"/>
                <a:cs typeface="Consolas" panose="020B0609020204030204" pitchFamily="49" charset="0"/>
              </a:rPr>
              <a:t>append</a:t>
            </a:r>
            <a:r>
              <a:rPr kumimoji="1" lang="ja-JP" altLang="en-US">
                <a:latin typeface="Meiryo" panose="020B0604030504040204" pitchFamily="34" charset="-128"/>
                <a:ea typeface="Meiryo" panose="020B0604030504040204" pitchFamily="34" charset="-128"/>
              </a:rPr>
              <a:t>関数でスライスに要素を追加する．</a:t>
            </a:r>
            <a:r>
              <a:rPr kumimoji="1" lang="en-US" altLang="ja-JP" dirty="0">
                <a:latin typeface="Consolas" panose="020B0609020204030204" pitchFamily="49" charset="0"/>
                <a:ea typeface="Meiryo" panose="020B0604030504040204" pitchFamily="34" charset="-128"/>
                <a:cs typeface="Consolas" panose="020B0609020204030204" pitchFamily="49" charset="0"/>
              </a:rPr>
              <a:t>:=</a:t>
            </a:r>
            <a:r>
              <a:rPr kumimoji="1" lang="ja-JP" altLang="en-US">
                <a:latin typeface="Meiryo" panose="020B0604030504040204" pitchFamily="34" charset="-128"/>
                <a:ea typeface="Meiryo" panose="020B0604030504040204" pitchFamily="34" charset="-128"/>
              </a:rPr>
              <a:t>と</a:t>
            </a:r>
            <a:r>
              <a:rPr kumimoji="1" lang="en-US" altLang="ja-JP" dirty="0">
                <a:latin typeface="Consolas" panose="020B0609020204030204" pitchFamily="49" charset="0"/>
                <a:ea typeface="Meiryo" panose="020B0604030504040204" pitchFamily="34" charset="-128"/>
                <a:cs typeface="Consolas" panose="020B0609020204030204" pitchFamily="49" charset="0"/>
              </a:rPr>
              <a:t>=</a:t>
            </a:r>
            <a:r>
              <a:rPr kumimoji="1" lang="ja-JP" altLang="en-US">
                <a:latin typeface="Meiryo" panose="020B0604030504040204" pitchFamily="34" charset="-128"/>
                <a:ea typeface="Meiryo" panose="020B0604030504040204" pitchFamily="34" charset="-128"/>
              </a:rPr>
              <a:t>がややこしいので注意．</a:t>
            </a:r>
            <a:r>
              <a:rPr lang="en-US" altLang="ja-JP" dirty="0">
                <a:latin typeface="Consolas" panose="020B0609020204030204" pitchFamily="49" charset="0"/>
                <a:ea typeface="Meiryo" panose="020B0604030504040204" pitchFamily="34" charset="-128"/>
                <a:cs typeface="Consolas" panose="020B0609020204030204" pitchFamily="49" charset="0"/>
              </a:rPr>
              <a:t>append</a:t>
            </a:r>
            <a:r>
              <a:rPr lang="ja-JP" altLang="en-US">
                <a:latin typeface="Meiryo" panose="020B0604030504040204" pitchFamily="34" charset="-128"/>
                <a:ea typeface="Meiryo" panose="020B0604030504040204" pitchFamily="34" charset="-128"/>
              </a:rPr>
              <a:t>の返り値を受け取らないと変更されない．</a:t>
            </a: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43DA141D-4586-9620-B301-9AC1187B4444}"/>
              </a:ext>
            </a:extLst>
          </p:cNvPr>
          <p:cNvSpPr txBox="1"/>
          <p:nvPr/>
        </p:nvSpPr>
        <p:spPr>
          <a:xfrm>
            <a:off x="5723733" y="4133483"/>
            <a:ext cx="2844048" cy="369332"/>
          </a:xfrm>
          <a:prstGeom prst="rect">
            <a:avLst/>
          </a:prstGeom>
          <a:noFill/>
          <a:ln w="12700">
            <a:solidFill>
              <a:schemeClr val="tx1"/>
            </a:solidFill>
          </a:ln>
        </p:spPr>
        <p:txBody>
          <a:bodyPr wrap="none" rtlCol="0">
            <a:spAutoFit/>
          </a:bodyPr>
          <a:lstStyle/>
          <a:p>
            <a:r>
              <a:rPr lang="en-US" altLang="ja-JP" dirty="0">
                <a:latin typeface="Consolas" panose="020B0609020204030204" pitchFamily="49" charset="0"/>
                <a:cs typeface="Consolas" panose="020B0609020204030204" pitchFamily="49" charset="0"/>
              </a:rPr>
              <a:t>length := </a:t>
            </a:r>
            <a:r>
              <a:rPr lang="en-US" altLang="ja-JP" dirty="0" err="1">
                <a:latin typeface="Consolas" panose="020B0609020204030204" pitchFamily="49" charset="0"/>
                <a:cs typeface="Consolas" panose="020B0609020204030204" pitchFamily="49" charset="0"/>
              </a:rPr>
              <a:t>len</a:t>
            </a:r>
            <a:r>
              <a:rPr lang="en-US" altLang="ja-JP" dirty="0">
                <a:latin typeface="Consolas" panose="020B0609020204030204" pitchFamily="49" charset="0"/>
                <a:cs typeface="Consolas" panose="020B0609020204030204" pitchFamily="49" charset="0"/>
              </a:rPr>
              <a:t>(colors</a:t>
            </a:r>
            <a:r>
              <a:rPr kumimoji="1" lang="en-US" altLang="ja-JP" dirty="0">
                <a:latin typeface="Consolas" panose="020B0609020204030204" pitchFamily="49" charset="0"/>
                <a:cs typeface="Consolas" panose="020B0609020204030204" pitchFamily="49" charset="0"/>
              </a:rPr>
              <a:t>)</a:t>
            </a:r>
            <a:endParaRPr kumimoji="1" lang="ja-JP" altLang="en-US">
              <a:latin typeface="Consolas" panose="020B0609020204030204" pitchFamily="49" charset="0"/>
              <a:cs typeface="Consolas" panose="020B0609020204030204" pitchFamily="49" charset="0"/>
            </a:endParaRPr>
          </a:p>
        </p:txBody>
      </p:sp>
      <p:sp>
        <p:nvSpPr>
          <p:cNvPr id="13" name="テキスト ボックス 12">
            <a:extLst>
              <a:ext uri="{FF2B5EF4-FFF2-40B4-BE49-F238E27FC236}">
                <a16:creationId xmlns:a16="http://schemas.microsoft.com/office/drawing/2014/main" id="{EC7B8CF0-3CE2-CB00-6021-E47A6DAE77A5}"/>
              </a:ext>
            </a:extLst>
          </p:cNvPr>
          <p:cNvSpPr txBox="1"/>
          <p:nvPr/>
        </p:nvSpPr>
        <p:spPr>
          <a:xfrm>
            <a:off x="5723733" y="4634260"/>
            <a:ext cx="3796232"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配列の長さは</a:t>
            </a:r>
            <a:r>
              <a:rPr kumimoji="1" lang="en-US" altLang="ja-JP" dirty="0" err="1">
                <a:latin typeface="Consolas" panose="020B0609020204030204" pitchFamily="49" charset="0"/>
                <a:ea typeface="Meiryo" panose="020B0604030504040204" pitchFamily="34" charset="-128"/>
                <a:cs typeface="Consolas" panose="020B0609020204030204" pitchFamily="49" charset="0"/>
              </a:rPr>
              <a:t>len</a:t>
            </a:r>
            <a:r>
              <a:rPr kumimoji="1" lang="ja-JP" altLang="en-US">
                <a:latin typeface="Meiryo" panose="020B0604030504040204" pitchFamily="34" charset="-128"/>
                <a:ea typeface="Meiryo" panose="020B0604030504040204" pitchFamily="34" charset="-128"/>
              </a:rPr>
              <a:t>関数で取得する．</a:t>
            </a:r>
          </a:p>
        </p:txBody>
      </p:sp>
      <p:sp>
        <p:nvSpPr>
          <p:cNvPr id="14" name="テキスト ボックス 13">
            <a:extLst>
              <a:ext uri="{FF2B5EF4-FFF2-40B4-BE49-F238E27FC236}">
                <a16:creationId xmlns:a16="http://schemas.microsoft.com/office/drawing/2014/main" id="{8878F593-217B-1224-A8C8-AEF23FE39E3E}"/>
              </a:ext>
            </a:extLst>
          </p:cNvPr>
          <p:cNvSpPr txBox="1"/>
          <p:nvPr/>
        </p:nvSpPr>
        <p:spPr>
          <a:xfrm>
            <a:off x="5723733" y="5333812"/>
            <a:ext cx="4490332" cy="923330"/>
          </a:xfrm>
          <a:prstGeom prst="rect">
            <a:avLst/>
          </a:prstGeom>
          <a:noFill/>
          <a:ln w="12700">
            <a:solidFill>
              <a:schemeClr val="tx1"/>
            </a:solidFill>
          </a:ln>
        </p:spPr>
        <p:txBody>
          <a:bodyPr wrap="none" rtlCol="0">
            <a:spAutoFit/>
          </a:bodyPr>
          <a:lstStyle/>
          <a:p>
            <a:r>
              <a:rPr lang="en-US" altLang="ja-JP" dirty="0">
                <a:latin typeface="Consolas" panose="020B0609020204030204" pitchFamily="49" charset="0"/>
                <a:cs typeface="Consolas" panose="020B0609020204030204" pitchFamily="49" charset="0"/>
              </a:rPr>
              <a:t>for index, color := range colors {</a:t>
            </a:r>
          </a:p>
          <a:p>
            <a:r>
              <a:rPr lang="en-US" altLang="ja-JP" dirty="0">
                <a:latin typeface="Consolas" panose="020B0609020204030204" pitchFamily="49" charset="0"/>
                <a:cs typeface="Consolas" panose="020B0609020204030204" pitchFamily="49" charset="0"/>
              </a:rPr>
              <a:t>    </a:t>
            </a:r>
          </a:p>
          <a:p>
            <a:r>
              <a:rPr kumimoji="1" lang="en-US" altLang="ja-JP" dirty="0">
                <a:latin typeface="Consolas" panose="020B0609020204030204" pitchFamily="49" charset="0"/>
                <a:cs typeface="Consolas" panose="020B0609020204030204" pitchFamily="49" charset="0"/>
              </a:rPr>
              <a:t>}</a:t>
            </a:r>
            <a:endParaRPr kumimoji="1" lang="ja-JP"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3790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par>
                          <p:cTn id="32" fill="hold">
                            <p:stCondLst>
                              <p:cond delay="2000"/>
                            </p:stCondLst>
                            <p:childTnLst>
                              <p:par>
                                <p:cTn id="33" presetID="9"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animBg="1"/>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69DCD-1823-ECCA-9FE5-9979E263EDF8}"/>
              </a:ext>
            </a:extLst>
          </p:cNvPr>
          <p:cNvSpPr>
            <a:spLocks noGrp="1"/>
          </p:cNvSpPr>
          <p:nvPr>
            <p:ph type="title"/>
          </p:nvPr>
        </p:nvSpPr>
        <p:spPr/>
        <p:txBody>
          <a:bodyPr/>
          <a:lstStyle/>
          <a:p>
            <a:r>
              <a:rPr kumimoji="1" lang="en-US" altLang="ja-JP" dirty="0"/>
              <a:t>Go</a:t>
            </a:r>
            <a:r>
              <a:rPr kumimoji="1" lang="ja-JP" altLang="en-US"/>
              <a:t>言語の基本</a:t>
            </a:r>
            <a:r>
              <a:rPr lang="ja-JP" altLang="en-US"/>
              <a:t>（</a:t>
            </a:r>
            <a:r>
              <a:rPr lang="en-US" altLang="ja-JP" dirty="0"/>
              <a:t>4/4</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5142968-B39E-9B0E-D1BD-08BE023824F7}"/>
              </a:ext>
            </a:extLst>
          </p:cNvPr>
          <p:cNvSpPr>
            <a:spLocks noGrp="1"/>
          </p:cNvSpPr>
          <p:nvPr>
            <p:ph idx="1"/>
          </p:nvPr>
        </p:nvSpPr>
        <p:spPr/>
        <p:txBody>
          <a:bodyPr/>
          <a:lstStyle/>
          <a:p>
            <a:r>
              <a:rPr lang="en-US" altLang="ja-JP" dirty="0"/>
              <a:t>Map</a:t>
            </a:r>
            <a:r>
              <a:rPr lang="ja-JP" altLang="en-US"/>
              <a:t>（連想配列）</a:t>
            </a:r>
            <a:endParaRPr lang="en-US" altLang="ja-JP" dirty="0"/>
          </a:p>
        </p:txBody>
      </p:sp>
      <p:sp>
        <p:nvSpPr>
          <p:cNvPr id="4" name="日付プレースホルダー 3">
            <a:extLst>
              <a:ext uri="{FF2B5EF4-FFF2-40B4-BE49-F238E27FC236}">
                <a16:creationId xmlns:a16="http://schemas.microsoft.com/office/drawing/2014/main" id="{D7FAA6CE-F887-A394-B3A5-36188FC632D2}"/>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92225FF6-DC0C-4035-A78D-CED97B38CAE3}"/>
              </a:ext>
            </a:extLst>
          </p:cNvPr>
          <p:cNvSpPr>
            <a:spLocks noGrp="1"/>
          </p:cNvSpPr>
          <p:nvPr>
            <p:ph type="sldNum" sz="quarter" idx="12"/>
          </p:nvPr>
        </p:nvSpPr>
        <p:spPr/>
        <p:txBody>
          <a:bodyPr/>
          <a:lstStyle/>
          <a:p>
            <a:fld id="{0B8845E4-5C92-A046-BB66-E5D9CC995B08}" type="slidenum">
              <a:rPr kumimoji="1" lang="ja-JP" altLang="en-US" smtClean="0"/>
              <a:t>8</a:t>
            </a:fld>
            <a:endParaRPr kumimoji="1" lang="ja-JP" altLang="en-US"/>
          </a:p>
        </p:txBody>
      </p:sp>
      <p:sp>
        <p:nvSpPr>
          <p:cNvPr id="6" name="テキスト ボックス 5">
            <a:extLst>
              <a:ext uri="{FF2B5EF4-FFF2-40B4-BE49-F238E27FC236}">
                <a16:creationId xmlns:a16="http://schemas.microsoft.com/office/drawing/2014/main" id="{9FF5FCC7-4C97-39F5-FFA4-1E03770BDF94}"/>
              </a:ext>
            </a:extLst>
          </p:cNvPr>
          <p:cNvSpPr txBox="1"/>
          <p:nvPr/>
        </p:nvSpPr>
        <p:spPr>
          <a:xfrm>
            <a:off x="838200" y="2606040"/>
            <a:ext cx="8727069" cy="2862322"/>
          </a:xfrm>
          <a:prstGeom prst="rect">
            <a:avLst/>
          </a:prstGeom>
          <a:noFill/>
          <a:ln w="12700">
            <a:solidFill>
              <a:schemeClr val="tx1"/>
            </a:solidFill>
          </a:ln>
        </p:spPr>
        <p:txBody>
          <a:bodyPr wrap="none" rtlCol="0">
            <a:spAutoFit/>
          </a:bodyPr>
          <a:lstStyle/>
          <a:p>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 := map[int]string{</a:t>
            </a:r>
          </a:p>
          <a:p>
            <a:r>
              <a:rPr lang="en-US" altLang="ja-JP" dirty="0">
                <a:latin typeface="Consolas" panose="020B0609020204030204" pitchFamily="49" charset="0"/>
                <a:cs typeface="Consolas" panose="020B0609020204030204" pitchFamily="49" charset="0"/>
              </a:rPr>
              <a:t>	1: "one",</a:t>
            </a:r>
          </a:p>
          <a:p>
            <a:r>
              <a:rPr lang="en-US" altLang="ja-JP" dirty="0">
                <a:latin typeface="Consolas" panose="020B0609020204030204" pitchFamily="49" charset="0"/>
                <a:cs typeface="Consolas" panose="020B0609020204030204" pitchFamily="49" charset="0"/>
              </a:rPr>
              <a:t>	2: "two",</a:t>
            </a:r>
          </a:p>
          <a:p>
            <a:r>
              <a:rPr lang="en-US" altLang="ja-JP" dirty="0">
                <a:latin typeface="Consolas" panose="020B0609020204030204" pitchFamily="49" charset="0"/>
                <a:cs typeface="Consolas" panose="020B0609020204030204" pitchFamily="49" charset="0"/>
              </a:rPr>
              <a:t>	3: "three",</a:t>
            </a:r>
          </a:p>
          <a:p>
            <a:r>
              <a:rPr lang="en-US" altLang="ja-JP" dirty="0">
                <a:latin typeface="Consolas" panose="020B0609020204030204" pitchFamily="49" charset="0"/>
                <a:cs typeface="Consolas" panose="020B0609020204030204" pitchFamily="49" charset="0"/>
              </a:rPr>
              <a:t>}</a:t>
            </a:r>
          </a:p>
          <a:p>
            <a:r>
              <a:rPr lang="en-US" altLang="ja-JP" dirty="0">
                <a:latin typeface="Consolas" panose="020B0609020204030204" pitchFamily="49" charset="0"/>
                <a:cs typeface="Consolas" panose="020B0609020204030204" pitchFamily="49" charset="0"/>
              </a:rPr>
              <a:t>english1 := </a:t>
            </a:r>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[1]     // </a:t>
            </a:r>
            <a:r>
              <a:rPr lang="ja-JP" altLang="en-US">
                <a:latin typeface="Consolas" panose="020B0609020204030204" pitchFamily="49" charset="0"/>
                <a:cs typeface="Consolas" panose="020B0609020204030204" pitchFamily="49" charset="0"/>
              </a:rPr>
              <a:t>要素を参照する．</a:t>
            </a:r>
            <a:r>
              <a:rPr lang="en-US" altLang="ja-JP" dirty="0">
                <a:latin typeface="Consolas" panose="020B0609020204030204" pitchFamily="49" charset="0"/>
                <a:cs typeface="Consolas" panose="020B0609020204030204" pitchFamily="49" charset="0"/>
              </a:rPr>
              <a:t>"one"</a:t>
            </a:r>
            <a:r>
              <a:rPr lang="ja-JP" altLang="en-US">
                <a:latin typeface="Consolas" panose="020B0609020204030204" pitchFamily="49" charset="0"/>
                <a:cs typeface="Consolas" panose="020B0609020204030204" pitchFamily="49" charset="0"/>
              </a:rPr>
              <a:t>が代入される．</a:t>
            </a:r>
            <a:endParaRPr lang="en-US" altLang="ja-JP" dirty="0">
              <a:latin typeface="Consolas" panose="020B0609020204030204" pitchFamily="49" charset="0"/>
              <a:cs typeface="Consolas" panose="020B0609020204030204" pitchFamily="49" charset="0"/>
            </a:endParaRPr>
          </a:p>
          <a:p>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[4] = "four"        // </a:t>
            </a:r>
            <a:r>
              <a:rPr lang="ja-JP" altLang="en-US">
                <a:latin typeface="Consolas" panose="020B0609020204030204" pitchFamily="49" charset="0"/>
                <a:cs typeface="Consolas" panose="020B0609020204030204" pitchFamily="49" charset="0"/>
              </a:rPr>
              <a:t>要素が追加される．</a:t>
            </a:r>
            <a:endParaRPr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delete(</a:t>
            </a:r>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 2)         // </a:t>
            </a:r>
            <a:r>
              <a:rPr lang="ja-JP" altLang="en-US">
                <a:latin typeface="Consolas" panose="020B0609020204030204" pitchFamily="49" charset="0"/>
                <a:cs typeface="Consolas" panose="020B0609020204030204" pitchFamily="49" charset="0"/>
              </a:rPr>
              <a:t>要素を削除する．</a:t>
            </a:r>
            <a:endParaRPr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_, ok := </a:t>
            </a:r>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[2]        // </a:t>
            </a:r>
            <a:r>
              <a:rPr lang="ja-JP" altLang="en-US">
                <a:latin typeface="Consolas" panose="020B0609020204030204" pitchFamily="49" charset="0"/>
                <a:cs typeface="Consolas" panose="020B0609020204030204" pitchFamily="49" charset="0"/>
              </a:rPr>
              <a:t>要素が存在するか確認する．</a:t>
            </a:r>
            <a:r>
              <a:rPr lang="en-US" altLang="ja-JP" dirty="0">
                <a:latin typeface="Consolas" panose="020B0609020204030204" pitchFamily="49" charset="0"/>
                <a:cs typeface="Consolas" panose="020B0609020204030204" pitchFamily="49" charset="0"/>
              </a:rPr>
              <a:t>false</a:t>
            </a:r>
            <a:r>
              <a:rPr lang="ja-JP" altLang="en-US">
                <a:latin typeface="Consolas" panose="020B0609020204030204" pitchFamily="49" charset="0"/>
                <a:cs typeface="Consolas" panose="020B0609020204030204" pitchFamily="49" charset="0"/>
              </a:rPr>
              <a:t>が代入される．</a:t>
            </a:r>
            <a:endParaRPr lang="en-US" altLang="ja-JP" dirty="0">
              <a:latin typeface="Consolas" panose="020B0609020204030204" pitchFamily="49" charset="0"/>
              <a:cs typeface="Consolas" panose="020B0609020204030204" pitchFamily="49" charset="0"/>
            </a:endParaRPr>
          </a:p>
          <a:p>
            <a:r>
              <a:rPr lang="en-US" altLang="ja-JP" dirty="0">
                <a:latin typeface="Consolas" panose="020B0609020204030204" pitchFamily="49" charset="0"/>
                <a:cs typeface="Consolas" panose="020B0609020204030204" pitchFamily="49" charset="0"/>
              </a:rPr>
              <a:t>english3, ok := </a:t>
            </a:r>
            <a:r>
              <a:rPr lang="en-US" altLang="ja-JP" dirty="0" err="1">
                <a:latin typeface="Consolas" panose="020B0609020204030204" pitchFamily="49" charset="0"/>
                <a:cs typeface="Consolas" panose="020B0609020204030204" pitchFamily="49" charset="0"/>
              </a:rPr>
              <a:t>dic</a:t>
            </a:r>
            <a:r>
              <a:rPr lang="en-US" altLang="ja-JP" dirty="0">
                <a:latin typeface="Consolas" panose="020B0609020204030204" pitchFamily="49" charset="0"/>
                <a:cs typeface="Consolas" panose="020B0609020204030204" pitchFamily="49" charset="0"/>
              </a:rPr>
              <a:t>[3] // </a:t>
            </a:r>
            <a:r>
              <a:rPr lang="ja-JP" altLang="en-US">
                <a:latin typeface="Consolas" panose="020B0609020204030204" pitchFamily="49" charset="0"/>
                <a:cs typeface="Consolas" panose="020B0609020204030204" pitchFamily="49" charset="0"/>
              </a:rPr>
              <a:t>要素の参照と存在確認を同時に行う．</a:t>
            </a:r>
            <a:endParaRPr lang="en-US" altLang="ja-JP" dirty="0">
              <a:latin typeface="Consolas" panose="020B0609020204030204" pitchFamily="49" charset="0"/>
              <a:cs typeface="Consolas" panose="020B0609020204030204" pitchFamily="49" charset="0"/>
            </a:endParaRPr>
          </a:p>
        </p:txBody>
      </p:sp>
      <p:sp>
        <p:nvSpPr>
          <p:cNvPr id="9" name="テキスト ボックス 8">
            <a:extLst>
              <a:ext uri="{FF2B5EF4-FFF2-40B4-BE49-F238E27FC236}">
                <a16:creationId xmlns:a16="http://schemas.microsoft.com/office/drawing/2014/main" id="{7DD7F9F4-B374-8F90-4647-3F4FB3137805}"/>
              </a:ext>
            </a:extLst>
          </p:cNvPr>
          <p:cNvSpPr txBox="1"/>
          <p:nvPr/>
        </p:nvSpPr>
        <p:spPr>
          <a:xfrm>
            <a:off x="3889898" y="2606040"/>
            <a:ext cx="5630067" cy="923330"/>
          </a:xfrm>
          <a:prstGeom prst="rect">
            <a:avLst/>
          </a:prstGeom>
          <a:noFill/>
        </p:spPr>
        <p:txBody>
          <a:bodyPr wrap="square" rtlCol="0">
            <a:spAutoFit/>
          </a:bodyPr>
          <a:lstStyle/>
          <a:p>
            <a:r>
              <a:rPr kumimoji="1" lang="en-US" altLang="ja-JP" dirty="0">
                <a:latin typeface="Consolas" panose="020B0609020204030204" pitchFamily="49" charset="0"/>
                <a:ea typeface="Meiryo" panose="020B0604030504040204" pitchFamily="34" charset="-128"/>
                <a:cs typeface="Consolas" panose="020B0609020204030204" pitchFamily="49" charset="0"/>
              </a:rPr>
              <a:t>[]</a:t>
            </a:r>
            <a:r>
              <a:rPr kumimoji="1" lang="ja-JP" altLang="en-US">
                <a:latin typeface="Consolas" panose="020B0609020204030204" pitchFamily="49" charset="0"/>
                <a:ea typeface="Meiryo" panose="020B0604030504040204" pitchFamily="34" charset="-128"/>
                <a:cs typeface="Consolas" panose="020B0609020204030204" pitchFamily="49" charset="0"/>
              </a:rPr>
              <a:t>の中に要素数を</a:t>
            </a:r>
            <a:r>
              <a:rPr kumimoji="1" lang="ja-JP" altLang="en-US">
                <a:latin typeface="Meiryo" panose="020B0604030504040204" pitchFamily="34" charset="-128"/>
                <a:ea typeface="Meiryo" panose="020B0604030504040204" pitchFamily="34" charset="-128"/>
              </a:rPr>
              <a:t>つけると配列になる．スライスに比べてメモリ効率や速度が若干向上する．ただし，要素の追加，削除はできない．</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8008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CF39D-2051-EF63-F659-03C295740AE4}"/>
              </a:ext>
            </a:extLst>
          </p:cNvPr>
          <p:cNvSpPr>
            <a:spLocks noGrp="1"/>
          </p:cNvSpPr>
          <p:nvPr>
            <p:ph type="title"/>
          </p:nvPr>
        </p:nvSpPr>
        <p:spPr/>
        <p:txBody>
          <a:bodyPr/>
          <a:lstStyle/>
          <a:p>
            <a:r>
              <a:rPr kumimoji="1" lang="ja-JP" altLang="en-US"/>
              <a:t>その他雑多なこと</a:t>
            </a:r>
          </a:p>
        </p:txBody>
      </p:sp>
      <p:sp>
        <p:nvSpPr>
          <p:cNvPr id="3" name="コンテンツ プレースホルダー 2">
            <a:extLst>
              <a:ext uri="{FF2B5EF4-FFF2-40B4-BE49-F238E27FC236}">
                <a16:creationId xmlns:a16="http://schemas.microsoft.com/office/drawing/2014/main" id="{E9B90415-2EC9-4771-8151-FA38CF3CAECB}"/>
              </a:ext>
            </a:extLst>
          </p:cNvPr>
          <p:cNvSpPr>
            <a:spLocks noGrp="1"/>
          </p:cNvSpPr>
          <p:nvPr>
            <p:ph idx="1"/>
          </p:nvPr>
        </p:nvSpPr>
        <p:spPr/>
        <p:txBody>
          <a:bodyPr>
            <a:normAutofit fontScale="55000" lnSpcReduction="20000"/>
          </a:bodyPr>
          <a:lstStyle/>
          <a:p>
            <a:pPr>
              <a:lnSpc>
                <a:spcPct val="120000"/>
              </a:lnSpc>
            </a:pPr>
            <a:r>
              <a:rPr kumimoji="1" lang="ja-JP" altLang="en-US"/>
              <a:t>行末のセミコロンは基本的に不要．</a:t>
            </a:r>
            <a:endParaRPr kumimoji="1" lang="en-US" altLang="ja-JP" dirty="0"/>
          </a:p>
          <a:p>
            <a:pPr>
              <a:lnSpc>
                <a:spcPct val="120000"/>
              </a:lnSpc>
            </a:pPr>
            <a:r>
              <a:rPr lang="ja-JP" altLang="en-US"/>
              <a:t>利用していない変数があった場合はコンパイルエラーになる．</a:t>
            </a:r>
            <a:endParaRPr lang="en-US" altLang="ja-JP" dirty="0"/>
          </a:p>
          <a:p>
            <a:pPr lvl="1">
              <a:lnSpc>
                <a:spcPct val="120000"/>
              </a:lnSpc>
            </a:pPr>
            <a:r>
              <a:rPr kumimoji="1" lang="en-US" altLang="ja-JP" dirty="0">
                <a:latin typeface="Consolas" panose="020B0609020204030204" pitchFamily="49" charset="0"/>
                <a:cs typeface="Consolas" panose="020B0609020204030204" pitchFamily="49" charset="0"/>
              </a:rPr>
              <a:t>_</a:t>
            </a:r>
            <a:r>
              <a:rPr lang="ja-JP" altLang="en-US"/>
              <a:t>から始まる変数の場合，上記のチェックは回避される．</a:t>
            </a:r>
            <a:endParaRPr lang="en-US" altLang="ja-JP" dirty="0"/>
          </a:p>
          <a:p>
            <a:pPr lvl="1">
              <a:lnSpc>
                <a:spcPct val="120000"/>
              </a:lnSpc>
            </a:pPr>
            <a:r>
              <a:rPr kumimoji="1" lang="en-US" altLang="ja-JP" dirty="0">
                <a:latin typeface="Consolas" panose="020B0609020204030204" pitchFamily="49" charset="0"/>
                <a:cs typeface="Consolas" panose="020B0609020204030204" pitchFamily="49" charset="0"/>
              </a:rPr>
              <a:t>_</a:t>
            </a:r>
            <a:r>
              <a:rPr kumimoji="1" lang="ja-JP" altLang="en-US"/>
              <a:t>への代入は</a:t>
            </a:r>
            <a:r>
              <a:rPr kumimoji="1" lang="en-US" altLang="ja-JP" dirty="0">
                <a:latin typeface="Consolas" panose="020B0609020204030204" pitchFamily="49" charset="0"/>
                <a:cs typeface="Consolas" panose="020B0609020204030204" pitchFamily="49" charset="0"/>
              </a:rPr>
              <a:t>/dev/null</a:t>
            </a:r>
            <a:r>
              <a:rPr kumimoji="1" lang="ja-JP" altLang="en-US"/>
              <a:t>扱い</a:t>
            </a:r>
            <a:r>
              <a:rPr lang="ja-JP" altLang="en-US"/>
              <a:t>である</a:t>
            </a:r>
            <a:r>
              <a:rPr kumimoji="1" lang="ja-JP" altLang="en-US"/>
              <a:t>．</a:t>
            </a:r>
            <a:endParaRPr kumimoji="1" lang="en-US" altLang="ja-JP" dirty="0"/>
          </a:p>
          <a:p>
            <a:pPr>
              <a:lnSpc>
                <a:spcPct val="120000"/>
              </a:lnSpc>
            </a:pPr>
            <a:r>
              <a:rPr kumimoji="1" lang="ja-JP" altLang="en-US"/>
              <a:t>型名の頭に</a:t>
            </a:r>
            <a:r>
              <a:rPr kumimoji="1" lang="en-US" altLang="ja-JP" dirty="0">
                <a:latin typeface="Consolas" panose="020B0609020204030204" pitchFamily="49" charset="0"/>
                <a:cs typeface="Consolas" panose="020B0609020204030204" pitchFamily="49" charset="0"/>
              </a:rPr>
              <a:t>*</a:t>
            </a:r>
            <a:r>
              <a:rPr kumimoji="1" lang="ja-JP" altLang="en-US"/>
              <a:t>をつけるとポインタとなる．</a:t>
            </a:r>
            <a:endParaRPr kumimoji="1" lang="en-US" altLang="ja-JP" dirty="0"/>
          </a:p>
          <a:p>
            <a:pPr lvl="1">
              <a:lnSpc>
                <a:spcPct val="120000"/>
              </a:lnSpc>
            </a:pPr>
            <a:r>
              <a:rPr lang="ja-JP" altLang="en-US"/>
              <a:t>変数に</a:t>
            </a:r>
            <a:r>
              <a:rPr lang="en-US" altLang="ja-JP" dirty="0"/>
              <a:t>&amp;</a:t>
            </a:r>
            <a:r>
              <a:rPr lang="ja-JP" altLang="en-US"/>
              <a:t>をつけるとアドレスを表す（ポインタに代入できる）．</a:t>
            </a:r>
            <a:endParaRPr lang="en-US" altLang="ja-JP" dirty="0"/>
          </a:p>
          <a:p>
            <a:pPr lvl="1">
              <a:lnSpc>
                <a:spcPct val="120000"/>
              </a:lnSpc>
            </a:pPr>
            <a:r>
              <a:rPr lang="ja-JP" altLang="en-US"/>
              <a:t>ポインタでない場合，関数呼び出し時に値のコピーが発生する．</a:t>
            </a:r>
            <a:endParaRPr lang="en-US" altLang="ja-JP" dirty="0"/>
          </a:p>
          <a:p>
            <a:pPr lvl="2">
              <a:lnSpc>
                <a:spcPct val="120000"/>
              </a:lnSpc>
            </a:pPr>
            <a:r>
              <a:rPr lang="ja-JP" altLang="en-US"/>
              <a:t>すなわち呼び出しに時間がかかる．</a:t>
            </a:r>
            <a:endParaRPr lang="en-US" altLang="ja-JP" dirty="0"/>
          </a:p>
          <a:p>
            <a:pPr>
              <a:lnSpc>
                <a:spcPct val="120000"/>
              </a:lnSpc>
            </a:pPr>
            <a:r>
              <a:rPr lang="ja-JP" altLang="en-US"/>
              <a:t>暗黙の型変換は行われない．</a:t>
            </a:r>
            <a:endParaRPr lang="en-US" altLang="ja-JP" dirty="0"/>
          </a:p>
        </p:txBody>
      </p:sp>
      <p:sp>
        <p:nvSpPr>
          <p:cNvPr id="4" name="日付プレースホルダー 3">
            <a:extLst>
              <a:ext uri="{FF2B5EF4-FFF2-40B4-BE49-F238E27FC236}">
                <a16:creationId xmlns:a16="http://schemas.microsoft.com/office/drawing/2014/main" id="{57D0D9FD-0AF0-9342-7AE9-3D5A94629A50}"/>
              </a:ext>
            </a:extLst>
          </p:cNvPr>
          <p:cNvSpPr>
            <a:spLocks noGrp="1"/>
          </p:cNvSpPr>
          <p:nvPr>
            <p:ph type="dt" sz="half" idx="10"/>
          </p:nvPr>
        </p:nvSpPr>
        <p:spPr/>
        <p:txBody>
          <a:bodyPr/>
          <a:lstStyle/>
          <a:p>
            <a:r>
              <a:rPr kumimoji="1" lang="en-US" altLang="ja-JP"/>
              <a:t>2023-05-09</a:t>
            </a:r>
            <a:endParaRPr kumimoji="1" lang="ja-JP" altLang="en-US"/>
          </a:p>
        </p:txBody>
      </p:sp>
      <p:sp>
        <p:nvSpPr>
          <p:cNvPr id="5" name="スライド番号プレースホルダー 4">
            <a:extLst>
              <a:ext uri="{FF2B5EF4-FFF2-40B4-BE49-F238E27FC236}">
                <a16:creationId xmlns:a16="http://schemas.microsoft.com/office/drawing/2014/main" id="{0BB75716-8A27-DD5C-E4ED-DEDAB7BED297}"/>
              </a:ext>
            </a:extLst>
          </p:cNvPr>
          <p:cNvSpPr>
            <a:spLocks noGrp="1"/>
          </p:cNvSpPr>
          <p:nvPr>
            <p:ph type="sldNum" sz="quarter" idx="12"/>
          </p:nvPr>
        </p:nvSpPr>
        <p:spPr/>
        <p:txBody>
          <a:bodyPr/>
          <a:lstStyle/>
          <a:p>
            <a:fld id="{0B8845E4-5C92-A046-BB66-E5D9CC995B08}" type="slidenum">
              <a:rPr kumimoji="1" lang="ja-JP" altLang="en-US" smtClean="0"/>
              <a:t>9</a:t>
            </a:fld>
            <a:endParaRPr kumimoji="1" lang="ja-JP" altLang="en-US"/>
          </a:p>
        </p:txBody>
      </p:sp>
    </p:spTree>
    <p:extLst>
      <p:ext uri="{BB962C8B-B14F-4D97-AF65-F5344CB8AC3E}">
        <p14:creationId xmlns:p14="http://schemas.microsoft.com/office/powerpoint/2010/main" val="19581972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9B92DAC1-B206-6E4D-9DDA-F3C380F9C271}" vid="{0ECE7065-281A-B545-8D42-4EC5E612C96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23624</TotalTime>
  <Words>3140</Words>
  <Application>Microsoft Macintosh PowerPoint</Application>
  <PresentationFormat>ワイド画面</PresentationFormat>
  <Paragraphs>546</Paragraphs>
  <Slides>27</Slides>
  <Notes>7</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-apple-system</vt:lpstr>
      <vt:lpstr>Meiryo</vt:lpstr>
      <vt:lpstr>游ゴシック</vt:lpstr>
      <vt:lpstr>Arial</vt:lpstr>
      <vt:lpstr>Consolas</vt:lpstr>
      <vt:lpstr>Times New Roman</vt:lpstr>
      <vt:lpstr>Verdana</vt:lpstr>
      <vt:lpstr>Office テーマ</vt:lpstr>
      <vt:lpstr>エンピリカル ソフトウェア工学 第05回 プログラミング (1/3)</vt:lpstr>
      <vt:lpstr>スケジュール</vt:lpstr>
      <vt:lpstr>本日までに行ったこと</vt:lpstr>
      <vt:lpstr>本日の内容</vt:lpstr>
      <vt:lpstr>Go言語の基本（1/4）</vt:lpstr>
      <vt:lpstr>Go言語の基本（2/4）</vt:lpstr>
      <vt:lpstr>Go言語の基本（3/4）</vt:lpstr>
      <vt:lpstr>Go言語の基本（4/4）</vt:lpstr>
      <vt:lpstr>その他雑多なこと</vt:lpstr>
      <vt:lpstr>Web API</vt:lpstr>
      <vt:lpstr>HTTP 歴史</vt:lpstr>
      <vt:lpstr>HTTP Hyper Text Transfer Protocol</vt:lpstr>
      <vt:lpstr>HTTP メソッド（1/2）</vt:lpstr>
      <vt:lpstr>HTTP メソッド（2/2）</vt:lpstr>
      <vt:lpstr>HTTP ステータスコード（1/2）</vt:lpstr>
      <vt:lpstr>HTTP ステータスコード（2/2）</vt:lpstr>
      <vt:lpstr>REST API REpresentational State Transfer</vt:lpstr>
      <vt:lpstr>RESTの原則</vt:lpstr>
      <vt:lpstr>べき等性 べきとうせい (冪等性); idempotence</vt:lpstr>
      <vt:lpstr>GraphQL</vt:lpstr>
      <vt:lpstr>本日の内容</vt:lpstr>
      <vt:lpstr>CLI Parsingライブラリ</vt:lpstr>
      <vt:lpstr>PowerPoint プレゼンテーション</vt:lpstr>
      <vt:lpstr>コマンドラインの解析 spf13/pflag</vt:lpstr>
      <vt:lpstr>spf13/pflag</vt:lpstr>
      <vt:lpstr>スケジュール</vt:lpstr>
      <vt:lpstr>次回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TAMADA HARUAKI</dc:creator>
  <cp:lastModifiedBy>TAMADA HARUAKI</cp:lastModifiedBy>
  <cp:revision>615</cp:revision>
  <dcterms:created xsi:type="dcterms:W3CDTF">2022-04-24T10:54:34Z</dcterms:created>
  <dcterms:modified xsi:type="dcterms:W3CDTF">2023-05-09T00:49:40Z</dcterms:modified>
</cp:coreProperties>
</file>