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6" r:id="rId3"/>
    <p:sldId id="340" r:id="rId4"/>
    <p:sldId id="306" r:id="rId5"/>
    <p:sldId id="372" r:id="rId6"/>
    <p:sldId id="373" r:id="rId7"/>
    <p:sldId id="374" r:id="rId8"/>
    <p:sldId id="366" r:id="rId9"/>
    <p:sldId id="367" r:id="rId10"/>
    <p:sldId id="368" r:id="rId11"/>
    <p:sldId id="375" r:id="rId12"/>
    <p:sldId id="369" r:id="rId13"/>
    <p:sldId id="370" r:id="rId14"/>
    <p:sldId id="371" r:id="rId15"/>
    <p:sldId id="365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428C27"/>
    <a:srgbClr val="C5E0B4"/>
    <a:srgbClr val="7D98B3"/>
    <a:srgbClr val="8699BF"/>
    <a:srgbClr val="9DBF86"/>
    <a:srgbClr val="A786BF"/>
    <a:srgbClr val="FFB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3"/>
    <p:restoredTop sz="81127"/>
  </p:normalViewPr>
  <p:slideViewPr>
    <p:cSldViewPr snapToGrid="0" snapToObjects="1">
      <p:cViewPr varScale="1">
        <p:scale>
          <a:sx n="85" d="100"/>
          <a:sy n="85" d="100"/>
        </p:scale>
        <p:origin x="18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E0D3F-88AC-AC4C-A850-A113E8478B35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FEFE4-0067-BE4A-AB74-27D08C1697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88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FEFE4-0067-BE4A-AB74-27D08C16975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219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FEFE4-0067-BE4A-AB74-27D08C16975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762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FEFE4-0067-BE4A-AB74-27D08C16975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106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FEFE4-0067-BE4A-AB74-27D08C16975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137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FEFE4-0067-BE4A-AB74-27D08C169751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300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FEFE4-0067-BE4A-AB74-27D08C16975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426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FEFE4-0067-BE4A-AB74-27D08C16975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812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FEFE4-0067-BE4A-AB74-27D08C16975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806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BAE3F1-6860-34FB-F2AC-E3181A6AF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CD0B15-C8B7-00F7-DBE9-D3AD533D2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AC3DEB-6E35-D2D0-EABA-F8A19BBD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2023-05-09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835D15-762E-39B0-0A6F-14EFF50B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5DFDF9-92D5-0273-6AA5-EE561AF6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0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99E654-7E7E-36B3-ADB0-3093EC9F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9AB095-4BA5-2299-C02F-2E56585C2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B78716-480A-7430-C0FA-4F0DC0168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2023-05-09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B42CF7-BBCD-5D04-D7AD-CBC09AA5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8D3898-C8CD-BE96-524B-6C3F9211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14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81886E9-6CAD-71F6-5345-FA1396703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2359E1-F40F-3D47-6DF2-882BD86EA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18D548-5283-77D1-F67F-6EC5C16A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2023-05-09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CD1D05-E6FD-9267-0EA3-57EE28C4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33F417-24E0-EE42-C260-DDADA437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17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8965E4-8E20-9D46-6D12-F877A919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23E8D2-3A17-78BF-F4C2-CDF62ACF4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D23703-4802-F8D8-D9BF-C6ABE5C8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2023-05-09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3C5D23-A2A0-1968-4ACC-1B1357A4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2682BA-033D-1B7D-4861-DDD343E9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06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29F4E9-7F37-2DF8-78B9-30C3125A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5BF7F8-9D3C-A422-471A-C8A1E82F8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120F65-AA40-72A0-770D-E19A2FA9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2023-05-09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681911-2B29-A9AD-E565-FF8CD6242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A1582B-A53B-0238-DBDB-FB5DBFD8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36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232BC-8A6A-9D3A-A1D9-3080F812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82D8DC-6AD4-FA7E-3F14-DB7C79ACD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DE28B2-EF25-CC14-3531-75FEF0B68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3A7B7E-A26D-8BA6-BB1E-8237CE6F2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2023-05-09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B7E107-84C7-8B82-2567-9E3F901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7C7FA1-4591-F30A-BC2B-286C70E6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95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054A32-DEA7-69BE-B62E-A62243835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BEF868-DDA1-C4EB-6743-489DC5FCD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539B8F-A2A1-CF4F-742C-F6839C57B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513E432-90C9-F616-1A3C-AE747080A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CAA48B9-2830-0B1B-940E-B2239ADE2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1B4728E-F8C1-F17A-C937-B880D97E8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2023-05-09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F3C6BA5-320F-AD96-EF9C-4688CD1C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91151E6-2A46-0BFB-C19C-182A2D46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56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FCE36-69F6-8D82-66E2-2BE7E565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B3D72AD-5495-9467-9401-F6186DDB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2023-05-09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62EC51-A3D5-EC3F-7813-ADEA4FCA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3AA073C-2BE4-2466-8413-FEE9DE4D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36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4254B13-A92B-C641-0C83-88C8E8C0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2023-05-09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0A961BE-BDDF-24BF-A624-7B4A792F8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82A63C-7150-3E3B-E0A7-4FAFA23A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17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DCBFD-B9B9-C88D-4AF2-DA5E9D146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20645C-911D-D877-789A-4ABCA1607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35085C-0945-616B-1D39-35150C87E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5E25B3-F458-1F25-BA2A-10D3E7E2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2023-05-09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09217E-3F73-CCE8-77EF-A52308AC8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0295A2-6412-27A3-80DB-4DC7AF9F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7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A11E3-5007-3320-F7E6-691E1139D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3AA4DA3-E363-0E1A-C5EE-67CFA080E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D13344-E496-4753-C58C-D01D8C7BC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56EEBB-B395-8892-612D-06BBEE16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2023-05-09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A73243-636B-AD34-97B8-096CAB4B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1AB26F-070D-AA48-1A17-487ABD43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74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2F236BC-AAF6-B861-739B-86FA34313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50FC96-8BC7-5FBA-D355-BCF93438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AD1E11-9D31-C316-E911-911DC842E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en-US" altLang="ja-JP"/>
              <a:t>2023-05-09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552398-2A83-C162-F251-7C27A4C85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2060AB-9F59-AB6D-F6F6-574D92AC7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0B8845E4-5C92-A046-BB66-E5D9CC995B0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5297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66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44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40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kg.go.dev/net/htt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B5784E-BEC4-EB82-3848-F83C83012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ja-JP" altLang="en-US"/>
              <a:t>エンピリカル</a:t>
            </a:r>
            <a:br>
              <a:rPr lang="en-US" altLang="ja-JP" dirty="0"/>
            </a:br>
            <a:r>
              <a:rPr lang="ja-JP" altLang="en-US"/>
              <a:t>ソフトウェア工学</a:t>
            </a:r>
            <a:br>
              <a:rPr lang="en-US" altLang="ja-JP" dirty="0"/>
            </a:br>
            <a:r>
              <a:rPr lang="ja-JP" altLang="en-US" sz="4800"/>
              <a:t>第</a:t>
            </a:r>
            <a:r>
              <a:rPr lang="en-US" altLang="ja-JP" sz="4800" dirty="0"/>
              <a:t>06</a:t>
            </a:r>
            <a:r>
              <a:rPr lang="ja-JP" altLang="en-US" sz="4800"/>
              <a:t>回</a:t>
            </a:r>
            <a:r>
              <a:rPr lang="en-US" altLang="ja-JP" sz="4800" dirty="0"/>
              <a:t> </a:t>
            </a:r>
            <a:r>
              <a:rPr lang="ja-JP" altLang="en-US" sz="4800"/>
              <a:t>プログラミング</a:t>
            </a:r>
            <a:r>
              <a:rPr lang="en-US" altLang="ja-JP" sz="4800" dirty="0"/>
              <a:t> (2/3)</a:t>
            </a:r>
            <a:endParaRPr kumimoji="1" lang="ja-JP" altLang="en-US" sz="48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B687755-EB78-813E-2AE5-266F2715E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2023-05-16</a:t>
            </a:r>
          </a:p>
          <a:p>
            <a:r>
              <a:rPr lang="ja-JP" altLang="en-US"/>
              <a:t>玉田</a:t>
            </a:r>
            <a:r>
              <a:rPr lang="en-US" altLang="ja-JP" dirty="0"/>
              <a:t> </a:t>
            </a:r>
            <a:r>
              <a:rPr lang="ja-JP" altLang="en-US"/>
              <a:t>春昭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5A0BDC-22A6-7CC7-0358-1C2E0915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5D24184-6358-A3E9-85F2-F35BC4F1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04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52C84F-433B-4F35-8024-0200FDBFD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>
                <a:latin typeface="Consolas" panose="020B0609020204030204" pitchFamily="49" charset="0"/>
                <a:cs typeface="Consolas" panose="020B0609020204030204" pitchFamily="49" charset="0"/>
              </a:rPr>
              <a:t>net/http</a:t>
            </a:r>
            <a:br>
              <a:rPr kumimoji="1" lang="en-US" altLang="ja-JP" dirty="0"/>
            </a:br>
            <a:r>
              <a:rPr kumimoji="1" lang="ja-JP" altLang="en-US"/>
              <a:t>サンプルプログラム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48556D-6D08-24EE-048D-23A0D782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9BE5E7B-2592-230F-B90A-2EDF7981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1D28305-288C-1C3E-EBF9-DF63B7AF1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6096000" cy="3429000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9DE91C4-63B2-8ECD-33D3-CF96E689205E}"/>
              </a:ext>
            </a:extLst>
          </p:cNvPr>
          <p:cNvSpPr/>
          <p:nvPr/>
        </p:nvSpPr>
        <p:spPr>
          <a:xfrm>
            <a:off x="6096000" y="3429000"/>
            <a:ext cx="3512024" cy="829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9EBFD21-9482-1FF4-CA02-2197EA55A904}"/>
              </a:ext>
            </a:extLst>
          </p:cNvPr>
          <p:cNvSpPr txBox="1"/>
          <p:nvPr/>
        </p:nvSpPr>
        <p:spPr>
          <a:xfrm>
            <a:off x="585147" y="1865278"/>
            <a:ext cx="11021705" cy="42473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ja-JP" b="0" dirty="0" err="1">
                <a:solidFill>
                  <a:srgbClr val="7A3E9D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json</a:t>
            </a:r>
            <a:r>
              <a:rPr lang="en" altLang="ja-JP" b="0" dirty="0">
                <a:solidFill>
                  <a:srgbClr val="7A3E9D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:= </a:t>
            </a:r>
            <a:r>
              <a:rPr lang="en" altLang="ja-JP" b="0" dirty="0" err="1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fmt</a:t>
            </a:r>
            <a:r>
              <a:rPr lang="en" altLang="ja-JP" b="0" dirty="0" err="1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.</a:t>
            </a:r>
            <a:r>
              <a:rPr lang="en" altLang="ja-JP" b="1" dirty="0" err="1">
                <a:solidFill>
                  <a:srgbClr val="AA3731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Sprintf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(`</a:t>
            </a:r>
            <a:r>
              <a:rPr lang="en" altLang="ja-JP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{"</a:t>
            </a:r>
            <a:r>
              <a:rPr lang="en" altLang="ja-JP" b="0" dirty="0" err="1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long_url</a:t>
            </a:r>
            <a:r>
              <a:rPr lang="en" altLang="ja-JP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": "</a:t>
            </a:r>
            <a:r>
              <a:rPr lang="en" altLang="ja-JP" b="0" dirty="0">
                <a:solidFill>
                  <a:srgbClr val="9C5D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%s</a:t>
            </a:r>
            <a:r>
              <a:rPr lang="en" altLang="ja-JP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", "</a:t>
            </a:r>
            <a:r>
              <a:rPr lang="en" altLang="ja-JP" b="0" dirty="0" err="1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group_guid</a:t>
            </a:r>
            <a:r>
              <a:rPr lang="en" altLang="ja-JP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": "</a:t>
            </a:r>
            <a:r>
              <a:rPr lang="en" altLang="ja-JP" b="0" dirty="0">
                <a:solidFill>
                  <a:srgbClr val="9C5D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%s</a:t>
            </a:r>
            <a:r>
              <a:rPr lang="en" altLang="ja-JP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"}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`,</a:t>
            </a:r>
            <a:r>
              <a:rPr lang="en" altLang="ja-JP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b="0" dirty="0" err="1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url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, </a:t>
            </a:r>
            <a:r>
              <a:rPr lang="en" altLang="ja-JP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group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)</a:t>
            </a:r>
            <a:endParaRPr lang="en" altLang="ja-JP" b="0" dirty="0">
              <a:solidFill>
                <a:srgbClr val="7A3E9D"/>
              </a:solidFill>
              <a:effectLst/>
              <a:latin typeface="Myrica M" panose="020B0509020203020207" pitchFamily="49" charset="-128"/>
              <a:ea typeface="Myrica M" panose="020B0509020203020207" pitchFamily="49" charset="-128"/>
            </a:endParaRPr>
          </a:p>
          <a:p>
            <a:r>
              <a:rPr lang="en" altLang="ja-JP" b="0" dirty="0" err="1">
                <a:solidFill>
                  <a:srgbClr val="7A3E9D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requestBody</a:t>
            </a:r>
            <a:r>
              <a:rPr lang="en" altLang="ja-JP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:=</a:t>
            </a:r>
            <a:r>
              <a:rPr lang="en" altLang="ja-JP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b="0" dirty="0" err="1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strings</a:t>
            </a:r>
            <a:r>
              <a:rPr lang="en" altLang="ja-JP" b="0" dirty="0" err="1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.</a:t>
            </a:r>
            <a:r>
              <a:rPr lang="en" altLang="ja-JP" b="1" dirty="0" err="1">
                <a:solidFill>
                  <a:srgbClr val="AA3731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NewReader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(</a:t>
            </a:r>
            <a:r>
              <a:rPr lang="en" altLang="ja-JP" dirty="0" err="1">
                <a:solidFill>
                  <a:srgbClr val="333333"/>
                </a:solidFill>
                <a:latin typeface="Myrica M" panose="020B0509020203020207" pitchFamily="49" charset="-128"/>
                <a:ea typeface="Myrica M" panose="020B0509020203020207" pitchFamily="49" charset="-128"/>
              </a:rPr>
              <a:t>json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)</a:t>
            </a:r>
            <a:endParaRPr lang="en" altLang="ja-JP" b="0" dirty="0">
              <a:solidFill>
                <a:srgbClr val="333333"/>
              </a:solidFill>
              <a:effectLst/>
              <a:latin typeface="Myrica M" panose="020B0509020203020207" pitchFamily="49" charset="-128"/>
              <a:ea typeface="Myrica M" panose="020B0509020203020207" pitchFamily="49" charset="-128"/>
            </a:endParaRPr>
          </a:p>
          <a:p>
            <a:r>
              <a:rPr lang="en" altLang="ja-JP" b="0" dirty="0">
                <a:solidFill>
                  <a:srgbClr val="7A3E9D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request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,</a:t>
            </a:r>
            <a:r>
              <a:rPr lang="en" altLang="ja-JP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b="0" dirty="0">
                <a:solidFill>
                  <a:srgbClr val="7A3E9D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err</a:t>
            </a:r>
            <a:r>
              <a:rPr lang="en" altLang="ja-JP" dirty="0">
                <a:solidFill>
                  <a:srgbClr val="333333"/>
                </a:solidFill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:= </a:t>
            </a:r>
            <a:r>
              <a:rPr lang="en" altLang="ja-JP" b="0" dirty="0" err="1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http</a:t>
            </a:r>
            <a:r>
              <a:rPr lang="en" altLang="ja-JP" b="0" dirty="0" err="1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.</a:t>
            </a:r>
            <a:r>
              <a:rPr lang="en" altLang="ja-JP" b="1" dirty="0" err="1">
                <a:solidFill>
                  <a:srgbClr val="AA3731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NewRequest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("</a:t>
            </a:r>
            <a:r>
              <a:rPr lang="en" altLang="ja-JP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GET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",</a:t>
            </a:r>
            <a:r>
              <a:rPr lang="en" altLang="ja-JP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"</a:t>
            </a:r>
            <a:r>
              <a:rPr lang="en" altLang="ja-JP" b="0" dirty="0">
                <a:solidFill>
                  <a:srgbClr val="42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https://</a:t>
            </a:r>
            <a:r>
              <a:rPr lang="en" altLang="ja-JP" b="0" dirty="0" err="1">
                <a:solidFill>
                  <a:srgbClr val="42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ssl-api.bitly.com</a:t>
            </a:r>
            <a:r>
              <a:rPr lang="en" altLang="ja-JP" b="0" dirty="0">
                <a:solidFill>
                  <a:srgbClr val="42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/v4/shorten</a:t>
            </a:r>
            <a:r>
              <a:rPr lang="en" altLang="ja-JP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", </a:t>
            </a:r>
            <a:r>
              <a:rPr lang="en" altLang="ja-JP" b="0" dirty="0" err="1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requestBody</a:t>
            </a:r>
            <a:r>
              <a:rPr lang="en" altLang="ja-JP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)</a:t>
            </a:r>
          </a:p>
          <a:p>
            <a:r>
              <a:rPr lang="en" altLang="ja-JP" b="0" dirty="0">
                <a:solidFill>
                  <a:srgbClr val="4B69C6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if</a:t>
            </a:r>
            <a:r>
              <a:rPr lang="en" altLang="ja-JP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err 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!=</a:t>
            </a:r>
            <a:r>
              <a:rPr lang="en" altLang="ja-JP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b="0" dirty="0">
                <a:solidFill>
                  <a:srgbClr val="9C5D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nil</a:t>
            </a:r>
            <a:r>
              <a:rPr lang="en" altLang="ja-JP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{</a:t>
            </a:r>
            <a:endParaRPr lang="en" altLang="ja-JP" b="0" dirty="0">
              <a:solidFill>
                <a:srgbClr val="333333"/>
              </a:solidFill>
              <a:effectLst/>
              <a:latin typeface="Myrica M" panose="020B0509020203020207" pitchFamily="49" charset="-128"/>
              <a:ea typeface="Myrica M" panose="020B0509020203020207" pitchFamily="49" charset="-128"/>
            </a:endParaRPr>
          </a:p>
          <a:p>
            <a:r>
              <a:rPr lang="en" altLang="ja-JP" b="0" dirty="0">
                <a:solidFill>
                  <a:srgbClr val="4B69C6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 return</a:t>
            </a:r>
            <a:r>
              <a:rPr lang="en" altLang="ja-JP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err</a:t>
            </a:r>
          </a:p>
          <a:p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}</a:t>
            </a:r>
            <a:endParaRPr lang="en" altLang="ja-JP" b="0" dirty="0">
              <a:solidFill>
                <a:srgbClr val="333333"/>
              </a:solidFill>
              <a:effectLst/>
              <a:latin typeface="Myrica M" panose="020B0509020203020207" pitchFamily="49" charset="-128"/>
              <a:ea typeface="Myrica M" panose="020B0509020203020207" pitchFamily="49" charset="-128"/>
            </a:endParaRPr>
          </a:p>
          <a:p>
            <a:r>
              <a:rPr lang="en" altLang="ja-JP" b="0" dirty="0" err="1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request</a:t>
            </a:r>
            <a:r>
              <a:rPr lang="en" altLang="ja-JP" b="0" dirty="0" err="1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.</a:t>
            </a:r>
            <a:r>
              <a:rPr lang="en" altLang="ja-JP" b="0" dirty="0" err="1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Header</a:t>
            </a:r>
            <a:r>
              <a:rPr lang="en" altLang="ja-JP" b="0" dirty="0" err="1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.</a:t>
            </a:r>
            <a:r>
              <a:rPr lang="en" altLang="ja-JP" b="1" dirty="0" err="1">
                <a:solidFill>
                  <a:srgbClr val="AA3731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Add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("</a:t>
            </a:r>
            <a:r>
              <a:rPr lang="en" altLang="ja-JP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Authorization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",</a:t>
            </a:r>
            <a:r>
              <a:rPr lang="en" altLang="ja-JP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b="0" dirty="0" err="1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fmt</a:t>
            </a:r>
            <a:r>
              <a:rPr lang="en" altLang="ja-JP" b="0" dirty="0" err="1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.</a:t>
            </a:r>
            <a:r>
              <a:rPr lang="en" altLang="ja-JP" b="1" dirty="0" err="1">
                <a:solidFill>
                  <a:srgbClr val="AA3731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Sprintf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("</a:t>
            </a:r>
            <a:r>
              <a:rPr lang="en" altLang="ja-JP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Bearer </a:t>
            </a:r>
            <a:r>
              <a:rPr lang="en" altLang="ja-JP" b="0" dirty="0">
                <a:solidFill>
                  <a:srgbClr val="9C5D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%s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", </a:t>
            </a:r>
            <a:r>
              <a:rPr lang="en" altLang="ja-JP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Token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))</a:t>
            </a:r>
            <a:endParaRPr lang="en" altLang="ja-JP" b="0" dirty="0">
              <a:solidFill>
                <a:srgbClr val="333333"/>
              </a:solidFill>
              <a:effectLst/>
              <a:latin typeface="Myrica M" panose="020B0509020203020207" pitchFamily="49" charset="-128"/>
              <a:ea typeface="Myrica M" panose="020B0509020203020207" pitchFamily="49" charset="-128"/>
            </a:endParaRPr>
          </a:p>
          <a:p>
            <a:r>
              <a:rPr lang="en" altLang="ja-JP" b="0" dirty="0" err="1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request</a:t>
            </a:r>
            <a:r>
              <a:rPr lang="en" altLang="ja-JP" b="0" dirty="0" err="1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.</a:t>
            </a:r>
            <a:r>
              <a:rPr lang="en" altLang="ja-JP" b="0" dirty="0" err="1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Header</a:t>
            </a:r>
            <a:r>
              <a:rPr lang="en" altLang="ja-JP" b="0" dirty="0" err="1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.</a:t>
            </a:r>
            <a:r>
              <a:rPr lang="en" altLang="ja-JP" b="1" dirty="0" err="1">
                <a:solidFill>
                  <a:srgbClr val="AA3731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Add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("</a:t>
            </a:r>
            <a:r>
              <a:rPr lang="en" altLang="ja-JP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Content-Type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",</a:t>
            </a:r>
            <a:r>
              <a:rPr lang="en" altLang="ja-JP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"</a:t>
            </a:r>
            <a:r>
              <a:rPr lang="en" altLang="ja-JP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application/</a:t>
            </a:r>
            <a:r>
              <a:rPr lang="en" altLang="ja-JP" b="0" dirty="0" err="1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json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")</a:t>
            </a:r>
            <a:endParaRPr lang="en" altLang="ja-JP" b="0" dirty="0">
              <a:solidFill>
                <a:srgbClr val="333333"/>
              </a:solidFill>
              <a:effectLst/>
              <a:latin typeface="Myrica M" panose="020B0509020203020207" pitchFamily="49" charset="-128"/>
              <a:ea typeface="Myrica M" panose="020B0509020203020207" pitchFamily="49" charset="-128"/>
            </a:endParaRPr>
          </a:p>
          <a:p>
            <a:r>
              <a:rPr lang="en" altLang="ja-JP" b="0" dirty="0">
                <a:solidFill>
                  <a:srgbClr val="7A3E9D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client</a:t>
            </a:r>
            <a:r>
              <a:rPr lang="en" altLang="ja-JP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:=</a:t>
            </a:r>
            <a:r>
              <a:rPr lang="en" altLang="ja-JP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&amp;</a:t>
            </a:r>
            <a:r>
              <a:rPr lang="en" altLang="ja-JP" b="0" dirty="0" err="1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http</a:t>
            </a:r>
            <a:r>
              <a:rPr lang="en" altLang="ja-JP" b="0" dirty="0" err="1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.</a:t>
            </a:r>
            <a:r>
              <a:rPr lang="en" altLang="ja-JP" b="0" dirty="0" err="1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Client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{}</a:t>
            </a:r>
            <a:endParaRPr lang="en" altLang="ja-JP" b="0" dirty="0">
              <a:solidFill>
                <a:srgbClr val="333333"/>
              </a:solidFill>
              <a:effectLst/>
              <a:latin typeface="Myrica M" panose="020B0509020203020207" pitchFamily="49" charset="-128"/>
              <a:ea typeface="Myrica M" panose="020B0509020203020207" pitchFamily="49" charset="-128"/>
            </a:endParaRPr>
          </a:p>
          <a:p>
            <a:r>
              <a:rPr lang="en" altLang="ja-JP" b="0" dirty="0">
                <a:solidFill>
                  <a:srgbClr val="7A3E9D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response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,</a:t>
            </a:r>
            <a:r>
              <a:rPr lang="en" altLang="ja-JP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b="0" dirty="0">
                <a:solidFill>
                  <a:srgbClr val="7A3E9D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err</a:t>
            </a:r>
            <a:r>
              <a:rPr lang="en" altLang="ja-JP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:=</a:t>
            </a:r>
            <a:r>
              <a:rPr lang="en" altLang="ja-JP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b="0" dirty="0" err="1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client</a:t>
            </a:r>
            <a:r>
              <a:rPr lang="en" altLang="ja-JP" b="0" dirty="0" err="1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.</a:t>
            </a:r>
            <a:r>
              <a:rPr lang="en" altLang="ja-JP" b="1" dirty="0" err="1">
                <a:solidFill>
                  <a:srgbClr val="AA3731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Do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(</a:t>
            </a:r>
            <a:r>
              <a:rPr lang="en" altLang="ja-JP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request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)</a:t>
            </a:r>
            <a:endParaRPr lang="en" altLang="ja-JP" b="0" dirty="0">
              <a:solidFill>
                <a:srgbClr val="333333"/>
              </a:solidFill>
              <a:effectLst/>
              <a:latin typeface="Myrica M" panose="020B0509020203020207" pitchFamily="49" charset="-128"/>
              <a:ea typeface="Myrica M" panose="020B0509020203020207" pitchFamily="49" charset="-128"/>
            </a:endParaRPr>
          </a:p>
          <a:p>
            <a:r>
              <a:rPr lang="en" altLang="ja-JP" b="0" dirty="0">
                <a:solidFill>
                  <a:srgbClr val="4B69C6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if</a:t>
            </a:r>
            <a:r>
              <a:rPr lang="en" altLang="ja-JP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err 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!=</a:t>
            </a:r>
            <a:r>
              <a:rPr lang="en" altLang="ja-JP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b="0" dirty="0">
                <a:solidFill>
                  <a:srgbClr val="9C5D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nil</a:t>
            </a:r>
            <a:r>
              <a:rPr lang="en" altLang="ja-JP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{</a:t>
            </a:r>
            <a:endParaRPr lang="en" altLang="ja-JP" b="0" dirty="0">
              <a:solidFill>
                <a:srgbClr val="333333"/>
              </a:solidFill>
              <a:effectLst/>
              <a:latin typeface="Myrica M" panose="020B0509020203020207" pitchFamily="49" charset="-128"/>
              <a:ea typeface="Myrica M" panose="020B0509020203020207" pitchFamily="49" charset="-128"/>
            </a:endParaRPr>
          </a:p>
          <a:p>
            <a:r>
              <a:rPr lang="en" altLang="ja-JP" b="0" dirty="0">
                <a:solidFill>
                  <a:srgbClr val="4B69C6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 return</a:t>
            </a:r>
            <a:r>
              <a:rPr lang="en" altLang="ja-JP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err</a:t>
            </a:r>
          </a:p>
          <a:p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}</a:t>
            </a:r>
            <a:endParaRPr lang="en" altLang="ja-JP" b="0" dirty="0">
              <a:solidFill>
                <a:srgbClr val="333333"/>
              </a:solidFill>
              <a:effectLst/>
              <a:latin typeface="Myrica M" panose="020B0509020203020207" pitchFamily="49" charset="-128"/>
              <a:ea typeface="Myrica M" panose="020B0509020203020207" pitchFamily="49" charset="-128"/>
            </a:endParaRPr>
          </a:p>
          <a:p>
            <a:r>
              <a:rPr lang="en" altLang="ja-JP" b="0" dirty="0">
                <a:solidFill>
                  <a:srgbClr val="4B69C6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defer</a:t>
            </a:r>
            <a:r>
              <a:rPr lang="en" altLang="ja-JP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b="0" dirty="0" err="1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response</a:t>
            </a:r>
            <a:r>
              <a:rPr lang="en" altLang="ja-JP" b="0" dirty="0" err="1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.</a:t>
            </a:r>
            <a:r>
              <a:rPr lang="en" altLang="ja-JP" b="0" dirty="0" err="1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Body</a:t>
            </a:r>
            <a:r>
              <a:rPr lang="en" altLang="ja-JP" b="0" dirty="0" err="1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.</a:t>
            </a:r>
            <a:r>
              <a:rPr lang="en" altLang="ja-JP" b="1" dirty="0" err="1">
                <a:solidFill>
                  <a:srgbClr val="AA3731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Close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()</a:t>
            </a:r>
            <a:endParaRPr lang="en" altLang="ja-JP" b="0" dirty="0">
              <a:solidFill>
                <a:srgbClr val="333333"/>
              </a:solidFill>
              <a:effectLst/>
              <a:latin typeface="Myrica M" panose="020B0509020203020207" pitchFamily="49" charset="-128"/>
              <a:ea typeface="Myrica M" panose="020B0509020203020207" pitchFamily="49" charset="-128"/>
            </a:endParaRPr>
          </a:p>
          <a:p>
            <a:r>
              <a:rPr lang="en" altLang="ja-JP" b="0" dirty="0">
                <a:solidFill>
                  <a:srgbClr val="7A3E9D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data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,</a:t>
            </a:r>
            <a:r>
              <a:rPr lang="en" altLang="ja-JP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b="0" dirty="0">
                <a:solidFill>
                  <a:srgbClr val="7A3E9D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err</a:t>
            </a:r>
            <a:r>
              <a:rPr lang="en" altLang="ja-JP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:=</a:t>
            </a:r>
            <a:r>
              <a:rPr lang="en" altLang="ja-JP" dirty="0">
                <a:solidFill>
                  <a:srgbClr val="333333"/>
                </a:solidFill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b="0" dirty="0" err="1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io</a:t>
            </a:r>
            <a:r>
              <a:rPr lang="en" altLang="ja-JP" b="0" dirty="0" err="1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.</a:t>
            </a:r>
            <a:r>
              <a:rPr lang="en" altLang="ja-JP" b="1" dirty="0" err="1">
                <a:solidFill>
                  <a:srgbClr val="AA3731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ReadAll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(</a:t>
            </a:r>
            <a:r>
              <a:rPr lang="en" altLang="ja-JP" b="0" dirty="0" err="1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response</a:t>
            </a:r>
            <a:r>
              <a:rPr lang="en" altLang="ja-JP" b="0" dirty="0" err="1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.</a:t>
            </a:r>
            <a:r>
              <a:rPr lang="en" altLang="ja-JP" b="0" dirty="0" err="1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Body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)</a:t>
            </a:r>
            <a:endParaRPr lang="en" altLang="ja-JP" b="0" dirty="0">
              <a:solidFill>
                <a:srgbClr val="333333"/>
              </a:solidFill>
              <a:effectLst/>
              <a:latin typeface="Myrica M" panose="020B0509020203020207" pitchFamily="49" charset="-128"/>
              <a:ea typeface="Myrica M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5596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1D1E6A-D4DC-C79B-974B-B4DB676D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本日の内容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C2EC08-02F7-2B5A-A298-E0B87D538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kumimoji="1" lang="ja-JP" altLang="en-US"/>
              <a:t>必要な知識</a:t>
            </a:r>
            <a:endParaRPr kumimoji="1" lang="en-US" altLang="ja-JP" dirty="0"/>
          </a:p>
          <a:p>
            <a:pPr lvl="1">
              <a:lnSpc>
                <a:spcPct val="110000"/>
              </a:lnSpc>
            </a:pPr>
            <a:r>
              <a:rPr kumimoji="1" lang="en-US" altLang="ja-JP" dirty="0"/>
              <a:t>Go</a:t>
            </a:r>
            <a:r>
              <a:rPr kumimoji="1" lang="ja-JP" altLang="en-US"/>
              <a:t>の基礎知識</a:t>
            </a:r>
            <a:endParaRPr kumimoji="1" lang="en-US" altLang="ja-JP" dirty="0"/>
          </a:p>
          <a:p>
            <a:pPr lvl="2">
              <a:lnSpc>
                <a:spcPct val="110000"/>
              </a:lnSpc>
            </a:pPr>
            <a:r>
              <a:rPr lang="en-US" altLang="ja-JP" dirty="0"/>
              <a:t>Go</a:t>
            </a:r>
            <a:r>
              <a:rPr lang="ja-JP" altLang="en-US"/>
              <a:t>のキーワード</a:t>
            </a:r>
            <a:endParaRPr lang="en-US" altLang="ja-JP" dirty="0"/>
          </a:p>
          <a:p>
            <a:pPr lvl="2">
              <a:lnSpc>
                <a:spcPct val="110000"/>
              </a:lnSpc>
            </a:pPr>
            <a:r>
              <a:rPr lang="ja-JP" altLang="en-US"/>
              <a:t>変数</a:t>
            </a:r>
            <a:r>
              <a:rPr lang="en-US" altLang="ja-JP" dirty="0"/>
              <a:t>/</a:t>
            </a:r>
            <a:r>
              <a:rPr lang="ja-JP" altLang="en-US"/>
              <a:t>関数の可視性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lang="en-US" altLang="ja-JP" dirty="0"/>
              <a:t>Go</a:t>
            </a:r>
            <a:r>
              <a:rPr lang="ja-JP" altLang="en-US"/>
              <a:t>での</a:t>
            </a:r>
            <a:r>
              <a:rPr lang="en-US" altLang="ja-JP" dirty="0"/>
              <a:t>HTTP</a:t>
            </a:r>
          </a:p>
          <a:p>
            <a:pPr lvl="1">
              <a:lnSpc>
                <a:spcPct val="110000"/>
              </a:lnSpc>
            </a:pPr>
            <a:r>
              <a:rPr lang="en-US" altLang="ja-JP" dirty="0" err="1"/>
              <a:t>VSCode</a:t>
            </a:r>
            <a:r>
              <a:rPr lang="ja-JP" altLang="en-US"/>
              <a:t>でのデバッグ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23D18B-A867-7D3B-A26E-3B46F4A0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AADD52-16DE-6222-D471-EAD63B58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ABECE5D-36A0-A04D-565F-5959448B5D28}"/>
              </a:ext>
            </a:extLst>
          </p:cNvPr>
          <p:cNvSpPr/>
          <p:nvPr/>
        </p:nvSpPr>
        <p:spPr>
          <a:xfrm>
            <a:off x="1610435" y="2470245"/>
            <a:ext cx="5445457" cy="266131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492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31FF7B-894C-DF0E-3897-FB67A930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VSCode</a:t>
            </a:r>
            <a:r>
              <a:rPr kumimoji="1" lang="ja-JP" altLang="en-US"/>
              <a:t>でのデバッグ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A9CD9E-0BB6-3496-F2A9-4A98D97E8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1"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vscode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1"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launch.json</a:t>
            </a:r>
            <a:r>
              <a:rPr kumimoji="1" lang="ja-JP" altLang="en-US"/>
              <a:t>がデバッグの設定ファイル．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存在しなければ作成するか聞かれる．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configurations</a:t>
            </a:r>
            <a:r>
              <a:rPr kumimoji="1" lang="ja-JP" altLang="en-US"/>
              <a:t>以下にデバッグの設定を書く．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C270FB-882C-CDB1-59A6-4E15B08D9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2436052-CC01-6ECF-411C-92B1D584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9" name="図 8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9E28F043-6C91-E726-05DA-FD08DA413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50702"/>
            <a:ext cx="7772400" cy="4805648"/>
          </a:xfrm>
          <a:prstGeom prst="rect">
            <a:avLst/>
          </a:prstGeom>
        </p:spPr>
      </p:pic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7DDF15E5-8264-6D60-CD7D-9F7F9F092726}"/>
              </a:ext>
            </a:extLst>
          </p:cNvPr>
          <p:cNvSpPr/>
          <p:nvPr/>
        </p:nvSpPr>
        <p:spPr>
          <a:xfrm>
            <a:off x="6023211" y="2541895"/>
            <a:ext cx="432000" cy="4320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F6828D8-FE99-AE82-36E2-157D64B1CF32}"/>
              </a:ext>
            </a:extLst>
          </p:cNvPr>
          <p:cNvSpPr txBox="1"/>
          <p:nvPr/>
        </p:nvSpPr>
        <p:spPr>
          <a:xfrm>
            <a:off x="6528000" y="2973895"/>
            <a:ext cx="1414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デバッグ</a:t>
            </a:r>
            <a:b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</a:b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コンソール</a:t>
            </a:r>
          </a:p>
        </p:txBody>
      </p:sp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A3AE8C91-66CF-7A3C-1895-CB24A0836556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>
            <a:off x="6455211" y="2757895"/>
            <a:ext cx="780288" cy="216000"/>
          </a:xfrm>
          <a:prstGeom prst="bentConnector2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6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93F803-4FE3-968B-7575-E263A4DC6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1"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vscode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1"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launch.json</a:t>
            </a:r>
            <a:endParaRPr kumimoji="1" lang="ja-JP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06723C-7F26-BECA-9E24-D13DB9CD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97403A9-C56B-3F94-E17E-C87F56C9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70BF985-2266-8463-9E38-F9838F9535CC}"/>
              </a:ext>
            </a:extLst>
          </p:cNvPr>
          <p:cNvSpPr txBox="1"/>
          <p:nvPr/>
        </p:nvSpPr>
        <p:spPr>
          <a:xfrm>
            <a:off x="2673824" y="1690688"/>
            <a:ext cx="6844352" cy="45243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{</a:t>
            </a:r>
          </a:p>
          <a:p>
            <a:r>
              <a:rPr lang="en" altLang="ja-JP" dirty="0">
                <a:solidFill>
                  <a:srgbClr val="777777"/>
                </a:solidFill>
                <a:latin typeface="Myrica M" panose="020B0509020203020207" pitchFamily="49" charset="-128"/>
                <a:ea typeface="Myrica M" panose="020B0509020203020207" pitchFamily="49" charset="-128"/>
              </a:rPr>
              <a:t>  ...</a:t>
            </a:r>
            <a:endParaRPr lang="en" altLang="ja-JP" b="0" dirty="0">
              <a:solidFill>
                <a:srgbClr val="777777"/>
              </a:solidFill>
              <a:effectLst/>
              <a:latin typeface="Myrica M" panose="020B0509020203020207" pitchFamily="49" charset="-128"/>
              <a:ea typeface="Myrica M" panose="020B0509020203020207" pitchFamily="49" charset="-128"/>
            </a:endParaRPr>
          </a:p>
          <a:p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 "</a:t>
            </a:r>
            <a:r>
              <a:rPr lang="en" altLang="ja-JP" b="0" dirty="0">
                <a:solidFill>
                  <a:srgbClr val="9C5D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configurations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":</a:t>
            </a:r>
            <a:r>
              <a:rPr lang="en" altLang="ja-JP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[</a:t>
            </a:r>
            <a:endParaRPr lang="en" altLang="ja-JP" b="0" dirty="0">
              <a:solidFill>
                <a:srgbClr val="333333"/>
              </a:solidFill>
              <a:effectLst/>
              <a:latin typeface="Myrica M" panose="020B0509020203020207" pitchFamily="49" charset="-128"/>
              <a:ea typeface="Myrica M" panose="020B0509020203020207" pitchFamily="49" charset="-128"/>
            </a:endParaRPr>
          </a:p>
          <a:p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   {</a:t>
            </a:r>
            <a:endParaRPr lang="en" altLang="ja-JP" b="0" dirty="0">
              <a:solidFill>
                <a:srgbClr val="333333"/>
              </a:solidFill>
              <a:effectLst/>
              <a:latin typeface="Myrica M" panose="020B0509020203020207" pitchFamily="49" charset="-128"/>
              <a:ea typeface="Myrica M" panose="020B0509020203020207" pitchFamily="49" charset="-128"/>
            </a:endParaRPr>
          </a:p>
          <a:p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     "</a:t>
            </a:r>
            <a:r>
              <a:rPr lang="en" altLang="ja-JP" b="0" dirty="0">
                <a:solidFill>
                  <a:srgbClr val="9C5D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name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": "</a:t>
            </a:r>
            <a:r>
              <a:rPr lang="en" altLang="ja-JP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List </a:t>
            </a:r>
            <a:r>
              <a:rPr lang="en" altLang="ja-JP" b="0" dirty="0" err="1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Urls</a:t>
            </a:r>
            <a:r>
              <a:rPr lang="en" altLang="ja-JP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for Debugging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",</a:t>
            </a:r>
            <a:endParaRPr lang="en" altLang="ja-JP" b="0" dirty="0">
              <a:solidFill>
                <a:srgbClr val="333333"/>
              </a:solidFill>
              <a:effectLst/>
              <a:latin typeface="Myrica M" panose="020B0509020203020207" pitchFamily="49" charset="-128"/>
              <a:ea typeface="Myrica M" panose="020B0509020203020207" pitchFamily="49" charset="-128"/>
            </a:endParaRPr>
          </a:p>
          <a:p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     "</a:t>
            </a:r>
            <a:r>
              <a:rPr lang="en" altLang="ja-JP" b="0" dirty="0">
                <a:solidFill>
                  <a:srgbClr val="9C5D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type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":</a:t>
            </a:r>
            <a:r>
              <a:rPr lang="en" altLang="ja-JP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"</a:t>
            </a:r>
            <a:r>
              <a:rPr lang="en" altLang="ja-JP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go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",</a:t>
            </a:r>
            <a:endParaRPr lang="en" altLang="ja-JP" b="0" dirty="0">
              <a:solidFill>
                <a:srgbClr val="333333"/>
              </a:solidFill>
              <a:effectLst/>
              <a:latin typeface="Myrica M" panose="020B0509020203020207" pitchFamily="49" charset="-128"/>
              <a:ea typeface="Myrica M" panose="020B0509020203020207" pitchFamily="49" charset="-128"/>
            </a:endParaRPr>
          </a:p>
          <a:p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     "</a:t>
            </a:r>
            <a:r>
              <a:rPr lang="en" altLang="ja-JP" b="0" dirty="0">
                <a:solidFill>
                  <a:srgbClr val="9C5D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request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":</a:t>
            </a:r>
            <a:r>
              <a:rPr lang="en" altLang="ja-JP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"</a:t>
            </a:r>
            <a:r>
              <a:rPr lang="en" altLang="ja-JP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launch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",</a:t>
            </a:r>
            <a:endParaRPr lang="en" altLang="ja-JP" b="0" dirty="0">
              <a:solidFill>
                <a:srgbClr val="333333"/>
              </a:solidFill>
              <a:effectLst/>
              <a:latin typeface="Myrica M" panose="020B0509020203020207" pitchFamily="49" charset="-128"/>
              <a:ea typeface="Myrica M" panose="020B0509020203020207" pitchFamily="49" charset="-128"/>
            </a:endParaRPr>
          </a:p>
          <a:p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     "</a:t>
            </a:r>
            <a:r>
              <a:rPr lang="en" altLang="ja-JP" b="0" dirty="0">
                <a:solidFill>
                  <a:srgbClr val="9C5D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mode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":</a:t>
            </a:r>
            <a:r>
              <a:rPr lang="en" altLang="ja-JP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"</a:t>
            </a:r>
            <a:r>
              <a:rPr lang="en" altLang="ja-JP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debug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",</a:t>
            </a:r>
          </a:p>
          <a:p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     "</a:t>
            </a:r>
            <a:r>
              <a:rPr lang="en" altLang="ja-JP" b="0" dirty="0">
                <a:solidFill>
                  <a:srgbClr val="9C5D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program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":</a:t>
            </a:r>
            <a:r>
              <a:rPr lang="en" altLang="ja-JP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"</a:t>
            </a:r>
            <a:r>
              <a:rPr lang="en" altLang="ja-JP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${</a:t>
            </a:r>
            <a:r>
              <a:rPr lang="en" altLang="ja-JP" b="0" dirty="0" err="1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workspaceFolder</a:t>
            </a:r>
            <a:r>
              <a:rPr lang="en" altLang="ja-JP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}/</a:t>
            </a:r>
            <a:r>
              <a:rPr lang="en" altLang="ja-JP" b="0" dirty="0" err="1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cmd</a:t>
            </a:r>
            <a:r>
              <a:rPr lang="en" altLang="ja-JP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/</a:t>
            </a:r>
            <a:r>
              <a:rPr lang="en" altLang="ja-JP" b="0" dirty="0" err="1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urleap</a:t>
            </a:r>
            <a:r>
              <a:rPr lang="en" altLang="ja-JP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/</a:t>
            </a:r>
            <a:r>
              <a:rPr lang="en" altLang="ja-JP" b="0" dirty="0" err="1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main.go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",</a:t>
            </a:r>
            <a:endParaRPr lang="en" altLang="ja-JP" b="0" dirty="0">
              <a:solidFill>
                <a:srgbClr val="333333"/>
              </a:solidFill>
              <a:effectLst/>
              <a:latin typeface="Myrica M" panose="020B0509020203020207" pitchFamily="49" charset="-128"/>
              <a:ea typeface="Myrica M" panose="020B0509020203020207" pitchFamily="49" charset="-128"/>
            </a:endParaRPr>
          </a:p>
          <a:p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     "</a:t>
            </a:r>
            <a:r>
              <a:rPr lang="en" altLang="ja-JP" b="0" dirty="0" err="1">
                <a:solidFill>
                  <a:srgbClr val="9C5D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args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":</a:t>
            </a:r>
            <a:r>
              <a:rPr lang="en" altLang="ja-JP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[</a:t>
            </a:r>
          </a:p>
          <a:p>
            <a:r>
              <a:rPr lang="en" altLang="ja-JP" dirty="0">
                <a:solidFill>
                  <a:srgbClr val="777777"/>
                </a:solidFill>
                <a:latin typeface="Myrica M" panose="020B0509020203020207" pitchFamily="49" charset="-128"/>
                <a:ea typeface="Myrica M" panose="020B0509020203020207" pitchFamily="49" charset="-128"/>
              </a:rPr>
              <a:t>        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"</a:t>
            </a:r>
            <a:r>
              <a:rPr lang="en" altLang="ja-JP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--token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",</a:t>
            </a:r>
          </a:p>
          <a:p>
            <a:r>
              <a:rPr lang="en" altLang="ja-JP" dirty="0">
                <a:solidFill>
                  <a:srgbClr val="777777"/>
                </a:solidFill>
                <a:latin typeface="Myrica M" panose="020B0509020203020207" pitchFamily="49" charset="-128"/>
                <a:ea typeface="Myrica M" panose="020B0509020203020207" pitchFamily="49" charset="-128"/>
              </a:rPr>
              <a:t>     </a:t>
            </a:r>
            <a:r>
              <a:rPr lang="en" altLang="ja-JP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  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"</a:t>
            </a:r>
            <a:r>
              <a:rPr lang="en" altLang="ja-JP" b="0" dirty="0" err="1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xxxxxxxxxxxxxxxxxxxxxxxxxxxxxxxxx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”</a:t>
            </a:r>
          </a:p>
          <a:p>
            <a:r>
              <a:rPr lang="en" altLang="ja-JP" dirty="0">
                <a:solidFill>
                  <a:srgbClr val="777777"/>
                </a:solidFill>
                <a:latin typeface="Myrica M" panose="020B0509020203020207" pitchFamily="49" charset="-128"/>
                <a:ea typeface="Myrica M" panose="020B0509020203020207" pitchFamily="49" charset="-128"/>
              </a:rPr>
              <a:t>      </a:t>
            </a:r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]</a:t>
            </a:r>
            <a:endParaRPr lang="en" altLang="ja-JP" b="0" dirty="0">
              <a:solidFill>
                <a:srgbClr val="333333"/>
              </a:solidFill>
              <a:effectLst/>
              <a:latin typeface="Myrica M" panose="020B0509020203020207" pitchFamily="49" charset="-128"/>
              <a:ea typeface="Myrica M" panose="020B0509020203020207" pitchFamily="49" charset="-128"/>
            </a:endParaRPr>
          </a:p>
          <a:p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   }</a:t>
            </a:r>
          </a:p>
          <a:p>
            <a:r>
              <a:rPr lang="en" altLang="ja-JP" dirty="0">
                <a:solidFill>
                  <a:srgbClr val="777777"/>
                </a:solidFill>
                <a:latin typeface="Myrica M" panose="020B0509020203020207" pitchFamily="49" charset="-128"/>
                <a:ea typeface="Myrica M" panose="020B0509020203020207" pitchFamily="49" charset="-128"/>
              </a:rPr>
              <a:t>  ]</a:t>
            </a:r>
          </a:p>
          <a:p>
            <a:r>
              <a:rPr lang="en" altLang="ja-JP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}</a:t>
            </a:r>
            <a:endParaRPr lang="en" altLang="ja-JP" b="0" dirty="0">
              <a:solidFill>
                <a:srgbClr val="333333"/>
              </a:solidFill>
              <a:effectLst/>
              <a:latin typeface="Myrica M" panose="020B0509020203020207" pitchFamily="49" charset="-128"/>
              <a:ea typeface="Myrica M" panose="020B0509020203020207" pitchFamily="49" charset="-128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00C57DE-3366-6101-B972-B78C6A0A1CA6}"/>
              </a:ext>
            </a:extLst>
          </p:cNvPr>
          <p:cNvGrpSpPr/>
          <p:nvPr/>
        </p:nvGrpSpPr>
        <p:grpSpPr>
          <a:xfrm>
            <a:off x="5613630" y="1917405"/>
            <a:ext cx="2700000" cy="914400"/>
            <a:chOff x="5613630" y="1917405"/>
            <a:chExt cx="2700000" cy="914400"/>
          </a:xfrm>
        </p:grpSpPr>
        <p:sp>
          <p:nvSpPr>
            <p:cNvPr id="9" name="角丸四角形 8">
              <a:extLst>
                <a:ext uri="{FF2B5EF4-FFF2-40B4-BE49-F238E27FC236}">
                  <a16:creationId xmlns:a16="http://schemas.microsoft.com/office/drawing/2014/main" id="{A50BFA38-F37E-F7EB-02A7-E54D1EEBDCB6}"/>
                </a:ext>
              </a:extLst>
            </p:cNvPr>
            <p:cNvSpPr/>
            <p:nvPr/>
          </p:nvSpPr>
          <p:spPr>
            <a:xfrm>
              <a:off x="5613630" y="1917405"/>
              <a:ext cx="2700000" cy="612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9111D31D-DDC1-04E9-27F6-4B0EEF9F00D4}"/>
                </a:ext>
              </a:extLst>
            </p:cNvPr>
            <p:cNvSpPr txBox="1"/>
            <p:nvPr/>
          </p:nvSpPr>
          <p:spPr>
            <a:xfrm>
              <a:off x="5640191" y="199257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latin typeface="Meiryo" panose="020B0604030504040204" pitchFamily="34" charset="-128"/>
                  <a:ea typeface="Meiryo" panose="020B0604030504040204" pitchFamily="34" charset="-128"/>
                </a:rPr>
                <a:t>このデバッグ設定の名前．</a:t>
              </a:r>
              <a:endPara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r>
                <a:rPr kumimoji="1" lang="ja-JP" altLang="en-US" sz="1200">
                  <a:latin typeface="Meiryo" panose="020B0604030504040204" pitchFamily="34" charset="-128"/>
                  <a:ea typeface="Meiryo" panose="020B0604030504040204" pitchFamily="34" charset="-128"/>
                </a:rPr>
                <a:t>デバッグコンソールに表示される．</a:t>
              </a:r>
            </a:p>
          </p:txBody>
        </p:sp>
        <p:sp>
          <p:nvSpPr>
            <p:cNvPr id="10" name="三角形 9">
              <a:extLst>
                <a:ext uri="{FF2B5EF4-FFF2-40B4-BE49-F238E27FC236}">
                  <a16:creationId xmlns:a16="http://schemas.microsoft.com/office/drawing/2014/main" id="{CCA383AF-3B6B-8A2E-6583-B30C55B3A2EF}"/>
                </a:ext>
              </a:extLst>
            </p:cNvPr>
            <p:cNvSpPr/>
            <p:nvPr/>
          </p:nvSpPr>
          <p:spPr>
            <a:xfrm rot="10800000">
              <a:off x="6096000" y="2529405"/>
              <a:ext cx="350784" cy="302400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6C7367A6-13AF-EEB9-E31B-435ED08C2F12}"/>
              </a:ext>
            </a:extLst>
          </p:cNvPr>
          <p:cNvGrpSpPr/>
          <p:nvPr/>
        </p:nvGrpSpPr>
        <p:grpSpPr>
          <a:xfrm>
            <a:off x="7735988" y="3285319"/>
            <a:ext cx="2722308" cy="667526"/>
            <a:chOff x="5613630" y="2164279"/>
            <a:chExt cx="2722308" cy="667526"/>
          </a:xfrm>
        </p:grpSpPr>
        <p:sp>
          <p:nvSpPr>
            <p:cNvPr id="13" name="角丸四角形 12">
              <a:extLst>
                <a:ext uri="{FF2B5EF4-FFF2-40B4-BE49-F238E27FC236}">
                  <a16:creationId xmlns:a16="http://schemas.microsoft.com/office/drawing/2014/main" id="{C4239389-4780-DFCA-15C5-1F8C1B1557B0}"/>
                </a:ext>
              </a:extLst>
            </p:cNvPr>
            <p:cNvSpPr/>
            <p:nvPr/>
          </p:nvSpPr>
          <p:spPr>
            <a:xfrm>
              <a:off x="5613630" y="2164279"/>
              <a:ext cx="2700000" cy="36512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F707F93B-7311-1883-3E0F-F3FDF8A9DF32}"/>
                </a:ext>
              </a:extLst>
            </p:cNvPr>
            <p:cNvSpPr txBox="1"/>
            <p:nvPr/>
          </p:nvSpPr>
          <p:spPr>
            <a:xfrm>
              <a:off x="5626542" y="2223405"/>
              <a:ext cx="27093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main</a:t>
              </a:r>
              <a:r>
                <a:rPr kumimoji="1" lang="ja-JP" altLang="en-US" sz="1200">
                  <a:latin typeface="Meiryo" panose="020B0604030504040204" pitchFamily="34" charset="-128"/>
                  <a:ea typeface="Meiryo" panose="020B0604030504040204" pitchFamily="34" charset="-128"/>
                </a:rPr>
                <a:t>関数を含むプログラムの名前．</a:t>
              </a:r>
            </a:p>
          </p:txBody>
        </p:sp>
        <p:sp>
          <p:nvSpPr>
            <p:cNvPr id="15" name="三角形 14">
              <a:extLst>
                <a:ext uri="{FF2B5EF4-FFF2-40B4-BE49-F238E27FC236}">
                  <a16:creationId xmlns:a16="http://schemas.microsoft.com/office/drawing/2014/main" id="{034B0708-754A-DB60-2DC5-D83A2BD1E355}"/>
                </a:ext>
              </a:extLst>
            </p:cNvPr>
            <p:cNvSpPr/>
            <p:nvPr/>
          </p:nvSpPr>
          <p:spPr>
            <a:xfrm rot="10800000">
              <a:off x="6096000" y="2529405"/>
              <a:ext cx="350784" cy="302400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FE3DB02F-AC88-7CB1-8A2B-7BAF9276F746}"/>
              </a:ext>
            </a:extLst>
          </p:cNvPr>
          <p:cNvGrpSpPr/>
          <p:nvPr/>
        </p:nvGrpSpPr>
        <p:grpSpPr>
          <a:xfrm>
            <a:off x="3581400" y="5009383"/>
            <a:ext cx="2211775" cy="688546"/>
            <a:chOff x="5613630" y="1624858"/>
            <a:chExt cx="2211775" cy="688546"/>
          </a:xfrm>
        </p:grpSpPr>
        <p:sp>
          <p:nvSpPr>
            <p:cNvPr id="17" name="角丸四角形 16">
              <a:extLst>
                <a:ext uri="{FF2B5EF4-FFF2-40B4-BE49-F238E27FC236}">
                  <a16:creationId xmlns:a16="http://schemas.microsoft.com/office/drawing/2014/main" id="{7094789A-B497-7764-7401-46A793CD012D}"/>
                </a:ext>
              </a:extLst>
            </p:cNvPr>
            <p:cNvSpPr/>
            <p:nvPr/>
          </p:nvSpPr>
          <p:spPr>
            <a:xfrm>
              <a:off x="5613630" y="1917404"/>
              <a:ext cx="2211775" cy="396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FC8E2D3E-A249-A41B-070F-E71CF7AD6201}"/>
                </a:ext>
              </a:extLst>
            </p:cNvPr>
            <p:cNvSpPr txBox="1"/>
            <p:nvPr/>
          </p:nvSpPr>
          <p:spPr>
            <a:xfrm>
              <a:off x="5640191" y="1992573"/>
              <a:ext cx="2185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latin typeface="Meiryo" panose="020B0604030504040204" pitchFamily="34" charset="-128"/>
                  <a:ea typeface="Meiryo" panose="020B0604030504040204" pitchFamily="34" charset="-128"/>
                </a:rPr>
                <a:t>コマンドライン引数の設定．</a:t>
              </a:r>
            </a:p>
          </p:txBody>
        </p:sp>
        <p:sp>
          <p:nvSpPr>
            <p:cNvPr id="19" name="三角形 18">
              <a:extLst>
                <a:ext uri="{FF2B5EF4-FFF2-40B4-BE49-F238E27FC236}">
                  <a16:creationId xmlns:a16="http://schemas.microsoft.com/office/drawing/2014/main" id="{1542B885-A5CF-2786-5E84-0D7ABFB98289}"/>
                </a:ext>
              </a:extLst>
            </p:cNvPr>
            <p:cNvSpPr/>
            <p:nvPr/>
          </p:nvSpPr>
          <p:spPr>
            <a:xfrm>
              <a:off x="6027761" y="1624858"/>
              <a:ext cx="350784" cy="302400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71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6D4D08CA-5B50-861A-5260-3E25E353F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50702"/>
            <a:ext cx="7772400" cy="480564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F31FF7B-894C-DF0E-3897-FB67A930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VSCode</a:t>
            </a:r>
            <a:r>
              <a:rPr kumimoji="1" lang="ja-JP" altLang="en-US"/>
              <a:t>でのデバッグ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A9CD9E-0BB6-3496-F2A9-4A98D97E8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093" y="2456851"/>
            <a:ext cx="5757907" cy="3573102"/>
          </a:xfrm>
        </p:spPr>
        <p:txBody>
          <a:bodyPr numCol="2"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ja-JP" altLang="en-US"/>
              <a:t>再開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次のブレイクポイントまで進む．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kumimoji="1" lang="ja-JP" altLang="en-US"/>
              <a:t>ステップオーバー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kumimoji="1" lang="ja-JP" altLang="en-US"/>
              <a:t>次の</a:t>
            </a:r>
            <a:r>
              <a:rPr kumimoji="1" lang="en-US" altLang="ja-JP" dirty="0"/>
              <a:t>1</a:t>
            </a:r>
            <a:r>
              <a:rPr kumimoji="1" lang="ja-JP" altLang="en-US"/>
              <a:t>行を実施する．</a:t>
            </a:r>
            <a:endParaRPr kumimoji="1" lang="en-US" altLang="ja-JP" dirty="0"/>
          </a:p>
          <a:p>
            <a:pPr>
              <a:lnSpc>
                <a:spcPct val="120000"/>
              </a:lnSpc>
            </a:pPr>
            <a:r>
              <a:rPr lang="ja-JP" altLang="en-US"/>
              <a:t>ステップイン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現在のメソッドの中身に処理を移す．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ja-JP" altLang="en-US"/>
              <a:t>ステップアウト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現在のメソッドの呼び出し元に処理を移す．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ja-JP" altLang="en-US"/>
              <a:t>リスタート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もう一度最初から実行し直す．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ja-JP" altLang="en-US"/>
              <a:t>ストップ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デバッグを終了する．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C270FB-882C-CDB1-59A6-4E15B08D9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2436052-CC01-6ECF-411C-92B1D584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7DDF15E5-8264-6D60-CD7D-9F7F9F092726}"/>
              </a:ext>
            </a:extLst>
          </p:cNvPr>
          <p:cNvSpPr/>
          <p:nvPr/>
        </p:nvSpPr>
        <p:spPr>
          <a:xfrm>
            <a:off x="7726997" y="3297060"/>
            <a:ext cx="432000" cy="4320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F6828D8-FE99-AE82-36E2-157D64B1CF32}"/>
              </a:ext>
            </a:extLst>
          </p:cNvPr>
          <p:cNvSpPr txBox="1"/>
          <p:nvPr/>
        </p:nvSpPr>
        <p:spPr>
          <a:xfrm>
            <a:off x="10717862" y="2757894"/>
            <a:ext cx="2138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ブレイクポイント</a:t>
            </a:r>
          </a:p>
        </p:txBody>
      </p:sp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A3AE8C91-66CF-7A3C-1895-CB24A0836556}"/>
              </a:ext>
            </a:extLst>
          </p:cNvPr>
          <p:cNvCxnSpPr>
            <a:cxnSpLocks/>
            <a:stCxn id="10" idx="0"/>
            <a:endCxn id="11" idx="1"/>
          </p:cNvCxnSpPr>
          <p:nvPr/>
        </p:nvCxnSpPr>
        <p:spPr>
          <a:xfrm rot="5400000" flipH="1" flipV="1">
            <a:off x="9130096" y="1709295"/>
            <a:ext cx="400666" cy="2774865"/>
          </a:xfrm>
          <a:prstGeom prst="bentConnector2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D1E0081E-8A8D-8313-0418-9B9FBCF67A98}"/>
              </a:ext>
            </a:extLst>
          </p:cNvPr>
          <p:cNvSpPr/>
          <p:nvPr/>
        </p:nvSpPr>
        <p:spPr>
          <a:xfrm>
            <a:off x="6479497" y="2175766"/>
            <a:ext cx="1247499" cy="908628"/>
          </a:xfrm>
          <a:prstGeom prst="roundRect">
            <a:avLst>
              <a:gd name="adj" fmla="val 9157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7827FE0-D07D-2078-A7E8-4CBE8195CAF2}"/>
              </a:ext>
            </a:extLst>
          </p:cNvPr>
          <p:cNvSpPr txBox="1"/>
          <p:nvPr/>
        </p:nvSpPr>
        <p:spPr>
          <a:xfrm>
            <a:off x="10740698" y="2495726"/>
            <a:ext cx="2902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現在のローカル変数の値</a:t>
            </a:r>
          </a:p>
        </p:txBody>
      </p:sp>
      <p:cxnSp>
        <p:nvCxnSpPr>
          <p:cNvPr id="20" name="カギ線コネクタ 19">
            <a:extLst>
              <a:ext uri="{FF2B5EF4-FFF2-40B4-BE49-F238E27FC236}">
                <a16:creationId xmlns:a16="http://schemas.microsoft.com/office/drawing/2014/main" id="{263D6BCB-79E5-57EE-223E-A32321E257C1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7726996" y="2630080"/>
            <a:ext cx="3013702" cy="4146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図 23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D33E4651-AF32-3FD3-4197-8A341BF637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17" t="3759" r="81109" b="92145"/>
          <a:stretch/>
        </p:blipFill>
        <p:spPr>
          <a:xfrm>
            <a:off x="1208700" y="1805696"/>
            <a:ext cx="3747196" cy="651155"/>
          </a:xfrm>
          <a:prstGeom prst="rect">
            <a:avLst/>
          </a:prstGeom>
        </p:spPr>
      </p:pic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B41F71FB-6BD3-62EF-C087-8C6E153A2094}"/>
              </a:ext>
            </a:extLst>
          </p:cNvPr>
          <p:cNvSpPr/>
          <p:nvPr/>
        </p:nvSpPr>
        <p:spPr>
          <a:xfrm>
            <a:off x="6466500" y="1721452"/>
            <a:ext cx="1080000" cy="241648"/>
          </a:xfrm>
          <a:prstGeom prst="roundRect">
            <a:avLst>
              <a:gd name="adj" fmla="val 9157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カギ線コネクタ 25">
            <a:extLst>
              <a:ext uri="{FF2B5EF4-FFF2-40B4-BE49-F238E27FC236}">
                <a16:creationId xmlns:a16="http://schemas.microsoft.com/office/drawing/2014/main" id="{B2259849-9927-97F0-7878-097701BDAF15}"/>
              </a:ext>
            </a:extLst>
          </p:cNvPr>
          <p:cNvCxnSpPr>
            <a:cxnSpLocks/>
            <a:stCxn id="24" idx="0"/>
            <a:endCxn id="25" idx="0"/>
          </p:cNvCxnSpPr>
          <p:nvPr/>
        </p:nvCxnSpPr>
        <p:spPr>
          <a:xfrm rot="5400000" flipH="1" flipV="1">
            <a:off x="5002277" y="-198527"/>
            <a:ext cx="84244" cy="3924202"/>
          </a:xfrm>
          <a:prstGeom prst="bentConnector3">
            <a:avLst>
              <a:gd name="adj1" fmla="val 371355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2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8" grpId="0" animBg="1"/>
      <p:bldP spid="19" grpId="0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1AB0CC-4B72-A62C-F8AE-62D2407B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807DFA-1C3A-AE7A-E790-7C927B85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15</a:t>
            </a:fld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7C754BF-A674-1F66-96CF-DF3059A0FB96}"/>
              </a:ext>
            </a:extLst>
          </p:cNvPr>
          <p:cNvGrpSpPr/>
          <p:nvPr/>
        </p:nvGrpSpPr>
        <p:grpSpPr>
          <a:xfrm>
            <a:off x="838200" y="1342345"/>
            <a:ext cx="4680000" cy="720000"/>
            <a:chOff x="838200" y="1690688"/>
            <a:chExt cx="4680000" cy="720000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667C075-353B-2054-F003-63347C5338CA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B82609B9-AFC1-5798-38E9-4C51283BC8E7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2023-04-11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01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F1FECD2-E1D0-F7D3-E703-DB7FD73CDAA9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角丸四角形 9">
              <a:extLst>
                <a:ext uri="{FF2B5EF4-FFF2-40B4-BE49-F238E27FC236}">
                  <a16:creationId xmlns:a16="http://schemas.microsoft.com/office/drawing/2014/main" id="{4A726442-3021-CBEC-FFBC-C32ACB47C24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全体説明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BBFB007-8F56-B227-A0C9-97B3C2871E13}"/>
              </a:ext>
            </a:extLst>
          </p:cNvPr>
          <p:cNvGrpSpPr/>
          <p:nvPr/>
        </p:nvGrpSpPr>
        <p:grpSpPr>
          <a:xfrm>
            <a:off x="838200" y="2131793"/>
            <a:ext cx="4680000" cy="720000"/>
            <a:chOff x="838200" y="1690688"/>
            <a:chExt cx="4680000" cy="720000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6EBB950-AE17-7586-B846-A3F99CF24039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027B1B45-D8F7-9F2F-FF8A-68E1392DCA96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2023-04-18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02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D3633BE7-B1B9-DB6F-F53B-324D02E5C61D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角丸四角形 15">
              <a:extLst>
                <a:ext uri="{FF2B5EF4-FFF2-40B4-BE49-F238E27FC236}">
                  <a16:creationId xmlns:a16="http://schemas.microsoft.com/office/drawing/2014/main" id="{AE93708F-C14D-66CE-947F-443ACBADC39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Usage/README</a:t>
              </a:r>
              <a:endParaRPr kumimoji="1" lang="ja-JP" altLang="en-US" sz="16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2174C03-6939-33E1-F43C-0A0F464582E0}"/>
              </a:ext>
            </a:extLst>
          </p:cNvPr>
          <p:cNvGrpSpPr/>
          <p:nvPr/>
        </p:nvGrpSpPr>
        <p:grpSpPr>
          <a:xfrm>
            <a:off x="838200" y="2921241"/>
            <a:ext cx="4680000" cy="720000"/>
            <a:chOff x="838200" y="1690688"/>
            <a:chExt cx="4680000" cy="720000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36DE8B58-8FC6-816F-1326-849EE1F6C78F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9" name="角丸四角形 18">
              <a:extLst>
                <a:ext uri="{FF2B5EF4-FFF2-40B4-BE49-F238E27FC236}">
                  <a16:creationId xmlns:a16="http://schemas.microsoft.com/office/drawing/2014/main" id="{1AD04CAA-E202-8680-3673-65F67772E8E1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2023-04-25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03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9C66CCA2-3037-5D9A-DBC1-355957F3D439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1" name="角丸四角形 20">
              <a:extLst>
                <a:ext uri="{FF2B5EF4-FFF2-40B4-BE49-F238E27FC236}">
                  <a16:creationId xmlns:a16="http://schemas.microsoft.com/office/drawing/2014/main" id="{F6FC2CF1-2EB6-4F69-606E-7F604A8FAAF2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CI/CD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1/2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C3BD1273-F685-2D28-3CF7-00FD42B8A405}"/>
              </a:ext>
            </a:extLst>
          </p:cNvPr>
          <p:cNvGrpSpPr/>
          <p:nvPr/>
        </p:nvGrpSpPr>
        <p:grpSpPr>
          <a:xfrm>
            <a:off x="838200" y="3710689"/>
            <a:ext cx="4680000" cy="720000"/>
            <a:chOff x="838200" y="1690688"/>
            <a:chExt cx="4680000" cy="720000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822D544F-EDBE-120C-A727-B2DC4D4472C9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4" name="角丸四角形 23">
              <a:extLst>
                <a:ext uri="{FF2B5EF4-FFF2-40B4-BE49-F238E27FC236}">
                  <a16:creationId xmlns:a16="http://schemas.microsoft.com/office/drawing/2014/main" id="{D6EBFBCF-B155-540A-AD01-C3558FBF25BA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2023-05-02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04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823EA545-EA85-393E-1FB2-3CF84CD9E3C1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6" name="角丸四角形 25">
              <a:extLst>
                <a:ext uri="{FF2B5EF4-FFF2-40B4-BE49-F238E27FC236}">
                  <a16:creationId xmlns:a16="http://schemas.microsoft.com/office/drawing/2014/main" id="{6AC6C247-92F2-875E-B9A2-2162D45DDF1F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CI/CD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（</a:t>
              </a:r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/2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01D3E7C5-E7F7-B95C-00BD-60CA7920D4A1}"/>
              </a:ext>
            </a:extLst>
          </p:cNvPr>
          <p:cNvGrpSpPr/>
          <p:nvPr/>
        </p:nvGrpSpPr>
        <p:grpSpPr>
          <a:xfrm>
            <a:off x="838200" y="4500137"/>
            <a:ext cx="4680000" cy="720000"/>
            <a:chOff x="838200" y="1690688"/>
            <a:chExt cx="4680000" cy="720000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13483A4-2AED-B94F-16D2-1F931B85FED7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9" name="角丸四角形 28">
              <a:extLst>
                <a:ext uri="{FF2B5EF4-FFF2-40B4-BE49-F238E27FC236}">
                  <a16:creationId xmlns:a16="http://schemas.microsoft.com/office/drawing/2014/main" id="{649C4D38-4302-3071-ED4C-4E2C1E6F60EF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2023-05-09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05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20359EC8-7077-8253-213B-54E7EB90D550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1" name="角丸四角形 30">
              <a:extLst>
                <a:ext uri="{FF2B5EF4-FFF2-40B4-BE49-F238E27FC236}">
                  <a16:creationId xmlns:a16="http://schemas.microsoft.com/office/drawing/2014/main" id="{3D315416-AA7A-0F21-5157-B436B74D75A3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プログラミング（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CLI Parsing</a:t>
              </a:r>
              <a:endParaRPr kumimoji="1" lang="ja-JP" altLang="en-US" sz="16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59E8C5B3-4BDD-B97A-F280-FF05155635AB}"/>
              </a:ext>
            </a:extLst>
          </p:cNvPr>
          <p:cNvGrpSpPr/>
          <p:nvPr/>
        </p:nvGrpSpPr>
        <p:grpSpPr>
          <a:xfrm>
            <a:off x="838200" y="5289585"/>
            <a:ext cx="4680000" cy="720000"/>
            <a:chOff x="838200" y="1690688"/>
            <a:chExt cx="4680000" cy="720000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F31C864E-B2D5-E25F-961B-4509B1E1216A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4" name="角丸四角形 33">
              <a:extLst>
                <a:ext uri="{FF2B5EF4-FFF2-40B4-BE49-F238E27FC236}">
                  <a16:creationId xmlns:a16="http://schemas.microsoft.com/office/drawing/2014/main" id="{A5138C17-5A53-46EB-7527-4A53707F820E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2023-05-16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06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11E86EB7-9C5D-D710-F0E7-57C9B75FD290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6" name="角丸四角形 35">
              <a:extLst>
                <a:ext uri="{FF2B5EF4-FFF2-40B4-BE49-F238E27FC236}">
                  <a16:creationId xmlns:a16="http://schemas.microsoft.com/office/drawing/2014/main" id="{8538B958-458E-F97F-9F31-575A47B17FF2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プログラミング（</a:t>
              </a:r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/3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Web API</a:t>
              </a:r>
              <a:endParaRPr kumimoji="1" lang="ja-JP" altLang="en-US" sz="16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DE6DF78E-A1BE-A0EA-08E5-8421D8D7B1C3}"/>
              </a:ext>
            </a:extLst>
          </p:cNvPr>
          <p:cNvGrpSpPr/>
          <p:nvPr/>
        </p:nvGrpSpPr>
        <p:grpSpPr>
          <a:xfrm>
            <a:off x="838200" y="6079032"/>
            <a:ext cx="4680000" cy="720000"/>
            <a:chOff x="838200" y="1690688"/>
            <a:chExt cx="4680000" cy="720000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438CB75B-E5F5-5260-D8FC-BD82E05A96D6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角丸四角形 38">
              <a:extLst>
                <a:ext uri="{FF2B5EF4-FFF2-40B4-BE49-F238E27FC236}">
                  <a16:creationId xmlns:a16="http://schemas.microsoft.com/office/drawing/2014/main" id="{ED8F9862-F0F1-921B-B6ED-D2E79FA2B721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2023-05-23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07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6568BD5-FAF9-33A7-58FF-8E9F0B50CBFB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1" name="角丸四角形 40">
              <a:extLst>
                <a:ext uri="{FF2B5EF4-FFF2-40B4-BE49-F238E27FC236}">
                  <a16:creationId xmlns:a16="http://schemas.microsoft.com/office/drawing/2014/main" id="{94830E67-CE5E-DC69-0F93-70F78590D63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プログラミング（</a:t>
              </a:r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3/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自動テスト（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15376C2D-8FA6-58A9-8D93-858BCD7E0273}"/>
              </a:ext>
            </a:extLst>
          </p:cNvPr>
          <p:cNvGrpSpPr/>
          <p:nvPr/>
        </p:nvGrpSpPr>
        <p:grpSpPr>
          <a:xfrm>
            <a:off x="6673800" y="551183"/>
            <a:ext cx="4680000" cy="720000"/>
            <a:chOff x="838200" y="1690688"/>
            <a:chExt cx="4680000" cy="720000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54067F17-73FD-4264-D35C-DB42991B47B6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4" name="角丸四角形 43">
              <a:extLst>
                <a:ext uri="{FF2B5EF4-FFF2-40B4-BE49-F238E27FC236}">
                  <a16:creationId xmlns:a16="http://schemas.microsoft.com/office/drawing/2014/main" id="{AC3E08F0-7094-3ACD-8495-481D95F88BC5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2023-05-30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08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4D4EC3CB-8C25-46C7-2C96-A54D0783F3D2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6" name="角丸四角形 45">
              <a:extLst>
                <a:ext uri="{FF2B5EF4-FFF2-40B4-BE49-F238E27FC236}">
                  <a16:creationId xmlns:a16="http://schemas.microsoft.com/office/drawing/2014/main" id="{7AC751FA-89DB-54BC-8846-E5235C96E851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自動テスト（</a:t>
              </a:r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/3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02A69188-393F-42CA-50F7-DDC9FA38E7CB}"/>
              </a:ext>
            </a:extLst>
          </p:cNvPr>
          <p:cNvGrpSpPr/>
          <p:nvPr/>
        </p:nvGrpSpPr>
        <p:grpSpPr>
          <a:xfrm>
            <a:off x="6673800" y="1342345"/>
            <a:ext cx="4680000" cy="720000"/>
            <a:chOff x="838200" y="1690688"/>
            <a:chExt cx="4680000" cy="720000"/>
          </a:xfrm>
        </p:grpSpPr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CE1F2089-B23D-930A-4928-4F546BE0415E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4" name="角丸四角形 63">
              <a:extLst>
                <a:ext uri="{FF2B5EF4-FFF2-40B4-BE49-F238E27FC236}">
                  <a16:creationId xmlns:a16="http://schemas.microsoft.com/office/drawing/2014/main" id="{E7B4AE07-ED68-7BF5-4D31-F1571A666696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2023-06-06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09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F73A27EA-5FEB-E4C5-5438-711A589238F1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6" name="角丸四角形 65">
              <a:extLst>
                <a:ext uri="{FF2B5EF4-FFF2-40B4-BE49-F238E27FC236}">
                  <a16:creationId xmlns:a16="http://schemas.microsoft.com/office/drawing/2014/main" id="{6AC2242B-6D31-EBDC-4086-CEEF6229D756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自動テスト（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3/3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84E2A7C3-B469-2933-79C0-9D6F016C911F}"/>
              </a:ext>
            </a:extLst>
          </p:cNvPr>
          <p:cNvGrpSpPr/>
          <p:nvPr/>
        </p:nvGrpSpPr>
        <p:grpSpPr>
          <a:xfrm>
            <a:off x="6673800" y="2133505"/>
            <a:ext cx="4680000" cy="720000"/>
            <a:chOff x="838200" y="1690688"/>
            <a:chExt cx="4680000" cy="720000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CBB96D84-4FB7-D3FB-267E-ED1196AE4188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9" name="角丸四角形 68">
              <a:extLst>
                <a:ext uri="{FF2B5EF4-FFF2-40B4-BE49-F238E27FC236}">
                  <a16:creationId xmlns:a16="http://schemas.microsoft.com/office/drawing/2014/main" id="{570625D9-B07D-5F96-9D32-3E523F211AC1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2023-06-13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10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459FD8FF-63C9-234F-7562-52C517449585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1" name="角丸四角形 70">
              <a:extLst>
                <a:ext uri="{FF2B5EF4-FFF2-40B4-BE49-F238E27FC236}">
                  <a16:creationId xmlns:a16="http://schemas.microsoft.com/office/drawing/2014/main" id="{E2E7BD52-1146-5E76-36D2-09F2DA04232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ドキュメント（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1/2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43B03F9B-8C19-78F3-E7F5-24640E39B8DD}"/>
              </a:ext>
            </a:extLst>
          </p:cNvPr>
          <p:cNvGrpSpPr/>
          <p:nvPr/>
        </p:nvGrpSpPr>
        <p:grpSpPr>
          <a:xfrm>
            <a:off x="6673800" y="2924665"/>
            <a:ext cx="4680000" cy="720000"/>
            <a:chOff x="838200" y="1690688"/>
            <a:chExt cx="4680000" cy="720000"/>
          </a:xfrm>
        </p:grpSpPr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5D8C36CE-A4AC-7CDB-3346-0F125D8A1DDD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4" name="角丸四角形 73">
              <a:extLst>
                <a:ext uri="{FF2B5EF4-FFF2-40B4-BE49-F238E27FC236}">
                  <a16:creationId xmlns:a16="http://schemas.microsoft.com/office/drawing/2014/main" id="{E8DF1358-AFC8-3F13-4DCA-B38328D618B4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2023-06-20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11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424D4893-748E-DE89-5BB3-32BA5CEAFBB4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6" name="角丸四角形 75">
              <a:extLst>
                <a:ext uri="{FF2B5EF4-FFF2-40B4-BE49-F238E27FC236}">
                  <a16:creationId xmlns:a16="http://schemas.microsoft.com/office/drawing/2014/main" id="{65A082E2-0A83-47AA-CF5F-8CC1CCEF7F1E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ドキュメント（</a:t>
              </a:r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/2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A992E9E1-FFB4-BD60-C1F7-EE0A3169935C}"/>
              </a:ext>
            </a:extLst>
          </p:cNvPr>
          <p:cNvGrpSpPr/>
          <p:nvPr/>
        </p:nvGrpSpPr>
        <p:grpSpPr>
          <a:xfrm>
            <a:off x="6673800" y="3715825"/>
            <a:ext cx="4680000" cy="720000"/>
            <a:chOff x="838200" y="1690688"/>
            <a:chExt cx="4680000" cy="720000"/>
          </a:xfrm>
        </p:grpSpPr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DAFF4359-3AD9-D6C9-0364-769AF8AEC309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9" name="角丸四角形 78">
              <a:extLst>
                <a:ext uri="{FF2B5EF4-FFF2-40B4-BE49-F238E27FC236}">
                  <a16:creationId xmlns:a16="http://schemas.microsoft.com/office/drawing/2014/main" id="{DCCE3201-5F36-02C8-C268-91B3A63BF06D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2023-06-27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12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3DADCB11-488F-9112-F0AC-1264BE1E3399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1" name="角丸四角形 80">
              <a:extLst>
                <a:ext uri="{FF2B5EF4-FFF2-40B4-BE49-F238E27FC236}">
                  <a16:creationId xmlns:a16="http://schemas.microsoft.com/office/drawing/2014/main" id="{B54749A3-E27C-F895-5568-B5B9B6206E62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Docker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1/1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61124F9D-B351-2A91-F321-F57EAC57B73A}"/>
              </a:ext>
            </a:extLst>
          </p:cNvPr>
          <p:cNvGrpSpPr/>
          <p:nvPr/>
        </p:nvGrpSpPr>
        <p:grpSpPr>
          <a:xfrm>
            <a:off x="6673800" y="4506985"/>
            <a:ext cx="4680000" cy="720000"/>
            <a:chOff x="838200" y="1690688"/>
            <a:chExt cx="4680000" cy="720000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42ED4CC4-2C3B-13CD-4800-B2A4B7EE46FE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4" name="角丸四角形 83">
              <a:extLst>
                <a:ext uri="{FF2B5EF4-FFF2-40B4-BE49-F238E27FC236}">
                  <a16:creationId xmlns:a16="http://schemas.microsoft.com/office/drawing/2014/main" id="{3BE69FAA-7370-7CBC-151E-445AC3B9F873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2023-07-04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13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60C84029-62BC-B693-FC52-2EA71ED0A8F6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6" name="角丸四角形 85">
              <a:extLst>
                <a:ext uri="{FF2B5EF4-FFF2-40B4-BE49-F238E27FC236}">
                  <a16:creationId xmlns:a16="http://schemas.microsoft.com/office/drawing/2014/main" id="{DC9E2A32-9989-9B43-F86A-97A4FB00F59C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補完（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1/1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Homebrew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1/1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4C75D71C-7FC9-BA0A-6FF5-0C58A93FB879}"/>
              </a:ext>
            </a:extLst>
          </p:cNvPr>
          <p:cNvGrpSpPr/>
          <p:nvPr/>
        </p:nvGrpSpPr>
        <p:grpSpPr>
          <a:xfrm>
            <a:off x="6673800" y="5298145"/>
            <a:ext cx="4680000" cy="720000"/>
            <a:chOff x="838200" y="1690688"/>
            <a:chExt cx="4680000" cy="720000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915D30FE-397C-3AF9-2F59-C776BAD47860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9" name="角丸四角形 88">
              <a:extLst>
                <a:ext uri="{FF2B5EF4-FFF2-40B4-BE49-F238E27FC236}">
                  <a16:creationId xmlns:a16="http://schemas.microsoft.com/office/drawing/2014/main" id="{4720EE2E-E41E-E2AA-BFFF-2A5655F42642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2023-07-11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14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20BE1736-38CD-8E26-E561-C394A8C8EF98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1" name="角丸四角形 90">
              <a:extLst>
                <a:ext uri="{FF2B5EF4-FFF2-40B4-BE49-F238E27FC236}">
                  <a16:creationId xmlns:a16="http://schemas.microsoft.com/office/drawing/2014/main" id="{0C5E6405-71F4-F8DA-5FC2-7E9E8F6DF69C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予備日</a:t>
              </a:r>
            </a:p>
          </p:txBody>
        </p:sp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4D892652-3EBA-3FC1-9D61-11419CB3E354}"/>
              </a:ext>
            </a:extLst>
          </p:cNvPr>
          <p:cNvGrpSpPr/>
          <p:nvPr/>
        </p:nvGrpSpPr>
        <p:grpSpPr>
          <a:xfrm>
            <a:off x="6673800" y="6089307"/>
            <a:ext cx="4680000" cy="720000"/>
            <a:chOff x="838200" y="1690688"/>
            <a:chExt cx="4680000" cy="720000"/>
          </a:xfrm>
        </p:grpSpPr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1A378AEF-BD02-CE1E-B004-DBBF40BEA05E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9" name="角丸四角形 98">
              <a:extLst>
                <a:ext uri="{FF2B5EF4-FFF2-40B4-BE49-F238E27FC236}">
                  <a16:creationId xmlns:a16="http://schemas.microsoft.com/office/drawing/2014/main" id="{F7CFDB97-DE85-015F-B147-485A19D9C2DC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2023-07-18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15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DAF54CF3-091F-BCA0-44E6-B7EAF86D8952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1" name="角丸四角形 100">
              <a:extLst>
                <a:ext uri="{FF2B5EF4-FFF2-40B4-BE49-F238E27FC236}">
                  <a16:creationId xmlns:a16="http://schemas.microsoft.com/office/drawing/2014/main" id="{46C3B3F1-1F33-406C-F2C5-7EEE2A401F3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作成物の発表会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B29821F-37CB-D7AE-3459-F23343E73715}"/>
              </a:ext>
            </a:extLst>
          </p:cNvPr>
          <p:cNvSpPr/>
          <p:nvPr/>
        </p:nvSpPr>
        <p:spPr>
          <a:xfrm>
            <a:off x="675904" y="1272440"/>
            <a:ext cx="4974269" cy="480659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23F6628-6B95-C6A8-82C7-94DE1E0DB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スケジュール</a:t>
            </a:r>
          </a:p>
        </p:txBody>
      </p:sp>
    </p:spTree>
    <p:extLst>
      <p:ext uri="{BB962C8B-B14F-4D97-AF65-F5344CB8AC3E}">
        <p14:creationId xmlns:p14="http://schemas.microsoft.com/office/powerpoint/2010/main" val="154381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1AB0CC-4B72-A62C-F8AE-62D2407B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807DFA-1C3A-AE7A-E790-7C927B85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2</a:t>
            </a:fld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7C754BF-A674-1F66-96CF-DF3059A0FB96}"/>
              </a:ext>
            </a:extLst>
          </p:cNvPr>
          <p:cNvGrpSpPr/>
          <p:nvPr/>
        </p:nvGrpSpPr>
        <p:grpSpPr>
          <a:xfrm>
            <a:off x="838200" y="1342345"/>
            <a:ext cx="4680000" cy="720000"/>
            <a:chOff x="838200" y="1690688"/>
            <a:chExt cx="4680000" cy="720000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667C075-353B-2054-F003-63347C5338CA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B82609B9-AFC1-5798-38E9-4C51283BC8E7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2023-04-11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01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F1FECD2-E1D0-F7D3-E703-DB7FD73CDAA9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角丸四角形 9">
              <a:extLst>
                <a:ext uri="{FF2B5EF4-FFF2-40B4-BE49-F238E27FC236}">
                  <a16:creationId xmlns:a16="http://schemas.microsoft.com/office/drawing/2014/main" id="{4A726442-3021-CBEC-FFBC-C32ACB47C24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全体説明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BBFB007-8F56-B227-A0C9-97B3C2871E13}"/>
              </a:ext>
            </a:extLst>
          </p:cNvPr>
          <p:cNvGrpSpPr/>
          <p:nvPr/>
        </p:nvGrpSpPr>
        <p:grpSpPr>
          <a:xfrm>
            <a:off x="838200" y="2131793"/>
            <a:ext cx="4680000" cy="720000"/>
            <a:chOff x="838200" y="1690688"/>
            <a:chExt cx="4680000" cy="720000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6EBB950-AE17-7586-B846-A3F99CF24039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027B1B45-D8F7-9F2F-FF8A-68E1392DCA96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2023-04-18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02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D3633BE7-B1B9-DB6F-F53B-324D02E5C61D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角丸四角形 15">
              <a:extLst>
                <a:ext uri="{FF2B5EF4-FFF2-40B4-BE49-F238E27FC236}">
                  <a16:creationId xmlns:a16="http://schemas.microsoft.com/office/drawing/2014/main" id="{AE93708F-C14D-66CE-947F-443ACBADC39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Usage/README</a:t>
              </a:r>
              <a:endParaRPr kumimoji="1" lang="ja-JP" altLang="en-US" sz="16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2174C03-6939-33E1-F43C-0A0F464582E0}"/>
              </a:ext>
            </a:extLst>
          </p:cNvPr>
          <p:cNvGrpSpPr/>
          <p:nvPr/>
        </p:nvGrpSpPr>
        <p:grpSpPr>
          <a:xfrm>
            <a:off x="838200" y="2921241"/>
            <a:ext cx="4680000" cy="720000"/>
            <a:chOff x="838200" y="1690688"/>
            <a:chExt cx="4680000" cy="720000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36DE8B58-8FC6-816F-1326-849EE1F6C78F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9" name="角丸四角形 18">
              <a:extLst>
                <a:ext uri="{FF2B5EF4-FFF2-40B4-BE49-F238E27FC236}">
                  <a16:creationId xmlns:a16="http://schemas.microsoft.com/office/drawing/2014/main" id="{1AD04CAA-E202-8680-3673-65F67772E8E1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2023-04-25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03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9C66CCA2-3037-5D9A-DBC1-355957F3D439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1" name="角丸四角形 20">
              <a:extLst>
                <a:ext uri="{FF2B5EF4-FFF2-40B4-BE49-F238E27FC236}">
                  <a16:creationId xmlns:a16="http://schemas.microsoft.com/office/drawing/2014/main" id="{F6FC2CF1-2EB6-4F69-606E-7F604A8FAAF2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CI/CD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1/2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C3BD1273-F685-2D28-3CF7-00FD42B8A405}"/>
              </a:ext>
            </a:extLst>
          </p:cNvPr>
          <p:cNvGrpSpPr/>
          <p:nvPr/>
        </p:nvGrpSpPr>
        <p:grpSpPr>
          <a:xfrm>
            <a:off x="838200" y="3710689"/>
            <a:ext cx="4680000" cy="720000"/>
            <a:chOff x="838200" y="1690688"/>
            <a:chExt cx="4680000" cy="720000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822D544F-EDBE-120C-A727-B2DC4D4472C9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4" name="角丸四角形 23">
              <a:extLst>
                <a:ext uri="{FF2B5EF4-FFF2-40B4-BE49-F238E27FC236}">
                  <a16:creationId xmlns:a16="http://schemas.microsoft.com/office/drawing/2014/main" id="{D6EBFBCF-B155-540A-AD01-C3558FBF25BA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2023-05-02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04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823EA545-EA85-393E-1FB2-3CF84CD9E3C1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6" name="角丸四角形 25">
              <a:extLst>
                <a:ext uri="{FF2B5EF4-FFF2-40B4-BE49-F238E27FC236}">
                  <a16:creationId xmlns:a16="http://schemas.microsoft.com/office/drawing/2014/main" id="{6AC6C247-92F2-875E-B9A2-2162D45DDF1F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CI/CD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（</a:t>
              </a:r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/2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01D3E7C5-E7F7-B95C-00BD-60CA7920D4A1}"/>
              </a:ext>
            </a:extLst>
          </p:cNvPr>
          <p:cNvGrpSpPr/>
          <p:nvPr/>
        </p:nvGrpSpPr>
        <p:grpSpPr>
          <a:xfrm>
            <a:off x="838200" y="4500137"/>
            <a:ext cx="4680000" cy="720000"/>
            <a:chOff x="838200" y="1690688"/>
            <a:chExt cx="4680000" cy="720000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13483A4-2AED-B94F-16D2-1F931B85FED7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9" name="角丸四角形 28">
              <a:extLst>
                <a:ext uri="{FF2B5EF4-FFF2-40B4-BE49-F238E27FC236}">
                  <a16:creationId xmlns:a16="http://schemas.microsoft.com/office/drawing/2014/main" id="{649C4D38-4302-3071-ED4C-4E2C1E6F60EF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2023-05-09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05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20359EC8-7077-8253-213B-54E7EB90D550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1" name="角丸四角形 30">
              <a:extLst>
                <a:ext uri="{FF2B5EF4-FFF2-40B4-BE49-F238E27FC236}">
                  <a16:creationId xmlns:a16="http://schemas.microsoft.com/office/drawing/2014/main" id="{3D315416-AA7A-0F21-5157-B436B74D75A3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プログラミング（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CLI Parsing</a:t>
              </a:r>
              <a:endParaRPr kumimoji="1" lang="ja-JP" altLang="en-US" sz="16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59E8C5B3-4BDD-B97A-F280-FF05155635AB}"/>
              </a:ext>
            </a:extLst>
          </p:cNvPr>
          <p:cNvGrpSpPr/>
          <p:nvPr/>
        </p:nvGrpSpPr>
        <p:grpSpPr>
          <a:xfrm>
            <a:off x="838200" y="5289585"/>
            <a:ext cx="4680000" cy="720000"/>
            <a:chOff x="838200" y="1690688"/>
            <a:chExt cx="4680000" cy="720000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F31C864E-B2D5-E25F-961B-4509B1E1216A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4" name="角丸四角形 33">
              <a:extLst>
                <a:ext uri="{FF2B5EF4-FFF2-40B4-BE49-F238E27FC236}">
                  <a16:creationId xmlns:a16="http://schemas.microsoft.com/office/drawing/2014/main" id="{A5138C17-5A53-46EB-7527-4A53707F820E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2023-05-16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06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11E86EB7-9C5D-D710-F0E7-57C9B75FD290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6" name="角丸四角形 35">
              <a:extLst>
                <a:ext uri="{FF2B5EF4-FFF2-40B4-BE49-F238E27FC236}">
                  <a16:creationId xmlns:a16="http://schemas.microsoft.com/office/drawing/2014/main" id="{8538B958-458E-F97F-9F31-575A47B17FF2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プログラミング（</a:t>
              </a:r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/3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Web API</a:t>
              </a:r>
              <a:endParaRPr kumimoji="1" lang="ja-JP" altLang="en-US" sz="16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DE6DF78E-A1BE-A0EA-08E5-8421D8D7B1C3}"/>
              </a:ext>
            </a:extLst>
          </p:cNvPr>
          <p:cNvGrpSpPr/>
          <p:nvPr/>
        </p:nvGrpSpPr>
        <p:grpSpPr>
          <a:xfrm>
            <a:off x="838200" y="6079032"/>
            <a:ext cx="4680000" cy="720000"/>
            <a:chOff x="838200" y="1690688"/>
            <a:chExt cx="4680000" cy="720000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438CB75B-E5F5-5260-D8FC-BD82E05A96D6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角丸四角形 38">
              <a:extLst>
                <a:ext uri="{FF2B5EF4-FFF2-40B4-BE49-F238E27FC236}">
                  <a16:creationId xmlns:a16="http://schemas.microsoft.com/office/drawing/2014/main" id="{ED8F9862-F0F1-921B-B6ED-D2E79FA2B721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2023-05-23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07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6568BD5-FAF9-33A7-58FF-8E9F0B50CBFB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1" name="角丸四角形 40">
              <a:extLst>
                <a:ext uri="{FF2B5EF4-FFF2-40B4-BE49-F238E27FC236}">
                  <a16:creationId xmlns:a16="http://schemas.microsoft.com/office/drawing/2014/main" id="{94830E67-CE5E-DC69-0F93-70F78590D63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プログラミング（</a:t>
              </a:r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3/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自動テスト（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15376C2D-8FA6-58A9-8D93-858BCD7E0273}"/>
              </a:ext>
            </a:extLst>
          </p:cNvPr>
          <p:cNvGrpSpPr/>
          <p:nvPr/>
        </p:nvGrpSpPr>
        <p:grpSpPr>
          <a:xfrm>
            <a:off x="6673800" y="551183"/>
            <a:ext cx="4680000" cy="720000"/>
            <a:chOff x="838200" y="1690688"/>
            <a:chExt cx="4680000" cy="720000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54067F17-73FD-4264-D35C-DB42991B47B6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4" name="角丸四角形 43">
              <a:extLst>
                <a:ext uri="{FF2B5EF4-FFF2-40B4-BE49-F238E27FC236}">
                  <a16:creationId xmlns:a16="http://schemas.microsoft.com/office/drawing/2014/main" id="{AC3E08F0-7094-3ACD-8495-481D95F88BC5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2023-05-30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08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4D4EC3CB-8C25-46C7-2C96-A54D0783F3D2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6" name="角丸四角形 45">
              <a:extLst>
                <a:ext uri="{FF2B5EF4-FFF2-40B4-BE49-F238E27FC236}">
                  <a16:creationId xmlns:a16="http://schemas.microsoft.com/office/drawing/2014/main" id="{7AC751FA-89DB-54BC-8846-E5235C96E851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自動テスト（</a:t>
              </a:r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/3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02A69188-393F-42CA-50F7-DDC9FA38E7CB}"/>
              </a:ext>
            </a:extLst>
          </p:cNvPr>
          <p:cNvGrpSpPr/>
          <p:nvPr/>
        </p:nvGrpSpPr>
        <p:grpSpPr>
          <a:xfrm>
            <a:off x="6673800" y="1342345"/>
            <a:ext cx="4680000" cy="720000"/>
            <a:chOff x="838200" y="1690688"/>
            <a:chExt cx="4680000" cy="720000"/>
          </a:xfrm>
        </p:grpSpPr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CE1F2089-B23D-930A-4928-4F546BE0415E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4" name="角丸四角形 63">
              <a:extLst>
                <a:ext uri="{FF2B5EF4-FFF2-40B4-BE49-F238E27FC236}">
                  <a16:creationId xmlns:a16="http://schemas.microsoft.com/office/drawing/2014/main" id="{E7B4AE07-ED68-7BF5-4D31-F1571A666696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2023-06-06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09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F73A27EA-5FEB-E4C5-5438-711A589238F1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6" name="角丸四角形 65">
              <a:extLst>
                <a:ext uri="{FF2B5EF4-FFF2-40B4-BE49-F238E27FC236}">
                  <a16:creationId xmlns:a16="http://schemas.microsoft.com/office/drawing/2014/main" id="{6AC2242B-6D31-EBDC-4086-CEEF6229D756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自動テスト（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3/3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84E2A7C3-B469-2933-79C0-9D6F016C911F}"/>
              </a:ext>
            </a:extLst>
          </p:cNvPr>
          <p:cNvGrpSpPr/>
          <p:nvPr/>
        </p:nvGrpSpPr>
        <p:grpSpPr>
          <a:xfrm>
            <a:off x="6673800" y="2133505"/>
            <a:ext cx="4680000" cy="720000"/>
            <a:chOff x="838200" y="1690688"/>
            <a:chExt cx="4680000" cy="720000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CBB96D84-4FB7-D3FB-267E-ED1196AE4188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9" name="角丸四角形 68">
              <a:extLst>
                <a:ext uri="{FF2B5EF4-FFF2-40B4-BE49-F238E27FC236}">
                  <a16:creationId xmlns:a16="http://schemas.microsoft.com/office/drawing/2014/main" id="{570625D9-B07D-5F96-9D32-3E523F211AC1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2023-06-13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10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459FD8FF-63C9-234F-7562-52C517449585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1" name="角丸四角形 70">
              <a:extLst>
                <a:ext uri="{FF2B5EF4-FFF2-40B4-BE49-F238E27FC236}">
                  <a16:creationId xmlns:a16="http://schemas.microsoft.com/office/drawing/2014/main" id="{E2E7BD52-1146-5E76-36D2-09F2DA04232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ドキュメント（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1/2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43B03F9B-8C19-78F3-E7F5-24640E39B8DD}"/>
              </a:ext>
            </a:extLst>
          </p:cNvPr>
          <p:cNvGrpSpPr/>
          <p:nvPr/>
        </p:nvGrpSpPr>
        <p:grpSpPr>
          <a:xfrm>
            <a:off x="6673800" y="2924665"/>
            <a:ext cx="4680000" cy="720000"/>
            <a:chOff x="838200" y="1690688"/>
            <a:chExt cx="4680000" cy="720000"/>
          </a:xfrm>
        </p:grpSpPr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5D8C36CE-A4AC-7CDB-3346-0F125D8A1DDD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4" name="角丸四角形 73">
              <a:extLst>
                <a:ext uri="{FF2B5EF4-FFF2-40B4-BE49-F238E27FC236}">
                  <a16:creationId xmlns:a16="http://schemas.microsoft.com/office/drawing/2014/main" id="{E8DF1358-AFC8-3F13-4DCA-B38328D618B4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2023-06-20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11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424D4893-748E-DE89-5BB3-32BA5CEAFBB4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6" name="角丸四角形 75">
              <a:extLst>
                <a:ext uri="{FF2B5EF4-FFF2-40B4-BE49-F238E27FC236}">
                  <a16:creationId xmlns:a16="http://schemas.microsoft.com/office/drawing/2014/main" id="{65A082E2-0A83-47AA-CF5F-8CC1CCEF7F1E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ドキュメント（</a:t>
              </a:r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/2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A992E9E1-FFB4-BD60-C1F7-EE0A3169935C}"/>
              </a:ext>
            </a:extLst>
          </p:cNvPr>
          <p:cNvGrpSpPr/>
          <p:nvPr/>
        </p:nvGrpSpPr>
        <p:grpSpPr>
          <a:xfrm>
            <a:off x="6673800" y="3715825"/>
            <a:ext cx="4680000" cy="720000"/>
            <a:chOff x="838200" y="1690688"/>
            <a:chExt cx="4680000" cy="720000"/>
          </a:xfrm>
        </p:grpSpPr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DAFF4359-3AD9-D6C9-0364-769AF8AEC309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9" name="角丸四角形 78">
              <a:extLst>
                <a:ext uri="{FF2B5EF4-FFF2-40B4-BE49-F238E27FC236}">
                  <a16:creationId xmlns:a16="http://schemas.microsoft.com/office/drawing/2014/main" id="{DCCE3201-5F36-02C8-C268-91B3A63BF06D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2023-06-27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12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3DADCB11-488F-9112-F0AC-1264BE1E3399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1" name="角丸四角形 80">
              <a:extLst>
                <a:ext uri="{FF2B5EF4-FFF2-40B4-BE49-F238E27FC236}">
                  <a16:creationId xmlns:a16="http://schemas.microsoft.com/office/drawing/2014/main" id="{B54749A3-E27C-F895-5568-B5B9B6206E62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Docker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1/1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61124F9D-B351-2A91-F321-F57EAC57B73A}"/>
              </a:ext>
            </a:extLst>
          </p:cNvPr>
          <p:cNvGrpSpPr/>
          <p:nvPr/>
        </p:nvGrpSpPr>
        <p:grpSpPr>
          <a:xfrm>
            <a:off x="6673800" y="4506985"/>
            <a:ext cx="4680000" cy="720000"/>
            <a:chOff x="838200" y="1690688"/>
            <a:chExt cx="4680000" cy="720000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42ED4CC4-2C3B-13CD-4800-B2A4B7EE46FE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4" name="角丸四角形 83">
              <a:extLst>
                <a:ext uri="{FF2B5EF4-FFF2-40B4-BE49-F238E27FC236}">
                  <a16:creationId xmlns:a16="http://schemas.microsoft.com/office/drawing/2014/main" id="{3BE69FAA-7370-7CBC-151E-445AC3B9F873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2023-07-04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13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60C84029-62BC-B693-FC52-2EA71ED0A8F6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6" name="角丸四角形 85">
              <a:extLst>
                <a:ext uri="{FF2B5EF4-FFF2-40B4-BE49-F238E27FC236}">
                  <a16:creationId xmlns:a16="http://schemas.microsoft.com/office/drawing/2014/main" id="{DC9E2A32-9989-9B43-F86A-97A4FB00F59C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補完（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1/1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Homebrew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1/1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4C75D71C-7FC9-BA0A-6FF5-0C58A93FB879}"/>
              </a:ext>
            </a:extLst>
          </p:cNvPr>
          <p:cNvGrpSpPr/>
          <p:nvPr/>
        </p:nvGrpSpPr>
        <p:grpSpPr>
          <a:xfrm>
            <a:off x="6673800" y="5298145"/>
            <a:ext cx="4680000" cy="720000"/>
            <a:chOff x="838200" y="1690688"/>
            <a:chExt cx="4680000" cy="720000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915D30FE-397C-3AF9-2F59-C776BAD47860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9" name="角丸四角形 88">
              <a:extLst>
                <a:ext uri="{FF2B5EF4-FFF2-40B4-BE49-F238E27FC236}">
                  <a16:creationId xmlns:a16="http://schemas.microsoft.com/office/drawing/2014/main" id="{4720EE2E-E41E-E2AA-BFFF-2A5655F42642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2023-07-11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14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20BE1736-38CD-8E26-E561-C394A8C8EF98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1" name="角丸四角形 90">
              <a:extLst>
                <a:ext uri="{FF2B5EF4-FFF2-40B4-BE49-F238E27FC236}">
                  <a16:creationId xmlns:a16="http://schemas.microsoft.com/office/drawing/2014/main" id="{0C5E6405-71F4-F8DA-5FC2-7E9E8F6DF69C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予備日</a:t>
              </a:r>
            </a:p>
          </p:txBody>
        </p:sp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4D892652-3EBA-3FC1-9D61-11419CB3E354}"/>
              </a:ext>
            </a:extLst>
          </p:cNvPr>
          <p:cNvGrpSpPr/>
          <p:nvPr/>
        </p:nvGrpSpPr>
        <p:grpSpPr>
          <a:xfrm>
            <a:off x="6673800" y="6089307"/>
            <a:ext cx="4680000" cy="720000"/>
            <a:chOff x="838200" y="1690688"/>
            <a:chExt cx="4680000" cy="720000"/>
          </a:xfrm>
        </p:grpSpPr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1A378AEF-BD02-CE1E-B004-DBBF40BEA05E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9" name="角丸四角形 98">
              <a:extLst>
                <a:ext uri="{FF2B5EF4-FFF2-40B4-BE49-F238E27FC236}">
                  <a16:creationId xmlns:a16="http://schemas.microsoft.com/office/drawing/2014/main" id="{F7CFDB97-DE85-015F-B147-485A19D9C2DC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2023-07-18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15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DAF54CF3-091F-BCA0-44E6-B7EAF86D8952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1" name="角丸四角形 100">
              <a:extLst>
                <a:ext uri="{FF2B5EF4-FFF2-40B4-BE49-F238E27FC236}">
                  <a16:creationId xmlns:a16="http://schemas.microsoft.com/office/drawing/2014/main" id="{46C3B3F1-1F33-406C-F2C5-7EEE2A401F3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作成物の発表会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B29821F-37CB-D7AE-3459-F23343E73715}"/>
              </a:ext>
            </a:extLst>
          </p:cNvPr>
          <p:cNvSpPr/>
          <p:nvPr/>
        </p:nvSpPr>
        <p:spPr>
          <a:xfrm>
            <a:off x="675904" y="1272441"/>
            <a:ext cx="4974269" cy="395454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23F6628-6B95-C6A8-82C7-94DE1E0DB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スケジュール</a:t>
            </a:r>
          </a:p>
        </p:txBody>
      </p:sp>
    </p:spTree>
    <p:extLst>
      <p:ext uri="{BB962C8B-B14F-4D97-AF65-F5344CB8AC3E}">
        <p14:creationId xmlns:p14="http://schemas.microsoft.com/office/powerpoint/2010/main" val="1980318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1D1E6A-D4DC-C79B-974B-B4DB676D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本日までに行ったこと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E26A4172-F59A-FEE5-773D-4CF85C52B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53418" cy="43513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-US" altLang="ja-JP" dirty="0"/>
              <a:t>CI/CD</a:t>
            </a:r>
            <a:r>
              <a:rPr kumimoji="1" lang="ja-JP" altLang="en-US"/>
              <a:t>スクリプトを充実させる．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ビルドする．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kumimoji="1" lang="ja-JP" altLang="en-US"/>
              <a:t>バージョンを上げる．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プルリクエストを作成する．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kumimoji="1" lang="ja-JP" altLang="en-US"/>
              <a:t>リリースを作成する．</a:t>
            </a:r>
            <a:endParaRPr kumimoji="1" lang="en-US" altLang="ja-JP" dirty="0"/>
          </a:p>
          <a:p>
            <a:pPr lvl="2">
              <a:lnSpc>
                <a:spcPct val="120000"/>
              </a:lnSpc>
            </a:pPr>
            <a:r>
              <a:rPr kumimoji="1" lang="ja-JP" altLang="en-US"/>
              <a:t>ドキュメントを作成する．</a:t>
            </a:r>
            <a:endParaRPr kumimoji="1" lang="en-US" altLang="ja-JP" dirty="0"/>
          </a:p>
          <a:p>
            <a:pPr lvl="2">
              <a:lnSpc>
                <a:spcPct val="120000"/>
              </a:lnSpc>
            </a:pPr>
            <a:r>
              <a:rPr kumimoji="1" lang="ja-JP" altLang="en-US"/>
              <a:t>配布用ファイルを準備し，アップロードする．</a:t>
            </a:r>
            <a:endParaRPr kumimoji="1" lang="en-US" altLang="ja-JP" dirty="0"/>
          </a:p>
          <a:p>
            <a:pPr lvl="2">
              <a:lnSpc>
                <a:spcPct val="120000"/>
              </a:lnSpc>
            </a:pPr>
            <a:r>
              <a:rPr kumimoji="1" lang="en-US" altLang="ja-JP" dirty="0"/>
              <a:t>Docker</a:t>
            </a:r>
            <a:r>
              <a:rPr kumimoji="1" lang="ja-JP" altLang="en-US"/>
              <a:t>イメージを構築する．</a:t>
            </a:r>
          </a:p>
          <a:p>
            <a:pPr>
              <a:lnSpc>
                <a:spcPct val="120000"/>
              </a:lnSpc>
            </a:pPr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2B1623-B71E-68AC-AA88-9A605144B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618" y="1825625"/>
            <a:ext cx="5062182" cy="43513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ja-JP" altLang="en-US"/>
              <a:t>実装する．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コマンドラインオプションを解析する．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23D18B-A867-7D3B-A26E-3B46F4A0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AADD52-16DE-6222-D471-EAD63B58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32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1D1E6A-D4DC-C79B-974B-B4DB676D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本日の内容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C2EC08-02F7-2B5A-A298-E0B87D538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kumimoji="1" lang="ja-JP" altLang="en-US"/>
              <a:t>必要な知識</a:t>
            </a:r>
            <a:endParaRPr kumimoji="1" lang="en-US" altLang="ja-JP" dirty="0"/>
          </a:p>
          <a:p>
            <a:pPr lvl="1">
              <a:lnSpc>
                <a:spcPct val="110000"/>
              </a:lnSpc>
            </a:pPr>
            <a:r>
              <a:rPr kumimoji="1" lang="en-US" altLang="ja-JP" dirty="0"/>
              <a:t>Go</a:t>
            </a:r>
            <a:r>
              <a:rPr kumimoji="1" lang="ja-JP" altLang="en-US"/>
              <a:t>の基礎知識</a:t>
            </a:r>
            <a:endParaRPr kumimoji="1" lang="en-US" altLang="ja-JP" dirty="0"/>
          </a:p>
          <a:p>
            <a:pPr lvl="2">
              <a:lnSpc>
                <a:spcPct val="110000"/>
              </a:lnSpc>
            </a:pPr>
            <a:r>
              <a:rPr lang="en-US" altLang="ja-JP" dirty="0"/>
              <a:t>Go</a:t>
            </a:r>
            <a:r>
              <a:rPr lang="ja-JP" altLang="en-US"/>
              <a:t>のキーワード</a:t>
            </a:r>
            <a:endParaRPr lang="en-US" altLang="ja-JP" dirty="0"/>
          </a:p>
          <a:p>
            <a:pPr lvl="2">
              <a:lnSpc>
                <a:spcPct val="110000"/>
              </a:lnSpc>
            </a:pPr>
            <a:r>
              <a:rPr lang="ja-JP" altLang="en-US"/>
              <a:t>変数</a:t>
            </a:r>
            <a:r>
              <a:rPr lang="en-US" altLang="ja-JP" dirty="0"/>
              <a:t>/</a:t>
            </a:r>
            <a:r>
              <a:rPr lang="ja-JP" altLang="en-US"/>
              <a:t>関数の可視性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lang="en-US" altLang="ja-JP" dirty="0"/>
              <a:t>Go</a:t>
            </a:r>
            <a:r>
              <a:rPr lang="ja-JP" altLang="en-US"/>
              <a:t>での</a:t>
            </a:r>
            <a:r>
              <a:rPr lang="en-US" altLang="ja-JP" dirty="0"/>
              <a:t>HTTP</a:t>
            </a:r>
          </a:p>
          <a:p>
            <a:pPr lvl="1">
              <a:lnSpc>
                <a:spcPct val="110000"/>
              </a:lnSpc>
            </a:pPr>
            <a:r>
              <a:rPr lang="en-US" altLang="ja-JP" dirty="0" err="1"/>
              <a:t>VSCode</a:t>
            </a:r>
            <a:r>
              <a:rPr lang="ja-JP" altLang="en-US"/>
              <a:t>でのデバッグ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23D18B-A867-7D3B-A26E-3B46F4A0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AADD52-16DE-6222-D471-EAD63B58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ABECE5D-36A0-A04D-565F-5959448B5D28}"/>
              </a:ext>
            </a:extLst>
          </p:cNvPr>
          <p:cNvSpPr/>
          <p:nvPr/>
        </p:nvSpPr>
        <p:spPr>
          <a:xfrm>
            <a:off x="1583139" y="4476465"/>
            <a:ext cx="5445457" cy="131018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4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8F6A85-17D6-234E-2FCF-32B88CDA1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Go</a:t>
            </a:r>
            <a:r>
              <a:rPr kumimoji="1" lang="ja-JP" altLang="en-US" sz="3600"/>
              <a:t>の基礎知識</a:t>
            </a:r>
            <a:br>
              <a:rPr kumimoji="1" lang="en-US" altLang="ja-JP" dirty="0"/>
            </a:br>
            <a:r>
              <a:rPr kumimoji="1" lang="en-US" altLang="ja-JP" dirty="0"/>
              <a:t>Go</a:t>
            </a:r>
            <a:r>
              <a:rPr kumimoji="1" lang="ja-JP" altLang="en-US"/>
              <a:t>のキーワード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BC0A086D-2A20-DD20-50D1-A98EB84D2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6988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</a:p>
          <a:p>
            <a:pPr lvl="1">
              <a:lnSpc>
                <a:spcPct val="120000"/>
              </a:lnSpc>
            </a:pPr>
            <a:r>
              <a:rPr lang="ja-JP" altLang="en-US"/>
              <a:t>構造体を作成する．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pPr lvl="1">
              <a:lnSpc>
                <a:spcPct val="120000"/>
              </a:lnSpc>
            </a:pPr>
            <a:r>
              <a:rPr lang="ja-JP" altLang="en-US"/>
              <a:t>型に別名をつける．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</a:p>
          <a:p>
            <a:pPr lvl="1">
              <a:lnSpc>
                <a:spcPct val="120000"/>
              </a:lnSpc>
            </a:pPr>
            <a:r>
              <a:rPr lang="ja-JP" altLang="en-US"/>
              <a:t>指定されたメソッドを持つ型を定義する．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defer</a:t>
            </a:r>
          </a:p>
          <a:p>
            <a:pPr lvl="1">
              <a:lnSpc>
                <a:spcPct val="120000"/>
              </a:lnSpc>
            </a:pPr>
            <a:r>
              <a:rPr lang="ja-JP" altLang="en-US"/>
              <a:t>メソッド終了時に実行する処理を登録する．</a:t>
            </a:r>
            <a:endParaRPr lang="en-US" altLang="ja-JP" dirty="0"/>
          </a:p>
          <a:p>
            <a:pPr>
              <a:lnSpc>
                <a:spcPct val="120000"/>
              </a:lnSpc>
            </a:pPr>
            <a:endParaRPr lang="ja-JP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79CE5A-A852-18BB-AE11-DDDD2AC05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7E0EE-C5DA-D7AD-A468-101464EF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9B664F3-1394-A138-FABE-83092106CA11}"/>
              </a:ext>
            </a:extLst>
          </p:cNvPr>
          <p:cNvSpPr txBox="1"/>
          <p:nvPr/>
        </p:nvSpPr>
        <p:spPr>
          <a:xfrm>
            <a:off x="6787487" y="1251739"/>
            <a:ext cx="5404513" cy="32316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import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"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fmt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"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type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ShortenUrl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struct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{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Shorten </a:t>
            </a:r>
            <a:r>
              <a:rPr lang="en" altLang="ja-JP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string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`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json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:"link"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`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Original </a:t>
            </a:r>
            <a:r>
              <a:rPr lang="en" altLang="ja-JP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string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`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json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:"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long_url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"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`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</a:t>
            </a:r>
            <a:r>
              <a:rPr lang="en" altLang="ja-JP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IsDeleted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bool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`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json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:"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is_deleted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"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`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Group </a:t>
            </a:r>
            <a:r>
              <a:rPr lang="en" altLang="ja-JP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string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}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func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(</a:t>
            </a:r>
            <a:r>
              <a:rPr lang="en" altLang="ja-JP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surl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*</a:t>
            </a:r>
            <a:r>
              <a:rPr lang="en" altLang="ja-JP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ShortenUrl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)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String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()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string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{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return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fmt</a:t>
            </a:r>
            <a:r>
              <a:rPr lang="en" altLang="ja-JP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.</a:t>
            </a:r>
            <a:r>
              <a:rPr lang="en" altLang="ja-JP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Sprintf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("</a:t>
            </a:r>
            <a:r>
              <a:rPr lang="en" altLang="ja-JP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%s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(</a:t>
            </a:r>
            <a:r>
              <a:rPr lang="en" altLang="ja-JP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%s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): (</a:t>
            </a:r>
            <a:r>
              <a:rPr lang="en" altLang="ja-JP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%s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)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",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</a:p>
          <a:p>
            <a:r>
              <a:rPr lang="en" altLang="ja-JP" sz="1200" dirty="0">
                <a:solidFill>
                  <a:srgbClr val="333333"/>
                </a:solidFill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</a:t>
            </a:r>
            <a:r>
              <a:rPr lang="en" altLang="ja-JP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surl</a:t>
            </a:r>
            <a:r>
              <a:rPr lang="en" altLang="ja-JP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.</a:t>
            </a:r>
            <a:r>
              <a:rPr lang="en" altLang="ja-JP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Shorten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,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surl</a:t>
            </a:r>
            <a:r>
              <a:rPr lang="en" altLang="ja-JP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.</a:t>
            </a:r>
            <a:r>
              <a:rPr lang="en" altLang="ja-JP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Group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,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surl</a:t>
            </a:r>
            <a:r>
              <a:rPr lang="en" altLang="ja-JP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.</a:t>
            </a:r>
            <a:r>
              <a:rPr lang="en" altLang="ja-JP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Original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)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}</a:t>
            </a:r>
            <a:b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</a:br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type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URLShortener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interface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{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List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(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config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*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Config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)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([]*</a:t>
            </a:r>
            <a:r>
              <a:rPr lang="en" altLang="ja-JP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ShortenUrl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,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error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)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Shorten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(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config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*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Config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,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url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string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)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(*</a:t>
            </a:r>
            <a:r>
              <a:rPr lang="en" altLang="ja-JP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ShortenUrl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,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error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)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Delete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(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config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*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Config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,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shortenURL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string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)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error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</a:t>
            </a:r>
            <a:r>
              <a:rPr lang="en" altLang="ja-JP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QRCode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(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config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*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Config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,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shortenURL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string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)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([]</a:t>
            </a:r>
            <a:r>
              <a:rPr lang="en" altLang="ja-JP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byte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,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error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)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}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56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B9199B-B1FF-6898-E5B8-031698FE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Go</a:t>
            </a:r>
            <a:r>
              <a:rPr kumimoji="1" lang="ja-JP" altLang="en-US" sz="3600"/>
              <a:t>の基礎知識</a:t>
            </a:r>
            <a:br>
              <a:rPr kumimoji="1" lang="en-US" altLang="ja-JP" dirty="0"/>
            </a:br>
            <a:r>
              <a:rPr kumimoji="1" lang="ja-JP" altLang="en-US"/>
              <a:t>変数</a:t>
            </a:r>
            <a:r>
              <a:rPr kumimoji="1" lang="en-US" altLang="ja-JP" dirty="0"/>
              <a:t>/</a:t>
            </a:r>
            <a:r>
              <a:rPr kumimoji="1" lang="ja-JP" altLang="en-US"/>
              <a:t>関数の可視性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3A052B-F986-604C-E16E-B67EE6A8F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Public</a:t>
            </a:r>
          </a:p>
          <a:p>
            <a:pPr lvl="1"/>
            <a:r>
              <a:rPr lang="ja-JP" altLang="en-US"/>
              <a:t>大文字から始まるもの．</a:t>
            </a:r>
            <a:endParaRPr lang="en-US" altLang="ja-JP" dirty="0"/>
          </a:p>
          <a:p>
            <a:pPr lvl="1"/>
            <a:r>
              <a:rPr lang="ja-JP" altLang="en-US"/>
              <a:t>他パッケージからも参照可能．</a:t>
            </a:r>
            <a:endParaRPr lang="en-US" altLang="ja-JP" dirty="0"/>
          </a:p>
          <a:p>
            <a:r>
              <a:rPr kumimoji="1" lang="en-US" altLang="ja-JP" dirty="0"/>
              <a:t>Private</a:t>
            </a:r>
          </a:p>
          <a:p>
            <a:pPr lvl="1"/>
            <a:r>
              <a:rPr lang="ja-JP" altLang="en-US"/>
              <a:t>小文字で始まるもの．</a:t>
            </a:r>
            <a:endParaRPr lang="en-US" altLang="ja-JP" dirty="0"/>
          </a:p>
          <a:p>
            <a:pPr lvl="1"/>
            <a:r>
              <a:rPr kumimoji="1" lang="ja-JP" altLang="en-US"/>
              <a:t>同一パッケージ内からのみ参照可能．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37EE4B-A9F3-6582-18A7-1ACC54AD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C1DFF07-9949-7416-321A-35711C4FE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03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1D1E6A-D4DC-C79B-974B-B4DB676D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本日の内容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C2EC08-02F7-2B5A-A298-E0B87D538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kumimoji="1" lang="ja-JP" altLang="en-US"/>
              <a:t>必要な知識</a:t>
            </a:r>
            <a:endParaRPr kumimoji="1" lang="en-US" altLang="ja-JP" dirty="0"/>
          </a:p>
          <a:p>
            <a:pPr lvl="1">
              <a:lnSpc>
                <a:spcPct val="110000"/>
              </a:lnSpc>
            </a:pPr>
            <a:r>
              <a:rPr kumimoji="1" lang="en-US" altLang="ja-JP" dirty="0"/>
              <a:t>Go</a:t>
            </a:r>
            <a:r>
              <a:rPr kumimoji="1" lang="ja-JP" altLang="en-US"/>
              <a:t>の基礎知識</a:t>
            </a:r>
            <a:endParaRPr kumimoji="1" lang="en-US" altLang="ja-JP" dirty="0"/>
          </a:p>
          <a:p>
            <a:pPr lvl="2">
              <a:lnSpc>
                <a:spcPct val="110000"/>
              </a:lnSpc>
            </a:pPr>
            <a:r>
              <a:rPr lang="en-US" altLang="ja-JP" dirty="0"/>
              <a:t>Go</a:t>
            </a:r>
            <a:r>
              <a:rPr lang="ja-JP" altLang="en-US"/>
              <a:t>のキーワード</a:t>
            </a:r>
            <a:endParaRPr lang="en-US" altLang="ja-JP" dirty="0"/>
          </a:p>
          <a:p>
            <a:pPr lvl="2">
              <a:lnSpc>
                <a:spcPct val="110000"/>
              </a:lnSpc>
            </a:pPr>
            <a:r>
              <a:rPr lang="ja-JP" altLang="en-US"/>
              <a:t>変数</a:t>
            </a:r>
            <a:r>
              <a:rPr lang="en-US" altLang="ja-JP" dirty="0"/>
              <a:t>/</a:t>
            </a:r>
            <a:r>
              <a:rPr lang="ja-JP" altLang="en-US"/>
              <a:t>関数の可視性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lang="en-US" altLang="ja-JP" dirty="0"/>
              <a:t>Go</a:t>
            </a:r>
            <a:r>
              <a:rPr lang="ja-JP" altLang="en-US"/>
              <a:t>での</a:t>
            </a:r>
            <a:r>
              <a:rPr lang="en-US" altLang="ja-JP" dirty="0"/>
              <a:t>HTTP</a:t>
            </a:r>
          </a:p>
          <a:p>
            <a:pPr lvl="1">
              <a:lnSpc>
                <a:spcPct val="110000"/>
              </a:lnSpc>
            </a:pPr>
            <a:r>
              <a:rPr lang="en-US" altLang="ja-JP" dirty="0" err="1"/>
              <a:t>VSCode</a:t>
            </a:r>
            <a:r>
              <a:rPr lang="ja-JP" altLang="en-US"/>
              <a:t>でのデバッグ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23D18B-A867-7D3B-A26E-3B46F4A0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AADD52-16DE-6222-D471-EAD63B58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0DC73AF-6265-7D4A-F7AC-792FCF32E4DE}"/>
              </a:ext>
            </a:extLst>
          </p:cNvPr>
          <p:cNvSpPr/>
          <p:nvPr/>
        </p:nvSpPr>
        <p:spPr>
          <a:xfrm>
            <a:off x="1583139" y="2483892"/>
            <a:ext cx="5445457" cy="184244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B67DD56-FBA1-3E90-DFCE-E4C17D8EE1B9}"/>
              </a:ext>
            </a:extLst>
          </p:cNvPr>
          <p:cNvSpPr/>
          <p:nvPr/>
        </p:nvSpPr>
        <p:spPr>
          <a:xfrm>
            <a:off x="1583139" y="5136998"/>
            <a:ext cx="5445457" cy="103996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028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77766F-E153-7102-029B-947C5692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Go</a:t>
            </a:r>
            <a:r>
              <a:rPr kumimoji="1" lang="ja-JP" altLang="en-US"/>
              <a:t>での</a:t>
            </a:r>
            <a:r>
              <a:rPr kumimoji="1" lang="en-US" altLang="ja-JP" dirty="0"/>
              <a:t>HTTP</a:t>
            </a:r>
            <a:endParaRPr kumimoji="1" lang="ja-JP" altLang="en-US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D9F04C09-A510-6613-4867-CF1D611F5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ja-JP" altLang="en-US"/>
              <a:t>次のことを設定できる必要がある．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en-US" altLang="ja-JP" dirty="0"/>
              <a:t>HTTP</a:t>
            </a:r>
            <a:r>
              <a:rPr lang="ja-JP" altLang="en-US"/>
              <a:t>のヘッダを設定する．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en-US" altLang="ja-JP" dirty="0"/>
              <a:t>HTTP</a:t>
            </a:r>
            <a:r>
              <a:rPr lang="ja-JP" altLang="en-US"/>
              <a:t>のメソッドを設定する．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en-US" altLang="ja-JP" dirty="0"/>
              <a:t>HTTP</a:t>
            </a:r>
            <a:r>
              <a:rPr lang="ja-JP" altLang="en-US"/>
              <a:t>のボディを設定する．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ja-JP" altLang="en-US"/>
              <a:t>標準ライブラリである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net/http</a:t>
            </a:r>
            <a:r>
              <a:rPr lang="ja-JP" altLang="en-US"/>
              <a:t>パッケージを利用する．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en" altLang="ja-JP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https://pkg.go.dev/net/http</a:t>
            </a:r>
            <a:endParaRPr lang="en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379E35-2FC0-6E43-9223-CEA77984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E587B4-F60E-FE8B-27D6-E18083FC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141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D23B31-906D-3D40-AFF6-8E1E8F25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net/http</a:t>
            </a:r>
            <a:endParaRPr kumimoji="1" lang="ja-JP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976605-0286-81FE-38B4-F79370663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ja-JP" altLang="en-US"/>
              <a:t>様々な方法で</a:t>
            </a:r>
            <a:r>
              <a:rPr kumimoji="1" lang="en-US" altLang="ja-JP" dirty="0"/>
              <a:t>HTTP</a:t>
            </a:r>
            <a:r>
              <a:rPr kumimoji="1" lang="ja-JP" altLang="en-US"/>
              <a:t>のリクエストを送信できる．</a:t>
            </a:r>
            <a:endParaRPr kumimoji="1" lang="en-US" altLang="ja-JP" dirty="0"/>
          </a:p>
          <a:p>
            <a:pPr>
              <a:lnSpc>
                <a:spcPct val="120000"/>
              </a:lnSpc>
            </a:pPr>
            <a:r>
              <a:rPr lang="ja-JP" altLang="en-US"/>
              <a:t>次の手順でリクエストを送ることで先の条件を全て満たせる．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kumimoji="1"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http.NewRequest</a:t>
            </a:r>
            <a:r>
              <a:rPr kumimoji="1" lang="ja-JP" altLang="en-US"/>
              <a:t>関数で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1"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http.Request</a:t>
            </a:r>
            <a:r>
              <a:rPr kumimoji="1" lang="ja-JP" altLang="en-US"/>
              <a:t>を作成する．</a:t>
            </a:r>
            <a:endParaRPr kumimoji="1" lang="en-US" altLang="ja-JP" dirty="0"/>
          </a:p>
          <a:p>
            <a:pPr lvl="2">
              <a:lnSpc>
                <a:spcPct val="120000"/>
              </a:lnSpc>
            </a:pPr>
            <a:r>
              <a:rPr kumimoji="1" lang="ja-JP" altLang="en-US"/>
              <a:t>作成時に</a:t>
            </a:r>
            <a:r>
              <a:rPr kumimoji="1" lang="en-US" altLang="ja-JP" dirty="0"/>
              <a:t>HTTP</a:t>
            </a:r>
            <a:r>
              <a:rPr kumimoji="1" lang="ja-JP" altLang="en-US"/>
              <a:t>のメソッド，ボディを指定できる．</a:t>
            </a:r>
            <a:endParaRPr kumimoji="1" lang="en-US" altLang="ja-JP" dirty="0"/>
          </a:p>
          <a:p>
            <a:pPr lvl="2">
              <a:lnSpc>
                <a:spcPct val="120000"/>
              </a:lnSpc>
            </a:pP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1"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http.Request.Header</a:t>
            </a:r>
            <a:r>
              <a:rPr kumimoji="1" lang="ja-JP" altLang="en-US"/>
              <a:t>に必要なヘッダを追加する．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http.Client</a:t>
            </a:r>
            <a:r>
              <a:rPr lang="ja-JP" altLang="en-US"/>
              <a:t>を作成する．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1"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http.Client</a:t>
            </a:r>
            <a:r>
              <a:rPr kumimoji="1" lang="ja-JP" altLang="en-US"/>
              <a:t>の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1" lang="ja-JP" altLang="en-US"/>
              <a:t>関数でリクエストを送る．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7A828-0E78-BA0E-958B-E4A5DF18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7B2126-EB95-28B8-BA8F-D4A6D719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482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9B92DAC1-B206-6E4D-9DDA-F3C380F9C271}" vid="{0ECE7065-281A-B545-8D42-4EC5E612C96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24406</TotalTime>
  <Words>1226</Words>
  <Application>Microsoft Macintosh PowerPoint</Application>
  <PresentationFormat>ワイド画面</PresentationFormat>
  <Paragraphs>277</Paragraphs>
  <Slides>15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Myrica M</vt:lpstr>
      <vt:lpstr>Meiryo</vt:lpstr>
      <vt:lpstr>游ゴシック</vt:lpstr>
      <vt:lpstr>Arial</vt:lpstr>
      <vt:lpstr>Consolas</vt:lpstr>
      <vt:lpstr>Office テーマ</vt:lpstr>
      <vt:lpstr>エンピリカル ソフトウェア工学 第06回 プログラミング (2/3)</vt:lpstr>
      <vt:lpstr>スケジュール</vt:lpstr>
      <vt:lpstr>本日までに行ったこと</vt:lpstr>
      <vt:lpstr>本日の内容</vt:lpstr>
      <vt:lpstr>Goの基礎知識 Goのキーワード</vt:lpstr>
      <vt:lpstr>Goの基礎知識 変数/関数の可視性</vt:lpstr>
      <vt:lpstr>本日の内容</vt:lpstr>
      <vt:lpstr>GoでのHTTP</vt:lpstr>
      <vt:lpstr>net/http</vt:lpstr>
      <vt:lpstr>net/http サンプルプログラム</vt:lpstr>
      <vt:lpstr>本日の内容</vt:lpstr>
      <vt:lpstr>VSCodeでのデバッグ</vt:lpstr>
      <vt:lpstr>.vscode/launch.json</vt:lpstr>
      <vt:lpstr>VSCodeでのデバッグ</vt:lpstr>
      <vt:lpstr>スケジュール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TAMADA HARUAKI</dc:creator>
  <cp:lastModifiedBy>TAMADA HARUAKI</cp:lastModifiedBy>
  <cp:revision>668</cp:revision>
  <dcterms:created xsi:type="dcterms:W3CDTF">2022-04-24T10:54:34Z</dcterms:created>
  <dcterms:modified xsi:type="dcterms:W3CDTF">2023-05-15T13:35:41Z</dcterms:modified>
</cp:coreProperties>
</file>