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340" r:id="rId4"/>
    <p:sldId id="366" r:id="rId5"/>
    <p:sldId id="376" r:id="rId6"/>
    <p:sldId id="377" r:id="rId7"/>
    <p:sldId id="367" r:id="rId8"/>
    <p:sldId id="368" r:id="rId9"/>
    <p:sldId id="369" r:id="rId10"/>
    <p:sldId id="371" r:id="rId11"/>
    <p:sldId id="370" r:id="rId12"/>
    <p:sldId id="372" r:id="rId13"/>
    <p:sldId id="373" r:id="rId14"/>
    <p:sldId id="374" r:id="rId15"/>
    <p:sldId id="375" r:id="rId16"/>
    <p:sldId id="378" r:id="rId17"/>
    <p:sldId id="384" r:id="rId18"/>
    <p:sldId id="386" r:id="rId19"/>
    <p:sldId id="388" r:id="rId20"/>
    <p:sldId id="390" r:id="rId21"/>
    <p:sldId id="389" r:id="rId22"/>
    <p:sldId id="385" r:id="rId23"/>
    <p:sldId id="383" r:id="rId24"/>
    <p:sldId id="365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28C27"/>
    <a:srgbClr val="C5E0B4"/>
    <a:srgbClr val="7D98B3"/>
    <a:srgbClr val="8699BF"/>
    <a:srgbClr val="9DBF86"/>
    <a:srgbClr val="A786BF"/>
    <a:srgbClr val="FF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5"/>
    <p:restoredTop sz="81224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76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0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2023-05-23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dwall/cities" TargetMode="External"/><Relationship Id="rId4" Type="http://schemas.openxmlformats.org/officeDocument/2006/relationships/hyperlink" Target="https://github.com/lutangar/cities.js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dwall/cities" TargetMode="External"/><Relationship Id="rId4" Type="http://schemas.openxmlformats.org/officeDocument/2006/relationships/hyperlink" Target="https://github.com/lutangar/cities.js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tangar/cities.json/raw/master/cities.js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e-architect.github.io/articles/202102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e-architect.github.io/articles/20210208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dwall/cities" TargetMode="External"/><Relationship Id="rId4" Type="http://schemas.openxmlformats.org/officeDocument/2006/relationships/hyperlink" Target="https://github.com/lutangar/cities.js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 sz="4800"/>
              <a:t>第</a:t>
            </a:r>
            <a:r>
              <a:rPr lang="en-US" altLang="ja-JP" sz="4800" dirty="0"/>
              <a:t>07</a:t>
            </a:r>
            <a:r>
              <a:rPr lang="ja-JP" altLang="en-US" sz="4800"/>
              <a:t>回</a:t>
            </a:r>
            <a:r>
              <a:rPr lang="en-US" altLang="ja-JP" sz="4800" dirty="0"/>
              <a:t> </a:t>
            </a:r>
            <a:r>
              <a:rPr lang="ja-JP" altLang="en-US" sz="4800"/>
              <a:t>プログラミング</a:t>
            </a:r>
            <a:r>
              <a:rPr lang="en-US" altLang="ja-JP" sz="4800" dirty="0"/>
              <a:t> (3/3)</a:t>
            </a:r>
            <a:br>
              <a:rPr lang="en-US" altLang="ja-JP" sz="4800" dirty="0"/>
            </a:br>
            <a:r>
              <a:rPr lang="ja-JP" altLang="en-US" sz="4800"/>
              <a:t>自動テスト（</a:t>
            </a:r>
            <a:r>
              <a:rPr lang="en-US" altLang="ja-JP" sz="4800" dirty="0"/>
              <a:t>1/3</a:t>
            </a:r>
            <a:r>
              <a:rPr lang="ja-JP" altLang="en-US" sz="4800"/>
              <a:t>）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2023-05-23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1BD34EF-D2F0-B492-D425-D8FE5F8107A8}"/>
              </a:ext>
            </a:extLst>
          </p:cNvPr>
          <p:cNvGrpSpPr/>
          <p:nvPr/>
        </p:nvGrpSpPr>
        <p:grpSpPr>
          <a:xfrm>
            <a:off x="228287" y="4951169"/>
            <a:ext cx="5514585" cy="1405181"/>
            <a:chOff x="367772" y="4901564"/>
            <a:chExt cx="5514585" cy="140518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3433001-9C3E-03F6-F0BD-4E8F8AEA2E68}"/>
                </a:ext>
              </a:extLst>
            </p:cNvPr>
            <p:cNvSpPr/>
            <p:nvPr/>
          </p:nvSpPr>
          <p:spPr>
            <a:xfrm>
              <a:off x="1716978" y="5560877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1447229-37CA-CD02-A067-B5197A45028B}"/>
                </a:ext>
              </a:extLst>
            </p:cNvPr>
            <p:cNvSpPr/>
            <p:nvPr/>
          </p:nvSpPr>
          <p:spPr>
            <a:xfrm>
              <a:off x="3177734" y="5560877"/>
              <a:ext cx="108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E9CDCC1-9B9F-CE73-E10C-38A46545296E}"/>
                </a:ext>
              </a:extLst>
            </p:cNvPr>
            <p:cNvSpPr/>
            <p:nvPr/>
          </p:nvSpPr>
          <p:spPr>
            <a:xfrm>
              <a:off x="4268112" y="5560877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2723837-370E-40C7-CDA8-0A7EE6DB009B}"/>
                </a:ext>
              </a:extLst>
            </p:cNvPr>
            <p:cNvSpPr/>
            <p:nvPr/>
          </p:nvSpPr>
          <p:spPr>
            <a:xfrm>
              <a:off x="2087356" y="5560877"/>
              <a:ext cx="1080000" cy="36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FE1D416-8870-224B-867C-A5B9EAF16358}"/>
                </a:ext>
              </a:extLst>
            </p:cNvPr>
            <p:cNvSpPr/>
            <p:nvPr/>
          </p:nvSpPr>
          <p:spPr>
            <a:xfrm>
              <a:off x="4951788" y="5560877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50A008D-5CE6-B456-AF60-A1DA7EAC7B64}"/>
                </a:ext>
              </a:extLst>
            </p:cNvPr>
            <p:cNvSpPr txBox="1"/>
            <p:nvPr/>
          </p:nvSpPr>
          <p:spPr>
            <a:xfrm>
              <a:off x="1972814" y="4901564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153718-7164-6C64-2496-B22028DC6A5C}"/>
                </a:ext>
              </a:extLst>
            </p:cNvPr>
            <p:cNvSpPr txBox="1"/>
            <p:nvPr/>
          </p:nvSpPr>
          <p:spPr>
            <a:xfrm>
              <a:off x="3851032" y="6029746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どんなものかは知っている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61E1D49-56DB-701B-0A2B-398D88BF6E5A}"/>
                </a:ext>
              </a:extLst>
            </p:cNvPr>
            <p:cNvSpPr txBox="1"/>
            <p:nvPr/>
          </p:nvSpPr>
          <p:spPr>
            <a:xfrm>
              <a:off x="4456555" y="5602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</a:p>
          </p:txBody>
        </p:sp>
        <p:cxnSp>
          <p:nvCxnSpPr>
            <p:cNvPr id="12" name="直線コネクタ 18">
              <a:extLst>
                <a:ext uri="{FF2B5EF4-FFF2-40B4-BE49-F238E27FC236}">
                  <a16:creationId xmlns:a16="http://schemas.microsoft.com/office/drawing/2014/main" id="{19EBACB3-6B78-5419-DFC5-50BB01DE4624}"/>
                </a:ext>
              </a:extLst>
            </p:cNvPr>
            <p:cNvCxnSpPr>
              <a:cxnSpLocks/>
              <a:stCxn id="9" idx="1"/>
              <a:endCxn id="7" idx="0"/>
            </p:cNvCxnSpPr>
            <p:nvPr/>
          </p:nvCxnSpPr>
          <p:spPr>
            <a:xfrm rot="10800000" flipV="1">
              <a:off x="1896978" y="5040063"/>
              <a:ext cx="75836" cy="520813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81C1E0C-5ACA-D5E3-2443-0E453C979079}"/>
                </a:ext>
              </a:extLst>
            </p:cNvPr>
            <p:cNvSpPr txBox="1"/>
            <p:nvPr/>
          </p:nvSpPr>
          <p:spPr>
            <a:xfrm>
              <a:off x="367772" y="5417134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単体テスト</a:t>
              </a:r>
              <a:endPara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支援ツール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4FB7C08-7EFE-F546-6AA3-9855D07318CF}"/>
                </a:ext>
              </a:extLst>
            </p:cNvPr>
            <p:cNvSpPr txBox="1"/>
            <p:nvPr/>
          </p:nvSpPr>
          <p:spPr>
            <a:xfrm>
              <a:off x="3570186" y="5602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09E35BA-4B50-123E-D501-5D4707FF71EC}"/>
                </a:ext>
              </a:extLst>
            </p:cNvPr>
            <p:cNvSpPr txBox="1"/>
            <p:nvPr/>
          </p:nvSpPr>
          <p:spPr>
            <a:xfrm>
              <a:off x="2426307" y="5602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4379DC1-7C04-8253-B805-42FAAA373B81}"/>
                </a:ext>
              </a:extLst>
            </p:cNvPr>
            <p:cNvSpPr txBox="1"/>
            <p:nvPr/>
          </p:nvSpPr>
          <p:spPr>
            <a:xfrm>
              <a:off x="1728015" y="5602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B50056E-5176-FC7D-97A3-E62DE38EC48A}"/>
                </a:ext>
              </a:extLst>
            </p:cNvPr>
            <p:cNvSpPr txBox="1"/>
            <p:nvPr/>
          </p:nvSpPr>
          <p:spPr>
            <a:xfrm>
              <a:off x="5009527" y="56023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00410C7-3AEC-43B0-3669-176A89D36A7B}"/>
                </a:ext>
              </a:extLst>
            </p:cNvPr>
            <p:cNvSpPr txBox="1"/>
            <p:nvPr/>
          </p:nvSpPr>
          <p:spPr>
            <a:xfrm>
              <a:off x="513038" y="6029746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cxnSp>
          <p:nvCxnSpPr>
            <p:cNvPr id="32" name="直線コネクタ 18">
              <a:extLst>
                <a:ext uri="{FF2B5EF4-FFF2-40B4-BE49-F238E27FC236}">
                  <a16:creationId xmlns:a16="http://schemas.microsoft.com/office/drawing/2014/main" id="{7A2D1F40-8E9B-883D-8ABF-1B39A0CA694A}"/>
                </a:ext>
              </a:extLst>
            </p:cNvPr>
            <p:cNvCxnSpPr>
              <a:cxnSpLocks/>
              <a:stCxn id="30" idx="3"/>
              <a:endCxn id="24" idx="2"/>
            </p:cNvCxnSpPr>
            <p:nvPr/>
          </p:nvCxnSpPr>
          <p:spPr>
            <a:xfrm flipV="1">
              <a:off x="2390475" y="5879377"/>
              <a:ext cx="176255" cy="28886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18">
              <a:extLst>
                <a:ext uri="{FF2B5EF4-FFF2-40B4-BE49-F238E27FC236}">
                  <a16:creationId xmlns:a16="http://schemas.microsoft.com/office/drawing/2014/main" id="{38C259AD-F7EC-CF48-0AA7-22851F1182CE}"/>
                </a:ext>
              </a:extLst>
            </p:cNvPr>
            <p:cNvCxnSpPr>
              <a:cxnSpLocks/>
              <a:stCxn id="10" idx="1"/>
              <a:endCxn id="23" idx="2"/>
            </p:cNvCxnSpPr>
            <p:nvPr/>
          </p:nvCxnSpPr>
          <p:spPr>
            <a:xfrm rot="10800000">
              <a:off x="3710610" y="5879378"/>
              <a:ext cx="140423" cy="28886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43F84F4-B2F6-4785-5BAD-9A1177B4F172}"/>
                </a:ext>
              </a:extLst>
            </p:cNvPr>
            <p:cNvSpPr txBox="1"/>
            <p:nvPr/>
          </p:nvSpPr>
          <p:spPr>
            <a:xfrm>
              <a:off x="2087356" y="5241334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使ったことはある．</a:t>
              </a:r>
            </a:p>
          </p:txBody>
        </p:sp>
        <p:cxnSp>
          <p:nvCxnSpPr>
            <p:cNvPr id="43" name="直線コネクタ 18">
              <a:extLst>
                <a:ext uri="{FF2B5EF4-FFF2-40B4-BE49-F238E27FC236}">
                  <a16:creationId xmlns:a16="http://schemas.microsoft.com/office/drawing/2014/main" id="{C9E73E08-F7BC-E276-69CA-10DB42CB6872}"/>
                </a:ext>
              </a:extLst>
            </p:cNvPr>
            <p:cNvCxnSpPr>
              <a:cxnSpLocks/>
              <a:stCxn id="42" idx="3"/>
              <a:endCxn id="11" idx="0"/>
            </p:cNvCxnSpPr>
            <p:nvPr/>
          </p:nvCxnSpPr>
          <p:spPr>
            <a:xfrm>
              <a:off x="3657016" y="5379834"/>
              <a:ext cx="939962" cy="22254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33BB530-6BAC-4303-CB0C-6526DAE86938}"/>
                </a:ext>
              </a:extLst>
            </p:cNvPr>
            <p:cNvSpPr txBox="1"/>
            <p:nvPr/>
          </p:nvSpPr>
          <p:spPr>
            <a:xfrm>
              <a:off x="4091070" y="49015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未回答</a:t>
              </a:r>
            </a:p>
          </p:txBody>
        </p:sp>
        <p:cxnSp>
          <p:nvCxnSpPr>
            <p:cNvPr id="48" name="直線コネクタ 18">
              <a:extLst>
                <a:ext uri="{FF2B5EF4-FFF2-40B4-BE49-F238E27FC236}">
                  <a16:creationId xmlns:a16="http://schemas.microsoft.com/office/drawing/2014/main" id="{81CAB73C-782D-F4BA-CDE5-470BA60AC53A}"/>
                </a:ext>
              </a:extLst>
            </p:cNvPr>
            <p:cNvCxnSpPr>
              <a:cxnSpLocks/>
              <a:stCxn id="47" idx="3"/>
              <a:endCxn id="26" idx="0"/>
            </p:cNvCxnSpPr>
            <p:nvPr/>
          </p:nvCxnSpPr>
          <p:spPr>
            <a:xfrm>
              <a:off x="4737401" y="5040064"/>
              <a:ext cx="412549" cy="5623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E2922-1AA0-658F-8A86-89B48463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言語で環境変数を読む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ECCB45-EF14-74D8-3CDE-2A30B2C8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17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os.Getenv</a:t>
            </a:r>
            <a:r>
              <a:rPr kumimoji="1" lang="ja-JP" altLang="en-US"/>
              <a:t>で環境変数を読み込める．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ただ，変数が存在するか否かは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os.Getenv</a:t>
            </a:r>
            <a:r>
              <a:rPr lang="ja-JP" altLang="en-US"/>
              <a:t>では判定できない．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os.LookupEnv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/>
              <a:t>ではその判定もできる．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BC82A-7CE9-654E-604F-BCBFD859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6742C6-1EC2-16A4-94D4-AD77EFD7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C90E42-24F3-1EA0-293A-EA5F0E900B73}"/>
              </a:ext>
            </a:extLst>
          </p:cNvPr>
          <p:cNvSpPr txBox="1"/>
          <p:nvPr/>
        </p:nvSpPr>
        <p:spPr>
          <a:xfrm>
            <a:off x="3977471" y="5143500"/>
            <a:ext cx="4237057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 := </a:t>
            </a:r>
            <a:r>
              <a:rPr kumimoji="1" lang="en-US" altLang="ja-JP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os.Getenv</a:t>
            </a:r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("HOME")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path, ok := </a:t>
            </a:r>
            <a:r>
              <a:rPr kumimoji="1" lang="en-US" altLang="ja-JP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os.LookupEnv</a:t>
            </a:r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("PATH")</a:t>
            </a:r>
            <a:endParaRPr kumimoji="1" lang="ja-JP" altLang="en-US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9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8865-C317-7A02-B0DD-63C53D5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に秘密情報を持たせる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91D3-6AAE-75ED-E0F3-539DD3D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102C-9907-4791-2E81-B7C8AB6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50ADBDC-0F47-62BF-A0F4-5062CC2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DCB1BF1-9B6A-B23A-9ECE-29CC683CB70F}"/>
              </a:ext>
            </a:extLst>
          </p:cNvPr>
          <p:cNvSpPr/>
          <p:nvPr/>
        </p:nvSpPr>
        <p:spPr>
          <a:xfrm>
            <a:off x="7277622" y="2204581"/>
            <a:ext cx="801666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89B7D2-BE09-E5DB-B1D9-F283C42C1A29}"/>
              </a:ext>
            </a:extLst>
          </p:cNvPr>
          <p:cNvSpPr/>
          <p:nvPr/>
        </p:nvSpPr>
        <p:spPr>
          <a:xfrm>
            <a:off x="3008333" y="6030673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8865-C317-7A02-B0DD-63C53D5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に秘密情報を持たせる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91D3-6AAE-75ED-E0F3-539DD3D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102C-9907-4791-2E81-B7C8AB6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50ADBDC-0F47-62BF-A0F4-5062CC2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DCB1BF1-9B6A-B23A-9ECE-29CC683CB70F}"/>
              </a:ext>
            </a:extLst>
          </p:cNvPr>
          <p:cNvSpPr/>
          <p:nvPr/>
        </p:nvSpPr>
        <p:spPr>
          <a:xfrm>
            <a:off x="7277622" y="2204581"/>
            <a:ext cx="801666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89B7D2-BE09-E5DB-B1D9-F283C42C1A29}"/>
              </a:ext>
            </a:extLst>
          </p:cNvPr>
          <p:cNvSpPr/>
          <p:nvPr/>
        </p:nvSpPr>
        <p:spPr>
          <a:xfrm>
            <a:off x="3008333" y="6030673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A2BDE3D-46DB-7581-98C1-5675563D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6C502CF-0C18-4D02-7D34-6543E99804EA}"/>
              </a:ext>
            </a:extLst>
          </p:cNvPr>
          <p:cNvSpPr/>
          <p:nvPr/>
        </p:nvSpPr>
        <p:spPr>
          <a:xfrm>
            <a:off x="3096014" y="6219825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8865-C317-7A02-B0DD-63C53D5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に秘密情報を持たせる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91D3-6AAE-75ED-E0F3-539DD3D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102C-9907-4791-2E81-B7C8AB6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50ADBDC-0F47-62BF-A0F4-5062CC2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DCB1BF1-9B6A-B23A-9ECE-29CC683CB70F}"/>
              </a:ext>
            </a:extLst>
          </p:cNvPr>
          <p:cNvSpPr/>
          <p:nvPr/>
        </p:nvSpPr>
        <p:spPr>
          <a:xfrm>
            <a:off x="7277622" y="2204581"/>
            <a:ext cx="801666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89B7D2-BE09-E5DB-B1D9-F283C42C1A29}"/>
              </a:ext>
            </a:extLst>
          </p:cNvPr>
          <p:cNvSpPr/>
          <p:nvPr/>
        </p:nvSpPr>
        <p:spPr>
          <a:xfrm>
            <a:off x="3008333" y="6030673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A2BDE3D-46DB-7581-98C1-5675563D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6C502CF-0C18-4D02-7D34-6543E99804EA}"/>
              </a:ext>
            </a:extLst>
          </p:cNvPr>
          <p:cNvSpPr/>
          <p:nvPr/>
        </p:nvSpPr>
        <p:spPr>
          <a:xfrm>
            <a:off x="3096014" y="6219825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8C571A4-3C77-C041-DFDA-4B6BE565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9B3BA592-20A0-FB2B-351B-3D0D26DBAB9E}"/>
              </a:ext>
            </a:extLst>
          </p:cNvPr>
          <p:cNvSpPr/>
          <p:nvPr/>
        </p:nvSpPr>
        <p:spPr>
          <a:xfrm>
            <a:off x="7904185" y="3825722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8865-C317-7A02-B0DD-63C53D5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に秘密情報を持たせる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91D3-6AAE-75ED-E0F3-539DD3D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102C-9907-4791-2E81-B7C8AB6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50ADBDC-0F47-62BF-A0F4-5062CC2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DCB1BF1-9B6A-B23A-9ECE-29CC683CB70F}"/>
              </a:ext>
            </a:extLst>
          </p:cNvPr>
          <p:cNvSpPr/>
          <p:nvPr/>
        </p:nvSpPr>
        <p:spPr>
          <a:xfrm>
            <a:off x="7277622" y="2204581"/>
            <a:ext cx="801666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89B7D2-BE09-E5DB-B1D9-F283C42C1A29}"/>
              </a:ext>
            </a:extLst>
          </p:cNvPr>
          <p:cNvSpPr/>
          <p:nvPr/>
        </p:nvSpPr>
        <p:spPr>
          <a:xfrm>
            <a:off x="3008333" y="6030673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A2BDE3D-46DB-7581-98C1-5675563D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6C502CF-0C18-4D02-7D34-6543E99804EA}"/>
              </a:ext>
            </a:extLst>
          </p:cNvPr>
          <p:cNvSpPr/>
          <p:nvPr/>
        </p:nvSpPr>
        <p:spPr>
          <a:xfrm>
            <a:off x="3096014" y="6219825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8C571A4-3C77-C041-DFDA-4B6BE565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9B3BA592-20A0-FB2B-351B-3D0D26DBAB9E}"/>
              </a:ext>
            </a:extLst>
          </p:cNvPr>
          <p:cNvSpPr/>
          <p:nvPr/>
        </p:nvSpPr>
        <p:spPr>
          <a:xfrm>
            <a:off x="7904185" y="3825722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335E723-0579-0E1B-DEDA-351011B6A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118630E1-2A12-B6E1-0A7A-05DE4BA4CB14}"/>
              </a:ext>
            </a:extLst>
          </p:cNvPr>
          <p:cNvSpPr/>
          <p:nvPr/>
        </p:nvSpPr>
        <p:spPr>
          <a:xfrm>
            <a:off x="4960958" y="2954098"/>
            <a:ext cx="4268898" cy="1932227"/>
          </a:xfrm>
          <a:prstGeom prst="roundRect">
            <a:avLst>
              <a:gd name="adj" fmla="val 5575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E8865-C317-7A02-B0DD-63C53D5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に秘密情報を持たせる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C91D3-6AAE-75ED-E0F3-539DD3D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6102C-9907-4791-2E81-B7C8AB6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50ADBDC-0F47-62BF-A0F4-5062CC2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DCB1BF1-9B6A-B23A-9ECE-29CC683CB70F}"/>
              </a:ext>
            </a:extLst>
          </p:cNvPr>
          <p:cNvSpPr/>
          <p:nvPr/>
        </p:nvSpPr>
        <p:spPr>
          <a:xfrm>
            <a:off x="7277622" y="2204581"/>
            <a:ext cx="801666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989B7D2-BE09-E5DB-B1D9-F283C42C1A29}"/>
              </a:ext>
            </a:extLst>
          </p:cNvPr>
          <p:cNvSpPr/>
          <p:nvPr/>
        </p:nvSpPr>
        <p:spPr>
          <a:xfrm>
            <a:off x="3008333" y="6030673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A2BDE3D-46DB-7581-98C1-5675563D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6C502CF-0C18-4D02-7D34-6543E99804EA}"/>
              </a:ext>
            </a:extLst>
          </p:cNvPr>
          <p:cNvSpPr/>
          <p:nvPr/>
        </p:nvSpPr>
        <p:spPr>
          <a:xfrm>
            <a:off x="3096014" y="6219825"/>
            <a:ext cx="1325671" cy="3632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8C571A4-3C77-C041-DFDA-4B6BE5658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848144"/>
            <a:ext cx="6400800" cy="5009856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118630E1-2A12-B6E1-0A7A-05DE4BA4CB14}"/>
              </a:ext>
            </a:extLst>
          </p:cNvPr>
          <p:cNvSpPr/>
          <p:nvPr/>
        </p:nvSpPr>
        <p:spPr>
          <a:xfrm>
            <a:off x="4960958" y="5736921"/>
            <a:ext cx="4268898" cy="475379"/>
          </a:xfrm>
          <a:prstGeom prst="roundRect">
            <a:avLst>
              <a:gd name="adj" fmla="val 5575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4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11D9-B6C5-1A4B-A226-BB65484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著名な都市の緯度・</a:t>
            </a:r>
            <a:r>
              <a:rPr lang="ja-JP" altLang="en-US"/>
              <a:t>経度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6608B-AA8C-9070-993F-4741E98A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D5B0E-4A7C-F3D7-3E15-47CEE8A7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4D014-4B00-53A1-61B2-089056D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035322FB-2C04-C6C0-91E7-CECD997A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9" y="1690688"/>
            <a:ext cx="5559449" cy="4351338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77816992-C2DC-B072-8D21-0EB81517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13" y="1690687"/>
            <a:ext cx="5559449" cy="435133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1E2FF0-C423-13C3-9B1D-A9DAB30DCECB}"/>
              </a:ext>
            </a:extLst>
          </p:cNvPr>
          <p:cNvSpPr txBox="1"/>
          <p:nvPr/>
        </p:nvSpPr>
        <p:spPr>
          <a:xfrm>
            <a:off x="2033639" y="603674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で取得する．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6E8FEB-9FE5-F82B-B049-4D79EDAD2DFE}"/>
              </a:ext>
            </a:extLst>
          </p:cNvPr>
          <p:cNvSpPr txBox="1"/>
          <p:nvPr/>
        </p:nvSpPr>
        <p:spPr>
          <a:xfrm>
            <a:off x="7608595" y="603674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プログラムで取得する．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CE5C08-44EA-53D0-C6A6-D7CF49064F42}"/>
              </a:ext>
            </a:extLst>
          </p:cNvPr>
          <p:cNvSpPr txBox="1"/>
          <p:nvPr/>
        </p:nvSpPr>
        <p:spPr>
          <a:xfrm>
            <a:off x="288012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https://github.com/lutangar/cities.json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D3DF0D-A377-324A-D9B3-F3B47120DE4C}"/>
              </a:ext>
            </a:extLst>
          </p:cNvPr>
          <p:cNvSpPr txBox="1"/>
          <p:nvPr/>
        </p:nvSpPr>
        <p:spPr>
          <a:xfrm>
            <a:off x="6343868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https://github.com/tidwall/cities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5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11D9-B6C5-1A4B-A226-BB65484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著名な都市の緯度・</a:t>
            </a:r>
            <a:r>
              <a:rPr lang="ja-JP" altLang="en-US"/>
              <a:t>経度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6608B-AA8C-9070-993F-4741E98A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D5B0E-4A7C-F3D7-3E15-47CEE8A7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4D014-4B00-53A1-61B2-089056D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035322FB-2C04-C6C0-91E7-CECD997A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9" y="1690688"/>
            <a:ext cx="5559449" cy="4351338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77816992-C2DC-B072-8D21-0EB81517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13" y="1690687"/>
            <a:ext cx="5559449" cy="435133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1E2FF0-C423-13C3-9B1D-A9DAB30DCECB}"/>
              </a:ext>
            </a:extLst>
          </p:cNvPr>
          <p:cNvSpPr txBox="1"/>
          <p:nvPr/>
        </p:nvSpPr>
        <p:spPr>
          <a:xfrm>
            <a:off x="2033639" y="603674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で取得する．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6E8FEB-9FE5-F82B-B049-4D79EDAD2DFE}"/>
              </a:ext>
            </a:extLst>
          </p:cNvPr>
          <p:cNvSpPr txBox="1"/>
          <p:nvPr/>
        </p:nvSpPr>
        <p:spPr>
          <a:xfrm>
            <a:off x="7608595" y="603674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プログラムで取得する．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CE5C08-44EA-53D0-C6A6-D7CF49064F42}"/>
              </a:ext>
            </a:extLst>
          </p:cNvPr>
          <p:cNvSpPr txBox="1"/>
          <p:nvPr/>
        </p:nvSpPr>
        <p:spPr>
          <a:xfrm>
            <a:off x="288012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https://github.com/lutangar/cities.json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D3DF0D-A377-324A-D9B3-F3B47120DE4C}"/>
              </a:ext>
            </a:extLst>
          </p:cNvPr>
          <p:cNvSpPr txBox="1"/>
          <p:nvPr/>
        </p:nvSpPr>
        <p:spPr>
          <a:xfrm>
            <a:off x="6343868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https://github.com/tidwall/cities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9C088E-56DF-48DE-63CB-01D0A8E495F9}"/>
              </a:ext>
            </a:extLst>
          </p:cNvPr>
          <p:cNvSpPr/>
          <p:nvPr/>
        </p:nvSpPr>
        <p:spPr>
          <a:xfrm>
            <a:off x="6289675" y="1342008"/>
            <a:ext cx="5667836" cy="501434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8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4C1DD-E586-A615-36C1-3E417E59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都市の緯度経度の</a:t>
            </a:r>
            <a:r>
              <a:rPr kumimoji="1" lang="en-US" altLang="ja-JP" dirty="0"/>
              <a:t>JSON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D9109-E6A4-86FE-48EA-027D002C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以下のファイルをダウンロードする．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https://github.com/lutangar/cities.json/raw/master/cities.json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ファイルをプログラムから読み込むためには２つの方法がある．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実行ファイルに埋め込む（推奨）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実行ファイルさえあればどこでも動く．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altLang="ja-JP" dirty="0">
                <a:cs typeface="Consolas" panose="020B0609020204030204" pitchFamily="49" charset="0"/>
              </a:rPr>
              <a:t>Go 1.16</a:t>
            </a:r>
            <a:r>
              <a:rPr lang="ja-JP" altLang="en-US">
                <a:cs typeface="Consolas" panose="020B0609020204030204" pitchFamily="49" charset="0"/>
              </a:rPr>
              <a:t>以降が必要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規定のパスから読み込む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インストール場所によっては期待通りに動かない場合がある．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66012-634F-F6CB-14F5-DB25345C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CE7A13-B602-BFD0-A58A-B37FC192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00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5F6BC-D74F-A323-0966-6FEA87DF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実行ファイルにファイルを埋め込む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9354-18EA-5022-9AE6-775A9FFE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1763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3</a:t>
            </a:r>
            <a:r>
              <a:rPr kumimoji="1" lang="ja-JP" altLang="en-US"/>
              <a:t>行目で</a:t>
            </a:r>
            <a:r>
              <a:rPr kumimoji="1" lang="en-US" altLang="ja-JP" dirty="0"/>
              <a:t> “embed”</a:t>
            </a:r>
            <a:r>
              <a:rPr kumimoji="1" lang="ja-JP" altLang="en-US"/>
              <a:t>パッケージを読み込む．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"embed"</a:t>
            </a:r>
            <a:r>
              <a:rPr lang="ja-JP" altLang="en-US"/>
              <a:t>」と書く必要がある．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コード上では参照しないため，保存時に削除されないため．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8</a:t>
            </a:r>
            <a:r>
              <a:rPr kumimoji="1" lang="ja-JP" altLang="en-US"/>
              <a:t>行目で読み込むファイルを指定する．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読み込む</a:t>
            </a:r>
            <a:r>
              <a:rPr lang="en-US" altLang="ja-JP" dirty="0"/>
              <a:t>Go</a:t>
            </a:r>
            <a:r>
              <a:rPr lang="ja-JP" altLang="en-US"/>
              <a:t>ファイルからの相対パスで指定する．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/>
              <a:t>10</a:t>
            </a:r>
            <a:r>
              <a:rPr kumimoji="1" lang="ja-JP" altLang="en-US"/>
              <a:t>行目で読み込んだファイルの内容．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バイト配列で読み込まれる．</a:t>
            </a:r>
            <a:endParaRPr lang="en-US" altLang="ja-JP" dirty="0"/>
          </a:p>
          <a:p>
            <a:pPr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AC4C0-11FB-ECC3-D5AD-FFEF9A8A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247A2B-FE2E-3786-8C36-B53A1833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956A11-86AE-7229-4BE9-C680A6B351AE}"/>
              </a:ext>
            </a:extLst>
          </p:cNvPr>
          <p:cNvSpPr txBox="1"/>
          <p:nvPr/>
        </p:nvSpPr>
        <p:spPr>
          <a:xfrm>
            <a:off x="5999963" y="1027906"/>
            <a:ext cx="6098582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package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main</a:t>
            </a: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_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"embed"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"encoding/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fmt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strconv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" altLang="ja-JP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go:embed</a:t>
            </a: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" altLang="ja-JP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cities.json</a:t>
            </a: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citiesJson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City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Country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:"country"`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Name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:"name"`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lng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Latitude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:"-"`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Longitude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:"-”</a:t>
            </a:r>
          </a:p>
          <a:p>
            <a:r>
              <a:rPr lang="en-US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cities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[]*City{}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err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json.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Unmarshal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citiesJson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cities)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err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err.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cities {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city.Latitude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strconv.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ParseFloat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city.lat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city.Longitude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strconv.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ParseFloat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city.lng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"read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entries</a:t>
            </a:r>
            <a:r>
              <a:rPr lang="en" altLang="ja-JP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(cities))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861F9-CCAF-3AF1-C9B3-C18C7DC92507}"/>
              </a:ext>
            </a:extLst>
          </p:cNvPr>
          <p:cNvSpPr txBox="1"/>
          <p:nvPr/>
        </p:nvSpPr>
        <p:spPr>
          <a:xfrm>
            <a:off x="263471" y="6090409"/>
            <a:ext cx="6900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https://future-architect.github.io/articles/20210208/</a:t>
            </a:r>
            <a:endParaRPr lang="ja-JP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87BBB6-7C37-BE25-77F0-E1BAB332137A}"/>
              </a:ext>
            </a:extLst>
          </p:cNvPr>
          <p:cNvGrpSpPr/>
          <p:nvPr/>
        </p:nvGrpSpPr>
        <p:grpSpPr>
          <a:xfrm>
            <a:off x="9384616" y="2204614"/>
            <a:ext cx="2711591" cy="1325563"/>
            <a:chOff x="9240923" y="3119014"/>
            <a:chExt cx="2711591" cy="1325563"/>
          </a:xfrm>
        </p:grpSpPr>
        <p:sp>
          <p:nvSpPr>
            <p:cNvPr id="7" name="三角形 6">
              <a:extLst>
                <a:ext uri="{FF2B5EF4-FFF2-40B4-BE49-F238E27FC236}">
                  <a16:creationId xmlns:a16="http://schemas.microsoft.com/office/drawing/2014/main" id="{208C7775-A9A3-025D-6E8E-C67078C6F563}"/>
                </a:ext>
              </a:extLst>
            </p:cNvPr>
            <p:cNvSpPr/>
            <p:nvPr/>
          </p:nvSpPr>
          <p:spPr>
            <a:xfrm rot="5400000" flipV="1">
              <a:off x="9356232" y="3684331"/>
              <a:ext cx="458408" cy="68902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2785E5D-2488-4924-5E3F-E697959445FA}"/>
                </a:ext>
              </a:extLst>
            </p:cNvPr>
            <p:cNvSpPr/>
            <p:nvPr/>
          </p:nvSpPr>
          <p:spPr>
            <a:xfrm>
              <a:off x="9496697" y="3119014"/>
              <a:ext cx="2455817" cy="1325563"/>
            </a:xfrm>
            <a:prstGeom prst="roundRect">
              <a:avLst>
                <a:gd name="adj" fmla="val 5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lat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と</a:t>
              </a:r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lng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の頭文字を小文字にすると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private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で宣言していることになり，</a:t>
              </a:r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unmarshal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できない．</a:t>
              </a:r>
              <a:endPara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頭文字を大文字にすること．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41FF8E-41B9-3DB0-45B3-41FC3C121129}"/>
              </a:ext>
            </a:extLst>
          </p:cNvPr>
          <p:cNvGrpSpPr/>
          <p:nvPr/>
        </p:nvGrpSpPr>
        <p:grpSpPr>
          <a:xfrm>
            <a:off x="8294917" y="3683725"/>
            <a:ext cx="3801290" cy="829711"/>
            <a:chOff x="8151224" y="3614866"/>
            <a:chExt cx="3801290" cy="829711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992396A-8AA6-71E5-F8F4-C2BA15F465A6}"/>
                </a:ext>
              </a:extLst>
            </p:cNvPr>
            <p:cNvSpPr/>
            <p:nvPr/>
          </p:nvSpPr>
          <p:spPr>
            <a:xfrm rot="5400000" flipV="1">
              <a:off x="8908409" y="3325984"/>
              <a:ext cx="264355" cy="177872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01431A42-4044-E417-CE39-3C8383B8ACA6}"/>
                </a:ext>
              </a:extLst>
            </p:cNvPr>
            <p:cNvSpPr/>
            <p:nvPr/>
          </p:nvSpPr>
          <p:spPr>
            <a:xfrm>
              <a:off x="9496697" y="3614866"/>
              <a:ext cx="2455817" cy="829711"/>
            </a:xfrm>
            <a:prstGeom prst="roundRect">
              <a:avLst>
                <a:gd name="adj" fmla="val 5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ポインタにしておかなければ</a:t>
              </a:r>
              <a:r>
                <a:rPr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Latitude/Longitude</a:t>
              </a:r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への代入が無効になる．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1"/>
            <a:ext cx="4974269" cy="474570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5F6BC-D74F-A323-0966-6FEA87DF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Json</a:t>
            </a:r>
            <a:r>
              <a:rPr kumimoji="1" lang="ja-JP" altLang="en-US"/>
              <a:t>を</a:t>
            </a:r>
            <a:r>
              <a:rPr kumimoji="1" lang="en-US" altLang="ja-JP" dirty="0"/>
              <a:t>Go</a:t>
            </a:r>
            <a:r>
              <a:rPr kumimoji="1" lang="ja-JP" altLang="en-US"/>
              <a:t>の構造体にマッピングする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9354-18EA-5022-9AE6-775A9FFE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" y="1825625"/>
            <a:ext cx="5581509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21</a:t>
            </a:r>
            <a:r>
              <a:rPr lang="ja-JP" altLang="en-US"/>
              <a:t>行目</a:t>
            </a:r>
            <a:r>
              <a:rPr lang="en-US" altLang="ja-JP" dirty="0"/>
              <a:t>(main</a:t>
            </a:r>
            <a:r>
              <a:rPr lang="ja-JP" altLang="en-US"/>
              <a:t>関数</a:t>
            </a:r>
            <a:r>
              <a:rPr lang="en-US" altLang="ja-JP" dirty="0"/>
              <a:t>2</a:t>
            </a:r>
            <a:r>
              <a:rPr lang="ja-JP" altLang="en-US"/>
              <a:t>行目</a:t>
            </a:r>
            <a:r>
              <a:rPr lang="en-US" altLang="ja-JP" dirty="0"/>
              <a:t>)</a:t>
            </a:r>
            <a:r>
              <a:rPr lang="ja-JP" altLang="en-US"/>
              <a:t>で</a:t>
            </a:r>
            <a:r>
              <a:rPr lang="en-US" altLang="ja-JP" dirty="0" err="1"/>
              <a:t>json</a:t>
            </a:r>
            <a:r>
              <a:rPr lang="ja-JP" altLang="en-US"/>
              <a:t>の内容を読み込む．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City</a:t>
            </a:r>
            <a:r>
              <a:rPr kumimoji="1" lang="ja-JP" altLang="en-US"/>
              <a:t>構造体の配列にマッピングしている．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構造体の型の後ろにある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:"country"`</a:t>
            </a:r>
            <a:r>
              <a:rPr lang="ja-JP" altLang="en-US"/>
              <a:t>などが</a:t>
            </a:r>
            <a:r>
              <a:rPr lang="en-US" altLang="ja-JP" dirty="0" err="1"/>
              <a:t>json</a:t>
            </a:r>
            <a:r>
              <a:rPr lang="ja-JP" altLang="en-US"/>
              <a:t>のエントリに対応する．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:"-"`</a:t>
            </a:r>
            <a:r>
              <a:rPr kumimoji="1" lang="ja-JP" altLang="en-US"/>
              <a:t>は対応するエントリがないことを表す．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 err="1"/>
              <a:t>cities.json</a:t>
            </a:r>
            <a:r>
              <a:rPr kumimoji="1" lang="ja-JP" altLang="en-US"/>
              <a:t>で</a:t>
            </a:r>
            <a:r>
              <a:rPr kumimoji="1" lang="en-US" altLang="ja-JP" dirty="0" err="1"/>
              <a:t>lat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lng</a:t>
            </a:r>
            <a:r>
              <a:rPr kumimoji="1" lang="ja-JP" altLang="en-US"/>
              <a:t>にダブルクォートがある</a:t>
            </a:r>
            <a:r>
              <a:rPr lang="ja-JP" altLang="en-US"/>
              <a:t>ため</a:t>
            </a:r>
            <a:r>
              <a:rPr kumimoji="1" lang="ja-JP" altLang="en-US"/>
              <a:t>，</a:t>
            </a:r>
            <a:r>
              <a:rPr kumimoji="1" lang="en-US" altLang="ja-JP" dirty="0"/>
              <a:t>float</a:t>
            </a:r>
            <a:r>
              <a:rPr kumimoji="1" lang="ja-JP" altLang="en-US"/>
              <a:t>にマッピングできない．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一旦</a:t>
            </a:r>
            <a:r>
              <a:rPr lang="en-US" altLang="ja-JP" dirty="0"/>
              <a:t>string</a:t>
            </a:r>
            <a:r>
              <a:rPr lang="ja-JP" altLang="en-US"/>
              <a:t>で読み込み，読み込み後，</a:t>
            </a:r>
            <a:r>
              <a:rPr lang="en-US" altLang="ja-JP" dirty="0"/>
              <a:t>float</a:t>
            </a:r>
            <a:r>
              <a:rPr lang="ja-JP" altLang="en-US"/>
              <a:t>に変換している（</a:t>
            </a:r>
            <a:r>
              <a:rPr lang="en-US" altLang="ja-JP" dirty="0"/>
              <a:t>27, 28</a:t>
            </a:r>
            <a:r>
              <a:rPr lang="ja-JP" altLang="en-US"/>
              <a:t>行目）．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AC4C0-11FB-ECC3-D5AD-FFEF9A8A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247A2B-FE2E-3786-8C36-B53A1833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9F4321-CE92-90B6-41E3-2022EFF079EF}"/>
              </a:ext>
            </a:extLst>
          </p:cNvPr>
          <p:cNvSpPr txBox="1"/>
          <p:nvPr/>
        </p:nvSpPr>
        <p:spPr>
          <a:xfrm>
            <a:off x="263471" y="6090409"/>
            <a:ext cx="6900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https://future-architect.github.io/articles/20210208/</a:t>
            </a:r>
            <a:endParaRPr lang="ja-JP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92A5F9-B469-CCEF-760D-9B2148697DE6}"/>
              </a:ext>
            </a:extLst>
          </p:cNvPr>
          <p:cNvSpPr txBox="1"/>
          <p:nvPr/>
        </p:nvSpPr>
        <p:spPr>
          <a:xfrm>
            <a:off x="5999963" y="1027906"/>
            <a:ext cx="6098582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package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main</a:t>
            </a: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_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"embed"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"encoding/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fmt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strconv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" altLang="ja-JP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go:embed</a:t>
            </a: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" altLang="ja-JP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cities.json</a:t>
            </a:r>
            <a:r>
              <a:rPr lang="en" altLang="ja-JP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citiesJson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City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Country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:"country"`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Name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:"name"`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dirty="0">
                <a:solidFill>
                  <a:srgbClr val="CCCCCC"/>
                </a:solidFill>
                <a:latin typeface="Menlo" panose="020B0609030804020204" pitchFamily="49" charset="0"/>
              </a:rPr>
              <a:t>L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 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dirty="0" err="1">
                <a:solidFill>
                  <a:srgbClr val="CCCCCC"/>
                </a:solidFill>
                <a:latin typeface="Menlo" panose="020B0609030804020204" pitchFamily="49" charset="0"/>
              </a:rPr>
              <a:t>L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lng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"`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Latitude 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:"-"`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Longitude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ja-JP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:"-”</a:t>
            </a:r>
          </a:p>
          <a:p>
            <a:r>
              <a:rPr lang="en-US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cities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[]*City{}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err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json.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Unmarshal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citiesJson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cities)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err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err.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endParaRPr lang="en" altLang="ja-JP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cities {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city.Latitude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strconv.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ParseFloat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city.lLt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city.Longitude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strconv.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ParseFloat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city.Lng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ja-JP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fmt.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"read 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entries</a:t>
            </a:r>
            <a:r>
              <a:rPr lang="en" altLang="ja-JP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ja-JP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(cities))</a:t>
            </a:r>
          </a:p>
          <a:p>
            <a:r>
              <a:rPr lang="en" altLang="ja-JP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9DBB1E4-20EF-BB22-C427-5A191EC3000F}"/>
              </a:ext>
            </a:extLst>
          </p:cNvPr>
          <p:cNvGrpSpPr/>
          <p:nvPr/>
        </p:nvGrpSpPr>
        <p:grpSpPr>
          <a:xfrm>
            <a:off x="9384616" y="2204614"/>
            <a:ext cx="2711591" cy="1325563"/>
            <a:chOff x="9240923" y="3119014"/>
            <a:chExt cx="2711591" cy="1325563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379DBB7-CE27-3BC4-65BA-7DDFC0561C69}"/>
                </a:ext>
              </a:extLst>
            </p:cNvPr>
            <p:cNvSpPr/>
            <p:nvPr/>
          </p:nvSpPr>
          <p:spPr>
            <a:xfrm rot="5400000" flipV="1">
              <a:off x="9356232" y="3684331"/>
              <a:ext cx="458408" cy="68902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6F3275E-8F7E-5CC5-AB3B-E8ED209B1FB8}"/>
                </a:ext>
              </a:extLst>
            </p:cNvPr>
            <p:cNvSpPr/>
            <p:nvPr/>
          </p:nvSpPr>
          <p:spPr>
            <a:xfrm>
              <a:off x="9496697" y="3119014"/>
              <a:ext cx="2455817" cy="1325563"/>
            </a:xfrm>
            <a:prstGeom prst="roundRect">
              <a:avLst>
                <a:gd name="adj" fmla="val 5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lat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と</a:t>
              </a:r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lng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の頭文字を小文字にすると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private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で宣言していることになり，</a:t>
              </a:r>
              <a:r>
                <a:rPr kumimoji="1" lang="en-US" altLang="ja-JP" sz="1400" dirty="0" err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unmarshal</a:t>
              </a:r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できない．</a:t>
              </a:r>
              <a:endPara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頭文字を大文字にすること．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5D80313-F49B-4AE9-5DC1-4A53712747CC}"/>
              </a:ext>
            </a:extLst>
          </p:cNvPr>
          <p:cNvGrpSpPr/>
          <p:nvPr/>
        </p:nvGrpSpPr>
        <p:grpSpPr>
          <a:xfrm>
            <a:off x="8294917" y="3683725"/>
            <a:ext cx="3801290" cy="829711"/>
            <a:chOff x="8151224" y="3614866"/>
            <a:chExt cx="3801290" cy="829711"/>
          </a:xfrm>
        </p:grpSpPr>
        <p:sp>
          <p:nvSpPr>
            <p:cNvPr id="15" name="三角形 14">
              <a:extLst>
                <a:ext uri="{FF2B5EF4-FFF2-40B4-BE49-F238E27FC236}">
                  <a16:creationId xmlns:a16="http://schemas.microsoft.com/office/drawing/2014/main" id="{3A65750E-78C1-8146-962A-72A0CF47FC27}"/>
                </a:ext>
              </a:extLst>
            </p:cNvPr>
            <p:cNvSpPr/>
            <p:nvPr/>
          </p:nvSpPr>
          <p:spPr>
            <a:xfrm rot="5400000" flipV="1">
              <a:off x="8908409" y="3325984"/>
              <a:ext cx="264355" cy="1778725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B62B7891-7AC6-933A-CDBA-8FD9B93B7A27}"/>
                </a:ext>
              </a:extLst>
            </p:cNvPr>
            <p:cNvSpPr/>
            <p:nvPr/>
          </p:nvSpPr>
          <p:spPr>
            <a:xfrm>
              <a:off x="9496697" y="3614866"/>
              <a:ext cx="2455817" cy="829711"/>
            </a:xfrm>
            <a:prstGeom prst="roundRect">
              <a:avLst>
                <a:gd name="adj" fmla="val 5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ポインタにしておかなければ</a:t>
              </a:r>
              <a:r>
                <a:rPr lang="en-US" altLang="ja-JP" sz="14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Latitude/Longitude</a:t>
              </a:r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への代入が無効になる．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13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C7FAC-87E0-A587-687A-AD744B1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規定のパスから読み込む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C3EBB-970B-B8F3-3471-DD552F58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規定のパスを知ろう．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Homebrew</a:t>
            </a:r>
            <a:r>
              <a:rPr lang="ja-JP" altLang="en-US"/>
              <a:t>のインストール場所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/opt/homebrew/opt/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r>
              <a:rPr lang="ja-JP" altLang="en-US"/>
              <a:t>（</a:t>
            </a:r>
            <a:r>
              <a:rPr lang="en-US" altLang="ja-JP" dirty="0"/>
              <a:t>Apple Chip</a:t>
            </a:r>
            <a:r>
              <a:rPr lang="ja-JP" altLang="en-US"/>
              <a:t>）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/local/opt/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r>
              <a:rPr lang="ja-JP" altLang="en-US"/>
              <a:t>（</a:t>
            </a:r>
            <a:r>
              <a:rPr lang="en-US" altLang="ja-JP" dirty="0"/>
              <a:t>Intel Chip</a:t>
            </a:r>
            <a:r>
              <a:rPr lang="ja-JP" altLang="en-US"/>
              <a:t>）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アプリケーションの設定ファイル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${HOME}/config/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endParaRPr lang="en-US" altLang="ja-JP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</a:pPr>
            <a:r>
              <a:rPr lang="ja-JP" altLang="en-US"/>
              <a:t>従来は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${HOME}/.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altLang="ja-JP" dirty="0"/>
              <a:t> </a:t>
            </a:r>
            <a:r>
              <a:rPr lang="ja-JP" altLang="en-US"/>
              <a:t>で保存されていたが近年は上記の場所が推奨されている．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環境変数でインストールパスを設定する．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${APPNAME_HOME}</a:t>
            </a:r>
            <a:r>
              <a:rPr lang="ja-JP" altLang="en-US"/>
              <a:t>など．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カレントディレクトリがインストール場所．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これらのパスを順番に見て，インストールパスを見つける必要がある．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15AA02-D668-E64E-7DED-7A87A60B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62C818-A6BF-4A18-9260-BE99848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88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611D9-B6C5-1A4B-A226-BB65484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著名な都市の緯度・</a:t>
            </a:r>
            <a:r>
              <a:rPr lang="ja-JP" altLang="en-US"/>
              <a:t>経度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6608B-AA8C-9070-993F-4741E98A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D5B0E-4A7C-F3D7-3E15-47CEE8A7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4D014-4B00-53A1-61B2-089056D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035322FB-2C04-C6C0-91E7-CECD997A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9" y="1690688"/>
            <a:ext cx="5559449" cy="4351338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77816992-C2DC-B072-8D21-0EB81517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13" y="1690687"/>
            <a:ext cx="5559449" cy="435133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1E2FF0-C423-13C3-9B1D-A9DAB30DCECB}"/>
              </a:ext>
            </a:extLst>
          </p:cNvPr>
          <p:cNvSpPr txBox="1"/>
          <p:nvPr/>
        </p:nvSpPr>
        <p:spPr>
          <a:xfrm>
            <a:off x="2033639" y="603674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</a:rPr>
              <a:t>Json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で取得する．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6E8FEB-9FE5-F82B-B049-4D79EDAD2DFE}"/>
              </a:ext>
            </a:extLst>
          </p:cNvPr>
          <p:cNvSpPr txBox="1"/>
          <p:nvPr/>
        </p:nvSpPr>
        <p:spPr>
          <a:xfrm>
            <a:off x="7608595" y="603674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プログラムで取得する．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CE5C08-44EA-53D0-C6A6-D7CF49064F42}"/>
              </a:ext>
            </a:extLst>
          </p:cNvPr>
          <p:cNvSpPr txBox="1"/>
          <p:nvPr/>
        </p:nvSpPr>
        <p:spPr>
          <a:xfrm>
            <a:off x="288012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https://github.com/lutangar/cities.json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D3DF0D-A377-324A-D9B3-F3B47120DE4C}"/>
              </a:ext>
            </a:extLst>
          </p:cNvPr>
          <p:cNvSpPr txBox="1"/>
          <p:nvPr/>
        </p:nvSpPr>
        <p:spPr>
          <a:xfrm>
            <a:off x="6343868" y="1342008"/>
            <a:ext cx="555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https://github.com/tidwall/cities</a:t>
            </a:r>
            <a:endParaRPr lang="en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C83050-B3E8-6EAB-5C56-A24CD98C3240}"/>
              </a:ext>
            </a:extLst>
          </p:cNvPr>
          <p:cNvSpPr/>
          <p:nvPr/>
        </p:nvSpPr>
        <p:spPr>
          <a:xfrm>
            <a:off x="233818" y="1342009"/>
            <a:ext cx="5667836" cy="501434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8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60A3C-20E7-5681-BBBE-6E970C74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外部ライブラリを利用する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5DFCD-F35D-B4AE-C8BC-DC295427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ja-JP" altLang="en-US"/>
              <a:t>プロジェクトのトップディレクトリ（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go.mod</a:t>
            </a:r>
            <a:r>
              <a:rPr lang="ja-JP" altLang="en-US"/>
              <a:t>のあるディレクトリ）で次のコマンドを実行する．</a:t>
            </a:r>
            <a:endParaRPr lang="en-US" altLang="ja-JP" dirty="0"/>
          </a:p>
          <a:p>
            <a:pPr lvl="4">
              <a:lnSpc>
                <a:spcPct val="110000"/>
              </a:lnSpc>
            </a:pP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go.mod</a:t>
            </a:r>
            <a:r>
              <a:rPr lang="ja-JP" altLang="en-US"/>
              <a:t>に当該ライブラリが記載される．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プログラム中で</a:t>
            </a:r>
            <a:r>
              <a:rPr lang="en-US" altLang="ja-JP" dirty="0"/>
              <a:t>import</a:t>
            </a:r>
            <a:r>
              <a:rPr lang="ja-JP" altLang="en-US"/>
              <a:t>が可能になる．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cities.Cities</a:t>
            </a:r>
            <a:r>
              <a:rPr lang="ja-JP" altLang="en-US"/>
              <a:t>で都市一覧が取得できるようになる．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詳細は，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cities.go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/>
              <a:t>を参照すること．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6824E-8C97-00E8-6FE6-4A394AE1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843638-69D3-A824-179B-460B483C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9E3554-81CD-9561-6980-2EA0C3624BC4}"/>
              </a:ext>
            </a:extLst>
          </p:cNvPr>
          <p:cNvSpPr txBox="1"/>
          <p:nvPr/>
        </p:nvSpPr>
        <p:spPr>
          <a:xfrm>
            <a:off x="1462871" y="3059668"/>
            <a:ext cx="4237057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get </a:t>
            </a:r>
            <a:r>
              <a:rPr lang="en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github.com/tidwall/cities</a:t>
            </a:r>
          </a:p>
        </p:txBody>
      </p:sp>
    </p:spTree>
    <p:extLst>
      <p:ext uri="{BB962C8B-B14F-4D97-AF65-F5344CB8AC3E}">
        <p14:creationId xmlns:p14="http://schemas.microsoft.com/office/powerpoint/2010/main" val="4307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CLI Parsing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Web API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72440"/>
            <a:ext cx="4974269" cy="55855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5438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本日までに行ったこと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3418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B1623-B71E-68AC-AA88-9A605144B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062182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実装する．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コマンドラインオプションを解析する．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Web API</a:t>
            </a:r>
            <a:r>
              <a:rPr lang="ja-JP" altLang="en-US"/>
              <a:t>を叩いて結果を得る．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CC8A5-F1A0-7A87-A29E-2793B6A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AACA5-9564-F720-D2B2-6B483FC6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自動テストの重要性．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テストを充実させる．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Go</a:t>
            </a:r>
            <a:r>
              <a:rPr kumimoji="1" lang="ja-JP" altLang="en-US"/>
              <a:t>でのテスト実装のセオリ．</a:t>
            </a:r>
            <a:endParaRPr kumimoji="1" lang="en-US" altLang="ja-JP" dirty="0"/>
          </a:p>
          <a:p>
            <a:pPr lvl="2">
              <a:lnSpc>
                <a:spcPct val="100000"/>
              </a:lnSpc>
            </a:pPr>
            <a:r>
              <a:rPr lang="en-US" altLang="ja-JP" dirty="0"/>
              <a:t>Go</a:t>
            </a:r>
            <a:r>
              <a:rPr lang="ja-JP" altLang="en-US"/>
              <a:t>でのテストの例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秘密情報を環境変数から読み込む．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GitHub Actions</a:t>
            </a:r>
            <a:r>
              <a:rPr lang="ja-JP" altLang="en-US"/>
              <a:t>に秘密情報を持たせる．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847827-2D3D-0762-F2E0-812D21E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5C61E-FF7C-BCD3-46A2-82E649E9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1118D-2698-FA24-E8F6-B85280B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自動テストの重要性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F21BA-FA02-C213-3A4A-30B59C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自動テストは昨今の開発では必須である．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プログラムを修正した時，デグレードを起こしていないか，エンバグしていないかを常に確認するため．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デグレード</a:t>
            </a:r>
            <a:r>
              <a:rPr lang="en-US" altLang="ja-JP" dirty="0"/>
              <a:t>	</a:t>
            </a:r>
            <a:r>
              <a:rPr lang="ja-JP" altLang="en-US"/>
              <a:t>品質，機能などが低下すること．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エンバグ</a:t>
            </a:r>
            <a:r>
              <a:rPr kumimoji="1" lang="en-US" altLang="ja-JP" dirty="0"/>
              <a:t>	</a:t>
            </a:r>
            <a:r>
              <a:rPr kumimoji="1" lang="ja-JP" altLang="en-US"/>
              <a:t>バグを埋め込んでしまうこと．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リファクタリングを行うために</a:t>
            </a:r>
            <a:r>
              <a:rPr lang="ja-JP" altLang="en-US"/>
              <a:t>も</a:t>
            </a:r>
            <a:r>
              <a:rPr kumimoji="1" lang="ja-JP" altLang="en-US"/>
              <a:t>自動テストが必要となる．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自動テストでデグレードやエンバグがないことを確認している．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自動テストがなければリファクタリングは行えない．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EF917-9BB4-6C33-0556-4ED03A6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1A95A0-1232-AF5E-8C12-FF8802D5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5A039-9750-7CCB-6AA7-146070E2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テストの種類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623E50-D89E-34BC-3002-67AB3C3B6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/>
              <a:t>単体テスト</a:t>
            </a:r>
            <a:endParaRPr lang="en-US" altLang="ja-JP" dirty="0"/>
          </a:p>
          <a:p>
            <a:r>
              <a:rPr lang="ja-JP" altLang="en-US"/>
              <a:t>結合テスト</a:t>
            </a:r>
            <a:endParaRPr lang="en-US" altLang="ja-JP" dirty="0"/>
          </a:p>
          <a:p>
            <a:r>
              <a:rPr lang="ja-JP" altLang="en-US"/>
              <a:t>システムテスト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C0D19F07-7307-E0C1-0AD5-EDBF29E8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348289"/>
            <a:ext cx="5181600" cy="82867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テストの実行環境の規模で分類している．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B9F53-91A4-A37A-949B-D80C4EC9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CA3F12-134C-46C9-66DD-6A57EFEF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726194-FFC9-EEDC-5CDF-07112D64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096000" cy="3429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CB61CB8-51B0-29D3-B005-294682E8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4989"/>
            <a:ext cx="6096000" cy="3429000"/>
          </a:xfrm>
          <a:prstGeom prst="rect">
            <a:avLst/>
          </a:prstGeom>
        </p:spPr>
      </p:pic>
      <p:sp>
        <p:nvSpPr>
          <p:cNvPr id="12" name="コンテンツ プレースホルダー 10">
            <a:extLst>
              <a:ext uri="{FF2B5EF4-FFF2-40B4-BE49-F238E27FC236}">
                <a16:creationId xmlns:a16="http://schemas.microsoft.com/office/drawing/2014/main" id="{12AF36A0-BA0F-98C3-6E72-BD6EBC95CE84}"/>
              </a:ext>
            </a:extLst>
          </p:cNvPr>
          <p:cNvSpPr txBox="1">
            <a:spLocks/>
          </p:cNvSpPr>
          <p:nvPr/>
        </p:nvSpPr>
        <p:spPr>
          <a:xfrm>
            <a:off x="914400" y="5348289"/>
            <a:ext cx="5181600" cy="828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ja-JP" altLang="en-US"/>
              <a:t>テスト対象の規模で分類している．</a:t>
            </a:r>
          </a:p>
        </p:txBody>
      </p:sp>
    </p:spTree>
    <p:extLst>
      <p:ext uri="{BB962C8B-B14F-4D97-AF65-F5344CB8AC3E}">
        <p14:creationId xmlns:p14="http://schemas.microsoft.com/office/powerpoint/2010/main" val="17934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36D53-AEFC-92F0-8684-C9BA152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でのテスト実装の</a:t>
            </a:r>
            <a:r>
              <a:rPr lang="ja-JP" altLang="en-US"/>
              <a:t>セオリ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21CBF73-2F16-61F0-F4A8-CD4EEF49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/>
              <a:t>他言語の</a:t>
            </a:r>
            <a:r>
              <a:rPr lang="en-US" altLang="ja-JP" dirty="0" err="1"/>
              <a:t>xUnit</a:t>
            </a:r>
            <a:r>
              <a:rPr lang="ja-JP" altLang="en-US"/>
              <a:t>は存在しない．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ja-JP" altLang="en-US"/>
              <a:t>と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ja-JP" altLang="en-US"/>
              <a:t>でテストを実装する．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テストデータとなる構造体の配列を作成し，テストを実施する．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テストに失敗したら</a:t>
            </a:r>
            <a:r>
              <a:rPr lang="en-US" altLang="ja-JP" dirty="0"/>
              <a:t>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testing.T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/>
              <a:t>型の変数に対して，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ja-JP" altLang="en-US"/>
              <a:t>関数を呼び出す．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testing.T</a:t>
            </a:r>
            <a:r>
              <a:rPr lang="ja-JP" altLang="en-US"/>
              <a:t>はテスト関数の引数として受け取る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/>
              <a:t>テスト関数は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foo_test.go</a:t>
            </a:r>
            <a:r>
              <a:rPr lang="ja-JP" altLang="en-US"/>
              <a:t>ファイルに含まれる</a:t>
            </a:r>
            <a:r>
              <a:rPr lang="en-US" altLang="ja-JP" dirty="0"/>
              <a:t>Test</a:t>
            </a:r>
            <a:r>
              <a:rPr lang="ja-JP" altLang="en-US"/>
              <a:t>から始まる関数．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B2D1D-112E-5326-E712-21AFB924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10D98-E7B2-DA85-C74A-C88B59A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1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A7ABB-07A4-D0D6-E635-18146064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でのテストの例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E4F53C-3112-8FB3-32EF-B03099C0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44349E-BD70-FB6E-F12A-17ADB3F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EE2ADD-62EE-422F-7230-73A913AD7C5C}"/>
              </a:ext>
            </a:extLst>
          </p:cNvPr>
          <p:cNvSpPr txBox="1"/>
          <p:nvPr/>
        </p:nvSpPr>
        <p:spPr>
          <a:xfrm>
            <a:off x="0" y="1462703"/>
            <a:ext cx="12192000" cy="5693866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urleap</a:t>
            </a:r>
            <a:b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ja-JP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" altLang="ja-JP" sz="1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"testing"</a:t>
            </a:r>
            <a:endParaRPr lang="en" altLang="ja-JP" sz="1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ja-JP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TestShortenUrl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testing.T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config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NewConfig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Getenv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"URLEAP_TOKEN"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Shorten)</a:t>
            </a:r>
          </a:p>
          <a:p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bitly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NewBitly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ja-JP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giveUrl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" altLang="ja-JP" sz="1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wontShortenError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" altLang="ja-JP" sz="1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wontDeleteError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" altLang="ja-JP" sz="14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}{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" altLang="ja-JP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tamadalab.github.io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result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bitly.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Shorten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(config,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td.giveUrl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(err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td.wontShortenError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Errorf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"shorten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wont error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but got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td.giveUrl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td.wontShortenError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td.wontShortenError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err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bitly.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(config,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result.Shorten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ja-JP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(err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td.wontDeleteError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" altLang="ja-JP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Errorf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wont error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but got </a:t>
            </a:r>
            <a:r>
              <a:rPr lang="en" altLang="ja-JP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%t</a:t>
            </a:r>
            <a:r>
              <a:rPr lang="en" altLang="ja-JP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result.Shorten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td.wontDeleteError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altLang="ja-JP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td.wontDeleteError</a:t>
            </a:r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ja-JP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6BB1E4-8E4A-0051-9CCC-F13B773E00A2}"/>
              </a:ext>
            </a:extLst>
          </p:cNvPr>
          <p:cNvSpPr txBox="1"/>
          <p:nvPr/>
        </p:nvSpPr>
        <p:spPr>
          <a:xfrm>
            <a:off x="10335998" y="1506022"/>
            <a:ext cx="18309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bitly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_test.go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3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6100A-3984-9C91-5B40-EEE2712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環境変数から値を読み込</a:t>
            </a:r>
            <a:r>
              <a:rPr lang="ja-JP" altLang="en-US"/>
              <a:t>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74C07-498F-3EA7-45C2-11137CE1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0901" cy="32407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ja-JP" altLang="en-US"/>
              <a:t>環境変数は実行環境で定義されている変数のこと．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macOS</a:t>
            </a:r>
            <a:r>
              <a:rPr kumimoji="1" lang="ja-JP" altLang="en-US"/>
              <a:t>では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1" lang="ja-JP" altLang="en-US"/>
              <a:t>や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printenv</a:t>
            </a:r>
            <a:r>
              <a:rPr kumimoji="1" lang="ja-JP" altLang="en-US"/>
              <a:t>コマンドで確認できる．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PATH</a:t>
            </a:r>
            <a:r>
              <a:rPr lang="ja-JP" altLang="en-US"/>
              <a:t>や</a:t>
            </a:r>
            <a:r>
              <a:rPr lang="en-US" altLang="ja-JP" dirty="0"/>
              <a:t>HOME</a:t>
            </a:r>
            <a:r>
              <a:rPr lang="ja-JP" altLang="en-US"/>
              <a:t>など．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/>
              <a:t>コマンド実行の前に環境変数を追加できる．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74A92-C2E8-E6FB-391D-BEF90483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AEDB64-B1D1-0EEB-820F-422DABC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4907B7-15EF-CA56-3DE1-B3DD5D5B003A}"/>
              </a:ext>
            </a:extLst>
          </p:cNvPr>
          <p:cNvSpPr txBox="1"/>
          <p:nvPr/>
        </p:nvSpPr>
        <p:spPr>
          <a:xfrm>
            <a:off x="1333317" y="5066327"/>
            <a:ext cx="9525365" cy="1200329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$SOME_ENV                         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</a:t>
            </a:r>
            <a:r>
              <a:rPr kumimoji="1" lang="ja-JP" alt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何も出力されない．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SOME_ENV=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someEnv</a:t>
            </a:r>
            <a:endParaRPr lang="en-US" altLang="ja-JP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$SOME_ENV                         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SOME_ENV=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someEnv</a:t>
            </a:r>
            <a:r>
              <a:rPr kumimoji="1" lang="ja-JP" alt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が出力される．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SOME_ENV=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hoge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printenv</a:t>
            </a:r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SOME_ENV 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=&gt; SOME_ENV=</a:t>
            </a:r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hoge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が出力される．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24785</TotalTime>
  <Words>2223</Words>
  <Application>Microsoft Macintosh PowerPoint</Application>
  <PresentationFormat>ワイド画面</PresentationFormat>
  <Paragraphs>378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Meiryo</vt:lpstr>
      <vt:lpstr>游ゴシック</vt:lpstr>
      <vt:lpstr>Arial</vt:lpstr>
      <vt:lpstr>Consolas</vt:lpstr>
      <vt:lpstr>Menlo</vt:lpstr>
      <vt:lpstr>Times New Roman</vt:lpstr>
      <vt:lpstr>Office テーマ</vt:lpstr>
      <vt:lpstr>エンピリカル ソフトウェア工学 第07回 プログラミング (3/3) 自動テスト（1/3）</vt:lpstr>
      <vt:lpstr>スケジュール</vt:lpstr>
      <vt:lpstr>本日までに行ったこと</vt:lpstr>
      <vt:lpstr>本日の内容</vt:lpstr>
      <vt:lpstr>自動テストの重要性</vt:lpstr>
      <vt:lpstr>テストの種類</vt:lpstr>
      <vt:lpstr>Goでのテスト実装のセオリ</vt:lpstr>
      <vt:lpstr>Goでのテストの例</vt:lpstr>
      <vt:lpstr>環境変数から値を読み込む</vt:lpstr>
      <vt:lpstr>Go言語で環境変数を読む</vt:lpstr>
      <vt:lpstr>GitHub Actionsに秘密情報を持たせる</vt:lpstr>
      <vt:lpstr>GitHub Actionsに秘密情報を持たせる</vt:lpstr>
      <vt:lpstr>GitHub Actionsに秘密情報を持たせる</vt:lpstr>
      <vt:lpstr>GitHub Actionsに秘密情報を持たせる</vt:lpstr>
      <vt:lpstr>GitHub Actionsに秘密情報を持たせる</vt:lpstr>
      <vt:lpstr>著名な都市の緯度・経度</vt:lpstr>
      <vt:lpstr>著名な都市の緯度・経度</vt:lpstr>
      <vt:lpstr>都市の緯度経度のJSON</vt:lpstr>
      <vt:lpstr>実行ファイルにファイルを埋め込む</vt:lpstr>
      <vt:lpstr>JsonをGoの構造体にマッピングする</vt:lpstr>
      <vt:lpstr>規定のパスから読み込む</vt:lpstr>
      <vt:lpstr>著名な都市の緯度・経度</vt:lpstr>
      <vt:lpstr>外部ライブラリを利用する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746</cp:revision>
  <dcterms:created xsi:type="dcterms:W3CDTF">2022-04-24T10:54:34Z</dcterms:created>
  <dcterms:modified xsi:type="dcterms:W3CDTF">2023-06-06T02:39:12Z</dcterms:modified>
</cp:coreProperties>
</file>