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76" r:id="rId3"/>
    <p:sldId id="340" r:id="rId4"/>
    <p:sldId id="366" r:id="rId5"/>
    <p:sldId id="275" r:id="rId6"/>
    <p:sldId id="277" r:id="rId7"/>
    <p:sldId id="367" r:id="rId8"/>
    <p:sldId id="368" r:id="rId9"/>
    <p:sldId id="369" r:id="rId10"/>
    <p:sldId id="370" r:id="rId11"/>
    <p:sldId id="373" r:id="rId12"/>
    <p:sldId id="371" r:id="rId13"/>
    <p:sldId id="372" r:id="rId14"/>
    <p:sldId id="374" r:id="rId15"/>
    <p:sldId id="375" r:id="rId16"/>
    <p:sldId id="376" r:id="rId17"/>
    <p:sldId id="377" r:id="rId18"/>
    <p:sldId id="378" r:id="rId19"/>
    <p:sldId id="379" r:id="rId20"/>
    <p:sldId id="365" r:id="rId2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0000"/>
    <a:srgbClr val="428C27"/>
    <a:srgbClr val="C5E0B4"/>
    <a:srgbClr val="7D98B3"/>
    <a:srgbClr val="8699BF"/>
    <a:srgbClr val="9DBF86"/>
    <a:srgbClr val="A786BF"/>
    <a:srgbClr val="FFB3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0755"/>
    <p:restoredTop sz="81224"/>
  </p:normalViewPr>
  <p:slideViewPr>
    <p:cSldViewPr snapToGrid="0" snapToObjects="1">
      <p:cViewPr varScale="1">
        <p:scale>
          <a:sx n="98" d="100"/>
          <a:sy n="98" d="100"/>
        </p:scale>
        <p:origin x="7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9E0D3F-88AC-AC4C-A850-A113E8478B35}" type="datetimeFigureOut">
              <a:rPr kumimoji="1" lang="ja-JP" altLang="en-US" smtClean="0"/>
              <a:t>2023/6/6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6FEFE4-0067-BE4A-AB74-27D08C1697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88884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6FEFE4-0067-BE4A-AB74-27D08C169751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32191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6FEFE4-0067-BE4A-AB74-27D08C169751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77627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ワードプレス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24AB4F-3C80-9F45-B6F3-16A39F92826A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6376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6FEFE4-0067-BE4A-AB74-27D08C169751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8806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BAE3F1-6860-34FB-F2AC-E3181A6AF2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6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4CD0B15-C8B7-00F7-DBE9-D3AD533D27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4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4AC3DEB-6E35-D2D0-EABA-F8A19BBDE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2023-05-30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8835D15-762E-39B0-0A6F-14EFF50BD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65DFDF9-92D5-0273-6AA5-EE561AF63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845E4-5C92-A046-BB66-E5D9CC995B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4306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99E654-7E7E-36B3-ADB0-3093EC9FF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79AB095-4BA5-2299-C02F-2E56585C27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7B78716-480A-7430-C0FA-4F0DC0168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2023-05-30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6B42CF7-BBCD-5D04-D7AD-CBC09AA58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D8D3898-C8CD-BE96-524B-6C3F92111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845E4-5C92-A046-BB66-E5D9CC995B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7145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81886E9-6CAD-71F6-5345-FA13967037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72359E1-F40F-3D47-6DF2-882BD86EA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118D548-5283-77D1-F67F-6EC5C16A5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2023-05-30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8CD1D05-E6FD-9267-0EA3-57EE28C4F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833F417-24E0-EE42-C260-DDADA437A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845E4-5C92-A046-BB66-E5D9CC995B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3176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8965E4-8E20-9D46-6D12-F877A919C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623E8D2-3A17-78BF-F4C2-CDF62ACF41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8D23703-4802-F8D8-D9BF-C6ABE5C8A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2023-05-30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53C5D23-A2A0-1968-4ACC-1B1357A44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72682BA-033D-1B7D-4861-DDD343E91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845E4-5C92-A046-BB66-E5D9CC995B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4067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D29F4E9-7F37-2DF8-78B9-30C3125A5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65BF7F8-9D3C-A422-471A-C8A1E82F8D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5120F65-AA40-72A0-770D-E19A2FA9B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2023-05-30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6681911-2B29-A9AD-E565-FF8CD6242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3A1582B-A53B-0238-DBDB-FB5DBFD8A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845E4-5C92-A046-BB66-E5D9CC995B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7362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4232BC-8A6A-9D3A-A1D9-3080F812A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F82D8DC-6AD4-FA7E-3F14-DB7C79ACDA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3DE28B2-EF25-CC14-3531-75FEF0B68A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B3A7B7E-A26D-8BA6-BB1E-8237CE6F2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2023-05-30</a:t>
            </a:r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CB7E107-84C7-8B82-2567-9E3F90103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57C7FA1-4591-F30A-BC2B-286C70E63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845E4-5C92-A046-BB66-E5D9CC995B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5956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054A32-DEA7-69BE-B62E-A62243835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7BEF868-DDA1-C4EB-6743-489DC5FCD7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D539B8F-A2A1-CF4F-742C-F6839C57B8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6513E432-90C9-F616-1A3C-AE747080A9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CAA48B9-2830-0B1B-940E-B2239ADE25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1B4728E-F8C1-F17A-C937-B880D97E8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2023-05-30</a:t>
            </a:r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F3C6BA5-320F-AD96-EF9C-4688CD1C2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91151E6-2A46-0BFB-C19C-182A2D46D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845E4-5C92-A046-BB66-E5D9CC995B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1560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FFCE36-69F6-8D82-66E2-2BE7E5650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B3D72AD-5495-9467-9401-F6186DDB3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2023-05-30</a:t>
            </a:r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D62EC51-A3D5-EC3F-7813-ADEA4FCAF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3AA073C-2BE4-2466-8413-FEE9DE4DE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845E4-5C92-A046-BB66-E5D9CC995B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6364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4254B13-A92B-C641-0C83-88C8E8C09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2023-05-30</a:t>
            </a:r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0A961BE-BDDF-24BF-A624-7B4A792F8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E82A63C-7150-3E3B-E0A7-4FAFA23A7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845E4-5C92-A046-BB66-E5D9CC995B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4179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8DCBFD-B9B9-C88D-4AF2-DA5E9D146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020645C-911D-D877-789A-4ABCA1607D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035085C-0945-616B-1D39-35150C87EB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45E25B3-F458-1F25-BA2A-10D3E7E26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2023-05-30</a:t>
            </a:r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209217E-3F73-CCE8-77EF-A52308AC8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10295A2-6412-27A3-80DB-4DC7AF9FA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845E4-5C92-A046-BB66-E5D9CC995B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9795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AA11E3-5007-3320-F7E6-691E1139D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3AA4DA3-E363-0E1A-C5EE-67CFA080E1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CD13344-E496-4753-C58C-D01D8C7BC8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156EEBB-B395-8892-612D-06BBEE164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2023-05-30</a:t>
            </a:r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1A73243-636B-AD34-97B8-096CAB4BD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21AB26F-070D-AA48-1A17-487ABD430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845E4-5C92-A046-BB66-E5D9CC995B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0743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2F236BC-AAF6-B861-739B-86FA34313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550FC96-8BC7-5FBA-D355-BCF93438E1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 dirty="0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 dirty="0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6AD1E11-9D31-C316-E911-911DC842E1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</a:defRPr>
            </a:lvl1pPr>
          </a:lstStyle>
          <a:p>
            <a:r>
              <a:rPr lang="en-US" altLang="ja-JP"/>
              <a:t>2023-05-30</a:t>
            </a:r>
            <a:endParaRPr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B552398-2A83-C162-F251-7C27A4C850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</a:defRPr>
            </a:lvl1pPr>
          </a:lstStyle>
          <a:p>
            <a:endParaRPr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82060AB-9F59-AB6D-F6F6-574D92AC70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</a:defRPr>
            </a:lvl1pPr>
          </a:lstStyle>
          <a:p>
            <a:fld id="{0B8845E4-5C92-A046-BB66-E5D9CC995B08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952976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6600" kern="1200">
          <a:solidFill>
            <a:schemeClr val="tx1"/>
          </a:solidFill>
          <a:latin typeface="Meiryo" panose="020B0604030504040204" pitchFamily="34" charset="-128"/>
          <a:ea typeface="Meiryo" panose="020B0604030504040204" pitchFamily="34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4400" kern="1200">
          <a:solidFill>
            <a:schemeClr val="tx1"/>
          </a:solidFill>
          <a:latin typeface="Meiryo" panose="020B0604030504040204" pitchFamily="34" charset="-128"/>
          <a:ea typeface="Meiryo" panose="020B0604030504040204" pitchFamily="34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4000" kern="1200">
          <a:solidFill>
            <a:schemeClr val="tx1"/>
          </a:solidFill>
          <a:latin typeface="Meiryo" panose="020B0604030504040204" pitchFamily="34" charset="-128"/>
          <a:ea typeface="Meiryo" panose="020B0604030504040204" pitchFamily="34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Meiryo" panose="020B0604030504040204" pitchFamily="34" charset="-128"/>
          <a:ea typeface="Meiryo" panose="020B0604030504040204" pitchFamily="34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Meiryo" panose="020B0604030504040204" pitchFamily="34" charset="-128"/>
          <a:ea typeface="Meiryo" panose="020B0604030504040204" pitchFamily="34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Meiryo" panose="020B0604030504040204" pitchFamily="34" charset="-128"/>
          <a:ea typeface="Meiryo" panose="020B0604030504040204" pitchFamily="34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username.github.io/" TargetMode="External"/><Relationship Id="rId2" Type="http://schemas.openxmlformats.org/officeDocument/2006/relationships/hyperlink" Target="https://username.github.io/repository-name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themes.gohugo.io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ul-ikana/hugo-cards" TargetMode="External"/><Relationship Id="rId7" Type="http://schemas.openxmlformats.org/officeDocument/2006/relationships/hyperlink" Target="https://github.com/zwbetz-gh/cayman-hugo-theme" TargetMode="External"/><Relationship Id="rId2" Type="http://schemas.openxmlformats.org/officeDocument/2006/relationships/hyperlink" Target="https://github.com/vjeantet/hugo-theme-docdock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amada.github.io/" TargetMode="External"/><Relationship Id="rId5" Type="http://schemas.openxmlformats.org/officeDocument/2006/relationships/hyperlink" Target="https://github.com/de-souza/hugo-flex" TargetMode="External"/><Relationship Id="rId4" Type="http://schemas.openxmlformats.org/officeDocument/2006/relationships/hyperlink" Target="https://github.com/themefisher/timer-hugo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heavywatal.github.io/misc/hugo.html" TargetMode="External"/><Relationship Id="rId2" Type="http://schemas.openxmlformats.org/officeDocument/2006/relationships/hyperlink" Target="https://www.karakaram.com/hugo-usage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cc.kyoto-su.ac.jp/~kawamura/" TargetMode="External"/><Relationship Id="rId3" Type="http://schemas.openxmlformats.org/officeDocument/2006/relationships/hyperlink" Target="https://tamadalab.github.io/" TargetMode="External"/><Relationship Id="rId7" Type="http://schemas.openxmlformats.org/officeDocument/2006/relationships/hyperlink" Target="http://ubiqmedia.cse.kyoto-su.ac.jp/" TargetMode="External"/><Relationship Id="rId2" Type="http://schemas.openxmlformats.org/officeDocument/2006/relationships/hyperlink" Target="https://ksuap.github.io/2023sprin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rudds.jp/" TargetMode="External"/><Relationship Id="rId5" Type="http://schemas.openxmlformats.org/officeDocument/2006/relationships/hyperlink" Target="https://munekata-lab.github.io/" TargetMode="External"/><Relationship Id="rId4" Type="http://schemas.openxmlformats.org/officeDocument/2006/relationships/hyperlink" Target="http://milab.kyoto-su.ac.jp/" TargetMode="External"/><Relationship Id="rId9" Type="http://schemas.openxmlformats.org/officeDocument/2006/relationships/hyperlink" Target="http://aokilab.kyoto-su.ac.jp/index-j.html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B5784E-BEC4-EB82-3848-F83C83012E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</p:spPr>
        <p:txBody>
          <a:bodyPr/>
          <a:lstStyle/>
          <a:p>
            <a:r>
              <a:rPr lang="ja-JP" altLang="en-US"/>
              <a:t>エンピリカル</a:t>
            </a:r>
            <a:br>
              <a:rPr lang="en-US" altLang="ja-JP" dirty="0"/>
            </a:br>
            <a:r>
              <a:rPr lang="ja-JP" altLang="en-US"/>
              <a:t>ソフトウェア工学</a:t>
            </a:r>
            <a:br>
              <a:rPr lang="en-US" altLang="ja-JP" dirty="0"/>
            </a:br>
            <a:r>
              <a:rPr lang="ja-JP" altLang="en-US" sz="4800"/>
              <a:t>第</a:t>
            </a:r>
            <a:r>
              <a:rPr lang="en-US" altLang="ja-JP" sz="4800" dirty="0"/>
              <a:t>10</a:t>
            </a:r>
            <a:r>
              <a:rPr lang="ja-JP" altLang="en-US" sz="4800"/>
              <a:t>回</a:t>
            </a:r>
            <a:r>
              <a:rPr lang="en-US" altLang="ja-JP" sz="4800" dirty="0"/>
              <a:t> </a:t>
            </a:r>
            <a:r>
              <a:rPr lang="ja-JP" altLang="en-US" sz="4800"/>
              <a:t>ドキュメント（</a:t>
            </a:r>
            <a:r>
              <a:rPr lang="en-US" altLang="ja-JP" sz="4800" dirty="0"/>
              <a:t>1/2</a:t>
            </a:r>
            <a:r>
              <a:rPr lang="ja-JP" altLang="en-US" sz="4800"/>
              <a:t>）</a:t>
            </a:r>
            <a:endParaRPr kumimoji="1" lang="ja-JP" altLang="en-US" sz="480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B687755-EB78-813E-2AE5-266F2715E1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/>
              <a:t>2023-06-13</a:t>
            </a:r>
          </a:p>
          <a:p>
            <a:r>
              <a:rPr lang="ja-JP" altLang="en-US"/>
              <a:t>玉田</a:t>
            </a:r>
            <a:r>
              <a:rPr lang="en-US" altLang="ja-JP" dirty="0"/>
              <a:t> </a:t>
            </a:r>
            <a:r>
              <a:rPr lang="ja-JP" altLang="en-US"/>
              <a:t>春昭</a:t>
            </a:r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75A0BDC-22A6-7CC7-0358-1C2E09153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2023-05-30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5D24184-6358-A3E9-85F2-F35BC4F15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845E4-5C92-A046-BB66-E5D9CC995B08}" type="slidenum">
              <a:rPr kumimoji="1" lang="ja-JP" altLang="en-US" smtClean="0"/>
              <a:t>1</a:t>
            </a:fld>
            <a:endParaRPr kumimoji="1" lang="ja-JP" altLang="en-US"/>
          </a:p>
        </p:txBody>
      </p:sp>
      <p:grpSp>
        <p:nvGrpSpPr>
          <p:cNvPr id="34" name="グループ化 33">
            <a:extLst>
              <a:ext uri="{FF2B5EF4-FFF2-40B4-BE49-F238E27FC236}">
                <a16:creationId xmlns:a16="http://schemas.microsoft.com/office/drawing/2014/main" id="{B42D2798-98D2-4126-9F6C-336AB63EB9C3}"/>
              </a:ext>
            </a:extLst>
          </p:cNvPr>
          <p:cNvGrpSpPr/>
          <p:nvPr/>
        </p:nvGrpSpPr>
        <p:grpSpPr>
          <a:xfrm>
            <a:off x="6757966" y="5296508"/>
            <a:ext cx="4595834" cy="728334"/>
            <a:chOff x="370464" y="5201874"/>
            <a:chExt cx="4595834" cy="728334"/>
          </a:xfrm>
        </p:grpSpPr>
        <p:cxnSp>
          <p:nvCxnSpPr>
            <p:cNvPr id="45" name="直線コネクタ 18">
              <a:extLst>
                <a:ext uri="{FF2B5EF4-FFF2-40B4-BE49-F238E27FC236}">
                  <a16:creationId xmlns:a16="http://schemas.microsoft.com/office/drawing/2014/main" id="{B178DC64-F7FF-9576-ACA5-F49535E7F634}"/>
                </a:ext>
              </a:extLst>
            </p:cNvPr>
            <p:cNvCxnSpPr>
              <a:cxnSpLocks/>
              <a:stCxn id="40" idx="3"/>
            </p:cNvCxnSpPr>
            <p:nvPr/>
          </p:nvCxnSpPr>
          <p:spPr>
            <a:xfrm>
              <a:off x="2239968" y="5353127"/>
              <a:ext cx="261441" cy="352681"/>
            </a:xfrm>
            <a:prstGeom prst="bentConnector2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正方形/長方形 34">
              <a:extLst>
                <a:ext uri="{FF2B5EF4-FFF2-40B4-BE49-F238E27FC236}">
                  <a16:creationId xmlns:a16="http://schemas.microsoft.com/office/drawing/2014/main" id="{09C40C29-C017-ACFF-44D8-ABDED19E3085}"/>
                </a:ext>
              </a:extLst>
            </p:cNvPr>
            <p:cNvSpPr/>
            <p:nvPr/>
          </p:nvSpPr>
          <p:spPr>
            <a:xfrm>
              <a:off x="1366298" y="5554641"/>
              <a:ext cx="3240000" cy="360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39" name="正方形/長方形 38">
              <a:extLst>
                <a:ext uri="{FF2B5EF4-FFF2-40B4-BE49-F238E27FC236}">
                  <a16:creationId xmlns:a16="http://schemas.microsoft.com/office/drawing/2014/main" id="{AD9FACA1-8820-DF3E-86D0-14EFD617E56F}"/>
                </a:ext>
              </a:extLst>
            </p:cNvPr>
            <p:cNvSpPr/>
            <p:nvPr/>
          </p:nvSpPr>
          <p:spPr>
            <a:xfrm>
              <a:off x="4606298" y="5554641"/>
              <a:ext cx="360000" cy="3600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40" name="テキスト ボックス 39">
              <a:extLst>
                <a:ext uri="{FF2B5EF4-FFF2-40B4-BE49-F238E27FC236}">
                  <a16:creationId xmlns:a16="http://schemas.microsoft.com/office/drawing/2014/main" id="{C625F4AD-5E1C-457C-7B65-D310510CFD35}"/>
                </a:ext>
              </a:extLst>
            </p:cNvPr>
            <p:cNvSpPr txBox="1"/>
            <p:nvPr/>
          </p:nvSpPr>
          <p:spPr>
            <a:xfrm>
              <a:off x="771296" y="5214627"/>
              <a:ext cx="146867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200">
                  <a:latin typeface="Meiryo" panose="020B0604030504040204" pitchFamily="34" charset="-128"/>
                  <a:ea typeface="Meiryo" panose="020B0604030504040204" pitchFamily="34" charset="-128"/>
                </a:rPr>
                <a:t>聞いたことがない</a:t>
              </a:r>
              <a:r>
                <a:rPr kumimoji="1" lang="en-US" altLang="ja-JP" sz="1200" dirty="0">
                  <a:latin typeface="Meiryo" panose="020B0604030504040204" pitchFamily="34" charset="-128"/>
                  <a:ea typeface="Meiryo" panose="020B0604030504040204" pitchFamily="34" charset="-128"/>
                </a:rPr>
                <a:t> </a:t>
              </a:r>
              <a:endParaRPr kumimoji="1" lang="ja-JP" altLang="en-US" sz="1200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46" name="テキスト ボックス 45">
              <a:extLst>
                <a:ext uri="{FF2B5EF4-FFF2-40B4-BE49-F238E27FC236}">
                  <a16:creationId xmlns:a16="http://schemas.microsoft.com/office/drawing/2014/main" id="{D50C3BE9-CC21-0878-2EB5-A92C6F465222}"/>
                </a:ext>
              </a:extLst>
            </p:cNvPr>
            <p:cNvSpPr txBox="1"/>
            <p:nvPr/>
          </p:nvSpPr>
          <p:spPr>
            <a:xfrm>
              <a:off x="370464" y="5560876"/>
              <a:ext cx="642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>
                  <a:latin typeface="Meiryo" panose="020B0604030504040204" pitchFamily="34" charset="-128"/>
                  <a:ea typeface="Meiryo" panose="020B0604030504040204" pitchFamily="34" charset="-128"/>
                </a:rPr>
                <a:t>SSG</a:t>
              </a:r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50" name="テキスト ボックス 49">
              <a:extLst>
                <a:ext uri="{FF2B5EF4-FFF2-40B4-BE49-F238E27FC236}">
                  <a16:creationId xmlns:a16="http://schemas.microsoft.com/office/drawing/2014/main" id="{4FD094D6-AA51-83C7-2C27-3D0328D0AF45}"/>
                </a:ext>
              </a:extLst>
            </p:cNvPr>
            <p:cNvSpPr txBox="1"/>
            <p:nvPr/>
          </p:nvSpPr>
          <p:spPr>
            <a:xfrm>
              <a:off x="4645875" y="5600807"/>
              <a:ext cx="28084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>
                  <a:latin typeface="Meiryo" panose="020B0604030504040204" pitchFamily="34" charset="-128"/>
                  <a:ea typeface="Meiryo" panose="020B0604030504040204" pitchFamily="34" charset="-128"/>
                </a:rPr>
                <a:t>1</a:t>
              </a:r>
            </a:p>
          </p:txBody>
        </p:sp>
        <p:sp>
          <p:nvSpPr>
            <p:cNvPr id="52" name="テキスト ボックス 51">
              <a:extLst>
                <a:ext uri="{FF2B5EF4-FFF2-40B4-BE49-F238E27FC236}">
                  <a16:creationId xmlns:a16="http://schemas.microsoft.com/office/drawing/2014/main" id="{33F18741-2026-FE90-7550-EB466FF27250}"/>
                </a:ext>
              </a:extLst>
            </p:cNvPr>
            <p:cNvSpPr txBox="1"/>
            <p:nvPr/>
          </p:nvSpPr>
          <p:spPr>
            <a:xfrm>
              <a:off x="3195852" y="5607042"/>
              <a:ext cx="28084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>
                  <a:latin typeface="Meiryo" panose="020B0604030504040204" pitchFamily="34" charset="-128"/>
                  <a:ea typeface="Meiryo" panose="020B0604030504040204" pitchFamily="34" charset="-128"/>
                </a:rPr>
                <a:t>9</a:t>
              </a:r>
            </a:p>
          </p:txBody>
        </p:sp>
        <p:sp>
          <p:nvSpPr>
            <p:cNvPr id="53" name="テキスト ボックス 52">
              <a:extLst>
                <a:ext uri="{FF2B5EF4-FFF2-40B4-BE49-F238E27FC236}">
                  <a16:creationId xmlns:a16="http://schemas.microsoft.com/office/drawing/2014/main" id="{F15880B5-45AC-A4AA-D808-8CFAA6C7ADFA}"/>
                </a:ext>
              </a:extLst>
            </p:cNvPr>
            <p:cNvSpPr txBox="1"/>
            <p:nvPr/>
          </p:nvSpPr>
          <p:spPr>
            <a:xfrm>
              <a:off x="2686890" y="5201874"/>
              <a:ext cx="18774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200">
                  <a:latin typeface="Meiryo" panose="020B0604030504040204" pitchFamily="34" charset="-128"/>
                  <a:ea typeface="Meiryo" panose="020B0604030504040204" pitchFamily="34" charset="-128"/>
                </a:rPr>
                <a:t>名称は聞いたことがある</a:t>
              </a:r>
            </a:p>
          </p:txBody>
        </p:sp>
        <p:cxnSp>
          <p:nvCxnSpPr>
            <p:cNvPr id="54" name="直線コネクタ 18">
              <a:extLst>
                <a:ext uri="{FF2B5EF4-FFF2-40B4-BE49-F238E27FC236}">
                  <a16:creationId xmlns:a16="http://schemas.microsoft.com/office/drawing/2014/main" id="{7AE681D1-C7EC-076A-107C-DD4A3DC90385}"/>
                </a:ext>
              </a:extLst>
            </p:cNvPr>
            <p:cNvCxnSpPr>
              <a:cxnSpLocks/>
              <a:stCxn id="53" idx="3"/>
              <a:endCxn id="39" idx="0"/>
            </p:cNvCxnSpPr>
            <p:nvPr/>
          </p:nvCxnSpPr>
          <p:spPr>
            <a:xfrm>
              <a:off x="4564327" y="5340374"/>
              <a:ext cx="221971" cy="214267"/>
            </a:xfrm>
            <a:prstGeom prst="bentConnector2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グループ化 75">
            <a:extLst>
              <a:ext uri="{FF2B5EF4-FFF2-40B4-BE49-F238E27FC236}">
                <a16:creationId xmlns:a16="http://schemas.microsoft.com/office/drawing/2014/main" id="{BED6545E-C3BD-0553-245A-2463AEA7E4D8}"/>
              </a:ext>
            </a:extLst>
          </p:cNvPr>
          <p:cNvGrpSpPr/>
          <p:nvPr/>
        </p:nvGrpSpPr>
        <p:grpSpPr>
          <a:xfrm>
            <a:off x="260843" y="5092287"/>
            <a:ext cx="5871893" cy="1217942"/>
            <a:chOff x="-129021" y="5050726"/>
            <a:chExt cx="5871893" cy="1217942"/>
          </a:xfrm>
        </p:grpSpPr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B50A008D-5CE6-B456-AF60-A1DA7EAC7B64}"/>
                </a:ext>
              </a:extLst>
            </p:cNvPr>
            <p:cNvSpPr txBox="1"/>
            <p:nvPr/>
          </p:nvSpPr>
          <p:spPr>
            <a:xfrm>
              <a:off x="333678" y="5257800"/>
              <a:ext cx="146867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200">
                  <a:latin typeface="Meiryo" panose="020B0604030504040204" pitchFamily="34" charset="-128"/>
                  <a:ea typeface="Meiryo" panose="020B0604030504040204" pitchFamily="34" charset="-128"/>
                </a:rPr>
                <a:t>聞いたことがない</a:t>
              </a:r>
              <a:r>
                <a:rPr kumimoji="1" lang="en-US" altLang="ja-JP" sz="1200" dirty="0">
                  <a:latin typeface="Meiryo" panose="020B0604030504040204" pitchFamily="34" charset="-128"/>
                  <a:ea typeface="Meiryo" panose="020B0604030504040204" pitchFamily="34" charset="-128"/>
                </a:rPr>
                <a:t> </a:t>
              </a:r>
              <a:endParaRPr kumimoji="1" lang="ja-JP" altLang="en-US" sz="1200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1E153718-7164-6C64-2496-B22028DC6A5C}"/>
                </a:ext>
              </a:extLst>
            </p:cNvPr>
            <p:cNvSpPr txBox="1"/>
            <p:nvPr/>
          </p:nvSpPr>
          <p:spPr>
            <a:xfrm>
              <a:off x="3711547" y="5991669"/>
              <a:ext cx="20313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200">
                  <a:latin typeface="Meiryo" panose="020B0604030504040204" pitchFamily="34" charset="-128"/>
                  <a:ea typeface="Meiryo" panose="020B0604030504040204" pitchFamily="34" charset="-128"/>
                </a:rPr>
                <a:t>どんなものかは知っている</a:t>
              </a:r>
            </a:p>
          </p:txBody>
        </p:sp>
        <p:cxnSp>
          <p:nvCxnSpPr>
            <p:cNvPr id="12" name="直線コネクタ 18">
              <a:extLst>
                <a:ext uri="{FF2B5EF4-FFF2-40B4-BE49-F238E27FC236}">
                  <a16:creationId xmlns:a16="http://schemas.microsoft.com/office/drawing/2014/main" id="{19EBACB3-6B78-5419-DFC5-50BB01DE4624}"/>
                </a:ext>
              </a:extLst>
            </p:cNvPr>
            <p:cNvCxnSpPr>
              <a:cxnSpLocks/>
              <a:stCxn id="9" idx="3"/>
              <a:endCxn id="7" idx="0"/>
            </p:cNvCxnSpPr>
            <p:nvPr/>
          </p:nvCxnSpPr>
          <p:spPr>
            <a:xfrm>
              <a:off x="1802350" y="5396300"/>
              <a:ext cx="144463" cy="218847"/>
            </a:xfrm>
            <a:prstGeom prst="bentConnector2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C81C1E0C-5ACA-D5E3-2443-0E453C979079}"/>
                </a:ext>
              </a:extLst>
            </p:cNvPr>
            <p:cNvSpPr txBox="1"/>
            <p:nvPr/>
          </p:nvSpPr>
          <p:spPr>
            <a:xfrm>
              <a:off x="-129021" y="5610481"/>
              <a:ext cx="13468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>
                  <a:latin typeface="Meiryo" panose="020B0604030504040204" pitchFamily="34" charset="-128"/>
                  <a:ea typeface="Meiryo" panose="020B0604030504040204" pitchFamily="34" charset="-128"/>
                </a:rPr>
                <a:t>Markdown</a:t>
              </a:r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30" name="テキスト ボックス 29">
              <a:extLst>
                <a:ext uri="{FF2B5EF4-FFF2-40B4-BE49-F238E27FC236}">
                  <a16:creationId xmlns:a16="http://schemas.microsoft.com/office/drawing/2014/main" id="{400410C7-3AEC-43B0-3669-176A89D36A7B}"/>
                </a:ext>
              </a:extLst>
            </p:cNvPr>
            <p:cNvSpPr txBox="1"/>
            <p:nvPr/>
          </p:nvSpPr>
          <p:spPr>
            <a:xfrm>
              <a:off x="373553" y="5991669"/>
              <a:ext cx="18774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200">
                  <a:latin typeface="Meiryo" panose="020B0604030504040204" pitchFamily="34" charset="-128"/>
                  <a:ea typeface="Meiryo" panose="020B0604030504040204" pitchFamily="34" charset="-128"/>
                </a:rPr>
                <a:t>名称は聞いたことがある</a:t>
              </a:r>
            </a:p>
          </p:txBody>
        </p:sp>
        <p:cxnSp>
          <p:nvCxnSpPr>
            <p:cNvPr id="32" name="直線コネクタ 18">
              <a:extLst>
                <a:ext uri="{FF2B5EF4-FFF2-40B4-BE49-F238E27FC236}">
                  <a16:creationId xmlns:a16="http://schemas.microsoft.com/office/drawing/2014/main" id="{7A2D1F40-8E9B-883D-8ABF-1B39A0CA694A}"/>
                </a:ext>
              </a:extLst>
            </p:cNvPr>
            <p:cNvCxnSpPr>
              <a:cxnSpLocks/>
              <a:stCxn id="30" idx="3"/>
              <a:endCxn id="20" idx="2"/>
            </p:cNvCxnSpPr>
            <p:nvPr/>
          </p:nvCxnSpPr>
          <p:spPr>
            <a:xfrm flipV="1">
              <a:off x="2250990" y="5975147"/>
              <a:ext cx="595823" cy="155022"/>
            </a:xfrm>
            <a:prstGeom prst="bentConnector2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コネクタ 18">
              <a:extLst>
                <a:ext uri="{FF2B5EF4-FFF2-40B4-BE49-F238E27FC236}">
                  <a16:creationId xmlns:a16="http://schemas.microsoft.com/office/drawing/2014/main" id="{38C259AD-F7EC-CF48-0AA7-22851F1182CE}"/>
                </a:ext>
              </a:extLst>
            </p:cNvPr>
            <p:cNvCxnSpPr>
              <a:cxnSpLocks/>
              <a:stCxn id="10" idx="1"/>
              <a:endCxn id="8" idx="2"/>
            </p:cNvCxnSpPr>
            <p:nvPr/>
          </p:nvCxnSpPr>
          <p:spPr>
            <a:xfrm rot="10800000">
              <a:off x="3210283" y="5975147"/>
              <a:ext cx="501264" cy="155022"/>
            </a:xfrm>
            <a:prstGeom prst="bentConnector2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テキスト ボックス 41">
              <a:extLst>
                <a:ext uri="{FF2B5EF4-FFF2-40B4-BE49-F238E27FC236}">
                  <a16:creationId xmlns:a16="http://schemas.microsoft.com/office/drawing/2014/main" id="{443F84F4-B2F6-4785-5BAD-9A1177B4F172}"/>
                </a:ext>
              </a:extLst>
            </p:cNvPr>
            <p:cNvSpPr txBox="1"/>
            <p:nvPr/>
          </p:nvSpPr>
          <p:spPr>
            <a:xfrm>
              <a:off x="2191309" y="5282443"/>
              <a:ext cx="15696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200">
                  <a:latin typeface="Meiryo" panose="020B0604030504040204" pitchFamily="34" charset="-128"/>
                  <a:ea typeface="Meiryo" panose="020B0604030504040204" pitchFamily="34" charset="-128"/>
                </a:rPr>
                <a:t>使ったことはある．</a:t>
              </a:r>
            </a:p>
          </p:txBody>
        </p:sp>
        <p:cxnSp>
          <p:nvCxnSpPr>
            <p:cNvPr id="43" name="直線コネクタ 18">
              <a:extLst>
                <a:ext uri="{FF2B5EF4-FFF2-40B4-BE49-F238E27FC236}">
                  <a16:creationId xmlns:a16="http://schemas.microsoft.com/office/drawing/2014/main" id="{C9E73E08-F7BC-E276-69CA-10DB42CB6872}"/>
                </a:ext>
              </a:extLst>
            </p:cNvPr>
            <p:cNvCxnSpPr>
              <a:cxnSpLocks/>
              <a:stCxn id="42" idx="3"/>
              <a:endCxn id="19" idx="0"/>
            </p:cNvCxnSpPr>
            <p:nvPr/>
          </p:nvCxnSpPr>
          <p:spPr>
            <a:xfrm>
              <a:off x="3760969" y="5420943"/>
              <a:ext cx="168901" cy="194204"/>
            </a:xfrm>
            <a:prstGeom prst="bentConnector2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1" name="グループ化 70">
              <a:extLst>
                <a:ext uri="{FF2B5EF4-FFF2-40B4-BE49-F238E27FC236}">
                  <a16:creationId xmlns:a16="http://schemas.microsoft.com/office/drawing/2014/main" id="{942C3C42-9327-F1E6-AE88-EFD474761AD1}"/>
                </a:ext>
              </a:extLst>
            </p:cNvPr>
            <p:cNvGrpSpPr/>
            <p:nvPr/>
          </p:nvGrpSpPr>
          <p:grpSpPr>
            <a:xfrm>
              <a:off x="1226813" y="5615147"/>
              <a:ext cx="3603057" cy="360000"/>
              <a:chOff x="1217493" y="5613379"/>
              <a:chExt cx="3603057" cy="360000"/>
            </a:xfrm>
          </p:grpSpPr>
          <p:sp>
            <p:nvSpPr>
              <p:cNvPr id="7" name="正方形/長方形 6">
                <a:extLst>
                  <a:ext uri="{FF2B5EF4-FFF2-40B4-BE49-F238E27FC236}">
                    <a16:creationId xmlns:a16="http://schemas.microsoft.com/office/drawing/2014/main" id="{43433001-9C3E-03F6-F0BD-4E8F8AEA2E68}"/>
                  </a:ext>
                </a:extLst>
              </p:cNvPr>
              <p:cNvSpPr/>
              <p:nvPr/>
            </p:nvSpPr>
            <p:spPr>
              <a:xfrm>
                <a:off x="1217493" y="5613379"/>
                <a:ext cx="1440000" cy="3600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8" name="正方形/長方形 7">
                <a:extLst>
                  <a:ext uri="{FF2B5EF4-FFF2-40B4-BE49-F238E27FC236}">
                    <a16:creationId xmlns:a16="http://schemas.microsoft.com/office/drawing/2014/main" id="{41447229-37CA-CD02-A067-B5197A45028B}"/>
                  </a:ext>
                </a:extLst>
              </p:cNvPr>
              <p:cNvSpPr/>
              <p:nvPr/>
            </p:nvSpPr>
            <p:spPr>
              <a:xfrm>
                <a:off x="3020963" y="5613379"/>
                <a:ext cx="360000" cy="3600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19" name="正方形/長方形 18">
                <a:extLst>
                  <a:ext uri="{FF2B5EF4-FFF2-40B4-BE49-F238E27FC236}">
                    <a16:creationId xmlns:a16="http://schemas.microsoft.com/office/drawing/2014/main" id="{8E9CDCC1-9B9F-CE73-E10C-38A46545296E}"/>
                  </a:ext>
                </a:extLst>
              </p:cNvPr>
              <p:cNvSpPr/>
              <p:nvPr/>
            </p:nvSpPr>
            <p:spPr>
              <a:xfrm>
                <a:off x="3380550" y="5613379"/>
                <a:ext cx="1080000" cy="3600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20" name="正方形/長方形 19">
                <a:extLst>
                  <a:ext uri="{FF2B5EF4-FFF2-40B4-BE49-F238E27FC236}">
                    <a16:creationId xmlns:a16="http://schemas.microsoft.com/office/drawing/2014/main" id="{32723837-370E-40C7-CDA8-0A7EE6DB009B}"/>
                  </a:ext>
                </a:extLst>
              </p:cNvPr>
              <p:cNvSpPr/>
              <p:nvPr/>
            </p:nvSpPr>
            <p:spPr>
              <a:xfrm>
                <a:off x="2657493" y="5613379"/>
                <a:ext cx="360000" cy="36000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461E1D49-56DB-701B-0A2B-398D88BF6E5A}"/>
                  </a:ext>
                </a:extLst>
              </p:cNvPr>
              <p:cNvSpPr txBox="1"/>
              <p:nvPr/>
            </p:nvSpPr>
            <p:spPr>
              <a:xfrm>
                <a:off x="3777733" y="5654880"/>
                <a:ext cx="28084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200" dirty="0">
                    <a:latin typeface="Meiryo" panose="020B0604030504040204" pitchFamily="34" charset="-128"/>
                    <a:ea typeface="Meiryo" panose="020B0604030504040204" pitchFamily="34" charset="-128"/>
                  </a:rPr>
                  <a:t>3</a:t>
                </a:r>
              </a:p>
            </p:txBody>
          </p:sp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84FB7C08-7EFE-F546-6AA3-9855D07318CF}"/>
                  </a:ext>
                </a:extLst>
              </p:cNvPr>
              <p:cNvSpPr txBox="1"/>
              <p:nvPr/>
            </p:nvSpPr>
            <p:spPr>
              <a:xfrm>
                <a:off x="3059837" y="5654880"/>
                <a:ext cx="28084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200" dirty="0">
                    <a:latin typeface="Meiryo" panose="020B0604030504040204" pitchFamily="34" charset="-128"/>
                    <a:ea typeface="Meiryo" panose="020B0604030504040204" pitchFamily="34" charset="-128"/>
                  </a:rPr>
                  <a:t>1</a:t>
                </a:r>
              </a:p>
            </p:txBody>
          </p:sp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709E35BA-4B50-123E-D501-5D4707FF71EC}"/>
                  </a:ext>
                </a:extLst>
              </p:cNvPr>
              <p:cNvSpPr txBox="1"/>
              <p:nvPr/>
            </p:nvSpPr>
            <p:spPr>
              <a:xfrm>
                <a:off x="2696367" y="5654880"/>
                <a:ext cx="28084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200" dirty="0">
                    <a:latin typeface="Meiryo" panose="020B0604030504040204" pitchFamily="34" charset="-128"/>
                    <a:ea typeface="Meiryo" panose="020B0604030504040204" pitchFamily="34" charset="-128"/>
                  </a:rPr>
                  <a:t>1</a:t>
                </a:r>
              </a:p>
            </p:txBody>
          </p:sp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94379DC1-7C04-8253-B805-42FAAA373B81}"/>
                  </a:ext>
                </a:extLst>
              </p:cNvPr>
              <p:cNvSpPr txBox="1"/>
              <p:nvPr/>
            </p:nvSpPr>
            <p:spPr>
              <a:xfrm>
                <a:off x="1794720" y="5654880"/>
                <a:ext cx="28084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200" dirty="0">
                    <a:latin typeface="Meiryo" panose="020B0604030504040204" pitchFamily="34" charset="-128"/>
                    <a:ea typeface="Meiryo" panose="020B0604030504040204" pitchFamily="34" charset="-128"/>
                  </a:rPr>
                  <a:t>4</a:t>
                </a:r>
              </a:p>
            </p:txBody>
          </p:sp>
          <p:sp>
            <p:nvSpPr>
              <p:cNvPr id="69" name="正方形/長方形 68">
                <a:extLst>
                  <a:ext uri="{FF2B5EF4-FFF2-40B4-BE49-F238E27FC236}">
                    <a16:creationId xmlns:a16="http://schemas.microsoft.com/office/drawing/2014/main" id="{4085C32B-0FD6-5097-903E-61CF46D33D44}"/>
                  </a:ext>
                </a:extLst>
              </p:cNvPr>
              <p:cNvSpPr/>
              <p:nvPr/>
            </p:nvSpPr>
            <p:spPr>
              <a:xfrm>
                <a:off x="4460550" y="5613379"/>
                <a:ext cx="360000" cy="3600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70" name="テキスト ボックス 69">
                <a:extLst>
                  <a:ext uri="{FF2B5EF4-FFF2-40B4-BE49-F238E27FC236}">
                    <a16:creationId xmlns:a16="http://schemas.microsoft.com/office/drawing/2014/main" id="{A264ACCB-32C9-28BF-4706-AA3DCEF9D9CA}"/>
                  </a:ext>
                </a:extLst>
              </p:cNvPr>
              <p:cNvSpPr txBox="1"/>
              <p:nvPr/>
            </p:nvSpPr>
            <p:spPr>
              <a:xfrm>
                <a:off x="4499424" y="5654880"/>
                <a:ext cx="28084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200" dirty="0">
                    <a:latin typeface="Meiryo" panose="020B0604030504040204" pitchFamily="34" charset="-128"/>
                    <a:ea typeface="Meiryo" panose="020B0604030504040204" pitchFamily="34" charset="-128"/>
                  </a:rPr>
                  <a:t>1</a:t>
                </a:r>
              </a:p>
            </p:txBody>
          </p:sp>
        </p:grpSp>
        <p:sp>
          <p:nvSpPr>
            <p:cNvPr id="72" name="テキスト ボックス 71">
              <a:extLst>
                <a:ext uri="{FF2B5EF4-FFF2-40B4-BE49-F238E27FC236}">
                  <a16:creationId xmlns:a16="http://schemas.microsoft.com/office/drawing/2014/main" id="{3D427C84-CE68-D00E-E193-13E859835F33}"/>
                </a:ext>
              </a:extLst>
            </p:cNvPr>
            <p:cNvSpPr txBox="1"/>
            <p:nvPr/>
          </p:nvSpPr>
          <p:spPr>
            <a:xfrm>
              <a:off x="2425129" y="5050726"/>
              <a:ext cx="18774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200">
                  <a:latin typeface="Meiryo" panose="020B0604030504040204" pitchFamily="34" charset="-128"/>
                  <a:ea typeface="Meiryo" panose="020B0604030504040204" pitchFamily="34" charset="-128"/>
                </a:rPr>
                <a:t>毎日のように使っている</a:t>
              </a:r>
            </a:p>
          </p:txBody>
        </p:sp>
        <p:cxnSp>
          <p:nvCxnSpPr>
            <p:cNvPr id="73" name="直線コネクタ 18">
              <a:extLst>
                <a:ext uri="{FF2B5EF4-FFF2-40B4-BE49-F238E27FC236}">
                  <a16:creationId xmlns:a16="http://schemas.microsoft.com/office/drawing/2014/main" id="{ED027E48-69DD-24B4-5F97-CA0B5B035417}"/>
                </a:ext>
              </a:extLst>
            </p:cNvPr>
            <p:cNvCxnSpPr>
              <a:cxnSpLocks/>
              <a:stCxn id="72" idx="3"/>
              <a:endCxn id="69" idx="0"/>
            </p:cNvCxnSpPr>
            <p:nvPr/>
          </p:nvCxnSpPr>
          <p:spPr>
            <a:xfrm>
              <a:off x="4302566" y="5189226"/>
              <a:ext cx="347304" cy="425921"/>
            </a:xfrm>
            <a:prstGeom prst="bentConnector2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78042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041F213-6689-3E81-913D-AF678389B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z="3600" dirty="0"/>
              <a:t>Hugo</a:t>
            </a:r>
            <a:br>
              <a:rPr kumimoji="1" lang="en-US" altLang="ja-JP" dirty="0"/>
            </a:br>
            <a:r>
              <a:rPr lang="ja-JP" altLang="en-US"/>
              <a:t>ディレクトリの内容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6985BC3-6FF7-A2B8-D4CA-220C15065F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6498" y="1825624"/>
            <a:ext cx="11639005" cy="4544469"/>
          </a:xfrm>
        </p:spPr>
        <p:txBody>
          <a:bodyPr numCol="2">
            <a:normAutofit fontScale="47500" lnSpcReduction="20000"/>
          </a:bodyPr>
          <a:lstStyle/>
          <a:p>
            <a:pPr>
              <a:lnSpc>
                <a:spcPct val="120000"/>
              </a:lnSpc>
            </a:pPr>
            <a:r>
              <a:rPr kumimoji="1"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  <a:t>content</a:t>
            </a:r>
          </a:p>
          <a:p>
            <a:pPr lvl="1">
              <a:lnSpc>
                <a:spcPct val="120000"/>
              </a:lnSpc>
            </a:pPr>
            <a:r>
              <a:rPr lang="en-US" altLang="ja-JP" dirty="0"/>
              <a:t>Web</a:t>
            </a:r>
            <a:r>
              <a:rPr lang="ja-JP" altLang="en-US"/>
              <a:t>ページの内容そのもの．</a:t>
            </a:r>
            <a:r>
              <a:rPr lang="en-US" altLang="ja-JP" dirty="0"/>
              <a:t>Markdown</a:t>
            </a:r>
            <a:r>
              <a:rPr lang="ja-JP" altLang="en-US"/>
              <a:t>形式で書き，</a:t>
            </a:r>
            <a:r>
              <a:rPr lang="en-US" altLang="ja-JP" dirty="0" err="1"/>
              <a:t>hugo</a:t>
            </a:r>
            <a:r>
              <a:rPr lang="ja-JP" altLang="en-US"/>
              <a:t>を実行することで</a:t>
            </a:r>
            <a:r>
              <a:rPr lang="en-US" altLang="ja-JP" dirty="0"/>
              <a:t>HTML</a:t>
            </a:r>
            <a:r>
              <a:rPr lang="ja-JP" altLang="en-US"/>
              <a:t>に変換される．</a:t>
            </a:r>
            <a:endParaRPr kumimoji="1" lang="en-US" altLang="ja-JP" dirty="0"/>
          </a:p>
          <a:p>
            <a:pPr>
              <a:lnSpc>
                <a:spcPct val="120000"/>
              </a:lnSpc>
            </a:pPr>
            <a:r>
              <a:rPr kumimoji="1"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  <a:t>layouts</a:t>
            </a:r>
          </a:p>
          <a:p>
            <a:pPr lvl="1">
              <a:lnSpc>
                <a:spcPct val="120000"/>
              </a:lnSpc>
            </a:pPr>
            <a:r>
              <a:rPr kumimoji="1" lang="en-US" altLang="ja-JP" dirty="0"/>
              <a:t>HTML</a:t>
            </a:r>
            <a:r>
              <a:rPr lang="ja-JP" altLang="en-US"/>
              <a:t>に</a:t>
            </a:r>
            <a:r>
              <a:rPr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  <a:t>content</a:t>
            </a:r>
            <a:r>
              <a:rPr lang="ja-JP" altLang="en-US"/>
              <a:t>をどのように配置するかを決めるファイル．</a:t>
            </a:r>
            <a:r>
              <a:rPr lang="en-US" altLang="ja-JP" dirty="0"/>
              <a:t>themes</a:t>
            </a:r>
            <a:r>
              <a:rPr lang="ja-JP" altLang="en-US"/>
              <a:t>以下にも存在している．</a:t>
            </a:r>
            <a:endParaRPr kumimoji="1" lang="en-US" altLang="ja-JP" dirty="0"/>
          </a:p>
          <a:p>
            <a:pPr>
              <a:lnSpc>
                <a:spcPct val="120000"/>
              </a:lnSpc>
            </a:pPr>
            <a:r>
              <a:rPr kumimoji="1"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</a:p>
          <a:p>
            <a:pPr lvl="1">
              <a:lnSpc>
                <a:spcPct val="120000"/>
              </a:lnSpc>
            </a:pPr>
            <a:r>
              <a:rPr lang="ja-JP" altLang="en-US"/>
              <a:t>変換されないそのまま</a:t>
            </a:r>
            <a:r>
              <a:rPr lang="en-US" altLang="ja-JP" dirty="0"/>
              <a:t>Web</a:t>
            </a:r>
            <a:r>
              <a:rPr lang="ja-JP" altLang="en-US"/>
              <a:t>ページに掲載されるものはこちらに置く．画像など．ただし，画像も</a:t>
            </a:r>
            <a:r>
              <a:rPr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  <a:t>content</a:t>
            </a:r>
            <a:r>
              <a:rPr lang="ja-JP" altLang="en-US"/>
              <a:t>以下に置くやり方もある．</a:t>
            </a:r>
            <a:endParaRPr kumimoji="1" lang="en-US" altLang="ja-JP" dirty="0"/>
          </a:p>
          <a:p>
            <a:pPr>
              <a:lnSpc>
                <a:spcPct val="120000"/>
              </a:lnSpc>
            </a:pPr>
            <a:endParaRPr kumimoji="1" lang="en-US" altLang="ja-JP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kumimoji="1"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  <a:t>themes</a:t>
            </a:r>
          </a:p>
          <a:p>
            <a:pPr lvl="1">
              <a:lnSpc>
                <a:spcPct val="120000"/>
              </a:lnSpc>
            </a:pPr>
            <a:r>
              <a:rPr lang="ja-JP" altLang="en-US"/>
              <a:t>テーマを置くディレクトリ．複数のテーマを置くことも可能（同時に利用できるのは１つ）．</a:t>
            </a:r>
            <a:endParaRPr lang="en-US" altLang="ja-JP" dirty="0"/>
          </a:p>
          <a:p>
            <a:pPr lvl="1">
              <a:lnSpc>
                <a:spcPct val="120000"/>
              </a:lnSpc>
            </a:pPr>
            <a:r>
              <a:rPr kumimoji="1" lang="en-US" altLang="ja-JP" dirty="0"/>
              <a:t>OSS</a:t>
            </a:r>
            <a:r>
              <a:rPr kumimoji="1" lang="ja-JP" altLang="en-US"/>
              <a:t>で公開されているものも多いので，</a:t>
            </a:r>
            <a:r>
              <a:rPr lang="en-US" altLang="ja-JP" dirty="0"/>
              <a:t>git</a:t>
            </a:r>
            <a:r>
              <a:rPr lang="ja-JP" altLang="en-US"/>
              <a:t>の</a:t>
            </a:r>
            <a:r>
              <a:rPr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  <a:t>submodule</a:t>
            </a:r>
            <a:r>
              <a:rPr lang="ja-JP" altLang="en-US"/>
              <a:t>として読み込むのが良い（後述）．</a:t>
            </a:r>
            <a:endParaRPr kumimoji="1" lang="en-US" altLang="ja-JP" dirty="0"/>
          </a:p>
          <a:p>
            <a:pPr>
              <a:lnSpc>
                <a:spcPct val="120000"/>
              </a:lnSpc>
            </a:pPr>
            <a:r>
              <a:rPr kumimoji="1"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</a:p>
          <a:p>
            <a:pPr lvl="1">
              <a:lnSpc>
                <a:spcPct val="120000"/>
              </a:lnSpc>
            </a:pPr>
            <a:r>
              <a:rPr kumimoji="1" lang="ja-JP" altLang="en-US"/>
              <a:t>変換後の</a:t>
            </a:r>
            <a:r>
              <a:rPr lang="en-US" altLang="ja-JP" dirty="0"/>
              <a:t>Web</a:t>
            </a:r>
            <a:r>
              <a:rPr lang="ja-JP" altLang="en-US"/>
              <a:t>サイトが置かれるディレクトリ．</a:t>
            </a:r>
            <a:endParaRPr lang="en-US" altLang="ja-JP" dirty="0"/>
          </a:p>
          <a:p>
            <a:pPr lvl="1">
              <a:lnSpc>
                <a:spcPct val="120000"/>
              </a:lnSpc>
            </a:pPr>
            <a:r>
              <a:rPr kumimoji="1" lang="ja-JP" altLang="en-US"/>
              <a:t>このディレクトリを</a:t>
            </a:r>
            <a:r>
              <a:rPr kumimoji="1" lang="en-US" altLang="ja-JP" dirty="0" err="1">
                <a:latin typeface="Consolas" panose="020B0609020204030204" pitchFamily="49" charset="0"/>
                <a:cs typeface="Consolas" panose="020B0609020204030204" pitchFamily="49" charset="0"/>
              </a:rPr>
              <a:t>gh</a:t>
            </a:r>
            <a:r>
              <a:rPr kumimoji="1"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  <a:t>-pages</a:t>
            </a:r>
            <a:r>
              <a:rPr kumimoji="1" lang="ja-JP" altLang="en-US"/>
              <a:t>ブランチに設定しておくと良い（後述）．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BCC73EA-9341-EB99-1BB3-DDD043AEA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2023-05-30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8DFAC72-4876-50FC-F48E-17A66015A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845E4-5C92-A046-BB66-E5D9CC995B08}" type="slidenum">
              <a:rPr kumimoji="1" lang="ja-JP" altLang="en-US" smtClean="0"/>
              <a:t>10</a:t>
            </a:fld>
            <a:endParaRPr kumimoji="1" lang="ja-JP" altLang="en-US"/>
          </a:p>
        </p:txBody>
      </p:sp>
      <p:pic>
        <p:nvPicPr>
          <p:cNvPr id="6" name="Picture 2" descr="GoHugo.io · GitHub">
            <a:extLst>
              <a:ext uri="{FF2B5EF4-FFF2-40B4-BE49-F238E27FC236}">
                <a16:creationId xmlns:a16="http://schemas.microsoft.com/office/drawing/2014/main" id="{5284F6D2-04BC-136D-6AF2-879DB9BCD3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3800" y="487906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26401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6D713C3-D0B7-6BF1-2456-5F16A0573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Hugo+GitHub</a:t>
            </a:r>
            <a:r>
              <a:rPr kumimoji="1" lang="en-US" altLang="ja-JP" dirty="0"/>
              <a:t> Pages</a:t>
            </a:r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9BC4784-0717-87A7-D7B8-1B91B5CB2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2023-05-30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4002E0F-60CB-BAE6-ABA1-D7A4E4DF6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845E4-5C92-A046-BB66-E5D9CC995B08}" type="slidenum">
              <a:rPr kumimoji="1" lang="ja-JP" altLang="en-US" smtClean="0"/>
              <a:t>11</a:t>
            </a:fld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488D5A4-060B-EAE5-73F5-339DB9AB9734}"/>
              </a:ext>
            </a:extLst>
          </p:cNvPr>
          <p:cNvSpPr txBox="1"/>
          <p:nvPr/>
        </p:nvSpPr>
        <p:spPr>
          <a:xfrm>
            <a:off x="1207482" y="1794025"/>
            <a:ext cx="9777035" cy="1938992"/>
          </a:xfrm>
          <a:prstGeom prst="rect">
            <a:avLst/>
          </a:prstGeom>
          <a:solidFill>
            <a:schemeClr val="tx1"/>
          </a:solidFill>
          <a:ln w="38100">
            <a:solidFill>
              <a:schemeClr val="accent6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0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hugo</a:t>
            </a:r>
            <a:r>
              <a:rPr kumimoji="1" lang="en-US" altLang="ja-JP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new site docs</a:t>
            </a:r>
            <a:r>
              <a:rPr kumimoji="1" lang="en-US" altLang="ja-JP" sz="20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# Hugo</a:t>
            </a:r>
            <a:r>
              <a:rPr kumimoji="1" lang="ja-JP" altLang="en-US" sz="200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でサイト作成するときの初期ファイルを作成する．</a:t>
            </a:r>
            <a:endParaRPr kumimoji="1" lang="en-US" altLang="ja-JP" sz="20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ja-JP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kumimoji="1" lang="en-US" altLang="ja-JP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 docs           </a:t>
            </a:r>
            <a:r>
              <a:rPr kumimoji="1" lang="en-US" altLang="ja-JP" sz="20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# </a:t>
            </a:r>
            <a:r>
              <a:rPr kumimoji="1" lang="ja-JP" altLang="en-US" sz="200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以降，</a:t>
            </a:r>
            <a:r>
              <a:rPr kumimoji="1" lang="en-US" altLang="ja-JP" sz="20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docs</a:t>
            </a:r>
            <a:r>
              <a:rPr kumimoji="1" lang="ja-JP" altLang="en-US" sz="200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ディレクトリで作業する．</a:t>
            </a:r>
            <a:endParaRPr kumimoji="1" lang="en-US" altLang="ja-JP" sz="20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kumimoji="1" lang="en-US" altLang="ja-JP" sz="20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git submodule add &lt;git-repo-</a:t>
            </a:r>
            <a:r>
              <a:rPr kumimoji="1" lang="en-US" altLang="ja-JP" sz="20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url</a:t>
            </a:r>
            <a:r>
              <a:rPr kumimoji="1" lang="en-US" altLang="ja-JP" sz="20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&lt;path&gt;</a:t>
            </a:r>
          </a:p>
          <a:p>
            <a:r>
              <a:rPr lang="en-US" altLang="ja-JP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 submodule add https://</a:t>
            </a:r>
            <a:r>
              <a:rPr lang="en-US" altLang="ja-JP" sz="20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github.com</a:t>
            </a:r>
            <a:r>
              <a:rPr lang="en-US" altLang="ja-JP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/some/</a:t>
            </a:r>
            <a:r>
              <a:rPr lang="en-US" altLang="ja-JP" sz="20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aaa</a:t>
            </a:r>
            <a:r>
              <a:rPr lang="en-US" altLang="ja-JP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-theme themes/</a:t>
            </a:r>
            <a:r>
              <a:rPr lang="en-US" altLang="ja-JP" sz="20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aaa</a:t>
            </a:r>
            <a:r>
              <a:rPr lang="en-US" altLang="ja-JP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-theme</a:t>
            </a:r>
            <a:endParaRPr kumimoji="1" lang="ja-JP" altLang="en-US" sz="200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kumimoji="1" lang="en-US" altLang="ja-JP" sz="20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git </a:t>
            </a:r>
            <a:r>
              <a:rPr kumimoji="1" lang="en-US" altLang="ja-JP" sz="20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worktree</a:t>
            </a:r>
            <a:r>
              <a:rPr kumimoji="1" lang="en-US" altLang="ja-JP" sz="20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add &lt;path&gt; &lt;commit-</a:t>
            </a:r>
            <a:r>
              <a:rPr kumimoji="1" lang="en-US" altLang="ja-JP" sz="20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ish</a:t>
            </a:r>
            <a:r>
              <a:rPr kumimoji="1" lang="en-US" altLang="ja-JP" sz="20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altLang="ja-JP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 </a:t>
            </a:r>
            <a:r>
              <a:rPr lang="en-US" altLang="ja-JP" sz="20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worktree</a:t>
            </a:r>
            <a:r>
              <a:rPr lang="en-US" altLang="ja-JP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add public </a:t>
            </a:r>
            <a:r>
              <a:rPr lang="en-US" altLang="ja-JP" sz="20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gh</a:t>
            </a:r>
            <a:r>
              <a:rPr lang="en-US" altLang="ja-JP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-pages</a:t>
            </a:r>
            <a:endParaRPr kumimoji="1" lang="ja-JP" altLang="en-US" sz="200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C74635B4-C2A7-949A-76D0-17964B4B1788}"/>
              </a:ext>
            </a:extLst>
          </p:cNvPr>
          <p:cNvGrpSpPr/>
          <p:nvPr/>
        </p:nvGrpSpPr>
        <p:grpSpPr>
          <a:xfrm>
            <a:off x="1207482" y="3713588"/>
            <a:ext cx="3122022" cy="1528007"/>
            <a:chOff x="1207482" y="3713588"/>
            <a:chExt cx="3122022" cy="1528007"/>
          </a:xfrm>
        </p:grpSpPr>
        <p:sp>
          <p:nvSpPr>
            <p:cNvPr id="12" name="三角形 11">
              <a:extLst>
                <a:ext uri="{FF2B5EF4-FFF2-40B4-BE49-F238E27FC236}">
                  <a16:creationId xmlns:a16="http://schemas.microsoft.com/office/drawing/2014/main" id="{DDEEDC21-3FA5-9293-8ED5-6EDC56879692}"/>
                </a:ext>
              </a:extLst>
            </p:cNvPr>
            <p:cNvSpPr/>
            <p:nvPr/>
          </p:nvSpPr>
          <p:spPr>
            <a:xfrm>
              <a:off x="2238141" y="3713588"/>
              <a:ext cx="1060704" cy="914400"/>
            </a:xfrm>
            <a:prstGeom prst="triangl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角丸四角形 10">
              <a:extLst>
                <a:ext uri="{FF2B5EF4-FFF2-40B4-BE49-F238E27FC236}">
                  <a16:creationId xmlns:a16="http://schemas.microsoft.com/office/drawing/2014/main" id="{F38FAECD-731E-E9C4-FEA1-C2621ECF063C}"/>
                </a:ext>
              </a:extLst>
            </p:cNvPr>
            <p:cNvSpPr/>
            <p:nvPr/>
          </p:nvSpPr>
          <p:spPr>
            <a:xfrm>
              <a:off x="1207482" y="4134527"/>
              <a:ext cx="3122022" cy="1107068"/>
            </a:xfrm>
            <a:prstGeom prst="roundRect">
              <a:avLst>
                <a:gd name="adj" fmla="val 6048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F17DC25A-93E7-C23B-2D82-1010F9E7B4F3}"/>
                </a:ext>
              </a:extLst>
            </p:cNvPr>
            <p:cNvSpPr txBox="1"/>
            <p:nvPr/>
          </p:nvSpPr>
          <p:spPr>
            <a:xfrm>
              <a:off x="1207482" y="4226396"/>
              <a:ext cx="312202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err="1">
                  <a:latin typeface="Consolas" panose="020B0609020204030204" pitchFamily="49" charset="0"/>
                  <a:ea typeface="Meiryo" panose="020B0604030504040204" pitchFamily="34" charset="-128"/>
                  <a:cs typeface="Consolas" panose="020B0609020204030204" pitchFamily="49" charset="0"/>
                </a:rPr>
                <a:t>gh</a:t>
              </a:r>
              <a:r>
                <a:rPr kumimoji="1" lang="en-US" altLang="ja-JP" dirty="0">
                  <a:latin typeface="Consolas" panose="020B0609020204030204" pitchFamily="49" charset="0"/>
                  <a:ea typeface="Meiryo" panose="020B0604030504040204" pitchFamily="34" charset="-128"/>
                  <a:cs typeface="Consolas" panose="020B0609020204030204" pitchFamily="49" charset="0"/>
                </a:rPr>
                <a:t>-pages</a:t>
              </a:r>
              <a:r>
                <a: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rPr>
                <a:t>ブランチを</a:t>
              </a:r>
              <a:r>
                <a:rPr kumimoji="1" lang="en-US" altLang="ja-JP" dirty="0">
                  <a:latin typeface="Consolas" panose="020B0609020204030204" pitchFamily="49" charset="0"/>
                  <a:ea typeface="Meiryo" panose="020B0604030504040204" pitchFamily="34" charset="-128"/>
                  <a:cs typeface="Consolas" panose="020B0609020204030204" pitchFamily="49" charset="0"/>
                </a:rPr>
                <a:t>public</a:t>
              </a:r>
              <a:r>
                <a: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rPr>
                <a:t>ディレクトリに展開する（</a:t>
              </a:r>
              <a:r>
                <a:rPr kumimoji="1" lang="en-US" altLang="ja-JP" dirty="0">
                  <a:latin typeface="Consolas" panose="020B0609020204030204" pitchFamily="49" charset="0"/>
                  <a:ea typeface="Meiryo" panose="020B0604030504040204" pitchFamily="34" charset="-128"/>
                  <a:cs typeface="Consolas" panose="020B0609020204030204" pitchFamily="49" charset="0"/>
                </a:rPr>
                <a:t>git </a:t>
              </a:r>
              <a:r>
                <a:rPr kumimoji="1" lang="en-US" altLang="ja-JP" dirty="0" err="1">
                  <a:latin typeface="Consolas" panose="020B0609020204030204" pitchFamily="49" charset="0"/>
                  <a:ea typeface="Meiryo" panose="020B0604030504040204" pitchFamily="34" charset="-128"/>
                  <a:cs typeface="Consolas" panose="020B0609020204030204" pitchFamily="49" charset="0"/>
                </a:rPr>
                <a:t>worktree</a:t>
              </a:r>
              <a:r>
                <a: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rPr>
                <a:t>）．</a:t>
              </a:r>
            </a:p>
          </p:txBody>
        </p:sp>
      </p:grp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2FF902F4-0DE3-B826-858B-961AC19CAC14}"/>
              </a:ext>
            </a:extLst>
          </p:cNvPr>
          <p:cNvGrpSpPr/>
          <p:nvPr/>
        </p:nvGrpSpPr>
        <p:grpSpPr>
          <a:xfrm>
            <a:off x="7262949" y="3019772"/>
            <a:ext cx="3122022" cy="2221823"/>
            <a:chOff x="7262949" y="3019772"/>
            <a:chExt cx="3122022" cy="2221823"/>
          </a:xfrm>
        </p:grpSpPr>
        <p:sp>
          <p:nvSpPr>
            <p:cNvPr id="13" name="三角形 12">
              <a:extLst>
                <a:ext uri="{FF2B5EF4-FFF2-40B4-BE49-F238E27FC236}">
                  <a16:creationId xmlns:a16="http://schemas.microsoft.com/office/drawing/2014/main" id="{77658D2D-AAEE-FBC4-F508-23D32D977753}"/>
                </a:ext>
              </a:extLst>
            </p:cNvPr>
            <p:cNvSpPr/>
            <p:nvPr/>
          </p:nvSpPr>
          <p:spPr>
            <a:xfrm>
              <a:off x="8293608" y="3019772"/>
              <a:ext cx="1060704" cy="1407861"/>
            </a:xfrm>
            <a:prstGeom prst="triangl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角丸四角形 8">
              <a:extLst>
                <a:ext uri="{FF2B5EF4-FFF2-40B4-BE49-F238E27FC236}">
                  <a16:creationId xmlns:a16="http://schemas.microsoft.com/office/drawing/2014/main" id="{44A1DF35-76C7-D54A-CA1D-EBDADD877C71}"/>
                </a:ext>
              </a:extLst>
            </p:cNvPr>
            <p:cNvSpPr/>
            <p:nvPr/>
          </p:nvSpPr>
          <p:spPr>
            <a:xfrm>
              <a:off x="7262949" y="4134527"/>
              <a:ext cx="3122022" cy="1107068"/>
            </a:xfrm>
            <a:prstGeom prst="roundRect">
              <a:avLst>
                <a:gd name="adj" fmla="val 6048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8392909A-67C0-EE44-7139-507F3DBE0359}"/>
                </a:ext>
              </a:extLst>
            </p:cNvPr>
            <p:cNvSpPr txBox="1"/>
            <p:nvPr/>
          </p:nvSpPr>
          <p:spPr>
            <a:xfrm>
              <a:off x="7262949" y="4226396"/>
              <a:ext cx="312202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>
                  <a:latin typeface="Meiryo" panose="020B0604030504040204" pitchFamily="34" charset="-128"/>
                  <a:ea typeface="Meiryo" panose="020B0604030504040204" pitchFamily="34" charset="-128"/>
                </a:rPr>
                <a:t>Hugo</a:t>
              </a:r>
              <a:r>
                <a: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rPr>
                <a:t>のテーマのリポジトリを自分のリポジトリに取り込む（</a:t>
              </a:r>
              <a:r>
                <a:rPr lang="en-US" altLang="ja-JP" dirty="0">
                  <a:latin typeface="Consolas" panose="020B0609020204030204" pitchFamily="49" charset="0"/>
                  <a:ea typeface="Meiryo" panose="020B0604030504040204" pitchFamily="34" charset="-128"/>
                  <a:cs typeface="Consolas" panose="020B0609020204030204" pitchFamily="49" charset="0"/>
                </a:rPr>
                <a:t>git submodule</a:t>
              </a:r>
              <a:r>
                <a: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rPr>
                <a:t>）．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46551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5374672-28B2-8EAB-D4A0-7AF2D7E34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  <a:t>git submodule</a:t>
            </a:r>
            <a:endParaRPr kumimoji="1" lang="ja-JP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0BF31F2-DDE4-F93D-5792-39A29AC9EA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4372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kumimoji="1" lang="ja-JP" altLang="en-US"/>
              <a:t>他の</a:t>
            </a:r>
            <a:r>
              <a:rPr kumimoji="1" lang="en-US" altLang="ja-JP" dirty="0"/>
              <a:t>git</a:t>
            </a:r>
            <a:r>
              <a:rPr kumimoji="1" lang="ja-JP" altLang="en-US"/>
              <a:t>リポジトリを</a:t>
            </a:r>
            <a:r>
              <a:rPr lang="ja-JP" altLang="en-US"/>
              <a:t>自分の</a:t>
            </a:r>
            <a:r>
              <a:rPr lang="en-US" altLang="ja-JP" dirty="0"/>
              <a:t>git</a:t>
            </a:r>
            <a:r>
              <a:rPr lang="ja-JP" altLang="en-US"/>
              <a:t>リポジトリ配下に</a:t>
            </a:r>
            <a:r>
              <a:rPr kumimoji="1" lang="ja-JP" altLang="en-US"/>
              <a:t>取り込む方法．</a:t>
            </a:r>
            <a:endParaRPr kumimoji="1" lang="en-US" altLang="ja-JP" dirty="0"/>
          </a:p>
          <a:p>
            <a:pPr lvl="1">
              <a:lnSpc>
                <a:spcPct val="120000"/>
              </a:lnSpc>
            </a:pPr>
            <a:r>
              <a:rPr kumimoji="1" lang="ja-JP" altLang="en-US"/>
              <a:t>コードの履歴は元のリポジトリを追いかける．</a:t>
            </a:r>
            <a:endParaRPr kumimoji="1" lang="en-US" altLang="ja-JP" dirty="0"/>
          </a:p>
          <a:p>
            <a:pPr lvl="2">
              <a:lnSpc>
                <a:spcPct val="120000"/>
              </a:lnSpc>
            </a:pPr>
            <a:endParaRPr kumimoji="1" lang="en-US" altLang="ja-JP" dirty="0"/>
          </a:p>
          <a:p>
            <a:pPr lvl="2">
              <a:lnSpc>
                <a:spcPct val="120000"/>
              </a:lnSpc>
            </a:pPr>
            <a:endParaRPr kumimoji="1" lang="en-US" altLang="ja-JP" dirty="0"/>
          </a:p>
          <a:p>
            <a:pPr lvl="1">
              <a:lnSpc>
                <a:spcPct val="120000"/>
              </a:lnSpc>
            </a:pPr>
            <a:r>
              <a:rPr lang="ja-JP" altLang="en-US"/>
              <a:t>一度設定した後は，以下で更新できる．</a:t>
            </a:r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6CB8B18-45C8-2EC2-9A7E-8AB28DDDF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2023-05-30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13AAFE0-529F-93F2-7E70-0318B2652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845E4-5C92-A046-BB66-E5D9CC995B08}" type="slidenum">
              <a:rPr kumimoji="1" lang="ja-JP" altLang="en-US" smtClean="0"/>
              <a:t>12</a:t>
            </a:fld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302A324-9C38-77C5-BCDC-F636CBD7CCFD}"/>
              </a:ext>
            </a:extLst>
          </p:cNvPr>
          <p:cNvSpPr txBox="1"/>
          <p:nvPr/>
        </p:nvSpPr>
        <p:spPr>
          <a:xfrm>
            <a:off x="1480880" y="3815879"/>
            <a:ext cx="10379765" cy="830997"/>
          </a:xfrm>
          <a:prstGeom prst="rect">
            <a:avLst/>
          </a:prstGeom>
          <a:solidFill>
            <a:schemeClr val="tx1"/>
          </a:solidFill>
          <a:ln w="38100">
            <a:solidFill>
              <a:schemeClr val="accent6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git submodule add &lt;git-repo-</a:t>
            </a:r>
            <a:r>
              <a:rPr kumimoji="1" lang="en-US" altLang="ja-JP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url</a:t>
            </a:r>
            <a:r>
              <a:rPr kumimoji="1" lang="en-US" altLang="ja-JP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&lt;path&gt;</a:t>
            </a:r>
          </a:p>
          <a:p>
            <a:r>
              <a:rPr lang="en-US" altLang="ja-JP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 submodule add https://</a:t>
            </a:r>
            <a:r>
              <a:rPr lang="en-US" altLang="ja-JP" sz="2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github.com</a:t>
            </a:r>
            <a:r>
              <a:rPr lang="en-US" altLang="ja-JP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/some/theme themes/theme</a:t>
            </a:r>
            <a:endParaRPr kumimoji="1" lang="ja-JP" altLang="en-US" sz="240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9FCD3F0-73FF-AB84-B946-92F5C8DD2A38}"/>
              </a:ext>
            </a:extLst>
          </p:cNvPr>
          <p:cNvSpPr txBox="1"/>
          <p:nvPr/>
        </p:nvSpPr>
        <p:spPr>
          <a:xfrm>
            <a:off x="1480880" y="5512190"/>
            <a:ext cx="4772460" cy="461665"/>
          </a:xfrm>
          <a:prstGeom prst="rect">
            <a:avLst/>
          </a:prstGeom>
          <a:solidFill>
            <a:schemeClr val="tx1"/>
          </a:solidFill>
          <a:ln w="38100">
            <a:solidFill>
              <a:schemeClr val="accent6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 submodule update --</a:t>
            </a:r>
            <a:r>
              <a:rPr lang="en-US" altLang="ja-JP" sz="2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endParaRPr kumimoji="1" lang="ja-JP" altLang="en-US" sz="240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63019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61A4EA4-0941-7410-9C40-608D45660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  <a:t>git </a:t>
            </a:r>
            <a:r>
              <a:rPr kumimoji="1" lang="en-US" altLang="ja-JP" dirty="0" err="1">
                <a:latin typeface="Consolas" panose="020B0609020204030204" pitchFamily="49" charset="0"/>
                <a:cs typeface="Consolas" panose="020B0609020204030204" pitchFamily="49" charset="0"/>
              </a:rPr>
              <a:t>worktree</a:t>
            </a:r>
            <a:endParaRPr kumimoji="1" lang="ja-JP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ECE8D65-F2C1-F553-0B37-11036222E9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10000"/>
              </a:lnSpc>
            </a:pPr>
            <a:r>
              <a:rPr kumimoji="1" lang="en-US" altLang="ja-JP" dirty="0"/>
              <a:t>git submodule</a:t>
            </a:r>
            <a:r>
              <a:rPr kumimoji="1" lang="ja-JP" altLang="en-US"/>
              <a:t>は別のリポジトリを参照する．</a:t>
            </a:r>
            <a:endParaRPr kumimoji="1" lang="en-US" altLang="ja-JP" dirty="0"/>
          </a:p>
          <a:p>
            <a:pPr>
              <a:lnSpc>
                <a:spcPct val="110000"/>
              </a:lnSpc>
            </a:pPr>
            <a:r>
              <a:rPr lang="en-US" altLang="ja-JP" dirty="0"/>
              <a:t>git </a:t>
            </a:r>
            <a:r>
              <a:rPr lang="en-US" altLang="ja-JP" dirty="0" err="1"/>
              <a:t>worktree</a:t>
            </a:r>
            <a:r>
              <a:rPr lang="ja-JP" altLang="en-US"/>
              <a:t>は別のブランチの内容をディレクトリにチェックアウトする．</a:t>
            </a:r>
            <a:endParaRPr kumimoji="1" lang="en-US" altLang="ja-JP" dirty="0"/>
          </a:p>
          <a:p>
            <a:pPr lvl="2">
              <a:lnSpc>
                <a:spcPct val="110000"/>
              </a:lnSpc>
            </a:pPr>
            <a:endParaRPr lang="en-US" altLang="ja-JP" dirty="0"/>
          </a:p>
          <a:p>
            <a:pPr lvl="2">
              <a:lnSpc>
                <a:spcPct val="110000"/>
              </a:lnSpc>
            </a:pPr>
            <a:endParaRPr lang="en-US" altLang="ja-JP" dirty="0"/>
          </a:p>
          <a:p>
            <a:pPr>
              <a:lnSpc>
                <a:spcPct val="110000"/>
              </a:lnSpc>
            </a:pPr>
            <a:r>
              <a:rPr kumimoji="1" lang="en-US" altLang="ja-JP" dirty="0" err="1"/>
              <a:t>worktree</a:t>
            </a:r>
            <a:r>
              <a:rPr kumimoji="1" lang="ja-JP" altLang="en-US"/>
              <a:t>の内容をコミットするにはそのディレクトリに移り，</a:t>
            </a:r>
            <a:r>
              <a:rPr kumimoji="1" lang="en-US" altLang="ja-JP" dirty="0"/>
              <a:t>commit</a:t>
            </a:r>
            <a:r>
              <a:rPr kumimoji="1" lang="ja-JP" altLang="en-US"/>
              <a:t>する．</a:t>
            </a:r>
            <a:endParaRPr kumimoji="1" lang="en-US" altLang="ja-JP" dirty="0"/>
          </a:p>
          <a:p>
            <a:pPr lvl="1">
              <a:lnSpc>
                <a:spcPct val="110000"/>
              </a:lnSpc>
            </a:pPr>
            <a:r>
              <a:rPr kumimoji="1" lang="ja-JP" altLang="en-US"/>
              <a:t>ファイルの内容を更新すれば，当該ブランチのインデックスが更新される．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F870D9B-279C-8525-1A81-CE6A31DB2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2023-05-30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7111658-2BCE-A786-B5D7-7912DAC4B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845E4-5C92-A046-BB66-E5D9CC995B08}" type="slidenum">
              <a:rPr kumimoji="1" lang="ja-JP" altLang="en-US" smtClean="0"/>
              <a:t>13</a:t>
            </a:fld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6E3A6A8-311B-E0AA-DDB4-C44A667AA7A0}"/>
              </a:ext>
            </a:extLst>
          </p:cNvPr>
          <p:cNvSpPr txBox="1"/>
          <p:nvPr/>
        </p:nvSpPr>
        <p:spPr>
          <a:xfrm>
            <a:off x="1193498" y="3261737"/>
            <a:ext cx="6641562" cy="830997"/>
          </a:xfrm>
          <a:prstGeom prst="rect">
            <a:avLst/>
          </a:prstGeom>
          <a:solidFill>
            <a:schemeClr val="tx1"/>
          </a:solidFill>
          <a:ln w="38100">
            <a:solidFill>
              <a:schemeClr val="accent6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git </a:t>
            </a:r>
            <a:r>
              <a:rPr kumimoji="1" lang="en-US" altLang="ja-JP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worktree</a:t>
            </a:r>
            <a:r>
              <a:rPr kumimoji="1" lang="en-US" altLang="ja-JP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add &lt;path&gt; &lt;commit-</a:t>
            </a:r>
            <a:r>
              <a:rPr kumimoji="1" lang="en-US" altLang="ja-JP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ish</a:t>
            </a:r>
            <a:r>
              <a:rPr kumimoji="1" lang="en-US" altLang="ja-JP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altLang="ja-JP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 </a:t>
            </a:r>
            <a:r>
              <a:rPr lang="en-US" altLang="ja-JP" sz="2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worktree</a:t>
            </a:r>
            <a:r>
              <a:rPr lang="en-US" altLang="ja-JP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add public </a:t>
            </a:r>
            <a:r>
              <a:rPr lang="en-US" altLang="ja-JP" sz="2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gh</a:t>
            </a:r>
            <a:r>
              <a:rPr lang="en-US" altLang="ja-JP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-pages</a:t>
            </a:r>
            <a:endParaRPr kumimoji="1" lang="ja-JP" altLang="en-US" sz="240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20379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8872F9-7613-346D-1EC9-6856BF89A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>
                <a:latin typeface="Consolas" panose="020B0609020204030204" pitchFamily="49" charset="0"/>
                <a:cs typeface="Consolas" panose="020B0609020204030204" pitchFamily="49" charset="0"/>
              </a:rPr>
              <a:t>config.toml</a:t>
            </a:r>
            <a:endParaRPr kumimoji="1" lang="ja-JP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59E49E7-BFBA-FA46-E491-823BB3182D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Hugo</a:t>
            </a:r>
            <a:r>
              <a:rPr kumimoji="1" lang="ja-JP" altLang="en-US"/>
              <a:t>の設定ファイル</a:t>
            </a:r>
            <a:endParaRPr kumimoji="1" lang="en-US" altLang="ja-JP" dirty="0"/>
          </a:p>
          <a:p>
            <a:pPr lvl="1"/>
            <a:r>
              <a:rPr lang="ja-JP" altLang="en-US"/>
              <a:t>最低限として，以下のようなものが必要．</a:t>
            </a:r>
            <a:endParaRPr lang="en-US" altLang="ja-JP" dirty="0"/>
          </a:p>
          <a:p>
            <a:pPr lvl="1"/>
            <a:endParaRPr kumimoji="1" lang="en-US" altLang="ja-JP" dirty="0"/>
          </a:p>
          <a:p>
            <a:pPr lvl="1"/>
            <a:endParaRPr lang="en-US" altLang="ja-JP" dirty="0"/>
          </a:p>
          <a:p>
            <a:pPr lvl="1"/>
            <a:endParaRPr kumimoji="1" lang="en-US" altLang="ja-JP" dirty="0"/>
          </a:p>
          <a:p>
            <a:pPr lvl="1"/>
            <a:r>
              <a:rPr kumimoji="1" lang="ja-JP" altLang="en-US"/>
              <a:t>テーマごとに設定項目があり，各テーマのチュートリアルを参照すること．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ACA57A7-7867-BE50-5C00-875A959AF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2023-05-30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1444400-3424-6968-43BD-9742D3EA0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845E4-5C92-A046-BB66-E5D9CC995B08}" type="slidenum">
              <a:rPr kumimoji="1" lang="ja-JP" altLang="en-US" smtClean="0"/>
              <a:t>14</a:t>
            </a:fld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F572C2E-3CB0-1C1A-A9B6-81FE1A81CDF5}"/>
              </a:ext>
            </a:extLst>
          </p:cNvPr>
          <p:cNvSpPr txBox="1"/>
          <p:nvPr/>
        </p:nvSpPr>
        <p:spPr>
          <a:xfrm>
            <a:off x="1543594" y="3154680"/>
            <a:ext cx="6903720" cy="1477328"/>
          </a:xfrm>
          <a:prstGeom prst="rect">
            <a:avLst/>
          </a:prstGeom>
          <a:solidFill>
            <a:schemeClr val="tx1"/>
          </a:solidFill>
          <a:ln w="38100">
            <a:solidFill>
              <a:schemeClr val="accent6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" altLang="ja-JP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baseURL</a:t>
            </a:r>
            <a:r>
              <a:rPr lang="en" altLang="ja-JP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" altLang="ja-JP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"https://</a:t>
            </a:r>
            <a:r>
              <a:rPr lang="en" altLang="ja-JP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ksuap.github.io</a:t>
            </a:r>
            <a:r>
              <a:rPr lang="en" altLang="ja-JP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/2023spring"</a:t>
            </a:r>
            <a:endParaRPr lang="en" altLang="ja-JP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ja-JP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languageCode</a:t>
            </a:r>
            <a:r>
              <a:rPr lang="en" altLang="ja-JP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" altLang="ja-JP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"ja-JP"</a:t>
            </a:r>
            <a:endParaRPr lang="en" altLang="ja-JP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ja-JP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title</a:t>
            </a:r>
            <a:r>
              <a:rPr lang="en" altLang="ja-JP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" altLang="ja-JP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"2023</a:t>
            </a:r>
            <a:r>
              <a:rPr lang="ja-JP" altLang="en-US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年度 春学期 発展プログラミング演習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endParaRPr lang="ja-JP" altLang="en-US" b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ja-JP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theme</a:t>
            </a:r>
            <a:r>
              <a:rPr lang="en" altLang="ja-JP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" altLang="ja-JP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" altLang="ja-JP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hugo</a:t>
            </a:r>
            <a:r>
              <a:rPr lang="en" altLang="ja-JP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-theme-</a:t>
            </a:r>
            <a:r>
              <a:rPr lang="en" altLang="ja-JP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docdock</a:t>
            </a:r>
            <a:r>
              <a:rPr lang="en" altLang="ja-JP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”</a:t>
            </a:r>
          </a:p>
          <a:p>
            <a:r>
              <a:rPr lang="en" altLang="ja-JP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defaultContentLanguage</a:t>
            </a:r>
            <a:r>
              <a:rPr lang="en" altLang="ja-JP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" altLang="ja-JP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"ja"</a:t>
            </a:r>
            <a:endParaRPr lang="en" altLang="ja-JP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64067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58FEF1-9B92-134B-AF21-2908D7781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GitHub Pages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D03E9F9-66BF-E52C-1A87-741B703179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kumimoji="1" lang="en-US" altLang="ja-JP" dirty="0"/>
              <a:t>GitHub</a:t>
            </a:r>
            <a:r>
              <a:rPr kumimoji="1" lang="ja-JP" altLang="en-US"/>
              <a:t>上で公開する</a:t>
            </a:r>
            <a:r>
              <a:rPr kumimoji="1" lang="en-US" altLang="ja-JP" dirty="0"/>
              <a:t>Web</a:t>
            </a:r>
            <a:r>
              <a:rPr kumimoji="1" lang="ja-JP" altLang="en-US"/>
              <a:t>ページ．</a:t>
            </a:r>
            <a:endParaRPr kumimoji="1" lang="en-US" altLang="ja-JP" dirty="0"/>
          </a:p>
          <a:p>
            <a:pPr lvl="1">
              <a:lnSpc>
                <a:spcPct val="120000"/>
              </a:lnSpc>
            </a:pPr>
            <a:r>
              <a:rPr lang="en-US" altLang="ja-JP" dirty="0">
                <a:latin typeface="Consolas" panose="020B0609020204030204" pitchFamily="49" charset="0"/>
                <a:cs typeface="Consolas" panose="020B0609020204030204" pitchFamily="49" charset="0"/>
                <a:hlinkClick r:id="rId2"/>
              </a:rPr>
              <a:t>https://</a:t>
            </a:r>
            <a:r>
              <a:rPr lang="en-US" altLang="ja-JP" i="1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username</a:t>
            </a:r>
            <a:r>
              <a:rPr lang="en-US" altLang="ja-JP" dirty="0">
                <a:latin typeface="Consolas" panose="020B0609020204030204" pitchFamily="49" charset="0"/>
                <a:cs typeface="Consolas" panose="020B0609020204030204" pitchFamily="49" charset="0"/>
                <a:hlinkClick r:id="rId2"/>
              </a:rPr>
              <a:t>.github.io/</a:t>
            </a:r>
            <a:r>
              <a:rPr lang="en-US" altLang="ja-JP" i="1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repository-name</a:t>
            </a:r>
            <a:r>
              <a:rPr lang="en-US" altLang="ja-JP" dirty="0">
                <a:latin typeface="Consolas" panose="020B0609020204030204" pitchFamily="49" charset="0"/>
                <a:cs typeface="Consolas" panose="020B0609020204030204" pitchFamily="49" charset="0"/>
                <a:hlinkClick r:id="rId2"/>
              </a:rPr>
              <a:t>/</a:t>
            </a:r>
            <a:endParaRPr lang="en-US" altLang="ja-JP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>
              <a:lnSpc>
                <a:spcPct val="120000"/>
              </a:lnSpc>
            </a:pPr>
            <a:r>
              <a:rPr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  <a:t>u</a:t>
            </a:r>
            <a:r>
              <a:rPr kumimoji="1"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  <a:t>sername/repository-name</a:t>
            </a:r>
            <a:r>
              <a:rPr kumimoji="1" lang="ja-JP" altLang="en-US">
                <a:latin typeface="Consolas" panose="020B0609020204030204" pitchFamily="49" charset="0"/>
                <a:cs typeface="Consolas" panose="020B0609020204030204" pitchFamily="49" charset="0"/>
              </a:rPr>
              <a:t>リポジトリの</a:t>
            </a:r>
            <a:r>
              <a:rPr kumimoji="1" lang="en-US" altLang="ja-JP" dirty="0" err="1">
                <a:latin typeface="Consolas" panose="020B0609020204030204" pitchFamily="49" charset="0"/>
                <a:cs typeface="Consolas" panose="020B0609020204030204" pitchFamily="49" charset="0"/>
              </a:rPr>
              <a:t>gh</a:t>
            </a:r>
            <a:r>
              <a:rPr kumimoji="1"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  <a:t>-pages</a:t>
            </a:r>
            <a:r>
              <a:rPr kumimoji="1" lang="ja-JP" altLang="en-US">
                <a:latin typeface="Consolas" panose="020B0609020204030204" pitchFamily="49" charset="0"/>
                <a:cs typeface="Consolas" panose="020B0609020204030204" pitchFamily="49" charset="0"/>
              </a:rPr>
              <a:t>ブランチの内容が上記ページに掲載される．</a:t>
            </a:r>
            <a:endParaRPr kumimoji="1" lang="en-US" altLang="ja-JP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120000"/>
              </a:lnSpc>
            </a:pPr>
            <a:r>
              <a:rPr lang="en-US" altLang="ja-JP" dirty="0">
                <a:latin typeface="Consolas" panose="020B0609020204030204" pitchFamily="49" charset="0"/>
                <a:cs typeface="Consolas" panose="020B0609020204030204" pitchFamily="49" charset="0"/>
                <a:hlinkClick r:id="rId3"/>
              </a:rPr>
              <a:t>https://</a:t>
            </a:r>
            <a:r>
              <a:rPr lang="en-US" altLang="ja-JP" i="1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username</a:t>
            </a:r>
            <a:r>
              <a:rPr lang="en-US" altLang="ja-JP" dirty="0">
                <a:latin typeface="Consolas" panose="020B0609020204030204" pitchFamily="49" charset="0"/>
                <a:cs typeface="Consolas" panose="020B0609020204030204" pitchFamily="49" charset="0"/>
                <a:hlinkClick r:id="rId3"/>
              </a:rPr>
              <a:t>.github.io/</a:t>
            </a:r>
            <a:endParaRPr lang="en-US" altLang="ja-JP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>
              <a:lnSpc>
                <a:spcPct val="120000"/>
              </a:lnSpc>
            </a:pPr>
            <a:r>
              <a:rPr lang="en-US" altLang="ja-JP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username</a:t>
            </a:r>
            <a:r>
              <a:rPr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ja-JP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username</a:t>
            </a:r>
            <a:r>
              <a:rPr lang="en-US" altLang="ja-JP" dirty="0" err="1">
                <a:latin typeface="Consolas" panose="020B0609020204030204" pitchFamily="49" charset="0"/>
                <a:cs typeface="Consolas" panose="020B0609020204030204" pitchFamily="49" charset="0"/>
              </a:rPr>
              <a:t>.github.io</a:t>
            </a:r>
            <a:r>
              <a:rPr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ja-JP" altLang="en-US">
                <a:latin typeface="Consolas" panose="020B0609020204030204" pitchFamily="49" charset="0"/>
                <a:cs typeface="Consolas" panose="020B0609020204030204" pitchFamily="49" charset="0"/>
              </a:rPr>
              <a:t>というリポジトリの内容が掲載される．</a:t>
            </a:r>
            <a:endParaRPr lang="en-US" altLang="ja-JP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kumimoji="1"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  <a:t>Hugo</a:t>
            </a:r>
            <a:r>
              <a:rPr kumimoji="1" lang="ja-JP" altLang="en-US">
                <a:latin typeface="Consolas" panose="020B0609020204030204" pitchFamily="49" charset="0"/>
                <a:cs typeface="Consolas" panose="020B0609020204030204" pitchFamily="49" charset="0"/>
              </a:rPr>
              <a:t>の</a:t>
            </a:r>
            <a:r>
              <a:rPr kumimoji="1" lang="en-US" altLang="ja-JP" dirty="0" err="1">
                <a:latin typeface="Consolas" panose="020B0609020204030204" pitchFamily="49" charset="0"/>
                <a:cs typeface="Consolas" panose="020B0609020204030204" pitchFamily="49" charset="0"/>
              </a:rPr>
              <a:t>config.toml</a:t>
            </a:r>
            <a:r>
              <a:rPr kumimoji="1" lang="ja-JP" altLang="en-US">
                <a:latin typeface="Consolas" panose="020B0609020204030204" pitchFamily="49" charset="0"/>
                <a:cs typeface="Consolas" panose="020B0609020204030204" pitchFamily="49" charset="0"/>
              </a:rPr>
              <a:t>の</a:t>
            </a:r>
            <a:r>
              <a:rPr kumimoji="1" lang="en-US" altLang="ja-JP" dirty="0" err="1">
                <a:latin typeface="Consolas" panose="020B0609020204030204" pitchFamily="49" charset="0"/>
                <a:cs typeface="Consolas" panose="020B0609020204030204" pitchFamily="49" charset="0"/>
              </a:rPr>
              <a:t>baseUr</a:t>
            </a:r>
            <a:r>
              <a:rPr lang="en-US" altLang="ja-JP" dirty="0" err="1">
                <a:latin typeface="Consolas" panose="020B0609020204030204" pitchFamily="49" charset="0"/>
                <a:cs typeface="Consolas" panose="020B0609020204030204" pitchFamily="49" charset="0"/>
              </a:rPr>
              <a:t>l</a:t>
            </a:r>
            <a:r>
              <a:rPr lang="ja-JP" altLang="en-US">
                <a:latin typeface="Consolas" panose="020B0609020204030204" pitchFamily="49" charset="0"/>
                <a:cs typeface="Consolas" panose="020B0609020204030204" pitchFamily="49" charset="0"/>
              </a:rPr>
              <a:t>は公開するつもりの</a:t>
            </a:r>
            <a:r>
              <a:rPr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  <a:t>URL</a:t>
            </a:r>
            <a:r>
              <a:rPr lang="ja-JP" altLang="en-US">
                <a:latin typeface="Consolas" panose="020B0609020204030204" pitchFamily="49" charset="0"/>
                <a:cs typeface="Consolas" panose="020B0609020204030204" pitchFamily="49" charset="0"/>
              </a:rPr>
              <a:t>を書こう．</a:t>
            </a:r>
            <a:endParaRPr kumimoji="1" lang="ja-JP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ABCE205-3A85-61A4-4F1D-62E7749D5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2023-05-30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559F596-2418-7E87-74FD-2C64710FF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845E4-5C92-A046-BB66-E5D9CC995B08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5696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図 10" descr="グラフィカル ユーザー インターフェイス, アプリケーション&#10;&#10;自動的に生成された説明">
            <a:extLst>
              <a:ext uri="{FF2B5EF4-FFF2-40B4-BE49-F238E27FC236}">
                <a16:creationId xmlns:a16="http://schemas.microsoft.com/office/drawing/2014/main" id="{E8FAC3EA-5DF7-06A7-762B-1894374481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7131" y="1825625"/>
            <a:ext cx="7384869" cy="4255476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4C2C6A04-A63F-C164-BD2F-90D9F7657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Hugo</a:t>
            </a:r>
            <a:r>
              <a:rPr lang="ja-JP" altLang="en-US"/>
              <a:t>のテーマ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FE4E61F-AAA8-D634-83B0-991345B874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384" y="1825625"/>
            <a:ext cx="4258490" cy="4351338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kumimoji="1" lang="ja-JP" altLang="en-US"/>
              <a:t>基本的に好みのものを選択する．</a:t>
            </a:r>
            <a:endParaRPr kumimoji="1" lang="en-US" altLang="ja-JP" dirty="0"/>
          </a:p>
          <a:p>
            <a:pPr lvl="1">
              <a:lnSpc>
                <a:spcPct val="120000"/>
              </a:lnSpc>
            </a:pPr>
            <a:r>
              <a:rPr lang="ja-JP" altLang="en-US"/>
              <a:t>シンプルなものが良い．</a:t>
            </a:r>
            <a:endParaRPr lang="en-US" altLang="ja-JP" dirty="0"/>
          </a:p>
          <a:p>
            <a:pPr lvl="1">
              <a:lnSpc>
                <a:spcPct val="120000"/>
              </a:lnSpc>
            </a:pPr>
            <a:r>
              <a:rPr lang="en-US" altLang="ja-JP" dirty="0" err="1"/>
              <a:t>exampleSite</a:t>
            </a:r>
            <a:r>
              <a:rPr lang="ja-JP" altLang="en-US"/>
              <a:t>の設定ファイルを確認する．</a:t>
            </a:r>
            <a:endParaRPr lang="en-US" altLang="ja-JP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39EE00F-A8ED-2EB2-7B72-7857615B4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dirty="0"/>
              <a:t>2023-05-30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73FD167-C854-0076-1986-E09BAE09F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845E4-5C92-A046-BB66-E5D9CC995B08}" type="slidenum">
              <a:rPr kumimoji="1" lang="ja-JP" altLang="en-US" smtClean="0"/>
              <a:t>16</a:t>
            </a:fld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2A173A3-1F6C-92CD-AD56-8E7E4369B222}"/>
              </a:ext>
            </a:extLst>
          </p:cNvPr>
          <p:cNvSpPr txBox="1"/>
          <p:nvPr/>
        </p:nvSpPr>
        <p:spPr>
          <a:xfrm>
            <a:off x="4374968" y="6354246"/>
            <a:ext cx="34420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>
                <a:latin typeface="Consolas" panose="020B0609020204030204" pitchFamily="49" charset="0"/>
                <a:cs typeface="Consolas" panose="020B0609020204030204" pitchFamily="49" charset="0"/>
                <a:hlinkClick r:id="rId3"/>
              </a:rPr>
              <a:t>https://themes.gohugo.io/</a:t>
            </a:r>
            <a:endParaRPr lang="en-US" altLang="ja-JP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77445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49B9F2-A908-F42E-5941-6E37793A8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利用しているテーマ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02F4012-AA50-2FD9-6493-0A0B98CC5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>
              <a:lnSpc>
                <a:spcPct val="120000"/>
              </a:lnSpc>
            </a:pPr>
            <a:r>
              <a:rPr kumimoji="1" lang="ja-JP" altLang="en-US"/>
              <a:t>発展プログラミング演習</a:t>
            </a:r>
            <a:endParaRPr kumimoji="1" lang="en-US" altLang="ja-JP" dirty="0"/>
          </a:p>
          <a:p>
            <a:pPr lvl="1">
              <a:lnSpc>
                <a:spcPct val="120000"/>
              </a:lnSpc>
            </a:pPr>
            <a:r>
              <a:rPr kumimoji="1" lang="en" altLang="ja-JP" dirty="0">
                <a:hlinkClick r:id="rId2"/>
              </a:rPr>
              <a:t>https://github.com/vjeantet/hugo-theme-docdock</a:t>
            </a:r>
            <a:endParaRPr lang="en-US" altLang="ja-JP" dirty="0"/>
          </a:p>
          <a:p>
            <a:pPr>
              <a:lnSpc>
                <a:spcPct val="120000"/>
              </a:lnSpc>
            </a:pPr>
            <a:r>
              <a:rPr kumimoji="1" lang="ja-JP" altLang="en-US"/>
              <a:t>玉田研究室</a:t>
            </a:r>
            <a:endParaRPr kumimoji="1" lang="en-US" altLang="ja-JP" dirty="0"/>
          </a:p>
          <a:p>
            <a:pPr lvl="1">
              <a:lnSpc>
                <a:spcPct val="120000"/>
              </a:lnSpc>
            </a:pPr>
            <a:r>
              <a:rPr kumimoji="1" lang="en" altLang="ja-JP" dirty="0">
                <a:hlinkClick r:id="rId3"/>
              </a:rPr>
              <a:t>https://github.com/bul-ikana/hugo-cards</a:t>
            </a:r>
            <a:endParaRPr lang="en-US" altLang="ja-JP" dirty="0"/>
          </a:p>
          <a:p>
            <a:pPr>
              <a:lnSpc>
                <a:spcPct val="120000"/>
              </a:lnSpc>
            </a:pPr>
            <a:r>
              <a:rPr kumimoji="1" lang="ja-JP" altLang="en-US"/>
              <a:t>宮森研究室</a:t>
            </a:r>
            <a:endParaRPr kumimoji="1" lang="en-US" altLang="ja-JP" dirty="0"/>
          </a:p>
          <a:p>
            <a:pPr lvl="1">
              <a:lnSpc>
                <a:spcPct val="120000"/>
              </a:lnSpc>
            </a:pPr>
            <a:r>
              <a:rPr kumimoji="1" lang="en-US" altLang="ja-JP" dirty="0">
                <a:hlinkClick r:id="rId4"/>
              </a:rPr>
              <a:t>https://github.com/themefisher/timer-hugo</a:t>
            </a:r>
            <a:endParaRPr kumimoji="1" lang="en-US" altLang="ja-JP" dirty="0"/>
          </a:p>
          <a:p>
            <a:pPr>
              <a:lnSpc>
                <a:spcPct val="120000"/>
              </a:lnSpc>
            </a:pPr>
            <a:r>
              <a:rPr kumimoji="1" lang="ja-JP" altLang="en-US"/>
              <a:t>棟方研究室</a:t>
            </a:r>
            <a:endParaRPr kumimoji="1" lang="en-US" altLang="ja-JP" dirty="0"/>
          </a:p>
          <a:p>
            <a:pPr lvl="1">
              <a:lnSpc>
                <a:spcPct val="120000"/>
              </a:lnSpc>
            </a:pPr>
            <a:r>
              <a:rPr kumimoji="1" lang="en" altLang="ja-JP" dirty="0">
                <a:hlinkClick r:id="rId5"/>
              </a:rPr>
              <a:t>https://github.com/de-souza/hugo-flex</a:t>
            </a:r>
            <a:endParaRPr lang="en" altLang="ja-JP" dirty="0"/>
          </a:p>
          <a:p>
            <a:pPr>
              <a:lnSpc>
                <a:spcPct val="120000"/>
              </a:lnSpc>
            </a:pPr>
            <a:r>
              <a:rPr lang="ja-JP" altLang="en-US"/>
              <a:t>玉田個人ページ（</a:t>
            </a:r>
            <a:r>
              <a:rPr lang="en-US" altLang="ja-JP" dirty="0">
                <a:hlinkClick r:id="rId6"/>
              </a:rPr>
              <a:t>https://tamada.github.io</a:t>
            </a:r>
            <a:r>
              <a:rPr lang="ja-JP" altLang="en-US"/>
              <a:t>）</a:t>
            </a:r>
            <a:endParaRPr lang="en-US" altLang="ja-JP" dirty="0"/>
          </a:p>
          <a:p>
            <a:pPr lvl="1">
              <a:lnSpc>
                <a:spcPct val="120000"/>
              </a:lnSpc>
            </a:pPr>
            <a:r>
              <a:rPr kumimoji="1" lang="en" altLang="ja-JP" dirty="0">
                <a:hlinkClick r:id="rId7"/>
              </a:rPr>
              <a:t>https://github.com/zwbetz-gh/cayman-hugo-theme</a:t>
            </a:r>
            <a:endParaRPr kumimoji="1" lang="en" altLang="ja-JP" dirty="0"/>
          </a:p>
          <a:p>
            <a:pPr>
              <a:lnSpc>
                <a:spcPct val="120000"/>
              </a:lnSpc>
            </a:pPr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F23056C-5494-5B2F-7B6D-2A7720B34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2023-05-30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55C6AE1-2C6A-C57B-8352-6C9A2E55E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845E4-5C92-A046-BB66-E5D9CC995B08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89098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CDBBA3-433E-DFF2-B548-1A61E328A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ページを作成する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8AB8F08-CACD-13CC-7462-11DA6D82F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  <a:t>content</a:t>
            </a:r>
            <a:r>
              <a:rPr kumimoji="1" lang="ja-JP" altLang="en-US"/>
              <a:t>以下に</a:t>
            </a:r>
            <a:r>
              <a:rPr kumimoji="1" lang="en-US" altLang="ja-JP" dirty="0"/>
              <a:t>Markdown</a:t>
            </a:r>
            <a:r>
              <a:rPr kumimoji="1" lang="ja-JP" altLang="en-US"/>
              <a:t>ファイル（</a:t>
            </a:r>
            <a:r>
              <a:rPr kumimoji="1"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  <a:t>.md</a:t>
            </a:r>
            <a:r>
              <a:rPr kumimoji="1" lang="ja-JP" altLang="en-US"/>
              <a:t>）を作成する．</a:t>
            </a:r>
            <a:endParaRPr kumimoji="1" lang="en-US" altLang="ja-JP" dirty="0"/>
          </a:p>
          <a:p>
            <a:pPr lvl="1"/>
            <a:r>
              <a:rPr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  <a:t>_</a:t>
            </a:r>
            <a:r>
              <a:rPr lang="en-US" altLang="ja-JP" dirty="0" err="1">
                <a:latin typeface="Consolas" panose="020B0609020204030204" pitchFamily="49" charset="0"/>
                <a:cs typeface="Consolas" panose="020B0609020204030204" pitchFamily="49" charset="0"/>
              </a:rPr>
              <a:t>index.md</a:t>
            </a:r>
            <a:r>
              <a:rPr lang="ja-JP" altLang="en-US"/>
              <a:t>はそのカテゴリのトップページとなる．</a:t>
            </a:r>
            <a:endParaRPr lang="en-US" altLang="ja-JP" dirty="0"/>
          </a:p>
          <a:p>
            <a:pPr lvl="1"/>
            <a:r>
              <a:rPr kumimoji="1" lang="en-US" altLang="ja-JP" dirty="0"/>
              <a:t>Front-matter</a:t>
            </a:r>
            <a:r>
              <a:rPr kumimoji="1" lang="ja-JP" altLang="en-US"/>
              <a:t>に必要事項を記入する．とりあえず</a:t>
            </a:r>
            <a:r>
              <a:rPr kumimoji="1"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  <a:t>title</a:t>
            </a:r>
            <a:r>
              <a:rPr kumimoji="1" lang="ja-JP" altLang="en-US"/>
              <a:t>のみで良い．</a:t>
            </a:r>
            <a:endParaRPr kumimoji="1" lang="en-US" altLang="ja-JP" dirty="0"/>
          </a:p>
          <a:p>
            <a:pPr lvl="2"/>
            <a:r>
              <a:rPr kumimoji="1" lang="en-US" altLang="ja-JP" dirty="0"/>
              <a:t>Markdown</a:t>
            </a:r>
            <a:r>
              <a:rPr kumimoji="1" lang="ja-JP" altLang="en-US"/>
              <a:t>の上部に書かれている</a:t>
            </a:r>
            <a:r>
              <a:rPr kumimoji="1" lang="en-US" altLang="ja-JP" dirty="0"/>
              <a:t>---</a:t>
            </a:r>
            <a:r>
              <a:rPr kumimoji="1" lang="ja-JP" altLang="en-US"/>
              <a:t>で囲まれた部分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CCCEABF-31C5-1AC3-DF3C-B03C1910E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2023-05-30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5028341-5E73-D0A4-9EF2-3927DEC52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845E4-5C92-A046-BB66-E5D9CC995B08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24249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D8FD3D-AFE5-7AC8-0B9D-0FD02DD19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参考サイト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1BCA942-DA9E-0047-A4D0-1DEBEE73FA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" altLang="ja-JP" dirty="0">
                <a:hlinkClick r:id="rId2"/>
              </a:rPr>
              <a:t>HUGO</a:t>
            </a:r>
            <a:r>
              <a:rPr kumimoji="1" lang="ja-JP" altLang="en-US">
                <a:hlinkClick r:id="rId2"/>
              </a:rPr>
              <a:t>で</a:t>
            </a:r>
            <a:r>
              <a:rPr kumimoji="1" lang="en" altLang="ja-JP" dirty="0">
                <a:hlinkClick r:id="rId2"/>
              </a:rPr>
              <a:t>Markdown</a:t>
            </a:r>
            <a:r>
              <a:rPr kumimoji="1" lang="ja-JP" altLang="en-US">
                <a:hlinkClick r:id="rId2"/>
              </a:rPr>
              <a:t>を使った技術ドキュメントの管理が良い</a:t>
            </a:r>
            <a:endParaRPr kumimoji="1" lang="en-US" altLang="ja-JP" dirty="0"/>
          </a:p>
          <a:p>
            <a:r>
              <a:rPr lang="en" altLang="ja-JP" i="0" u="none" strike="noStrike" dirty="0">
                <a:solidFill>
                  <a:srgbClr val="444444"/>
                </a:solidFill>
                <a:effectLst/>
                <a:hlinkClick r:id="rId3"/>
              </a:rPr>
              <a:t>Hugo — </a:t>
            </a:r>
            <a:r>
              <a:rPr lang="ja-JP" altLang="en-US" i="0" u="none" strike="noStrike">
                <a:solidFill>
                  <a:srgbClr val="444444"/>
                </a:solidFill>
                <a:effectLst/>
                <a:hlinkClick r:id="rId3"/>
              </a:rPr>
              <a:t>静的サイトを高速生成</a:t>
            </a:r>
            <a:endParaRPr lang="ja-JP" altLang="en-US" i="0">
              <a:solidFill>
                <a:srgbClr val="444444"/>
              </a:solidFill>
              <a:effectLst/>
            </a:endParaRP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24BDD2A-454D-660A-BA94-B03D143D6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2023-05-30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7582D5A-DD7F-9EB7-1165-109AD10E1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845E4-5C92-A046-BB66-E5D9CC995B08}" type="slidenum">
              <a:rPr kumimoji="1" lang="ja-JP" altLang="en-US" smtClean="0"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6666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81AB0CC-4B72-A62C-F8AE-62D2407B8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2023-05-30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3807DFA-1C3A-AE7A-E790-7C927B85B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845E4-5C92-A046-BB66-E5D9CC995B08}" type="slidenum">
              <a:rPr kumimoji="1" lang="ja-JP" altLang="en-US" smtClean="0"/>
              <a:t>2</a:t>
            </a:fld>
            <a:endParaRPr kumimoji="1" lang="ja-JP" altLang="en-US"/>
          </a:p>
        </p:txBody>
      </p: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C7C754BF-A674-1F66-96CF-DF3059A0FB96}"/>
              </a:ext>
            </a:extLst>
          </p:cNvPr>
          <p:cNvGrpSpPr/>
          <p:nvPr/>
        </p:nvGrpSpPr>
        <p:grpSpPr>
          <a:xfrm>
            <a:off x="838200" y="1342345"/>
            <a:ext cx="4680000" cy="720000"/>
            <a:chOff x="838200" y="1690688"/>
            <a:chExt cx="4680000" cy="720000"/>
          </a:xfrm>
        </p:grpSpPr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2667C075-353B-2054-F003-63347C5338CA}"/>
                </a:ext>
              </a:extLst>
            </p:cNvPr>
            <p:cNvSpPr/>
            <p:nvPr/>
          </p:nvSpPr>
          <p:spPr>
            <a:xfrm>
              <a:off x="2083800" y="1690688"/>
              <a:ext cx="914400" cy="720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6" name="角丸四角形 5">
              <a:extLst>
                <a:ext uri="{FF2B5EF4-FFF2-40B4-BE49-F238E27FC236}">
                  <a16:creationId xmlns:a16="http://schemas.microsoft.com/office/drawing/2014/main" id="{B82609B9-AFC1-5798-38E9-4C51283BC8E7}"/>
                </a:ext>
              </a:extLst>
            </p:cNvPr>
            <p:cNvSpPr/>
            <p:nvPr/>
          </p:nvSpPr>
          <p:spPr>
            <a:xfrm>
              <a:off x="838200" y="1690688"/>
              <a:ext cx="2160000" cy="72000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600" dirty="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2023-04-11 (Tue)</a:t>
              </a:r>
            </a:p>
            <a:p>
              <a:r>
                <a:rPr lang="ja-JP" altLang="en-US" sz="160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第</a:t>
              </a:r>
              <a:r>
                <a:rPr lang="en-US" altLang="ja-JP" sz="1600" dirty="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01</a:t>
              </a:r>
              <a:r>
                <a:rPr lang="ja-JP" altLang="en-US" sz="160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講</a:t>
              </a:r>
              <a:endParaRPr kumimoji="1" lang="ja-JP" altLang="en-US" sz="1600">
                <a:solidFill>
                  <a:sysClr val="windowText" lastClr="000000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5F1FECD2-E1D0-F7D3-E703-DB7FD73CDAA9}"/>
                </a:ext>
              </a:extLst>
            </p:cNvPr>
            <p:cNvSpPr/>
            <p:nvPr/>
          </p:nvSpPr>
          <p:spPr>
            <a:xfrm>
              <a:off x="2998200" y="1690688"/>
              <a:ext cx="914400" cy="72000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0" name="角丸四角形 9">
              <a:extLst>
                <a:ext uri="{FF2B5EF4-FFF2-40B4-BE49-F238E27FC236}">
                  <a16:creationId xmlns:a16="http://schemas.microsoft.com/office/drawing/2014/main" id="{4A726442-3021-CBEC-FFBC-C32ACB47C244}"/>
                </a:ext>
              </a:extLst>
            </p:cNvPr>
            <p:cNvSpPr/>
            <p:nvPr/>
          </p:nvSpPr>
          <p:spPr>
            <a:xfrm>
              <a:off x="2998200" y="1690688"/>
              <a:ext cx="2520000" cy="720000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sz="160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全体説明</a:t>
              </a:r>
              <a:endParaRPr kumimoji="1" lang="en-US" altLang="ja-JP" sz="1600" dirty="0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DBBFB007-8F56-B227-A0C9-97B3C2871E13}"/>
              </a:ext>
            </a:extLst>
          </p:cNvPr>
          <p:cNvGrpSpPr/>
          <p:nvPr/>
        </p:nvGrpSpPr>
        <p:grpSpPr>
          <a:xfrm>
            <a:off x="838200" y="2131793"/>
            <a:ext cx="4680000" cy="720000"/>
            <a:chOff x="838200" y="1690688"/>
            <a:chExt cx="4680000" cy="720000"/>
          </a:xfrm>
        </p:grpSpPr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76EBB950-AE17-7586-B846-A3F99CF24039}"/>
                </a:ext>
              </a:extLst>
            </p:cNvPr>
            <p:cNvSpPr/>
            <p:nvPr/>
          </p:nvSpPr>
          <p:spPr>
            <a:xfrm>
              <a:off x="2083800" y="1690688"/>
              <a:ext cx="914400" cy="720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4" name="角丸四角形 13">
              <a:extLst>
                <a:ext uri="{FF2B5EF4-FFF2-40B4-BE49-F238E27FC236}">
                  <a16:creationId xmlns:a16="http://schemas.microsoft.com/office/drawing/2014/main" id="{027B1B45-D8F7-9F2F-FF8A-68E1392DCA96}"/>
                </a:ext>
              </a:extLst>
            </p:cNvPr>
            <p:cNvSpPr/>
            <p:nvPr/>
          </p:nvSpPr>
          <p:spPr>
            <a:xfrm>
              <a:off x="838200" y="1690688"/>
              <a:ext cx="2160000" cy="72000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600" dirty="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2023-04-18 (Tue)</a:t>
              </a:r>
            </a:p>
            <a:p>
              <a:r>
                <a:rPr lang="ja-JP" altLang="en-US" sz="160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第</a:t>
              </a:r>
              <a:r>
                <a:rPr lang="en-US" altLang="ja-JP" sz="1600" dirty="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02</a:t>
              </a:r>
              <a:r>
                <a:rPr lang="ja-JP" altLang="en-US" sz="160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講</a:t>
              </a:r>
              <a:endParaRPr kumimoji="1" lang="ja-JP" altLang="en-US" sz="1600">
                <a:solidFill>
                  <a:sysClr val="windowText" lastClr="000000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D3633BE7-B1B9-DB6F-F53B-324D02E5C61D}"/>
                </a:ext>
              </a:extLst>
            </p:cNvPr>
            <p:cNvSpPr/>
            <p:nvPr/>
          </p:nvSpPr>
          <p:spPr>
            <a:xfrm>
              <a:off x="2998200" y="1690688"/>
              <a:ext cx="914400" cy="72000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6" name="角丸四角形 15">
              <a:extLst>
                <a:ext uri="{FF2B5EF4-FFF2-40B4-BE49-F238E27FC236}">
                  <a16:creationId xmlns:a16="http://schemas.microsoft.com/office/drawing/2014/main" id="{AE93708F-C14D-66CE-947F-443ACBADC394}"/>
                </a:ext>
              </a:extLst>
            </p:cNvPr>
            <p:cNvSpPr/>
            <p:nvPr/>
          </p:nvSpPr>
          <p:spPr>
            <a:xfrm>
              <a:off x="2998200" y="1690688"/>
              <a:ext cx="2520000" cy="720000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60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Usage/README</a:t>
              </a:r>
              <a:endParaRPr kumimoji="1" lang="ja-JP" altLang="en-US" sz="1600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12174C03-6939-33E1-F43C-0A0F464582E0}"/>
              </a:ext>
            </a:extLst>
          </p:cNvPr>
          <p:cNvGrpSpPr/>
          <p:nvPr/>
        </p:nvGrpSpPr>
        <p:grpSpPr>
          <a:xfrm>
            <a:off x="838200" y="2921241"/>
            <a:ext cx="4680000" cy="720000"/>
            <a:chOff x="838200" y="1690688"/>
            <a:chExt cx="4680000" cy="720000"/>
          </a:xfrm>
        </p:grpSpPr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36DE8B58-8FC6-816F-1326-849EE1F6C78F}"/>
                </a:ext>
              </a:extLst>
            </p:cNvPr>
            <p:cNvSpPr/>
            <p:nvPr/>
          </p:nvSpPr>
          <p:spPr>
            <a:xfrm>
              <a:off x="2083800" y="1690688"/>
              <a:ext cx="914400" cy="720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9" name="角丸四角形 18">
              <a:extLst>
                <a:ext uri="{FF2B5EF4-FFF2-40B4-BE49-F238E27FC236}">
                  <a16:creationId xmlns:a16="http://schemas.microsoft.com/office/drawing/2014/main" id="{1AD04CAA-E202-8680-3673-65F67772E8E1}"/>
                </a:ext>
              </a:extLst>
            </p:cNvPr>
            <p:cNvSpPr/>
            <p:nvPr/>
          </p:nvSpPr>
          <p:spPr>
            <a:xfrm>
              <a:off x="838200" y="1690688"/>
              <a:ext cx="2160000" cy="72000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600" dirty="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2023-04-25 (Tue)</a:t>
              </a:r>
            </a:p>
            <a:p>
              <a:r>
                <a:rPr lang="ja-JP" altLang="en-US" sz="160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第</a:t>
              </a:r>
              <a:r>
                <a:rPr lang="en-US" altLang="ja-JP" sz="1600" dirty="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03</a:t>
              </a:r>
              <a:r>
                <a:rPr lang="ja-JP" altLang="en-US" sz="160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講</a:t>
              </a:r>
              <a:endParaRPr kumimoji="1" lang="ja-JP" altLang="en-US" sz="1600">
                <a:solidFill>
                  <a:sysClr val="windowText" lastClr="000000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9C66CCA2-3037-5D9A-DBC1-355957F3D439}"/>
                </a:ext>
              </a:extLst>
            </p:cNvPr>
            <p:cNvSpPr/>
            <p:nvPr/>
          </p:nvSpPr>
          <p:spPr>
            <a:xfrm>
              <a:off x="2998200" y="1690688"/>
              <a:ext cx="914400" cy="72000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21" name="角丸四角形 20">
              <a:extLst>
                <a:ext uri="{FF2B5EF4-FFF2-40B4-BE49-F238E27FC236}">
                  <a16:creationId xmlns:a16="http://schemas.microsoft.com/office/drawing/2014/main" id="{F6FC2CF1-2EB6-4F69-606E-7F604A8FAAF2}"/>
                </a:ext>
              </a:extLst>
            </p:cNvPr>
            <p:cNvSpPr/>
            <p:nvPr/>
          </p:nvSpPr>
          <p:spPr>
            <a:xfrm>
              <a:off x="2998200" y="1690688"/>
              <a:ext cx="2520000" cy="720000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600" dirty="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CI/CD</a:t>
              </a:r>
              <a:r>
                <a:rPr kumimoji="1" lang="ja-JP" altLang="en-US" sz="160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（</a:t>
              </a:r>
              <a:r>
                <a:rPr kumimoji="1" lang="en-US" altLang="ja-JP" sz="1600" dirty="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1/2</a:t>
              </a:r>
              <a:r>
                <a:rPr kumimoji="1" lang="ja-JP" altLang="en-US" sz="160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）</a:t>
              </a:r>
            </a:p>
          </p:txBody>
        </p:sp>
      </p:grp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C3BD1273-F685-2D28-3CF7-00FD42B8A405}"/>
              </a:ext>
            </a:extLst>
          </p:cNvPr>
          <p:cNvGrpSpPr/>
          <p:nvPr/>
        </p:nvGrpSpPr>
        <p:grpSpPr>
          <a:xfrm>
            <a:off x="838200" y="3710689"/>
            <a:ext cx="4680000" cy="720000"/>
            <a:chOff x="838200" y="1690688"/>
            <a:chExt cx="4680000" cy="720000"/>
          </a:xfrm>
        </p:grpSpPr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822D544F-EDBE-120C-A727-B2DC4D4472C9}"/>
                </a:ext>
              </a:extLst>
            </p:cNvPr>
            <p:cNvSpPr/>
            <p:nvPr/>
          </p:nvSpPr>
          <p:spPr>
            <a:xfrm>
              <a:off x="2083800" y="1690688"/>
              <a:ext cx="914400" cy="720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24" name="角丸四角形 23">
              <a:extLst>
                <a:ext uri="{FF2B5EF4-FFF2-40B4-BE49-F238E27FC236}">
                  <a16:creationId xmlns:a16="http://schemas.microsoft.com/office/drawing/2014/main" id="{D6EBFBCF-B155-540A-AD01-C3558FBF25BA}"/>
                </a:ext>
              </a:extLst>
            </p:cNvPr>
            <p:cNvSpPr/>
            <p:nvPr/>
          </p:nvSpPr>
          <p:spPr>
            <a:xfrm>
              <a:off x="838200" y="1690688"/>
              <a:ext cx="2160000" cy="72000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600" dirty="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2023-05-02 (Tue)</a:t>
              </a:r>
            </a:p>
            <a:p>
              <a:r>
                <a:rPr lang="ja-JP" altLang="en-US" sz="160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第</a:t>
              </a:r>
              <a:r>
                <a:rPr lang="en-US" altLang="ja-JP" sz="1600" dirty="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04</a:t>
              </a:r>
              <a:r>
                <a:rPr lang="ja-JP" altLang="en-US" sz="160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講</a:t>
              </a:r>
              <a:endParaRPr kumimoji="1" lang="ja-JP" altLang="en-US" sz="1600">
                <a:solidFill>
                  <a:sysClr val="windowText" lastClr="000000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823EA545-EA85-393E-1FB2-3CF84CD9E3C1}"/>
                </a:ext>
              </a:extLst>
            </p:cNvPr>
            <p:cNvSpPr/>
            <p:nvPr/>
          </p:nvSpPr>
          <p:spPr>
            <a:xfrm>
              <a:off x="2998200" y="1690688"/>
              <a:ext cx="914400" cy="72000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26" name="角丸四角形 25">
              <a:extLst>
                <a:ext uri="{FF2B5EF4-FFF2-40B4-BE49-F238E27FC236}">
                  <a16:creationId xmlns:a16="http://schemas.microsoft.com/office/drawing/2014/main" id="{6AC6C247-92F2-875E-B9A2-2162D45DDF1F}"/>
                </a:ext>
              </a:extLst>
            </p:cNvPr>
            <p:cNvSpPr/>
            <p:nvPr/>
          </p:nvSpPr>
          <p:spPr>
            <a:xfrm>
              <a:off x="2998200" y="1690688"/>
              <a:ext cx="2520000" cy="720000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600" dirty="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CI/CD</a:t>
              </a:r>
              <a:r>
                <a:rPr kumimoji="1" lang="ja-JP" altLang="en-US" sz="160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（</a:t>
              </a:r>
              <a:r>
                <a:rPr lang="en-US" altLang="ja-JP" sz="1600" dirty="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2</a:t>
              </a:r>
              <a:r>
                <a:rPr kumimoji="1" lang="en-US" altLang="ja-JP" sz="1600" dirty="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/2</a:t>
              </a:r>
              <a:r>
                <a:rPr kumimoji="1" lang="ja-JP" altLang="en-US" sz="160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）</a:t>
              </a:r>
            </a:p>
          </p:txBody>
        </p:sp>
      </p:grpSp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01D3E7C5-E7F7-B95C-00BD-60CA7920D4A1}"/>
              </a:ext>
            </a:extLst>
          </p:cNvPr>
          <p:cNvGrpSpPr/>
          <p:nvPr/>
        </p:nvGrpSpPr>
        <p:grpSpPr>
          <a:xfrm>
            <a:off x="838200" y="4500137"/>
            <a:ext cx="4680000" cy="720000"/>
            <a:chOff x="838200" y="1690688"/>
            <a:chExt cx="4680000" cy="720000"/>
          </a:xfrm>
        </p:grpSpPr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213483A4-2AED-B94F-16D2-1F931B85FED7}"/>
                </a:ext>
              </a:extLst>
            </p:cNvPr>
            <p:cNvSpPr/>
            <p:nvPr/>
          </p:nvSpPr>
          <p:spPr>
            <a:xfrm>
              <a:off x="2083800" y="1690688"/>
              <a:ext cx="914400" cy="720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29" name="角丸四角形 28">
              <a:extLst>
                <a:ext uri="{FF2B5EF4-FFF2-40B4-BE49-F238E27FC236}">
                  <a16:creationId xmlns:a16="http://schemas.microsoft.com/office/drawing/2014/main" id="{649C4D38-4302-3071-ED4C-4E2C1E6F60EF}"/>
                </a:ext>
              </a:extLst>
            </p:cNvPr>
            <p:cNvSpPr/>
            <p:nvPr/>
          </p:nvSpPr>
          <p:spPr>
            <a:xfrm>
              <a:off x="838200" y="1690688"/>
              <a:ext cx="2160000" cy="72000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600" dirty="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2023-05-09 (Tue)</a:t>
              </a:r>
            </a:p>
            <a:p>
              <a:r>
                <a:rPr lang="ja-JP" altLang="en-US" sz="160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第</a:t>
              </a:r>
              <a:r>
                <a:rPr lang="en-US" altLang="ja-JP" sz="1600" dirty="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05</a:t>
              </a:r>
              <a:r>
                <a:rPr lang="ja-JP" altLang="en-US" sz="160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講</a:t>
              </a:r>
              <a:endParaRPr kumimoji="1" lang="ja-JP" altLang="en-US" sz="1600">
                <a:solidFill>
                  <a:sysClr val="windowText" lastClr="000000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20359EC8-7077-8253-213B-54E7EB90D550}"/>
                </a:ext>
              </a:extLst>
            </p:cNvPr>
            <p:cNvSpPr/>
            <p:nvPr/>
          </p:nvSpPr>
          <p:spPr>
            <a:xfrm>
              <a:off x="2998200" y="1690688"/>
              <a:ext cx="914400" cy="72000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31" name="角丸四角形 30">
              <a:extLst>
                <a:ext uri="{FF2B5EF4-FFF2-40B4-BE49-F238E27FC236}">
                  <a16:creationId xmlns:a16="http://schemas.microsoft.com/office/drawing/2014/main" id="{3D315416-AA7A-0F21-5157-B436B74D75A3}"/>
                </a:ext>
              </a:extLst>
            </p:cNvPr>
            <p:cNvSpPr/>
            <p:nvPr/>
          </p:nvSpPr>
          <p:spPr>
            <a:xfrm>
              <a:off x="2998200" y="1690688"/>
              <a:ext cx="2520000" cy="720000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sz="160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プログラミング（</a:t>
              </a:r>
              <a:r>
                <a:rPr kumimoji="1" lang="en-US" altLang="ja-JP" sz="1600" dirty="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1/3</a:t>
              </a:r>
              <a:r>
                <a:rPr kumimoji="1" lang="ja-JP" altLang="en-US" sz="160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）</a:t>
              </a:r>
              <a:endParaRPr kumimoji="1" lang="en-US" altLang="ja-JP" sz="1600" dirty="0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  <a:p>
              <a:r>
                <a:rPr lang="en-US" altLang="ja-JP" sz="1600" dirty="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CLI Parsing</a:t>
              </a:r>
              <a:endParaRPr kumimoji="1" lang="ja-JP" altLang="en-US" sz="1600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p:grpSp>
        <p:nvGrpSpPr>
          <p:cNvPr id="32" name="グループ化 31">
            <a:extLst>
              <a:ext uri="{FF2B5EF4-FFF2-40B4-BE49-F238E27FC236}">
                <a16:creationId xmlns:a16="http://schemas.microsoft.com/office/drawing/2014/main" id="{59E8C5B3-4BDD-B97A-F280-FF05155635AB}"/>
              </a:ext>
            </a:extLst>
          </p:cNvPr>
          <p:cNvGrpSpPr/>
          <p:nvPr/>
        </p:nvGrpSpPr>
        <p:grpSpPr>
          <a:xfrm>
            <a:off x="838200" y="5289585"/>
            <a:ext cx="4680000" cy="720000"/>
            <a:chOff x="838200" y="1690688"/>
            <a:chExt cx="4680000" cy="720000"/>
          </a:xfrm>
        </p:grpSpPr>
        <p:sp>
          <p:nvSpPr>
            <p:cNvPr id="33" name="正方形/長方形 32">
              <a:extLst>
                <a:ext uri="{FF2B5EF4-FFF2-40B4-BE49-F238E27FC236}">
                  <a16:creationId xmlns:a16="http://schemas.microsoft.com/office/drawing/2014/main" id="{F31C864E-B2D5-E25F-961B-4509B1E1216A}"/>
                </a:ext>
              </a:extLst>
            </p:cNvPr>
            <p:cNvSpPr/>
            <p:nvPr/>
          </p:nvSpPr>
          <p:spPr>
            <a:xfrm>
              <a:off x="2083800" y="1690688"/>
              <a:ext cx="914400" cy="720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34" name="角丸四角形 33">
              <a:extLst>
                <a:ext uri="{FF2B5EF4-FFF2-40B4-BE49-F238E27FC236}">
                  <a16:creationId xmlns:a16="http://schemas.microsoft.com/office/drawing/2014/main" id="{A5138C17-5A53-46EB-7527-4A53707F820E}"/>
                </a:ext>
              </a:extLst>
            </p:cNvPr>
            <p:cNvSpPr/>
            <p:nvPr/>
          </p:nvSpPr>
          <p:spPr>
            <a:xfrm>
              <a:off x="838200" y="1690688"/>
              <a:ext cx="2160000" cy="72000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600" dirty="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2023-05-16 (Tue)</a:t>
              </a:r>
            </a:p>
            <a:p>
              <a:r>
                <a:rPr lang="ja-JP" altLang="en-US" sz="160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第</a:t>
              </a:r>
              <a:r>
                <a:rPr lang="en-US" altLang="ja-JP" sz="1600" dirty="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06</a:t>
              </a:r>
              <a:r>
                <a:rPr lang="ja-JP" altLang="en-US" sz="160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講</a:t>
              </a:r>
              <a:endParaRPr kumimoji="1" lang="ja-JP" altLang="en-US" sz="1600">
                <a:solidFill>
                  <a:sysClr val="windowText" lastClr="000000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35" name="正方形/長方形 34">
              <a:extLst>
                <a:ext uri="{FF2B5EF4-FFF2-40B4-BE49-F238E27FC236}">
                  <a16:creationId xmlns:a16="http://schemas.microsoft.com/office/drawing/2014/main" id="{11E86EB7-9C5D-D710-F0E7-57C9B75FD290}"/>
                </a:ext>
              </a:extLst>
            </p:cNvPr>
            <p:cNvSpPr/>
            <p:nvPr/>
          </p:nvSpPr>
          <p:spPr>
            <a:xfrm>
              <a:off x="2998200" y="1690688"/>
              <a:ext cx="914400" cy="72000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36" name="角丸四角形 35">
              <a:extLst>
                <a:ext uri="{FF2B5EF4-FFF2-40B4-BE49-F238E27FC236}">
                  <a16:creationId xmlns:a16="http://schemas.microsoft.com/office/drawing/2014/main" id="{8538B958-458E-F97F-9F31-575A47B17FF2}"/>
                </a:ext>
              </a:extLst>
            </p:cNvPr>
            <p:cNvSpPr/>
            <p:nvPr/>
          </p:nvSpPr>
          <p:spPr>
            <a:xfrm>
              <a:off x="2998200" y="1690688"/>
              <a:ext cx="2520000" cy="720000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sz="160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プログラミング（</a:t>
              </a:r>
              <a:r>
                <a:rPr lang="en-US" altLang="ja-JP" sz="1600" dirty="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2</a:t>
              </a:r>
              <a:r>
                <a:rPr kumimoji="1" lang="en-US" altLang="ja-JP" sz="1600" dirty="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/3</a:t>
              </a:r>
              <a:r>
                <a:rPr kumimoji="1" lang="ja-JP" altLang="en-US" sz="160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）</a:t>
              </a:r>
              <a:endParaRPr kumimoji="1" lang="en-US" altLang="ja-JP" sz="1600" dirty="0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  <a:p>
              <a:r>
                <a:rPr lang="en-US" altLang="ja-JP" sz="1600" dirty="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Web API</a:t>
              </a:r>
              <a:endParaRPr kumimoji="1" lang="ja-JP" altLang="en-US" sz="1600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p:grpSp>
        <p:nvGrpSpPr>
          <p:cNvPr id="37" name="グループ化 36">
            <a:extLst>
              <a:ext uri="{FF2B5EF4-FFF2-40B4-BE49-F238E27FC236}">
                <a16:creationId xmlns:a16="http://schemas.microsoft.com/office/drawing/2014/main" id="{DE6DF78E-A1BE-A0EA-08E5-8421D8D7B1C3}"/>
              </a:ext>
            </a:extLst>
          </p:cNvPr>
          <p:cNvGrpSpPr/>
          <p:nvPr/>
        </p:nvGrpSpPr>
        <p:grpSpPr>
          <a:xfrm>
            <a:off x="838200" y="6079032"/>
            <a:ext cx="4680000" cy="720000"/>
            <a:chOff x="838200" y="1690688"/>
            <a:chExt cx="4680000" cy="720000"/>
          </a:xfrm>
        </p:grpSpPr>
        <p:sp>
          <p:nvSpPr>
            <p:cNvPr id="38" name="正方形/長方形 37">
              <a:extLst>
                <a:ext uri="{FF2B5EF4-FFF2-40B4-BE49-F238E27FC236}">
                  <a16:creationId xmlns:a16="http://schemas.microsoft.com/office/drawing/2014/main" id="{438CB75B-E5F5-5260-D8FC-BD82E05A96D6}"/>
                </a:ext>
              </a:extLst>
            </p:cNvPr>
            <p:cNvSpPr/>
            <p:nvPr/>
          </p:nvSpPr>
          <p:spPr>
            <a:xfrm>
              <a:off x="2083800" y="1690688"/>
              <a:ext cx="914400" cy="720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39" name="角丸四角形 38">
              <a:extLst>
                <a:ext uri="{FF2B5EF4-FFF2-40B4-BE49-F238E27FC236}">
                  <a16:creationId xmlns:a16="http://schemas.microsoft.com/office/drawing/2014/main" id="{ED8F9862-F0F1-921B-B6ED-D2E79FA2B721}"/>
                </a:ext>
              </a:extLst>
            </p:cNvPr>
            <p:cNvSpPr/>
            <p:nvPr/>
          </p:nvSpPr>
          <p:spPr>
            <a:xfrm>
              <a:off x="838200" y="1690688"/>
              <a:ext cx="2160000" cy="72000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600" dirty="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2023-05-23 (Tue)</a:t>
              </a:r>
            </a:p>
            <a:p>
              <a:r>
                <a:rPr lang="ja-JP" altLang="en-US" sz="160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第</a:t>
              </a:r>
              <a:r>
                <a:rPr lang="en-US" altLang="ja-JP" sz="1600" dirty="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07</a:t>
              </a:r>
              <a:r>
                <a:rPr lang="ja-JP" altLang="en-US" sz="160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講</a:t>
              </a:r>
              <a:endParaRPr kumimoji="1" lang="ja-JP" altLang="en-US" sz="1600">
                <a:solidFill>
                  <a:sysClr val="windowText" lastClr="000000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40" name="正方形/長方形 39">
              <a:extLst>
                <a:ext uri="{FF2B5EF4-FFF2-40B4-BE49-F238E27FC236}">
                  <a16:creationId xmlns:a16="http://schemas.microsoft.com/office/drawing/2014/main" id="{A6568BD5-FAF9-33A7-58FF-8E9F0B50CBFB}"/>
                </a:ext>
              </a:extLst>
            </p:cNvPr>
            <p:cNvSpPr/>
            <p:nvPr/>
          </p:nvSpPr>
          <p:spPr>
            <a:xfrm>
              <a:off x="2998200" y="1690688"/>
              <a:ext cx="914400" cy="72000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41" name="角丸四角形 40">
              <a:extLst>
                <a:ext uri="{FF2B5EF4-FFF2-40B4-BE49-F238E27FC236}">
                  <a16:creationId xmlns:a16="http://schemas.microsoft.com/office/drawing/2014/main" id="{94830E67-CE5E-DC69-0F93-70F78590D634}"/>
                </a:ext>
              </a:extLst>
            </p:cNvPr>
            <p:cNvSpPr/>
            <p:nvPr/>
          </p:nvSpPr>
          <p:spPr>
            <a:xfrm>
              <a:off x="2998200" y="1690688"/>
              <a:ext cx="2520000" cy="720000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sz="160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プログラミング（</a:t>
              </a:r>
              <a:r>
                <a:rPr lang="en-US" altLang="ja-JP" sz="1600" dirty="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3/</a:t>
              </a:r>
              <a:r>
                <a:rPr kumimoji="1" lang="en-US" altLang="ja-JP" sz="1600" dirty="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3</a:t>
              </a:r>
              <a:r>
                <a:rPr kumimoji="1" lang="ja-JP" altLang="en-US" sz="160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）</a:t>
              </a:r>
              <a:endParaRPr kumimoji="1" lang="en-US" altLang="ja-JP" sz="1600" dirty="0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  <a:p>
              <a:r>
                <a:rPr kumimoji="1" lang="ja-JP" altLang="en-US" sz="160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自動テスト（</a:t>
              </a:r>
              <a:r>
                <a:rPr kumimoji="1" lang="en-US" altLang="ja-JP" sz="1600" dirty="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1/3</a:t>
              </a:r>
              <a:r>
                <a:rPr kumimoji="1" lang="ja-JP" altLang="en-US" sz="160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）</a:t>
              </a:r>
            </a:p>
          </p:txBody>
        </p:sp>
      </p:grpSp>
      <p:grpSp>
        <p:nvGrpSpPr>
          <p:cNvPr id="42" name="グループ化 41">
            <a:extLst>
              <a:ext uri="{FF2B5EF4-FFF2-40B4-BE49-F238E27FC236}">
                <a16:creationId xmlns:a16="http://schemas.microsoft.com/office/drawing/2014/main" id="{15376C2D-8FA6-58A9-8D93-858BCD7E0273}"/>
              </a:ext>
            </a:extLst>
          </p:cNvPr>
          <p:cNvGrpSpPr/>
          <p:nvPr/>
        </p:nvGrpSpPr>
        <p:grpSpPr>
          <a:xfrm>
            <a:off x="6673800" y="551183"/>
            <a:ext cx="4680000" cy="720000"/>
            <a:chOff x="838200" y="1690688"/>
            <a:chExt cx="4680000" cy="720000"/>
          </a:xfrm>
        </p:grpSpPr>
        <p:sp>
          <p:nvSpPr>
            <p:cNvPr id="43" name="正方形/長方形 42">
              <a:extLst>
                <a:ext uri="{FF2B5EF4-FFF2-40B4-BE49-F238E27FC236}">
                  <a16:creationId xmlns:a16="http://schemas.microsoft.com/office/drawing/2014/main" id="{54067F17-73FD-4264-D35C-DB42991B47B6}"/>
                </a:ext>
              </a:extLst>
            </p:cNvPr>
            <p:cNvSpPr/>
            <p:nvPr/>
          </p:nvSpPr>
          <p:spPr>
            <a:xfrm>
              <a:off x="2083800" y="1690688"/>
              <a:ext cx="914400" cy="720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44" name="角丸四角形 43">
              <a:extLst>
                <a:ext uri="{FF2B5EF4-FFF2-40B4-BE49-F238E27FC236}">
                  <a16:creationId xmlns:a16="http://schemas.microsoft.com/office/drawing/2014/main" id="{AC3E08F0-7094-3ACD-8495-481D95F88BC5}"/>
                </a:ext>
              </a:extLst>
            </p:cNvPr>
            <p:cNvSpPr/>
            <p:nvPr/>
          </p:nvSpPr>
          <p:spPr>
            <a:xfrm>
              <a:off x="838200" y="1690688"/>
              <a:ext cx="2160000" cy="72000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600" dirty="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2023-05-30 (Tue)</a:t>
              </a:r>
            </a:p>
            <a:p>
              <a:r>
                <a:rPr lang="ja-JP" altLang="en-US" sz="160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第</a:t>
              </a:r>
              <a:r>
                <a:rPr lang="en-US" altLang="ja-JP" sz="1600" dirty="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08</a:t>
              </a:r>
              <a:r>
                <a:rPr lang="ja-JP" altLang="en-US" sz="160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講</a:t>
              </a:r>
              <a:endParaRPr kumimoji="1" lang="ja-JP" altLang="en-US" sz="1600">
                <a:solidFill>
                  <a:sysClr val="windowText" lastClr="000000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45" name="正方形/長方形 44">
              <a:extLst>
                <a:ext uri="{FF2B5EF4-FFF2-40B4-BE49-F238E27FC236}">
                  <a16:creationId xmlns:a16="http://schemas.microsoft.com/office/drawing/2014/main" id="{4D4EC3CB-8C25-46C7-2C96-A54D0783F3D2}"/>
                </a:ext>
              </a:extLst>
            </p:cNvPr>
            <p:cNvSpPr/>
            <p:nvPr/>
          </p:nvSpPr>
          <p:spPr>
            <a:xfrm>
              <a:off x="2998200" y="1690688"/>
              <a:ext cx="914400" cy="72000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46" name="角丸四角形 45">
              <a:extLst>
                <a:ext uri="{FF2B5EF4-FFF2-40B4-BE49-F238E27FC236}">
                  <a16:creationId xmlns:a16="http://schemas.microsoft.com/office/drawing/2014/main" id="{7AC751FA-89DB-54BC-8846-E5235C96E851}"/>
                </a:ext>
              </a:extLst>
            </p:cNvPr>
            <p:cNvSpPr/>
            <p:nvPr/>
          </p:nvSpPr>
          <p:spPr>
            <a:xfrm>
              <a:off x="2998200" y="1690688"/>
              <a:ext cx="2520000" cy="720000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sz="160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自動テスト（</a:t>
              </a:r>
              <a:r>
                <a:rPr lang="en-US" altLang="ja-JP" sz="1600" dirty="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2</a:t>
              </a:r>
              <a:r>
                <a:rPr kumimoji="1" lang="en-US" altLang="ja-JP" sz="1600" dirty="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/3</a:t>
              </a:r>
              <a:r>
                <a:rPr kumimoji="1" lang="ja-JP" altLang="en-US" sz="160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）</a:t>
              </a:r>
            </a:p>
          </p:txBody>
        </p:sp>
      </p:grpSp>
      <p:grpSp>
        <p:nvGrpSpPr>
          <p:cNvPr id="62" name="グループ化 61">
            <a:extLst>
              <a:ext uri="{FF2B5EF4-FFF2-40B4-BE49-F238E27FC236}">
                <a16:creationId xmlns:a16="http://schemas.microsoft.com/office/drawing/2014/main" id="{02A69188-393F-42CA-50F7-DDC9FA38E7CB}"/>
              </a:ext>
            </a:extLst>
          </p:cNvPr>
          <p:cNvGrpSpPr/>
          <p:nvPr/>
        </p:nvGrpSpPr>
        <p:grpSpPr>
          <a:xfrm>
            <a:off x="6673800" y="1342345"/>
            <a:ext cx="4680000" cy="720000"/>
            <a:chOff x="838200" y="1690688"/>
            <a:chExt cx="4680000" cy="720000"/>
          </a:xfrm>
        </p:grpSpPr>
        <p:sp>
          <p:nvSpPr>
            <p:cNvPr id="63" name="正方形/長方形 62">
              <a:extLst>
                <a:ext uri="{FF2B5EF4-FFF2-40B4-BE49-F238E27FC236}">
                  <a16:creationId xmlns:a16="http://schemas.microsoft.com/office/drawing/2014/main" id="{CE1F2089-B23D-930A-4928-4F546BE0415E}"/>
                </a:ext>
              </a:extLst>
            </p:cNvPr>
            <p:cNvSpPr/>
            <p:nvPr/>
          </p:nvSpPr>
          <p:spPr>
            <a:xfrm>
              <a:off x="2083800" y="1690688"/>
              <a:ext cx="914400" cy="720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64" name="角丸四角形 63">
              <a:extLst>
                <a:ext uri="{FF2B5EF4-FFF2-40B4-BE49-F238E27FC236}">
                  <a16:creationId xmlns:a16="http://schemas.microsoft.com/office/drawing/2014/main" id="{E7B4AE07-ED68-7BF5-4D31-F1571A666696}"/>
                </a:ext>
              </a:extLst>
            </p:cNvPr>
            <p:cNvSpPr/>
            <p:nvPr/>
          </p:nvSpPr>
          <p:spPr>
            <a:xfrm>
              <a:off x="838200" y="1690688"/>
              <a:ext cx="2160000" cy="72000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600" dirty="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2023-06-06 (Tue)</a:t>
              </a:r>
            </a:p>
            <a:p>
              <a:r>
                <a:rPr lang="ja-JP" altLang="en-US" sz="160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第</a:t>
              </a:r>
              <a:r>
                <a:rPr lang="en-US" altLang="ja-JP" sz="1600" dirty="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09</a:t>
              </a:r>
              <a:r>
                <a:rPr lang="ja-JP" altLang="en-US" sz="160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講</a:t>
              </a:r>
              <a:endParaRPr kumimoji="1" lang="ja-JP" altLang="en-US" sz="1600">
                <a:solidFill>
                  <a:sysClr val="windowText" lastClr="000000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65" name="正方形/長方形 64">
              <a:extLst>
                <a:ext uri="{FF2B5EF4-FFF2-40B4-BE49-F238E27FC236}">
                  <a16:creationId xmlns:a16="http://schemas.microsoft.com/office/drawing/2014/main" id="{F73A27EA-5FEB-E4C5-5438-711A589238F1}"/>
                </a:ext>
              </a:extLst>
            </p:cNvPr>
            <p:cNvSpPr/>
            <p:nvPr/>
          </p:nvSpPr>
          <p:spPr>
            <a:xfrm>
              <a:off x="2998200" y="1690688"/>
              <a:ext cx="914400" cy="72000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66" name="角丸四角形 65">
              <a:extLst>
                <a:ext uri="{FF2B5EF4-FFF2-40B4-BE49-F238E27FC236}">
                  <a16:creationId xmlns:a16="http://schemas.microsoft.com/office/drawing/2014/main" id="{6AC2242B-6D31-EBDC-4086-CEEF6229D756}"/>
                </a:ext>
              </a:extLst>
            </p:cNvPr>
            <p:cNvSpPr/>
            <p:nvPr/>
          </p:nvSpPr>
          <p:spPr>
            <a:xfrm>
              <a:off x="2998200" y="1690688"/>
              <a:ext cx="2520000" cy="720000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sz="160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自動テスト（</a:t>
              </a:r>
              <a:r>
                <a:rPr kumimoji="1" lang="en-US" altLang="ja-JP" sz="1600" dirty="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3/3</a:t>
              </a:r>
              <a:r>
                <a:rPr kumimoji="1" lang="ja-JP" altLang="en-US" sz="160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）</a:t>
              </a:r>
            </a:p>
          </p:txBody>
        </p:sp>
      </p:grpSp>
      <p:grpSp>
        <p:nvGrpSpPr>
          <p:cNvPr id="67" name="グループ化 66">
            <a:extLst>
              <a:ext uri="{FF2B5EF4-FFF2-40B4-BE49-F238E27FC236}">
                <a16:creationId xmlns:a16="http://schemas.microsoft.com/office/drawing/2014/main" id="{84E2A7C3-B469-2933-79C0-9D6F016C911F}"/>
              </a:ext>
            </a:extLst>
          </p:cNvPr>
          <p:cNvGrpSpPr/>
          <p:nvPr/>
        </p:nvGrpSpPr>
        <p:grpSpPr>
          <a:xfrm>
            <a:off x="6673800" y="2133505"/>
            <a:ext cx="4680000" cy="720000"/>
            <a:chOff x="838200" y="1690688"/>
            <a:chExt cx="4680000" cy="720000"/>
          </a:xfrm>
        </p:grpSpPr>
        <p:sp>
          <p:nvSpPr>
            <p:cNvPr id="68" name="正方形/長方形 67">
              <a:extLst>
                <a:ext uri="{FF2B5EF4-FFF2-40B4-BE49-F238E27FC236}">
                  <a16:creationId xmlns:a16="http://schemas.microsoft.com/office/drawing/2014/main" id="{CBB96D84-4FB7-D3FB-267E-ED1196AE4188}"/>
                </a:ext>
              </a:extLst>
            </p:cNvPr>
            <p:cNvSpPr/>
            <p:nvPr/>
          </p:nvSpPr>
          <p:spPr>
            <a:xfrm>
              <a:off x="2083800" y="1690688"/>
              <a:ext cx="914400" cy="720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69" name="角丸四角形 68">
              <a:extLst>
                <a:ext uri="{FF2B5EF4-FFF2-40B4-BE49-F238E27FC236}">
                  <a16:creationId xmlns:a16="http://schemas.microsoft.com/office/drawing/2014/main" id="{570625D9-B07D-5F96-9D32-3E523F211AC1}"/>
                </a:ext>
              </a:extLst>
            </p:cNvPr>
            <p:cNvSpPr/>
            <p:nvPr/>
          </p:nvSpPr>
          <p:spPr>
            <a:xfrm>
              <a:off x="838200" y="1690688"/>
              <a:ext cx="2160000" cy="72000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600" dirty="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2023-06-13 (Tue)</a:t>
              </a:r>
            </a:p>
            <a:p>
              <a:r>
                <a:rPr lang="ja-JP" altLang="en-US" sz="160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第</a:t>
              </a:r>
              <a:r>
                <a:rPr lang="en-US" altLang="ja-JP" sz="1600" dirty="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10</a:t>
              </a:r>
              <a:r>
                <a:rPr lang="ja-JP" altLang="en-US" sz="160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講</a:t>
              </a:r>
              <a:endParaRPr kumimoji="1" lang="ja-JP" altLang="en-US" sz="1600">
                <a:solidFill>
                  <a:sysClr val="windowText" lastClr="000000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70" name="正方形/長方形 69">
              <a:extLst>
                <a:ext uri="{FF2B5EF4-FFF2-40B4-BE49-F238E27FC236}">
                  <a16:creationId xmlns:a16="http://schemas.microsoft.com/office/drawing/2014/main" id="{459FD8FF-63C9-234F-7562-52C517449585}"/>
                </a:ext>
              </a:extLst>
            </p:cNvPr>
            <p:cNvSpPr/>
            <p:nvPr/>
          </p:nvSpPr>
          <p:spPr>
            <a:xfrm>
              <a:off x="2998200" y="1690688"/>
              <a:ext cx="914400" cy="72000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71" name="角丸四角形 70">
              <a:extLst>
                <a:ext uri="{FF2B5EF4-FFF2-40B4-BE49-F238E27FC236}">
                  <a16:creationId xmlns:a16="http://schemas.microsoft.com/office/drawing/2014/main" id="{E2E7BD52-1146-5E76-36D2-09F2DA042324}"/>
                </a:ext>
              </a:extLst>
            </p:cNvPr>
            <p:cNvSpPr/>
            <p:nvPr/>
          </p:nvSpPr>
          <p:spPr>
            <a:xfrm>
              <a:off x="2998200" y="1690688"/>
              <a:ext cx="2520000" cy="720000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sz="160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ドキュメント（</a:t>
              </a:r>
              <a:r>
                <a:rPr kumimoji="1" lang="en-US" altLang="ja-JP" sz="1600" dirty="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1/2</a:t>
              </a:r>
              <a:r>
                <a:rPr kumimoji="1" lang="ja-JP" altLang="en-US" sz="160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）</a:t>
              </a:r>
            </a:p>
          </p:txBody>
        </p:sp>
      </p:grpSp>
      <p:grpSp>
        <p:nvGrpSpPr>
          <p:cNvPr id="72" name="グループ化 71">
            <a:extLst>
              <a:ext uri="{FF2B5EF4-FFF2-40B4-BE49-F238E27FC236}">
                <a16:creationId xmlns:a16="http://schemas.microsoft.com/office/drawing/2014/main" id="{43B03F9B-8C19-78F3-E7F5-24640E39B8DD}"/>
              </a:ext>
            </a:extLst>
          </p:cNvPr>
          <p:cNvGrpSpPr/>
          <p:nvPr/>
        </p:nvGrpSpPr>
        <p:grpSpPr>
          <a:xfrm>
            <a:off x="6673800" y="2924665"/>
            <a:ext cx="4680000" cy="720000"/>
            <a:chOff x="838200" y="1690688"/>
            <a:chExt cx="4680000" cy="720000"/>
          </a:xfrm>
        </p:grpSpPr>
        <p:sp>
          <p:nvSpPr>
            <p:cNvPr id="73" name="正方形/長方形 72">
              <a:extLst>
                <a:ext uri="{FF2B5EF4-FFF2-40B4-BE49-F238E27FC236}">
                  <a16:creationId xmlns:a16="http://schemas.microsoft.com/office/drawing/2014/main" id="{5D8C36CE-A4AC-7CDB-3346-0F125D8A1DDD}"/>
                </a:ext>
              </a:extLst>
            </p:cNvPr>
            <p:cNvSpPr/>
            <p:nvPr/>
          </p:nvSpPr>
          <p:spPr>
            <a:xfrm>
              <a:off x="2083800" y="1690688"/>
              <a:ext cx="914400" cy="720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74" name="角丸四角形 73">
              <a:extLst>
                <a:ext uri="{FF2B5EF4-FFF2-40B4-BE49-F238E27FC236}">
                  <a16:creationId xmlns:a16="http://schemas.microsoft.com/office/drawing/2014/main" id="{E8DF1358-AFC8-3F13-4DCA-B38328D618B4}"/>
                </a:ext>
              </a:extLst>
            </p:cNvPr>
            <p:cNvSpPr/>
            <p:nvPr/>
          </p:nvSpPr>
          <p:spPr>
            <a:xfrm>
              <a:off x="838200" y="1690688"/>
              <a:ext cx="2160000" cy="72000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600" dirty="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2023-06-20 (Tue)</a:t>
              </a:r>
            </a:p>
            <a:p>
              <a:r>
                <a:rPr lang="ja-JP" altLang="en-US" sz="160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第</a:t>
              </a:r>
              <a:r>
                <a:rPr lang="en-US" altLang="ja-JP" sz="1600" dirty="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11</a:t>
              </a:r>
              <a:r>
                <a:rPr lang="ja-JP" altLang="en-US" sz="160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講</a:t>
              </a:r>
              <a:endParaRPr kumimoji="1" lang="ja-JP" altLang="en-US" sz="1600">
                <a:solidFill>
                  <a:sysClr val="windowText" lastClr="000000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75" name="正方形/長方形 74">
              <a:extLst>
                <a:ext uri="{FF2B5EF4-FFF2-40B4-BE49-F238E27FC236}">
                  <a16:creationId xmlns:a16="http://schemas.microsoft.com/office/drawing/2014/main" id="{424D4893-748E-DE89-5BB3-32BA5CEAFBB4}"/>
                </a:ext>
              </a:extLst>
            </p:cNvPr>
            <p:cNvSpPr/>
            <p:nvPr/>
          </p:nvSpPr>
          <p:spPr>
            <a:xfrm>
              <a:off x="2998200" y="1690688"/>
              <a:ext cx="914400" cy="72000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76" name="角丸四角形 75">
              <a:extLst>
                <a:ext uri="{FF2B5EF4-FFF2-40B4-BE49-F238E27FC236}">
                  <a16:creationId xmlns:a16="http://schemas.microsoft.com/office/drawing/2014/main" id="{65A082E2-0A83-47AA-CF5F-8CC1CCEF7F1E}"/>
                </a:ext>
              </a:extLst>
            </p:cNvPr>
            <p:cNvSpPr/>
            <p:nvPr/>
          </p:nvSpPr>
          <p:spPr>
            <a:xfrm>
              <a:off x="2998200" y="1690688"/>
              <a:ext cx="2520000" cy="720000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sz="160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ドキュメント（</a:t>
              </a:r>
              <a:r>
                <a:rPr lang="en-US" altLang="ja-JP" sz="1600" dirty="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2</a:t>
              </a:r>
              <a:r>
                <a:rPr kumimoji="1" lang="en-US" altLang="ja-JP" sz="1600" dirty="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/2</a:t>
              </a:r>
              <a:r>
                <a:rPr kumimoji="1" lang="ja-JP" altLang="en-US" sz="160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）</a:t>
              </a:r>
              <a:endParaRPr kumimoji="1" lang="en-US" altLang="ja-JP" sz="1600" dirty="0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p:grpSp>
        <p:nvGrpSpPr>
          <p:cNvPr id="77" name="グループ化 76">
            <a:extLst>
              <a:ext uri="{FF2B5EF4-FFF2-40B4-BE49-F238E27FC236}">
                <a16:creationId xmlns:a16="http://schemas.microsoft.com/office/drawing/2014/main" id="{A992E9E1-FFB4-BD60-C1F7-EE0A3169935C}"/>
              </a:ext>
            </a:extLst>
          </p:cNvPr>
          <p:cNvGrpSpPr/>
          <p:nvPr/>
        </p:nvGrpSpPr>
        <p:grpSpPr>
          <a:xfrm>
            <a:off x="6673800" y="3715825"/>
            <a:ext cx="4680000" cy="720000"/>
            <a:chOff x="838200" y="1690688"/>
            <a:chExt cx="4680000" cy="720000"/>
          </a:xfrm>
        </p:grpSpPr>
        <p:sp>
          <p:nvSpPr>
            <p:cNvPr id="78" name="正方形/長方形 77">
              <a:extLst>
                <a:ext uri="{FF2B5EF4-FFF2-40B4-BE49-F238E27FC236}">
                  <a16:creationId xmlns:a16="http://schemas.microsoft.com/office/drawing/2014/main" id="{DAFF4359-3AD9-D6C9-0364-769AF8AEC309}"/>
                </a:ext>
              </a:extLst>
            </p:cNvPr>
            <p:cNvSpPr/>
            <p:nvPr/>
          </p:nvSpPr>
          <p:spPr>
            <a:xfrm>
              <a:off x="2083800" y="1690688"/>
              <a:ext cx="914400" cy="720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79" name="角丸四角形 78">
              <a:extLst>
                <a:ext uri="{FF2B5EF4-FFF2-40B4-BE49-F238E27FC236}">
                  <a16:creationId xmlns:a16="http://schemas.microsoft.com/office/drawing/2014/main" id="{DCCE3201-5F36-02C8-C268-91B3A63BF06D}"/>
                </a:ext>
              </a:extLst>
            </p:cNvPr>
            <p:cNvSpPr/>
            <p:nvPr/>
          </p:nvSpPr>
          <p:spPr>
            <a:xfrm>
              <a:off x="838200" y="1690688"/>
              <a:ext cx="2160000" cy="72000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600" dirty="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2023-06-27 (Tue)</a:t>
              </a:r>
            </a:p>
            <a:p>
              <a:r>
                <a:rPr lang="ja-JP" altLang="en-US" sz="160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第</a:t>
              </a:r>
              <a:r>
                <a:rPr lang="en-US" altLang="ja-JP" sz="1600" dirty="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12</a:t>
              </a:r>
              <a:r>
                <a:rPr lang="ja-JP" altLang="en-US" sz="160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講</a:t>
              </a:r>
              <a:endParaRPr kumimoji="1" lang="ja-JP" altLang="en-US" sz="1600">
                <a:solidFill>
                  <a:sysClr val="windowText" lastClr="000000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80" name="正方形/長方形 79">
              <a:extLst>
                <a:ext uri="{FF2B5EF4-FFF2-40B4-BE49-F238E27FC236}">
                  <a16:creationId xmlns:a16="http://schemas.microsoft.com/office/drawing/2014/main" id="{3DADCB11-488F-9112-F0AC-1264BE1E3399}"/>
                </a:ext>
              </a:extLst>
            </p:cNvPr>
            <p:cNvSpPr/>
            <p:nvPr/>
          </p:nvSpPr>
          <p:spPr>
            <a:xfrm>
              <a:off x="2998200" y="1690688"/>
              <a:ext cx="914400" cy="72000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81" name="角丸四角形 80">
              <a:extLst>
                <a:ext uri="{FF2B5EF4-FFF2-40B4-BE49-F238E27FC236}">
                  <a16:creationId xmlns:a16="http://schemas.microsoft.com/office/drawing/2014/main" id="{B54749A3-E27C-F895-5568-B5B9B6206E62}"/>
                </a:ext>
              </a:extLst>
            </p:cNvPr>
            <p:cNvSpPr/>
            <p:nvPr/>
          </p:nvSpPr>
          <p:spPr>
            <a:xfrm>
              <a:off x="2998200" y="1690688"/>
              <a:ext cx="2520000" cy="720000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600" dirty="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Docker</a:t>
              </a:r>
              <a:r>
                <a:rPr kumimoji="1" lang="ja-JP" altLang="en-US" sz="160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（</a:t>
              </a:r>
              <a:r>
                <a:rPr kumimoji="1" lang="en-US" altLang="ja-JP" sz="1600" dirty="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1/1</a:t>
              </a:r>
              <a:r>
                <a:rPr kumimoji="1" lang="ja-JP" altLang="en-US" sz="160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）</a:t>
              </a:r>
            </a:p>
          </p:txBody>
        </p:sp>
      </p:grpSp>
      <p:grpSp>
        <p:nvGrpSpPr>
          <p:cNvPr id="82" name="グループ化 81">
            <a:extLst>
              <a:ext uri="{FF2B5EF4-FFF2-40B4-BE49-F238E27FC236}">
                <a16:creationId xmlns:a16="http://schemas.microsoft.com/office/drawing/2014/main" id="{61124F9D-B351-2A91-F321-F57EAC57B73A}"/>
              </a:ext>
            </a:extLst>
          </p:cNvPr>
          <p:cNvGrpSpPr/>
          <p:nvPr/>
        </p:nvGrpSpPr>
        <p:grpSpPr>
          <a:xfrm>
            <a:off x="6673800" y="4506985"/>
            <a:ext cx="4680000" cy="720000"/>
            <a:chOff x="838200" y="1690688"/>
            <a:chExt cx="4680000" cy="720000"/>
          </a:xfrm>
        </p:grpSpPr>
        <p:sp>
          <p:nvSpPr>
            <p:cNvPr id="83" name="正方形/長方形 82">
              <a:extLst>
                <a:ext uri="{FF2B5EF4-FFF2-40B4-BE49-F238E27FC236}">
                  <a16:creationId xmlns:a16="http://schemas.microsoft.com/office/drawing/2014/main" id="{42ED4CC4-2C3B-13CD-4800-B2A4B7EE46FE}"/>
                </a:ext>
              </a:extLst>
            </p:cNvPr>
            <p:cNvSpPr/>
            <p:nvPr/>
          </p:nvSpPr>
          <p:spPr>
            <a:xfrm>
              <a:off x="2083800" y="1690688"/>
              <a:ext cx="914400" cy="720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84" name="角丸四角形 83">
              <a:extLst>
                <a:ext uri="{FF2B5EF4-FFF2-40B4-BE49-F238E27FC236}">
                  <a16:creationId xmlns:a16="http://schemas.microsoft.com/office/drawing/2014/main" id="{3BE69FAA-7370-7CBC-151E-445AC3B9F873}"/>
                </a:ext>
              </a:extLst>
            </p:cNvPr>
            <p:cNvSpPr/>
            <p:nvPr/>
          </p:nvSpPr>
          <p:spPr>
            <a:xfrm>
              <a:off x="838200" y="1690688"/>
              <a:ext cx="2160000" cy="72000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600" dirty="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2023-07-04 (Tue)</a:t>
              </a:r>
            </a:p>
            <a:p>
              <a:r>
                <a:rPr lang="ja-JP" altLang="en-US" sz="160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第</a:t>
              </a:r>
              <a:r>
                <a:rPr lang="en-US" altLang="ja-JP" sz="1600" dirty="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13</a:t>
              </a:r>
              <a:r>
                <a:rPr lang="ja-JP" altLang="en-US" sz="160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講</a:t>
              </a:r>
              <a:endParaRPr kumimoji="1" lang="ja-JP" altLang="en-US" sz="1600">
                <a:solidFill>
                  <a:sysClr val="windowText" lastClr="000000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85" name="正方形/長方形 84">
              <a:extLst>
                <a:ext uri="{FF2B5EF4-FFF2-40B4-BE49-F238E27FC236}">
                  <a16:creationId xmlns:a16="http://schemas.microsoft.com/office/drawing/2014/main" id="{60C84029-62BC-B693-FC52-2EA71ED0A8F6}"/>
                </a:ext>
              </a:extLst>
            </p:cNvPr>
            <p:cNvSpPr/>
            <p:nvPr/>
          </p:nvSpPr>
          <p:spPr>
            <a:xfrm>
              <a:off x="2998200" y="1690688"/>
              <a:ext cx="914400" cy="72000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86" name="角丸四角形 85">
              <a:extLst>
                <a:ext uri="{FF2B5EF4-FFF2-40B4-BE49-F238E27FC236}">
                  <a16:creationId xmlns:a16="http://schemas.microsoft.com/office/drawing/2014/main" id="{DC9E2A32-9989-9B43-F86A-97A4FB00F59C}"/>
                </a:ext>
              </a:extLst>
            </p:cNvPr>
            <p:cNvSpPr/>
            <p:nvPr/>
          </p:nvSpPr>
          <p:spPr>
            <a:xfrm>
              <a:off x="2998200" y="1690688"/>
              <a:ext cx="2520000" cy="720000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sz="160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補完（</a:t>
              </a:r>
              <a:r>
                <a:rPr kumimoji="1" lang="en-US" altLang="ja-JP" sz="1600" dirty="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1/1</a:t>
              </a:r>
              <a:r>
                <a:rPr kumimoji="1" lang="ja-JP" altLang="en-US" sz="160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）</a:t>
              </a:r>
              <a:endParaRPr kumimoji="1" lang="en-US" altLang="ja-JP" sz="1600" dirty="0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  <a:p>
              <a:r>
                <a:rPr kumimoji="1" lang="en-US" altLang="ja-JP" sz="1600" dirty="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Homebrew</a:t>
              </a:r>
              <a:r>
                <a:rPr kumimoji="1" lang="ja-JP" altLang="en-US" sz="160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（</a:t>
              </a:r>
              <a:r>
                <a:rPr kumimoji="1" lang="en-US" altLang="ja-JP" sz="1600" dirty="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1/1</a:t>
              </a:r>
              <a:r>
                <a:rPr kumimoji="1" lang="ja-JP" altLang="en-US" sz="160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）</a:t>
              </a:r>
            </a:p>
          </p:txBody>
        </p:sp>
      </p:grpSp>
      <p:grpSp>
        <p:nvGrpSpPr>
          <p:cNvPr id="87" name="グループ化 86">
            <a:extLst>
              <a:ext uri="{FF2B5EF4-FFF2-40B4-BE49-F238E27FC236}">
                <a16:creationId xmlns:a16="http://schemas.microsoft.com/office/drawing/2014/main" id="{4C75D71C-7FC9-BA0A-6FF5-0C58A93FB879}"/>
              </a:ext>
            </a:extLst>
          </p:cNvPr>
          <p:cNvGrpSpPr/>
          <p:nvPr/>
        </p:nvGrpSpPr>
        <p:grpSpPr>
          <a:xfrm>
            <a:off x="6673800" y="5298145"/>
            <a:ext cx="4680000" cy="720000"/>
            <a:chOff x="838200" y="1690688"/>
            <a:chExt cx="4680000" cy="720000"/>
          </a:xfrm>
        </p:grpSpPr>
        <p:sp>
          <p:nvSpPr>
            <p:cNvPr id="88" name="正方形/長方形 87">
              <a:extLst>
                <a:ext uri="{FF2B5EF4-FFF2-40B4-BE49-F238E27FC236}">
                  <a16:creationId xmlns:a16="http://schemas.microsoft.com/office/drawing/2014/main" id="{915D30FE-397C-3AF9-2F59-C776BAD47860}"/>
                </a:ext>
              </a:extLst>
            </p:cNvPr>
            <p:cNvSpPr/>
            <p:nvPr/>
          </p:nvSpPr>
          <p:spPr>
            <a:xfrm>
              <a:off x="2083800" y="1690688"/>
              <a:ext cx="914400" cy="720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89" name="角丸四角形 88">
              <a:extLst>
                <a:ext uri="{FF2B5EF4-FFF2-40B4-BE49-F238E27FC236}">
                  <a16:creationId xmlns:a16="http://schemas.microsoft.com/office/drawing/2014/main" id="{4720EE2E-E41E-E2AA-BFFF-2A5655F42642}"/>
                </a:ext>
              </a:extLst>
            </p:cNvPr>
            <p:cNvSpPr/>
            <p:nvPr/>
          </p:nvSpPr>
          <p:spPr>
            <a:xfrm>
              <a:off x="838200" y="1690688"/>
              <a:ext cx="2160000" cy="72000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600" dirty="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2023-07-11 (Tue)</a:t>
              </a:r>
            </a:p>
            <a:p>
              <a:r>
                <a:rPr lang="ja-JP" altLang="en-US" sz="160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第</a:t>
              </a:r>
              <a:r>
                <a:rPr lang="en-US" altLang="ja-JP" sz="1600" dirty="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14</a:t>
              </a:r>
              <a:r>
                <a:rPr lang="ja-JP" altLang="en-US" sz="160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講</a:t>
              </a:r>
              <a:endParaRPr kumimoji="1" lang="ja-JP" altLang="en-US" sz="1600">
                <a:solidFill>
                  <a:sysClr val="windowText" lastClr="000000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90" name="正方形/長方形 89">
              <a:extLst>
                <a:ext uri="{FF2B5EF4-FFF2-40B4-BE49-F238E27FC236}">
                  <a16:creationId xmlns:a16="http://schemas.microsoft.com/office/drawing/2014/main" id="{20BE1736-38CD-8E26-E561-C394A8C8EF98}"/>
                </a:ext>
              </a:extLst>
            </p:cNvPr>
            <p:cNvSpPr/>
            <p:nvPr/>
          </p:nvSpPr>
          <p:spPr>
            <a:xfrm>
              <a:off x="2998200" y="1690688"/>
              <a:ext cx="914400" cy="72000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91" name="角丸四角形 90">
              <a:extLst>
                <a:ext uri="{FF2B5EF4-FFF2-40B4-BE49-F238E27FC236}">
                  <a16:creationId xmlns:a16="http://schemas.microsoft.com/office/drawing/2014/main" id="{0C5E6405-71F4-F8DA-5FC2-7E9E8F6DF69C}"/>
                </a:ext>
              </a:extLst>
            </p:cNvPr>
            <p:cNvSpPr/>
            <p:nvPr/>
          </p:nvSpPr>
          <p:spPr>
            <a:xfrm>
              <a:off x="2998200" y="1690688"/>
              <a:ext cx="2520000" cy="720000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sz="160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予備日</a:t>
              </a:r>
            </a:p>
          </p:txBody>
        </p:sp>
      </p:grpSp>
      <p:grpSp>
        <p:nvGrpSpPr>
          <p:cNvPr id="97" name="グループ化 96">
            <a:extLst>
              <a:ext uri="{FF2B5EF4-FFF2-40B4-BE49-F238E27FC236}">
                <a16:creationId xmlns:a16="http://schemas.microsoft.com/office/drawing/2014/main" id="{4D892652-3EBA-3FC1-9D61-11419CB3E354}"/>
              </a:ext>
            </a:extLst>
          </p:cNvPr>
          <p:cNvGrpSpPr/>
          <p:nvPr/>
        </p:nvGrpSpPr>
        <p:grpSpPr>
          <a:xfrm>
            <a:off x="6673800" y="6089307"/>
            <a:ext cx="4680000" cy="720000"/>
            <a:chOff x="838200" y="1690688"/>
            <a:chExt cx="4680000" cy="720000"/>
          </a:xfrm>
        </p:grpSpPr>
        <p:sp>
          <p:nvSpPr>
            <p:cNvPr id="98" name="正方形/長方形 97">
              <a:extLst>
                <a:ext uri="{FF2B5EF4-FFF2-40B4-BE49-F238E27FC236}">
                  <a16:creationId xmlns:a16="http://schemas.microsoft.com/office/drawing/2014/main" id="{1A378AEF-BD02-CE1E-B004-DBBF40BEA05E}"/>
                </a:ext>
              </a:extLst>
            </p:cNvPr>
            <p:cNvSpPr/>
            <p:nvPr/>
          </p:nvSpPr>
          <p:spPr>
            <a:xfrm>
              <a:off x="2083800" y="1690688"/>
              <a:ext cx="914400" cy="720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99" name="角丸四角形 98">
              <a:extLst>
                <a:ext uri="{FF2B5EF4-FFF2-40B4-BE49-F238E27FC236}">
                  <a16:creationId xmlns:a16="http://schemas.microsoft.com/office/drawing/2014/main" id="{F7CFDB97-DE85-015F-B147-485A19D9C2DC}"/>
                </a:ext>
              </a:extLst>
            </p:cNvPr>
            <p:cNvSpPr/>
            <p:nvPr/>
          </p:nvSpPr>
          <p:spPr>
            <a:xfrm>
              <a:off x="838200" y="1690688"/>
              <a:ext cx="2160000" cy="72000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600" dirty="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2023-07-18 (Tue)</a:t>
              </a:r>
            </a:p>
            <a:p>
              <a:r>
                <a:rPr lang="ja-JP" altLang="en-US" sz="160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第</a:t>
              </a:r>
              <a:r>
                <a:rPr lang="en-US" altLang="ja-JP" sz="1600" dirty="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15</a:t>
              </a:r>
              <a:r>
                <a:rPr lang="ja-JP" altLang="en-US" sz="160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講</a:t>
              </a:r>
              <a:endParaRPr kumimoji="1" lang="ja-JP" altLang="en-US" sz="1600">
                <a:solidFill>
                  <a:sysClr val="windowText" lastClr="000000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00" name="正方形/長方形 99">
              <a:extLst>
                <a:ext uri="{FF2B5EF4-FFF2-40B4-BE49-F238E27FC236}">
                  <a16:creationId xmlns:a16="http://schemas.microsoft.com/office/drawing/2014/main" id="{DAF54CF3-091F-BCA0-44E6-B7EAF86D8952}"/>
                </a:ext>
              </a:extLst>
            </p:cNvPr>
            <p:cNvSpPr/>
            <p:nvPr/>
          </p:nvSpPr>
          <p:spPr>
            <a:xfrm>
              <a:off x="2998200" y="1690688"/>
              <a:ext cx="914400" cy="72000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01" name="角丸四角形 100">
              <a:extLst>
                <a:ext uri="{FF2B5EF4-FFF2-40B4-BE49-F238E27FC236}">
                  <a16:creationId xmlns:a16="http://schemas.microsoft.com/office/drawing/2014/main" id="{46C3B3F1-1F33-406C-F2C5-7EEE2A401F34}"/>
                </a:ext>
              </a:extLst>
            </p:cNvPr>
            <p:cNvSpPr/>
            <p:nvPr/>
          </p:nvSpPr>
          <p:spPr>
            <a:xfrm>
              <a:off x="2998200" y="1690688"/>
              <a:ext cx="2520000" cy="720000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sz="160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作成物の発表会</a:t>
              </a:r>
              <a:endParaRPr kumimoji="1" lang="en-US" altLang="ja-JP" sz="1600" dirty="0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8B29821F-37CB-D7AE-3459-F23343E73715}"/>
              </a:ext>
            </a:extLst>
          </p:cNvPr>
          <p:cNvSpPr/>
          <p:nvPr/>
        </p:nvSpPr>
        <p:spPr>
          <a:xfrm>
            <a:off x="675904" y="1272440"/>
            <a:ext cx="4974269" cy="5585559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023F6628-6B95-C6A8-82C7-94DE1E0DB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スケジュール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F61D51D2-9F45-F0AF-7EAB-8BCAD74A88D2}"/>
              </a:ext>
            </a:extLst>
          </p:cNvPr>
          <p:cNvSpPr/>
          <p:nvPr/>
        </p:nvSpPr>
        <p:spPr>
          <a:xfrm>
            <a:off x="6506064" y="162652"/>
            <a:ext cx="4974269" cy="1925818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803184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81AB0CC-4B72-A62C-F8AE-62D2407B8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2023-05-30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3807DFA-1C3A-AE7A-E790-7C927B85B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845E4-5C92-A046-BB66-E5D9CC995B08}" type="slidenum">
              <a:rPr kumimoji="1" lang="ja-JP" altLang="en-US" smtClean="0"/>
              <a:t>20</a:t>
            </a:fld>
            <a:endParaRPr kumimoji="1" lang="ja-JP" altLang="en-US"/>
          </a:p>
        </p:txBody>
      </p: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C7C754BF-A674-1F66-96CF-DF3059A0FB96}"/>
              </a:ext>
            </a:extLst>
          </p:cNvPr>
          <p:cNvGrpSpPr/>
          <p:nvPr/>
        </p:nvGrpSpPr>
        <p:grpSpPr>
          <a:xfrm>
            <a:off x="838200" y="1342345"/>
            <a:ext cx="4680000" cy="720000"/>
            <a:chOff x="838200" y="1690688"/>
            <a:chExt cx="4680000" cy="720000"/>
          </a:xfrm>
        </p:grpSpPr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2667C075-353B-2054-F003-63347C5338CA}"/>
                </a:ext>
              </a:extLst>
            </p:cNvPr>
            <p:cNvSpPr/>
            <p:nvPr/>
          </p:nvSpPr>
          <p:spPr>
            <a:xfrm>
              <a:off x="2083800" y="1690688"/>
              <a:ext cx="914400" cy="720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6" name="角丸四角形 5">
              <a:extLst>
                <a:ext uri="{FF2B5EF4-FFF2-40B4-BE49-F238E27FC236}">
                  <a16:creationId xmlns:a16="http://schemas.microsoft.com/office/drawing/2014/main" id="{B82609B9-AFC1-5798-38E9-4C51283BC8E7}"/>
                </a:ext>
              </a:extLst>
            </p:cNvPr>
            <p:cNvSpPr/>
            <p:nvPr/>
          </p:nvSpPr>
          <p:spPr>
            <a:xfrm>
              <a:off x="838200" y="1690688"/>
              <a:ext cx="2160000" cy="72000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600" dirty="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2023-04-11 (Tue)</a:t>
              </a:r>
            </a:p>
            <a:p>
              <a:r>
                <a:rPr lang="ja-JP" altLang="en-US" sz="160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第</a:t>
              </a:r>
              <a:r>
                <a:rPr lang="en-US" altLang="ja-JP" sz="1600" dirty="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01</a:t>
              </a:r>
              <a:r>
                <a:rPr lang="ja-JP" altLang="en-US" sz="160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講</a:t>
              </a:r>
              <a:endParaRPr kumimoji="1" lang="ja-JP" altLang="en-US" sz="1600">
                <a:solidFill>
                  <a:sysClr val="windowText" lastClr="000000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5F1FECD2-E1D0-F7D3-E703-DB7FD73CDAA9}"/>
                </a:ext>
              </a:extLst>
            </p:cNvPr>
            <p:cNvSpPr/>
            <p:nvPr/>
          </p:nvSpPr>
          <p:spPr>
            <a:xfrm>
              <a:off x="2998200" y="1690688"/>
              <a:ext cx="914400" cy="72000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0" name="角丸四角形 9">
              <a:extLst>
                <a:ext uri="{FF2B5EF4-FFF2-40B4-BE49-F238E27FC236}">
                  <a16:creationId xmlns:a16="http://schemas.microsoft.com/office/drawing/2014/main" id="{4A726442-3021-CBEC-FFBC-C32ACB47C244}"/>
                </a:ext>
              </a:extLst>
            </p:cNvPr>
            <p:cNvSpPr/>
            <p:nvPr/>
          </p:nvSpPr>
          <p:spPr>
            <a:xfrm>
              <a:off x="2998200" y="1690688"/>
              <a:ext cx="2520000" cy="720000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sz="160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全体説明</a:t>
              </a:r>
              <a:endParaRPr kumimoji="1" lang="en-US" altLang="ja-JP" sz="1600" dirty="0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DBBFB007-8F56-B227-A0C9-97B3C2871E13}"/>
              </a:ext>
            </a:extLst>
          </p:cNvPr>
          <p:cNvGrpSpPr/>
          <p:nvPr/>
        </p:nvGrpSpPr>
        <p:grpSpPr>
          <a:xfrm>
            <a:off x="838200" y="2131793"/>
            <a:ext cx="4680000" cy="720000"/>
            <a:chOff x="838200" y="1690688"/>
            <a:chExt cx="4680000" cy="720000"/>
          </a:xfrm>
        </p:grpSpPr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76EBB950-AE17-7586-B846-A3F99CF24039}"/>
                </a:ext>
              </a:extLst>
            </p:cNvPr>
            <p:cNvSpPr/>
            <p:nvPr/>
          </p:nvSpPr>
          <p:spPr>
            <a:xfrm>
              <a:off x="2083800" y="1690688"/>
              <a:ext cx="914400" cy="720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4" name="角丸四角形 13">
              <a:extLst>
                <a:ext uri="{FF2B5EF4-FFF2-40B4-BE49-F238E27FC236}">
                  <a16:creationId xmlns:a16="http://schemas.microsoft.com/office/drawing/2014/main" id="{027B1B45-D8F7-9F2F-FF8A-68E1392DCA96}"/>
                </a:ext>
              </a:extLst>
            </p:cNvPr>
            <p:cNvSpPr/>
            <p:nvPr/>
          </p:nvSpPr>
          <p:spPr>
            <a:xfrm>
              <a:off x="838200" y="1690688"/>
              <a:ext cx="2160000" cy="72000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600" dirty="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2023-04-18 (Tue)</a:t>
              </a:r>
            </a:p>
            <a:p>
              <a:r>
                <a:rPr lang="ja-JP" altLang="en-US" sz="160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第</a:t>
              </a:r>
              <a:r>
                <a:rPr lang="en-US" altLang="ja-JP" sz="1600" dirty="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02</a:t>
              </a:r>
              <a:r>
                <a:rPr lang="ja-JP" altLang="en-US" sz="160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講</a:t>
              </a:r>
              <a:endParaRPr kumimoji="1" lang="ja-JP" altLang="en-US" sz="1600">
                <a:solidFill>
                  <a:sysClr val="windowText" lastClr="000000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D3633BE7-B1B9-DB6F-F53B-324D02E5C61D}"/>
                </a:ext>
              </a:extLst>
            </p:cNvPr>
            <p:cNvSpPr/>
            <p:nvPr/>
          </p:nvSpPr>
          <p:spPr>
            <a:xfrm>
              <a:off x="2998200" y="1690688"/>
              <a:ext cx="914400" cy="72000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6" name="角丸四角形 15">
              <a:extLst>
                <a:ext uri="{FF2B5EF4-FFF2-40B4-BE49-F238E27FC236}">
                  <a16:creationId xmlns:a16="http://schemas.microsoft.com/office/drawing/2014/main" id="{AE93708F-C14D-66CE-947F-443ACBADC394}"/>
                </a:ext>
              </a:extLst>
            </p:cNvPr>
            <p:cNvSpPr/>
            <p:nvPr/>
          </p:nvSpPr>
          <p:spPr>
            <a:xfrm>
              <a:off x="2998200" y="1690688"/>
              <a:ext cx="2520000" cy="720000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60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Usage/README</a:t>
              </a:r>
              <a:endParaRPr kumimoji="1" lang="ja-JP" altLang="en-US" sz="1600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12174C03-6939-33E1-F43C-0A0F464582E0}"/>
              </a:ext>
            </a:extLst>
          </p:cNvPr>
          <p:cNvGrpSpPr/>
          <p:nvPr/>
        </p:nvGrpSpPr>
        <p:grpSpPr>
          <a:xfrm>
            <a:off x="838200" y="2921241"/>
            <a:ext cx="4680000" cy="720000"/>
            <a:chOff x="838200" y="1690688"/>
            <a:chExt cx="4680000" cy="720000"/>
          </a:xfrm>
        </p:grpSpPr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36DE8B58-8FC6-816F-1326-849EE1F6C78F}"/>
                </a:ext>
              </a:extLst>
            </p:cNvPr>
            <p:cNvSpPr/>
            <p:nvPr/>
          </p:nvSpPr>
          <p:spPr>
            <a:xfrm>
              <a:off x="2083800" y="1690688"/>
              <a:ext cx="914400" cy="720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9" name="角丸四角形 18">
              <a:extLst>
                <a:ext uri="{FF2B5EF4-FFF2-40B4-BE49-F238E27FC236}">
                  <a16:creationId xmlns:a16="http://schemas.microsoft.com/office/drawing/2014/main" id="{1AD04CAA-E202-8680-3673-65F67772E8E1}"/>
                </a:ext>
              </a:extLst>
            </p:cNvPr>
            <p:cNvSpPr/>
            <p:nvPr/>
          </p:nvSpPr>
          <p:spPr>
            <a:xfrm>
              <a:off x="838200" y="1690688"/>
              <a:ext cx="2160000" cy="72000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600" dirty="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2023-04-25 (Tue)</a:t>
              </a:r>
            </a:p>
            <a:p>
              <a:r>
                <a:rPr lang="ja-JP" altLang="en-US" sz="160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第</a:t>
              </a:r>
              <a:r>
                <a:rPr lang="en-US" altLang="ja-JP" sz="1600" dirty="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03</a:t>
              </a:r>
              <a:r>
                <a:rPr lang="ja-JP" altLang="en-US" sz="160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講</a:t>
              </a:r>
              <a:endParaRPr kumimoji="1" lang="ja-JP" altLang="en-US" sz="1600">
                <a:solidFill>
                  <a:sysClr val="windowText" lastClr="000000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9C66CCA2-3037-5D9A-DBC1-355957F3D439}"/>
                </a:ext>
              </a:extLst>
            </p:cNvPr>
            <p:cNvSpPr/>
            <p:nvPr/>
          </p:nvSpPr>
          <p:spPr>
            <a:xfrm>
              <a:off x="2998200" y="1690688"/>
              <a:ext cx="914400" cy="72000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21" name="角丸四角形 20">
              <a:extLst>
                <a:ext uri="{FF2B5EF4-FFF2-40B4-BE49-F238E27FC236}">
                  <a16:creationId xmlns:a16="http://schemas.microsoft.com/office/drawing/2014/main" id="{F6FC2CF1-2EB6-4F69-606E-7F604A8FAAF2}"/>
                </a:ext>
              </a:extLst>
            </p:cNvPr>
            <p:cNvSpPr/>
            <p:nvPr/>
          </p:nvSpPr>
          <p:spPr>
            <a:xfrm>
              <a:off x="2998200" y="1690688"/>
              <a:ext cx="2520000" cy="720000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600" dirty="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CI/CD</a:t>
              </a:r>
              <a:r>
                <a:rPr kumimoji="1" lang="ja-JP" altLang="en-US" sz="160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（</a:t>
              </a:r>
              <a:r>
                <a:rPr kumimoji="1" lang="en-US" altLang="ja-JP" sz="1600" dirty="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1/2</a:t>
              </a:r>
              <a:r>
                <a:rPr kumimoji="1" lang="ja-JP" altLang="en-US" sz="160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）</a:t>
              </a:r>
            </a:p>
          </p:txBody>
        </p:sp>
      </p:grp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C3BD1273-F685-2D28-3CF7-00FD42B8A405}"/>
              </a:ext>
            </a:extLst>
          </p:cNvPr>
          <p:cNvGrpSpPr/>
          <p:nvPr/>
        </p:nvGrpSpPr>
        <p:grpSpPr>
          <a:xfrm>
            <a:off x="838200" y="3710689"/>
            <a:ext cx="4680000" cy="720000"/>
            <a:chOff x="838200" y="1690688"/>
            <a:chExt cx="4680000" cy="720000"/>
          </a:xfrm>
        </p:grpSpPr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822D544F-EDBE-120C-A727-B2DC4D4472C9}"/>
                </a:ext>
              </a:extLst>
            </p:cNvPr>
            <p:cNvSpPr/>
            <p:nvPr/>
          </p:nvSpPr>
          <p:spPr>
            <a:xfrm>
              <a:off x="2083800" y="1690688"/>
              <a:ext cx="914400" cy="720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24" name="角丸四角形 23">
              <a:extLst>
                <a:ext uri="{FF2B5EF4-FFF2-40B4-BE49-F238E27FC236}">
                  <a16:creationId xmlns:a16="http://schemas.microsoft.com/office/drawing/2014/main" id="{D6EBFBCF-B155-540A-AD01-C3558FBF25BA}"/>
                </a:ext>
              </a:extLst>
            </p:cNvPr>
            <p:cNvSpPr/>
            <p:nvPr/>
          </p:nvSpPr>
          <p:spPr>
            <a:xfrm>
              <a:off x="838200" y="1690688"/>
              <a:ext cx="2160000" cy="72000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600" dirty="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2023-05-02 (Tue)</a:t>
              </a:r>
            </a:p>
            <a:p>
              <a:r>
                <a:rPr lang="ja-JP" altLang="en-US" sz="160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第</a:t>
              </a:r>
              <a:r>
                <a:rPr lang="en-US" altLang="ja-JP" sz="1600" dirty="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04</a:t>
              </a:r>
              <a:r>
                <a:rPr lang="ja-JP" altLang="en-US" sz="160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講</a:t>
              </a:r>
              <a:endParaRPr kumimoji="1" lang="ja-JP" altLang="en-US" sz="1600">
                <a:solidFill>
                  <a:sysClr val="windowText" lastClr="000000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823EA545-EA85-393E-1FB2-3CF84CD9E3C1}"/>
                </a:ext>
              </a:extLst>
            </p:cNvPr>
            <p:cNvSpPr/>
            <p:nvPr/>
          </p:nvSpPr>
          <p:spPr>
            <a:xfrm>
              <a:off x="2998200" y="1690688"/>
              <a:ext cx="914400" cy="72000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26" name="角丸四角形 25">
              <a:extLst>
                <a:ext uri="{FF2B5EF4-FFF2-40B4-BE49-F238E27FC236}">
                  <a16:creationId xmlns:a16="http://schemas.microsoft.com/office/drawing/2014/main" id="{6AC6C247-92F2-875E-B9A2-2162D45DDF1F}"/>
                </a:ext>
              </a:extLst>
            </p:cNvPr>
            <p:cNvSpPr/>
            <p:nvPr/>
          </p:nvSpPr>
          <p:spPr>
            <a:xfrm>
              <a:off x="2998200" y="1690688"/>
              <a:ext cx="2520000" cy="720000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600" dirty="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CI/CD</a:t>
              </a:r>
              <a:r>
                <a:rPr kumimoji="1" lang="ja-JP" altLang="en-US" sz="160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（</a:t>
              </a:r>
              <a:r>
                <a:rPr lang="en-US" altLang="ja-JP" sz="1600" dirty="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2</a:t>
              </a:r>
              <a:r>
                <a:rPr kumimoji="1" lang="en-US" altLang="ja-JP" sz="1600" dirty="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/2</a:t>
              </a:r>
              <a:r>
                <a:rPr kumimoji="1" lang="ja-JP" altLang="en-US" sz="160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）</a:t>
              </a:r>
            </a:p>
          </p:txBody>
        </p:sp>
      </p:grpSp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01D3E7C5-E7F7-B95C-00BD-60CA7920D4A1}"/>
              </a:ext>
            </a:extLst>
          </p:cNvPr>
          <p:cNvGrpSpPr/>
          <p:nvPr/>
        </p:nvGrpSpPr>
        <p:grpSpPr>
          <a:xfrm>
            <a:off x="838200" y="4500137"/>
            <a:ext cx="4680000" cy="720000"/>
            <a:chOff x="838200" y="1690688"/>
            <a:chExt cx="4680000" cy="720000"/>
          </a:xfrm>
        </p:grpSpPr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213483A4-2AED-B94F-16D2-1F931B85FED7}"/>
                </a:ext>
              </a:extLst>
            </p:cNvPr>
            <p:cNvSpPr/>
            <p:nvPr/>
          </p:nvSpPr>
          <p:spPr>
            <a:xfrm>
              <a:off x="2083800" y="1690688"/>
              <a:ext cx="914400" cy="720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29" name="角丸四角形 28">
              <a:extLst>
                <a:ext uri="{FF2B5EF4-FFF2-40B4-BE49-F238E27FC236}">
                  <a16:creationId xmlns:a16="http://schemas.microsoft.com/office/drawing/2014/main" id="{649C4D38-4302-3071-ED4C-4E2C1E6F60EF}"/>
                </a:ext>
              </a:extLst>
            </p:cNvPr>
            <p:cNvSpPr/>
            <p:nvPr/>
          </p:nvSpPr>
          <p:spPr>
            <a:xfrm>
              <a:off x="838200" y="1690688"/>
              <a:ext cx="2160000" cy="72000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600" dirty="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2023-05-09 (Tue)</a:t>
              </a:r>
            </a:p>
            <a:p>
              <a:r>
                <a:rPr lang="ja-JP" altLang="en-US" sz="160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第</a:t>
              </a:r>
              <a:r>
                <a:rPr lang="en-US" altLang="ja-JP" sz="1600" dirty="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05</a:t>
              </a:r>
              <a:r>
                <a:rPr lang="ja-JP" altLang="en-US" sz="160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講</a:t>
              </a:r>
              <a:endParaRPr kumimoji="1" lang="ja-JP" altLang="en-US" sz="1600">
                <a:solidFill>
                  <a:sysClr val="windowText" lastClr="000000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20359EC8-7077-8253-213B-54E7EB90D550}"/>
                </a:ext>
              </a:extLst>
            </p:cNvPr>
            <p:cNvSpPr/>
            <p:nvPr/>
          </p:nvSpPr>
          <p:spPr>
            <a:xfrm>
              <a:off x="2998200" y="1690688"/>
              <a:ext cx="914400" cy="72000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31" name="角丸四角形 30">
              <a:extLst>
                <a:ext uri="{FF2B5EF4-FFF2-40B4-BE49-F238E27FC236}">
                  <a16:creationId xmlns:a16="http://schemas.microsoft.com/office/drawing/2014/main" id="{3D315416-AA7A-0F21-5157-B436B74D75A3}"/>
                </a:ext>
              </a:extLst>
            </p:cNvPr>
            <p:cNvSpPr/>
            <p:nvPr/>
          </p:nvSpPr>
          <p:spPr>
            <a:xfrm>
              <a:off x="2998200" y="1690688"/>
              <a:ext cx="2520000" cy="720000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sz="160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プログラミング（</a:t>
              </a:r>
              <a:r>
                <a:rPr kumimoji="1" lang="en-US" altLang="ja-JP" sz="1600" dirty="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1/3</a:t>
              </a:r>
              <a:r>
                <a:rPr kumimoji="1" lang="ja-JP" altLang="en-US" sz="160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）</a:t>
              </a:r>
              <a:endParaRPr kumimoji="1" lang="en-US" altLang="ja-JP" sz="1600" dirty="0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  <a:p>
              <a:r>
                <a:rPr lang="en-US" altLang="ja-JP" sz="1600" dirty="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CLI Parsing</a:t>
              </a:r>
              <a:endParaRPr kumimoji="1" lang="ja-JP" altLang="en-US" sz="1600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p:grpSp>
        <p:nvGrpSpPr>
          <p:cNvPr id="32" name="グループ化 31">
            <a:extLst>
              <a:ext uri="{FF2B5EF4-FFF2-40B4-BE49-F238E27FC236}">
                <a16:creationId xmlns:a16="http://schemas.microsoft.com/office/drawing/2014/main" id="{59E8C5B3-4BDD-B97A-F280-FF05155635AB}"/>
              </a:ext>
            </a:extLst>
          </p:cNvPr>
          <p:cNvGrpSpPr/>
          <p:nvPr/>
        </p:nvGrpSpPr>
        <p:grpSpPr>
          <a:xfrm>
            <a:off x="838200" y="5289585"/>
            <a:ext cx="4680000" cy="720000"/>
            <a:chOff x="838200" y="1690688"/>
            <a:chExt cx="4680000" cy="720000"/>
          </a:xfrm>
        </p:grpSpPr>
        <p:sp>
          <p:nvSpPr>
            <p:cNvPr id="33" name="正方形/長方形 32">
              <a:extLst>
                <a:ext uri="{FF2B5EF4-FFF2-40B4-BE49-F238E27FC236}">
                  <a16:creationId xmlns:a16="http://schemas.microsoft.com/office/drawing/2014/main" id="{F31C864E-B2D5-E25F-961B-4509B1E1216A}"/>
                </a:ext>
              </a:extLst>
            </p:cNvPr>
            <p:cNvSpPr/>
            <p:nvPr/>
          </p:nvSpPr>
          <p:spPr>
            <a:xfrm>
              <a:off x="2083800" y="1690688"/>
              <a:ext cx="914400" cy="720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34" name="角丸四角形 33">
              <a:extLst>
                <a:ext uri="{FF2B5EF4-FFF2-40B4-BE49-F238E27FC236}">
                  <a16:creationId xmlns:a16="http://schemas.microsoft.com/office/drawing/2014/main" id="{A5138C17-5A53-46EB-7527-4A53707F820E}"/>
                </a:ext>
              </a:extLst>
            </p:cNvPr>
            <p:cNvSpPr/>
            <p:nvPr/>
          </p:nvSpPr>
          <p:spPr>
            <a:xfrm>
              <a:off x="838200" y="1690688"/>
              <a:ext cx="2160000" cy="72000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600" dirty="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2023-05-16 (Tue)</a:t>
              </a:r>
            </a:p>
            <a:p>
              <a:r>
                <a:rPr lang="ja-JP" altLang="en-US" sz="160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第</a:t>
              </a:r>
              <a:r>
                <a:rPr lang="en-US" altLang="ja-JP" sz="1600" dirty="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06</a:t>
              </a:r>
              <a:r>
                <a:rPr lang="ja-JP" altLang="en-US" sz="160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講</a:t>
              </a:r>
              <a:endParaRPr kumimoji="1" lang="ja-JP" altLang="en-US" sz="1600">
                <a:solidFill>
                  <a:sysClr val="windowText" lastClr="000000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35" name="正方形/長方形 34">
              <a:extLst>
                <a:ext uri="{FF2B5EF4-FFF2-40B4-BE49-F238E27FC236}">
                  <a16:creationId xmlns:a16="http://schemas.microsoft.com/office/drawing/2014/main" id="{11E86EB7-9C5D-D710-F0E7-57C9B75FD290}"/>
                </a:ext>
              </a:extLst>
            </p:cNvPr>
            <p:cNvSpPr/>
            <p:nvPr/>
          </p:nvSpPr>
          <p:spPr>
            <a:xfrm>
              <a:off x="2998200" y="1690688"/>
              <a:ext cx="914400" cy="72000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36" name="角丸四角形 35">
              <a:extLst>
                <a:ext uri="{FF2B5EF4-FFF2-40B4-BE49-F238E27FC236}">
                  <a16:creationId xmlns:a16="http://schemas.microsoft.com/office/drawing/2014/main" id="{8538B958-458E-F97F-9F31-575A47B17FF2}"/>
                </a:ext>
              </a:extLst>
            </p:cNvPr>
            <p:cNvSpPr/>
            <p:nvPr/>
          </p:nvSpPr>
          <p:spPr>
            <a:xfrm>
              <a:off x="2998200" y="1690688"/>
              <a:ext cx="2520000" cy="720000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sz="160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プログラミング（</a:t>
              </a:r>
              <a:r>
                <a:rPr lang="en-US" altLang="ja-JP" sz="1600" dirty="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2</a:t>
              </a:r>
              <a:r>
                <a:rPr kumimoji="1" lang="en-US" altLang="ja-JP" sz="1600" dirty="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/3</a:t>
              </a:r>
              <a:r>
                <a:rPr kumimoji="1" lang="ja-JP" altLang="en-US" sz="160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）</a:t>
              </a:r>
              <a:endParaRPr kumimoji="1" lang="en-US" altLang="ja-JP" sz="1600" dirty="0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  <a:p>
              <a:r>
                <a:rPr lang="en-US" altLang="ja-JP" sz="1600" dirty="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Web API</a:t>
              </a:r>
              <a:endParaRPr kumimoji="1" lang="ja-JP" altLang="en-US" sz="1600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p:grpSp>
        <p:nvGrpSpPr>
          <p:cNvPr id="37" name="グループ化 36">
            <a:extLst>
              <a:ext uri="{FF2B5EF4-FFF2-40B4-BE49-F238E27FC236}">
                <a16:creationId xmlns:a16="http://schemas.microsoft.com/office/drawing/2014/main" id="{DE6DF78E-A1BE-A0EA-08E5-8421D8D7B1C3}"/>
              </a:ext>
            </a:extLst>
          </p:cNvPr>
          <p:cNvGrpSpPr/>
          <p:nvPr/>
        </p:nvGrpSpPr>
        <p:grpSpPr>
          <a:xfrm>
            <a:off x="838200" y="6079032"/>
            <a:ext cx="4680000" cy="720000"/>
            <a:chOff x="838200" y="1690688"/>
            <a:chExt cx="4680000" cy="720000"/>
          </a:xfrm>
        </p:grpSpPr>
        <p:sp>
          <p:nvSpPr>
            <p:cNvPr id="38" name="正方形/長方形 37">
              <a:extLst>
                <a:ext uri="{FF2B5EF4-FFF2-40B4-BE49-F238E27FC236}">
                  <a16:creationId xmlns:a16="http://schemas.microsoft.com/office/drawing/2014/main" id="{438CB75B-E5F5-5260-D8FC-BD82E05A96D6}"/>
                </a:ext>
              </a:extLst>
            </p:cNvPr>
            <p:cNvSpPr/>
            <p:nvPr/>
          </p:nvSpPr>
          <p:spPr>
            <a:xfrm>
              <a:off x="2083800" y="1690688"/>
              <a:ext cx="914400" cy="720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39" name="角丸四角形 38">
              <a:extLst>
                <a:ext uri="{FF2B5EF4-FFF2-40B4-BE49-F238E27FC236}">
                  <a16:creationId xmlns:a16="http://schemas.microsoft.com/office/drawing/2014/main" id="{ED8F9862-F0F1-921B-B6ED-D2E79FA2B721}"/>
                </a:ext>
              </a:extLst>
            </p:cNvPr>
            <p:cNvSpPr/>
            <p:nvPr/>
          </p:nvSpPr>
          <p:spPr>
            <a:xfrm>
              <a:off x="838200" y="1690688"/>
              <a:ext cx="2160000" cy="72000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600" dirty="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2023-05-23 (Tue)</a:t>
              </a:r>
            </a:p>
            <a:p>
              <a:r>
                <a:rPr lang="ja-JP" altLang="en-US" sz="160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第</a:t>
              </a:r>
              <a:r>
                <a:rPr lang="en-US" altLang="ja-JP" sz="1600" dirty="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07</a:t>
              </a:r>
              <a:r>
                <a:rPr lang="ja-JP" altLang="en-US" sz="160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講</a:t>
              </a:r>
              <a:endParaRPr kumimoji="1" lang="ja-JP" altLang="en-US" sz="1600">
                <a:solidFill>
                  <a:sysClr val="windowText" lastClr="000000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40" name="正方形/長方形 39">
              <a:extLst>
                <a:ext uri="{FF2B5EF4-FFF2-40B4-BE49-F238E27FC236}">
                  <a16:creationId xmlns:a16="http://schemas.microsoft.com/office/drawing/2014/main" id="{A6568BD5-FAF9-33A7-58FF-8E9F0B50CBFB}"/>
                </a:ext>
              </a:extLst>
            </p:cNvPr>
            <p:cNvSpPr/>
            <p:nvPr/>
          </p:nvSpPr>
          <p:spPr>
            <a:xfrm>
              <a:off x="2998200" y="1690688"/>
              <a:ext cx="914400" cy="72000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41" name="角丸四角形 40">
              <a:extLst>
                <a:ext uri="{FF2B5EF4-FFF2-40B4-BE49-F238E27FC236}">
                  <a16:creationId xmlns:a16="http://schemas.microsoft.com/office/drawing/2014/main" id="{94830E67-CE5E-DC69-0F93-70F78590D634}"/>
                </a:ext>
              </a:extLst>
            </p:cNvPr>
            <p:cNvSpPr/>
            <p:nvPr/>
          </p:nvSpPr>
          <p:spPr>
            <a:xfrm>
              <a:off x="2998200" y="1690688"/>
              <a:ext cx="2520000" cy="720000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sz="160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プログラミング（</a:t>
              </a:r>
              <a:r>
                <a:rPr lang="en-US" altLang="ja-JP" sz="1600" dirty="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3/</a:t>
              </a:r>
              <a:r>
                <a:rPr kumimoji="1" lang="en-US" altLang="ja-JP" sz="1600" dirty="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3</a:t>
              </a:r>
              <a:r>
                <a:rPr kumimoji="1" lang="ja-JP" altLang="en-US" sz="160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）</a:t>
              </a:r>
              <a:endParaRPr kumimoji="1" lang="en-US" altLang="ja-JP" sz="1600" dirty="0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  <a:p>
              <a:r>
                <a:rPr kumimoji="1" lang="ja-JP" altLang="en-US" sz="160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自動テスト（</a:t>
              </a:r>
              <a:r>
                <a:rPr kumimoji="1" lang="en-US" altLang="ja-JP" sz="1600" dirty="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1/3</a:t>
              </a:r>
              <a:r>
                <a:rPr kumimoji="1" lang="ja-JP" altLang="en-US" sz="160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）</a:t>
              </a:r>
            </a:p>
          </p:txBody>
        </p:sp>
      </p:grpSp>
      <p:grpSp>
        <p:nvGrpSpPr>
          <p:cNvPr id="42" name="グループ化 41">
            <a:extLst>
              <a:ext uri="{FF2B5EF4-FFF2-40B4-BE49-F238E27FC236}">
                <a16:creationId xmlns:a16="http://schemas.microsoft.com/office/drawing/2014/main" id="{15376C2D-8FA6-58A9-8D93-858BCD7E0273}"/>
              </a:ext>
            </a:extLst>
          </p:cNvPr>
          <p:cNvGrpSpPr/>
          <p:nvPr/>
        </p:nvGrpSpPr>
        <p:grpSpPr>
          <a:xfrm>
            <a:off x="6673800" y="551183"/>
            <a:ext cx="4680000" cy="720000"/>
            <a:chOff x="838200" y="1690688"/>
            <a:chExt cx="4680000" cy="720000"/>
          </a:xfrm>
        </p:grpSpPr>
        <p:sp>
          <p:nvSpPr>
            <p:cNvPr id="43" name="正方形/長方形 42">
              <a:extLst>
                <a:ext uri="{FF2B5EF4-FFF2-40B4-BE49-F238E27FC236}">
                  <a16:creationId xmlns:a16="http://schemas.microsoft.com/office/drawing/2014/main" id="{54067F17-73FD-4264-D35C-DB42991B47B6}"/>
                </a:ext>
              </a:extLst>
            </p:cNvPr>
            <p:cNvSpPr/>
            <p:nvPr/>
          </p:nvSpPr>
          <p:spPr>
            <a:xfrm>
              <a:off x="2083800" y="1690688"/>
              <a:ext cx="914400" cy="720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44" name="角丸四角形 43">
              <a:extLst>
                <a:ext uri="{FF2B5EF4-FFF2-40B4-BE49-F238E27FC236}">
                  <a16:creationId xmlns:a16="http://schemas.microsoft.com/office/drawing/2014/main" id="{AC3E08F0-7094-3ACD-8495-481D95F88BC5}"/>
                </a:ext>
              </a:extLst>
            </p:cNvPr>
            <p:cNvSpPr/>
            <p:nvPr/>
          </p:nvSpPr>
          <p:spPr>
            <a:xfrm>
              <a:off x="838200" y="1690688"/>
              <a:ext cx="2160000" cy="72000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600" dirty="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2023-05-30 (Tue)</a:t>
              </a:r>
            </a:p>
            <a:p>
              <a:r>
                <a:rPr lang="ja-JP" altLang="en-US" sz="160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第</a:t>
              </a:r>
              <a:r>
                <a:rPr lang="en-US" altLang="ja-JP" sz="1600" dirty="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08</a:t>
              </a:r>
              <a:r>
                <a:rPr lang="ja-JP" altLang="en-US" sz="160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講</a:t>
              </a:r>
              <a:endParaRPr kumimoji="1" lang="ja-JP" altLang="en-US" sz="1600">
                <a:solidFill>
                  <a:sysClr val="windowText" lastClr="000000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45" name="正方形/長方形 44">
              <a:extLst>
                <a:ext uri="{FF2B5EF4-FFF2-40B4-BE49-F238E27FC236}">
                  <a16:creationId xmlns:a16="http://schemas.microsoft.com/office/drawing/2014/main" id="{4D4EC3CB-8C25-46C7-2C96-A54D0783F3D2}"/>
                </a:ext>
              </a:extLst>
            </p:cNvPr>
            <p:cNvSpPr/>
            <p:nvPr/>
          </p:nvSpPr>
          <p:spPr>
            <a:xfrm>
              <a:off x="2998200" y="1690688"/>
              <a:ext cx="914400" cy="72000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46" name="角丸四角形 45">
              <a:extLst>
                <a:ext uri="{FF2B5EF4-FFF2-40B4-BE49-F238E27FC236}">
                  <a16:creationId xmlns:a16="http://schemas.microsoft.com/office/drawing/2014/main" id="{7AC751FA-89DB-54BC-8846-E5235C96E851}"/>
                </a:ext>
              </a:extLst>
            </p:cNvPr>
            <p:cNvSpPr/>
            <p:nvPr/>
          </p:nvSpPr>
          <p:spPr>
            <a:xfrm>
              <a:off x="2998200" y="1690688"/>
              <a:ext cx="2520000" cy="720000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sz="160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自動テスト（</a:t>
              </a:r>
              <a:r>
                <a:rPr lang="en-US" altLang="ja-JP" sz="1600" dirty="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2</a:t>
              </a:r>
              <a:r>
                <a:rPr kumimoji="1" lang="en-US" altLang="ja-JP" sz="1600" dirty="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/3</a:t>
              </a:r>
              <a:r>
                <a:rPr kumimoji="1" lang="ja-JP" altLang="en-US" sz="160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）</a:t>
              </a:r>
            </a:p>
          </p:txBody>
        </p:sp>
      </p:grpSp>
      <p:grpSp>
        <p:nvGrpSpPr>
          <p:cNvPr id="62" name="グループ化 61">
            <a:extLst>
              <a:ext uri="{FF2B5EF4-FFF2-40B4-BE49-F238E27FC236}">
                <a16:creationId xmlns:a16="http://schemas.microsoft.com/office/drawing/2014/main" id="{02A69188-393F-42CA-50F7-DDC9FA38E7CB}"/>
              </a:ext>
            </a:extLst>
          </p:cNvPr>
          <p:cNvGrpSpPr/>
          <p:nvPr/>
        </p:nvGrpSpPr>
        <p:grpSpPr>
          <a:xfrm>
            <a:off x="6673800" y="1342345"/>
            <a:ext cx="4680000" cy="720000"/>
            <a:chOff x="838200" y="1690688"/>
            <a:chExt cx="4680000" cy="720000"/>
          </a:xfrm>
        </p:grpSpPr>
        <p:sp>
          <p:nvSpPr>
            <p:cNvPr id="63" name="正方形/長方形 62">
              <a:extLst>
                <a:ext uri="{FF2B5EF4-FFF2-40B4-BE49-F238E27FC236}">
                  <a16:creationId xmlns:a16="http://schemas.microsoft.com/office/drawing/2014/main" id="{CE1F2089-B23D-930A-4928-4F546BE0415E}"/>
                </a:ext>
              </a:extLst>
            </p:cNvPr>
            <p:cNvSpPr/>
            <p:nvPr/>
          </p:nvSpPr>
          <p:spPr>
            <a:xfrm>
              <a:off x="2083800" y="1690688"/>
              <a:ext cx="914400" cy="720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64" name="角丸四角形 63">
              <a:extLst>
                <a:ext uri="{FF2B5EF4-FFF2-40B4-BE49-F238E27FC236}">
                  <a16:creationId xmlns:a16="http://schemas.microsoft.com/office/drawing/2014/main" id="{E7B4AE07-ED68-7BF5-4D31-F1571A666696}"/>
                </a:ext>
              </a:extLst>
            </p:cNvPr>
            <p:cNvSpPr/>
            <p:nvPr/>
          </p:nvSpPr>
          <p:spPr>
            <a:xfrm>
              <a:off x="838200" y="1690688"/>
              <a:ext cx="2160000" cy="72000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600" dirty="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2023-06-06 (Tue)</a:t>
              </a:r>
            </a:p>
            <a:p>
              <a:r>
                <a:rPr lang="ja-JP" altLang="en-US" sz="160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第</a:t>
              </a:r>
              <a:r>
                <a:rPr lang="en-US" altLang="ja-JP" sz="1600" dirty="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09</a:t>
              </a:r>
              <a:r>
                <a:rPr lang="ja-JP" altLang="en-US" sz="160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講</a:t>
              </a:r>
              <a:endParaRPr kumimoji="1" lang="ja-JP" altLang="en-US" sz="1600">
                <a:solidFill>
                  <a:sysClr val="windowText" lastClr="000000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65" name="正方形/長方形 64">
              <a:extLst>
                <a:ext uri="{FF2B5EF4-FFF2-40B4-BE49-F238E27FC236}">
                  <a16:creationId xmlns:a16="http://schemas.microsoft.com/office/drawing/2014/main" id="{F73A27EA-5FEB-E4C5-5438-711A589238F1}"/>
                </a:ext>
              </a:extLst>
            </p:cNvPr>
            <p:cNvSpPr/>
            <p:nvPr/>
          </p:nvSpPr>
          <p:spPr>
            <a:xfrm>
              <a:off x="2998200" y="1690688"/>
              <a:ext cx="914400" cy="72000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66" name="角丸四角形 65">
              <a:extLst>
                <a:ext uri="{FF2B5EF4-FFF2-40B4-BE49-F238E27FC236}">
                  <a16:creationId xmlns:a16="http://schemas.microsoft.com/office/drawing/2014/main" id="{6AC2242B-6D31-EBDC-4086-CEEF6229D756}"/>
                </a:ext>
              </a:extLst>
            </p:cNvPr>
            <p:cNvSpPr/>
            <p:nvPr/>
          </p:nvSpPr>
          <p:spPr>
            <a:xfrm>
              <a:off x="2998200" y="1690688"/>
              <a:ext cx="2520000" cy="720000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sz="160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自動テスト（</a:t>
              </a:r>
              <a:r>
                <a:rPr kumimoji="1" lang="en-US" altLang="ja-JP" sz="1600" dirty="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3/3</a:t>
              </a:r>
              <a:r>
                <a:rPr kumimoji="1" lang="ja-JP" altLang="en-US" sz="160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）</a:t>
              </a:r>
            </a:p>
          </p:txBody>
        </p:sp>
      </p:grpSp>
      <p:grpSp>
        <p:nvGrpSpPr>
          <p:cNvPr id="67" name="グループ化 66">
            <a:extLst>
              <a:ext uri="{FF2B5EF4-FFF2-40B4-BE49-F238E27FC236}">
                <a16:creationId xmlns:a16="http://schemas.microsoft.com/office/drawing/2014/main" id="{84E2A7C3-B469-2933-79C0-9D6F016C911F}"/>
              </a:ext>
            </a:extLst>
          </p:cNvPr>
          <p:cNvGrpSpPr/>
          <p:nvPr/>
        </p:nvGrpSpPr>
        <p:grpSpPr>
          <a:xfrm>
            <a:off x="6673800" y="2133505"/>
            <a:ext cx="4680000" cy="720000"/>
            <a:chOff x="838200" y="1690688"/>
            <a:chExt cx="4680000" cy="720000"/>
          </a:xfrm>
        </p:grpSpPr>
        <p:sp>
          <p:nvSpPr>
            <p:cNvPr id="68" name="正方形/長方形 67">
              <a:extLst>
                <a:ext uri="{FF2B5EF4-FFF2-40B4-BE49-F238E27FC236}">
                  <a16:creationId xmlns:a16="http://schemas.microsoft.com/office/drawing/2014/main" id="{CBB96D84-4FB7-D3FB-267E-ED1196AE4188}"/>
                </a:ext>
              </a:extLst>
            </p:cNvPr>
            <p:cNvSpPr/>
            <p:nvPr/>
          </p:nvSpPr>
          <p:spPr>
            <a:xfrm>
              <a:off x="2083800" y="1690688"/>
              <a:ext cx="914400" cy="720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69" name="角丸四角形 68">
              <a:extLst>
                <a:ext uri="{FF2B5EF4-FFF2-40B4-BE49-F238E27FC236}">
                  <a16:creationId xmlns:a16="http://schemas.microsoft.com/office/drawing/2014/main" id="{570625D9-B07D-5F96-9D32-3E523F211AC1}"/>
                </a:ext>
              </a:extLst>
            </p:cNvPr>
            <p:cNvSpPr/>
            <p:nvPr/>
          </p:nvSpPr>
          <p:spPr>
            <a:xfrm>
              <a:off x="838200" y="1690688"/>
              <a:ext cx="2160000" cy="72000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600" dirty="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2023-06-13 (Tue)</a:t>
              </a:r>
            </a:p>
            <a:p>
              <a:r>
                <a:rPr lang="ja-JP" altLang="en-US" sz="160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第</a:t>
              </a:r>
              <a:r>
                <a:rPr lang="en-US" altLang="ja-JP" sz="1600" dirty="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10</a:t>
              </a:r>
              <a:r>
                <a:rPr lang="ja-JP" altLang="en-US" sz="160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講</a:t>
              </a:r>
              <a:endParaRPr kumimoji="1" lang="ja-JP" altLang="en-US" sz="1600">
                <a:solidFill>
                  <a:sysClr val="windowText" lastClr="000000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70" name="正方形/長方形 69">
              <a:extLst>
                <a:ext uri="{FF2B5EF4-FFF2-40B4-BE49-F238E27FC236}">
                  <a16:creationId xmlns:a16="http://schemas.microsoft.com/office/drawing/2014/main" id="{459FD8FF-63C9-234F-7562-52C517449585}"/>
                </a:ext>
              </a:extLst>
            </p:cNvPr>
            <p:cNvSpPr/>
            <p:nvPr/>
          </p:nvSpPr>
          <p:spPr>
            <a:xfrm>
              <a:off x="2998200" y="1690688"/>
              <a:ext cx="914400" cy="72000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71" name="角丸四角形 70">
              <a:extLst>
                <a:ext uri="{FF2B5EF4-FFF2-40B4-BE49-F238E27FC236}">
                  <a16:creationId xmlns:a16="http://schemas.microsoft.com/office/drawing/2014/main" id="{E2E7BD52-1146-5E76-36D2-09F2DA042324}"/>
                </a:ext>
              </a:extLst>
            </p:cNvPr>
            <p:cNvSpPr/>
            <p:nvPr/>
          </p:nvSpPr>
          <p:spPr>
            <a:xfrm>
              <a:off x="2998200" y="1690688"/>
              <a:ext cx="2520000" cy="720000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sz="160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ドキュメント（</a:t>
              </a:r>
              <a:r>
                <a:rPr kumimoji="1" lang="en-US" altLang="ja-JP" sz="1600" dirty="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1/2</a:t>
              </a:r>
              <a:r>
                <a:rPr kumimoji="1" lang="ja-JP" altLang="en-US" sz="160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）</a:t>
              </a:r>
            </a:p>
          </p:txBody>
        </p:sp>
      </p:grpSp>
      <p:grpSp>
        <p:nvGrpSpPr>
          <p:cNvPr id="72" name="グループ化 71">
            <a:extLst>
              <a:ext uri="{FF2B5EF4-FFF2-40B4-BE49-F238E27FC236}">
                <a16:creationId xmlns:a16="http://schemas.microsoft.com/office/drawing/2014/main" id="{43B03F9B-8C19-78F3-E7F5-24640E39B8DD}"/>
              </a:ext>
            </a:extLst>
          </p:cNvPr>
          <p:cNvGrpSpPr/>
          <p:nvPr/>
        </p:nvGrpSpPr>
        <p:grpSpPr>
          <a:xfrm>
            <a:off x="6673800" y="2924665"/>
            <a:ext cx="4680000" cy="720000"/>
            <a:chOff x="838200" y="1690688"/>
            <a:chExt cx="4680000" cy="720000"/>
          </a:xfrm>
        </p:grpSpPr>
        <p:sp>
          <p:nvSpPr>
            <p:cNvPr id="73" name="正方形/長方形 72">
              <a:extLst>
                <a:ext uri="{FF2B5EF4-FFF2-40B4-BE49-F238E27FC236}">
                  <a16:creationId xmlns:a16="http://schemas.microsoft.com/office/drawing/2014/main" id="{5D8C36CE-A4AC-7CDB-3346-0F125D8A1DDD}"/>
                </a:ext>
              </a:extLst>
            </p:cNvPr>
            <p:cNvSpPr/>
            <p:nvPr/>
          </p:nvSpPr>
          <p:spPr>
            <a:xfrm>
              <a:off x="2083800" y="1690688"/>
              <a:ext cx="914400" cy="720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74" name="角丸四角形 73">
              <a:extLst>
                <a:ext uri="{FF2B5EF4-FFF2-40B4-BE49-F238E27FC236}">
                  <a16:creationId xmlns:a16="http://schemas.microsoft.com/office/drawing/2014/main" id="{E8DF1358-AFC8-3F13-4DCA-B38328D618B4}"/>
                </a:ext>
              </a:extLst>
            </p:cNvPr>
            <p:cNvSpPr/>
            <p:nvPr/>
          </p:nvSpPr>
          <p:spPr>
            <a:xfrm>
              <a:off x="838200" y="1690688"/>
              <a:ext cx="2160000" cy="72000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600" dirty="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2023-06-20 (Tue)</a:t>
              </a:r>
            </a:p>
            <a:p>
              <a:r>
                <a:rPr lang="ja-JP" altLang="en-US" sz="160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第</a:t>
              </a:r>
              <a:r>
                <a:rPr lang="en-US" altLang="ja-JP" sz="1600" dirty="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11</a:t>
              </a:r>
              <a:r>
                <a:rPr lang="ja-JP" altLang="en-US" sz="160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講</a:t>
              </a:r>
              <a:endParaRPr kumimoji="1" lang="ja-JP" altLang="en-US" sz="1600">
                <a:solidFill>
                  <a:sysClr val="windowText" lastClr="000000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75" name="正方形/長方形 74">
              <a:extLst>
                <a:ext uri="{FF2B5EF4-FFF2-40B4-BE49-F238E27FC236}">
                  <a16:creationId xmlns:a16="http://schemas.microsoft.com/office/drawing/2014/main" id="{424D4893-748E-DE89-5BB3-32BA5CEAFBB4}"/>
                </a:ext>
              </a:extLst>
            </p:cNvPr>
            <p:cNvSpPr/>
            <p:nvPr/>
          </p:nvSpPr>
          <p:spPr>
            <a:xfrm>
              <a:off x="2998200" y="1690688"/>
              <a:ext cx="914400" cy="72000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76" name="角丸四角形 75">
              <a:extLst>
                <a:ext uri="{FF2B5EF4-FFF2-40B4-BE49-F238E27FC236}">
                  <a16:creationId xmlns:a16="http://schemas.microsoft.com/office/drawing/2014/main" id="{65A082E2-0A83-47AA-CF5F-8CC1CCEF7F1E}"/>
                </a:ext>
              </a:extLst>
            </p:cNvPr>
            <p:cNvSpPr/>
            <p:nvPr/>
          </p:nvSpPr>
          <p:spPr>
            <a:xfrm>
              <a:off x="2998200" y="1690688"/>
              <a:ext cx="2520000" cy="720000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sz="160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ドキュメント（</a:t>
              </a:r>
              <a:r>
                <a:rPr lang="en-US" altLang="ja-JP" sz="1600" dirty="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2</a:t>
              </a:r>
              <a:r>
                <a:rPr kumimoji="1" lang="en-US" altLang="ja-JP" sz="1600" dirty="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/2</a:t>
              </a:r>
              <a:r>
                <a:rPr kumimoji="1" lang="ja-JP" altLang="en-US" sz="160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）</a:t>
              </a:r>
              <a:endParaRPr kumimoji="1" lang="en-US" altLang="ja-JP" sz="1600" dirty="0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p:grpSp>
        <p:nvGrpSpPr>
          <p:cNvPr id="77" name="グループ化 76">
            <a:extLst>
              <a:ext uri="{FF2B5EF4-FFF2-40B4-BE49-F238E27FC236}">
                <a16:creationId xmlns:a16="http://schemas.microsoft.com/office/drawing/2014/main" id="{A992E9E1-FFB4-BD60-C1F7-EE0A3169935C}"/>
              </a:ext>
            </a:extLst>
          </p:cNvPr>
          <p:cNvGrpSpPr/>
          <p:nvPr/>
        </p:nvGrpSpPr>
        <p:grpSpPr>
          <a:xfrm>
            <a:off x="6673800" y="3715825"/>
            <a:ext cx="4680000" cy="720000"/>
            <a:chOff x="838200" y="1690688"/>
            <a:chExt cx="4680000" cy="720000"/>
          </a:xfrm>
        </p:grpSpPr>
        <p:sp>
          <p:nvSpPr>
            <p:cNvPr id="78" name="正方形/長方形 77">
              <a:extLst>
                <a:ext uri="{FF2B5EF4-FFF2-40B4-BE49-F238E27FC236}">
                  <a16:creationId xmlns:a16="http://schemas.microsoft.com/office/drawing/2014/main" id="{DAFF4359-3AD9-D6C9-0364-769AF8AEC309}"/>
                </a:ext>
              </a:extLst>
            </p:cNvPr>
            <p:cNvSpPr/>
            <p:nvPr/>
          </p:nvSpPr>
          <p:spPr>
            <a:xfrm>
              <a:off x="2083800" y="1690688"/>
              <a:ext cx="914400" cy="720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79" name="角丸四角形 78">
              <a:extLst>
                <a:ext uri="{FF2B5EF4-FFF2-40B4-BE49-F238E27FC236}">
                  <a16:creationId xmlns:a16="http://schemas.microsoft.com/office/drawing/2014/main" id="{DCCE3201-5F36-02C8-C268-91B3A63BF06D}"/>
                </a:ext>
              </a:extLst>
            </p:cNvPr>
            <p:cNvSpPr/>
            <p:nvPr/>
          </p:nvSpPr>
          <p:spPr>
            <a:xfrm>
              <a:off x="838200" y="1690688"/>
              <a:ext cx="2160000" cy="72000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600" dirty="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2023-06-27 (Tue)</a:t>
              </a:r>
            </a:p>
            <a:p>
              <a:r>
                <a:rPr lang="ja-JP" altLang="en-US" sz="160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第</a:t>
              </a:r>
              <a:r>
                <a:rPr lang="en-US" altLang="ja-JP" sz="1600" dirty="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12</a:t>
              </a:r>
              <a:r>
                <a:rPr lang="ja-JP" altLang="en-US" sz="160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講</a:t>
              </a:r>
              <a:endParaRPr kumimoji="1" lang="ja-JP" altLang="en-US" sz="1600">
                <a:solidFill>
                  <a:sysClr val="windowText" lastClr="000000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80" name="正方形/長方形 79">
              <a:extLst>
                <a:ext uri="{FF2B5EF4-FFF2-40B4-BE49-F238E27FC236}">
                  <a16:creationId xmlns:a16="http://schemas.microsoft.com/office/drawing/2014/main" id="{3DADCB11-488F-9112-F0AC-1264BE1E3399}"/>
                </a:ext>
              </a:extLst>
            </p:cNvPr>
            <p:cNvSpPr/>
            <p:nvPr/>
          </p:nvSpPr>
          <p:spPr>
            <a:xfrm>
              <a:off x="2998200" y="1690688"/>
              <a:ext cx="914400" cy="72000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81" name="角丸四角形 80">
              <a:extLst>
                <a:ext uri="{FF2B5EF4-FFF2-40B4-BE49-F238E27FC236}">
                  <a16:creationId xmlns:a16="http://schemas.microsoft.com/office/drawing/2014/main" id="{B54749A3-E27C-F895-5568-B5B9B6206E62}"/>
                </a:ext>
              </a:extLst>
            </p:cNvPr>
            <p:cNvSpPr/>
            <p:nvPr/>
          </p:nvSpPr>
          <p:spPr>
            <a:xfrm>
              <a:off x="2998200" y="1690688"/>
              <a:ext cx="2520000" cy="720000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600" dirty="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Docker</a:t>
              </a:r>
              <a:r>
                <a:rPr kumimoji="1" lang="ja-JP" altLang="en-US" sz="160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（</a:t>
              </a:r>
              <a:r>
                <a:rPr kumimoji="1" lang="en-US" altLang="ja-JP" sz="1600" dirty="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1/1</a:t>
              </a:r>
              <a:r>
                <a:rPr kumimoji="1" lang="ja-JP" altLang="en-US" sz="160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）</a:t>
              </a:r>
            </a:p>
          </p:txBody>
        </p:sp>
      </p:grpSp>
      <p:grpSp>
        <p:nvGrpSpPr>
          <p:cNvPr id="82" name="グループ化 81">
            <a:extLst>
              <a:ext uri="{FF2B5EF4-FFF2-40B4-BE49-F238E27FC236}">
                <a16:creationId xmlns:a16="http://schemas.microsoft.com/office/drawing/2014/main" id="{61124F9D-B351-2A91-F321-F57EAC57B73A}"/>
              </a:ext>
            </a:extLst>
          </p:cNvPr>
          <p:cNvGrpSpPr/>
          <p:nvPr/>
        </p:nvGrpSpPr>
        <p:grpSpPr>
          <a:xfrm>
            <a:off x="6673800" y="4506985"/>
            <a:ext cx="4680000" cy="720000"/>
            <a:chOff x="838200" y="1690688"/>
            <a:chExt cx="4680000" cy="720000"/>
          </a:xfrm>
        </p:grpSpPr>
        <p:sp>
          <p:nvSpPr>
            <p:cNvPr id="83" name="正方形/長方形 82">
              <a:extLst>
                <a:ext uri="{FF2B5EF4-FFF2-40B4-BE49-F238E27FC236}">
                  <a16:creationId xmlns:a16="http://schemas.microsoft.com/office/drawing/2014/main" id="{42ED4CC4-2C3B-13CD-4800-B2A4B7EE46FE}"/>
                </a:ext>
              </a:extLst>
            </p:cNvPr>
            <p:cNvSpPr/>
            <p:nvPr/>
          </p:nvSpPr>
          <p:spPr>
            <a:xfrm>
              <a:off x="2083800" y="1690688"/>
              <a:ext cx="914400" cy="720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84" name="角丸四角形 83">
              <a:extLst>
                <a:ext uri="{FF2B5EF4-FFF2-40B4-BE49-F238E27FC236}">
                  <a16:creationId xmlns:a16="http://schemas.microsoft.com/office/drawing/2014/main" id="{3BE69FAA-7370-7CBC-151E-445AC3B9F873}"/>
                </a:ext>
              </a:extLst>
            </p:cNvPr>
            <p:cNvSpPr/>
            <p:nvPr/>
          </p:nvSpPr>
          <p:spPr>
            <a:xfrm>
              <a:off x="838200" y="1690688"/>
              <a:ext cx="2160000" cy="72000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600" dirty="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2023-07-04 (Tue)</a:t>
              </a:r>
            </a:p>
            <a:p>
              <a:r>
                <a:rPr lang="ja-JP" altLang="en-US" sz="160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第</a:t>
              </a:r>
              <a:r>
                <a:rPr lang="en-US" altLang="ja-JP" sz="1600" dirty="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13</a:t>
              </a:r>
              <a:r>
                <a:rPr lang="ja-JP" altLang="en-US" sz="160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講</a:t>
              </a:r>
              <a:endParaRPr kumimoji="1" lang="ja-JP" altLang="en-US" sz="1600">
                <a:solidFill>
                  <a:sysClr val="windowText" lastClr="000000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85" name="正方形/長方形 84">
              <a:extLst>
                <a:ext uri="{FF2B5EF4-FFF2-40B4-BE49-F238E27FC236}">
                  <a16:creationId xmlns:a16="http://schemas.microsoft.com/office/drawing/2014/main" id="{60C84029-62BC-B693-FC52-2EA71ED0A8F6}"/>
                </a:ext>
              </a:extLst>
            </p:cNvPr>
            <p:cNvSpPr/>
            <p:nvPr/>
          </p:nvSpPr>
          <p:spPr>
            <a:xfrm>
              <a:off x="2998200" y="1690688"/>
              <a:ext cx="914400" cy="72000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86" name="角丸四角形 85">
              <a:extLst>
                <a:ext uri="{FF2B5EF4-FFF2-40B4-BE49-F238E27FC236}">
                  <a16:creationId xmlns:a16="http://schemas.microsoft.com/office/drawing/2014/main" id="{DC9E2A32-9989-9B43-F86A-97A4FB00F59C}"/>
                </a:ext>
              </a:extLst>
            </p:cNvPr>
            <p:cNvSpPr/>
            <p:nvPr/>
          </p:nvSpPr>
          <p:spPr>
            <a:xfrm>
              <a:off x="2998200" y="1690688"/>
              <a:ext cx="2520000" cy="720000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sz="160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補完（</a:t>
              </a:r>
              <a:r>
                <a:rPr kumimoji="1" lang="en-US" altLang="ja-JP" sz="1600" dirty="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1/1</a:t>
              </a:r>
              <a:r>
                <a:rPr kumimoji="1" lang="ja-JP" altLang="en-US" sz="160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）</a:t>
              </a:r>
              <a:endParaRPr kumimoji="1" lang="en-US" altLang="ja-JP" sz="1600" dirty="0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  <a:p>
              <a:r>
                <a:rPr kumimoji="1" lang="en-US" altLang="ja-JP" sz="1600" dirty="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Homebrew</a:t>
              </a:r>
              <a:r>
                <a:rPr kumimoji="1" lang="ja-JP" altLang="en-US" sz="160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（</a:t>
              </a:r>
              <a:r>
                <a:rPr kumimoji="1" lang="en-US" altLang="ja-JP" sz="1600" dirty="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1/1</a:t>
              </a:r>
              <a:r>
                <a:rPr kumimoji="1" lang="ja-JP" altLang="en-US" sz="160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）</a:t>
              </a:r>
            </a:p>
          </p:txBody>
        </p:sp>
      </p:grpSp>
      <p:grpSp>
        <p:nvGrpSpPr>
          <p:cNvPr id="87" name="グループ化 86">
            <a:extLst>
              <a:ext uri="{FF2B5EF4-FFF2-40B4-BE49-F238E27FC236}">
                <a16:creationId xmlns:a16="http://schemas.microsoft.com/office/drawing/2014/main" id="{4C75D71C-7FC9-BA0A-6FF5-0C58A93FB879}"/>
              </a:ext>
            </a:extLst>
          </p:cNvPr>
          <p:cNvGrpSpPr/>
          <p:nvPr/>
        </p:nvGrpSpPr>
        <p:grpSpPr>
          <a:xfrm>
            <a:off x="6673800" y="5298145"/>
            <a:ext cx="4680000" cy="720000"/>
            <a:chOff x="838200" y="1690688"/>
            <a:chExt cx="4680000" cy="720000"/>
          </a:xfrm>
        </p:grpSpPr>
        <p:sp>
          <p:nvSpPr>
            <p:cNvPr id="88" name="正方形/長方形 87">
              <a:extLst>
                <a:ext uri="{FF2B5EF4-FFF2-40B4-BE49-F238E27FC236}">
                  <a16:creationId xmlns:a16="http://schemas.microsoft.com/office/drawing/2014/main" id="{915D30FE-397C-3AF9-2F59-C776BAD47860}"/>
                </a:ext>
              </a:extLst>
            </p:cNvPr>
            <p:cNvSpPr/>
            <p:nvPr/>
          </p:nvSpPr>
          <p:spPr>
            <a:xfrm>
              <a:off x="2083800" y="1690688"/>
              <a:ext cx="914400" cy="720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89" name="角丸四角形 88">
              <a:extLst>
                <a:ext uri="{FF2B5EF4-FFF2-40B4-BE49-F238E27FC236}">
                  <a16:creationId xmlns:a16="http://schemas.microsoft.com/office/drawing/2014/main" id="{4720EE2E-E41E-E2AA-BFFF-2A5655F42642}"/>
                </a:ext>
              </a:extLst>
            </p:cNvPr>
            <p:cNvSpPr/>
            <p:nvPr/>
          </p:nvSpPr>
          <p:spPr>
            <a:xfrm>
              <a:off x="838200" y="1690688"/>
              <a:ext cx="2160000" cy="72000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600" dirty="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2023-07-11 (Tue)</a:t>
              </a:r>
            </a:p>
            <a:p>
              <a:r>
                <a:rPr lang="ja-JP" altLang="en-US" sz="160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第</a:t>
              </a:r>
              <a:r>
                <a:rPr lang="en-US" altLang="ja-JP" sz="1600" dirty="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14</a:t>
              </a:r>
              <a:r>
                <a:rPr lang="ja-JP" altLang="en-US" sz="160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講</a:t>
              </a:r>
              <a:endParaRPr kumimoji="1" lang="ja-JP" altLang="en-US" sz="1600">
                <a:solidFill>
                  <a:sysClr val="windowText" lastClr="000000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90" name="正方形/長方形 89">
              <a:extLst>
                <a:ext uri="{FF2B5EF4-FFF2-40B4-BE49-F238E27FC236}">
                  <a16:creationId xmlns:a16="http://schemas.microsoft.com/office/drawing/2014/main" id="{20BE1736-38CD-8E26-E561-C394A8C8EF98}"/>
                </a:ext>
              </a:extLst>
            </p:cNvPr>
            <p:cNvSpPr/>
            <p:nvPr/>
          </p:nvSpPr>
          <p:spPr>
            <a:xfrm>
              <a:off x="2998200" y="1690688"/>
              <a:ext cx="914400" cy="72000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91" name="角丸四角形 90">
              <a:extLst>
                <a:ext uri="{FF2B5EF4-FFF2-40B4-BE49-F238E27FC236}">
                  <a16:creationId xmlns:a16="http://schemas.microsoft.com/office/drawing/2014/main" id="{0C5E6405-71F4-F8DA-5FC2-7E9E8F6DF69C}"/>
                </a:ext>
              </a:extLst>
            </p:cNvPr>
            <p:cNvSpPr/>
            <p:nvPr/>
          </p:nvSpPr>
          <p:spPr>
            <a:xfrm>
              <a:off x="2998200" y="1690688"/>
              <a:ext cx="2520000" cy="720000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sz="160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予備日</a:t>
              </a:r>
            </a:p>
          </p:txBody>
        </p:sp>
      </p:grpSp>
      <p:grpSp>
        <p:nvGrpSpPr>
          <p:cNvPr id="97" name="グループ化 96">
            <a:extLst>
              <a:ext uri="{FF2B5EF4-FFF2-40B4-BE49-F238E27FC236}">
                <a16:creationId xmlns:a16="http://schemas.microsoft.com/office/drawing/2014/main" id="{4D892652-3EBA-3FC1-9D61-11419CB3E354}"/>
              </a:ext>
            </a:extLst>
          </p:cNvPr>
          <p:cNvGrpSpPr/>
          <p:nvPr/>
        </p:nvGrpSpPr>
        <p:grpSpPr>
          <a:xfrm>
            <a:off x="6673800" y="6089307"/>
            <a:ext cx="4680000" cy="720000"/>
            <a:chOff x="838200" y="1690688"/>
            <a:chExt cx="4680000" cy="720000"/>
          </a:xfrm>
        </p:grpSpPr>
        <p:sp>
          <p:nvSpPr>
            <p:cNvPr id="98" name="正方形/長方形 97">
              <a:extLst>
                <a:ext uri="{FF2B5EF4-FFF2-40B4-BE49-F238E27FC236}">
                  <a16:creationId xmlns:a16="http://schemas.microsoft.com/office/drawing/2014/main" id="{1A378AEF-BD02-CE1E-B004-DBBF40BEA05E}"/>
                </a:ext>
              </a:extLst>
            </p:cNvPr>
            <p:cNvSpPr/>
            <p:nvPr/>
          </p:nvSpPr>
          <p:spPr>
            <a:xfrm>
              <a:off x="2083800" y="1690688"/>
              <a:ext cx="914400" cy="720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99" name="角丸四角形 98">
              <a:extLst>
                <a:ext uri="{FF2B5EF4-FFF2-40B4-BE49-F238E27FC236}">
                  <a16:creationId xmlns:a16="http://schemas.microsoft.com/office/drawing/2014/main" id="{F7CFDB97-DE85-015F-B147-485A19D9C2DC}"/>
                </a:ext>
              </a:extLst>
            </p:cNvPr>
            <p:cNvSpPr/>
            <p:nvPr/>
          </p:nvSpPr>
          <p:spPr>
            <a:xfrm>
              <a:off x="838200" y="1690688"/>
              <a:ext cx="2160000" cy="72000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600" dirty="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2023-07-18 (Tue)</a:t>
              </a:r>
            </a:p>
            <a:p>
              <a:r>
                <a:rPr lang="ja-JP" altLang="en-US" sz="160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第</a:t>
              </a:r>
              <a:r>
                <a:rPr lang="en-US" altLang="ja-JP" sz="1600" dirty="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15</a:t>
              </a:r>
              <a:r>
                <a:rPr lang="ja-JP" altLang="en-US" sz="160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講</a:t>
              </a:r>
              <a:endParaRPr kumimoji="1" lang="ja-JP" altLang="en-US" sz="1600">
                <a:solidFill>
                  <a:sysClr val="windowText" lastClr="000000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00" name="正方形/長方形 99">
              <a:extLst>
                <a:ext uri="{FF2B5EF4-FFF2-40B4-BE49-F238E27FC236}">
                  <a16:creationId xmlns:a16="http://schemas.microsoft.com/office/drawing/2014/main" id="{DAF54CF3-091F-BCA0-44E6-B7EAF86D8952}"/>
                </a:ext>
              </a:extLst>
            </p:cNvPr>
            <p:cNvSpPr/>
            <p:nvPr/>
          </p:nvSpPr>
          <p:spPr>
            <a:xfrm>
              <a:off x="2998200" y="1690688"/>
              <a:ext cx="914400" cy="72000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01" name="角丸四角形 100">
              <a:extLst>
                <a:ext uri="{FF2B5EF4-FFF2-40B4-BE49-F238E27FC236}">
                  <a16:creationId xmlns:a16="http://schemas.microsoft.com/office/drawing/2014/main" id="{46C3B3F1-1F33-406C-F2C5-7EEE2A401F34}"/>
                </a:ext>
              </a:extLst>
            </p:cNvPr>
            <p:cNvSpPr/>
            <p:nvPr/>
          </p:nvSpPr>
          <p:spPr>
            <a:xfrm>
              <a:off x="2998200" y="1690688"/>
              <a:ext cx="2520000" cy="720000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sz="160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作成物の発表会</a:t>
              </a:r>
              <a:endParaRPr kumimoji="1" lang="en-US" altLang="ja-JP" sz="1600" dirty="0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8B29821F-37CB-D7AE-3459-F23343E73715}"/>
              </a:ext>
            </a:extLst>
          </p:cNvPr>
          <p:cNvSpPr/>
          <p:nvPr/>
        </p:nvSpPr>
        <p:spPr>
          <a:xfrm>
            <a:off x="675904" y="1272440"/>
            <a:ext cx="4974269" cy="5585560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023F6628-6B95-C6A8-82C7-94DE1E0DB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スケジュール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DF5DDC62-3729-2CB2-219B-64A1B3E6FF4C}"/>
              </a:ext>
            </a:extLst>
          </p:cNvPr>
          <p:cNvSpPr/>
          <p:nvPr/>
        </p:nvSpPr>
        <p:spPr>
          <a:xfrm>
            <a:off x="6445517" y="306644"/>
            <a:ext cx="4974269" cy="2593311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43816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41D1E6A-D4DC-C79B-974B-B4DB676DA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本日までに行ったこと</a:t>
            </a:r>
          </a:p>
        </p:txBody>
      </p:sp>
      <p:sp>
        <p:nvSpPr>
          <p:cNvPr id="7" name="コンテンツ プレースホルダー 6">
            <a:extLst>
              <a:ext uri="{FF2B5EF4-FFF2-40B4-BE49-F238E27FC236}">
                <a16:creationId xmlns:a16="http://schemas.microsoft.com/office/drawing/2014/main" id="{E26A4172-F59A-FEE5-773D-4CF85C52BC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453418" cy="4351338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kumimoji="1" lang="en-US" altLang="ja-JP" dirty="0"/>
              <a:t>CI/CD</a:t>
            </a:r>
            <a:r>
              <a:rPr kumimoji="1" lang="ja-JP" altLang="en-US"/>
              <a:t>スクリプトを充実させる．</a:t>
            </a:r>
            <a:endParaRPr kumimoji="1" lang="en-US" altLang="ja-JP" dirty="0"/>
          </a:p>
          <a:p>
            <a:pPr lvl="1">
              <a:lnSpc>
                <a:spcPct val="120000"/>
              </a:lnSpc>
            </a:pPr>
            <a:r>
              <a:rPr lang="ja-JP" altLang="en-US"/>
              <a:t>ビルドする．</a:t>
            </a:r>
            <a:endParaRPr lang="en-US" altLang="ja-JP" dirty="0"/>
          </a:p>
          <a:p>
            <a:pPr lvl="1">
              <a:lnSpc>
                <a:spcPct val="120000"/>
              </a:lnSpc>
            </a:pPr>
            <a:r>
              <a:rPr kumimoji="1" lang="ja-JP" altLang="en-US"/>
              <a:t>バージョンを上げる．</a:t>
            </a:r>
            <a:endParaRPr kumimoji="1" lang="en-US" altLang="ja-JP" dirty="0"/>
          </a:p>
          <a:p>
            <a:pPr lvl="1">
              <a:lnSpc>
                <a:spcPct val="120000"/>
              </a:lnSpc>
            </a:pPr>
            <a:r>
              <a:rPr lang="ja-JP" altLang="en-US"/>
              <a:t>プルリクエストを作成する．</a:t>
            </a:r>
            <a:endParaRPr lang="en-US" altLang="ja-JP" dirty="0"/>
          </a:p>
          <a:p>
            <a:pPr lvl="1">
              <a:lnSpc>
                <a:spcPct val="120000"/>
              </a:lnSpc>
            </a:pPr>
            <a:r>
              <a:rPr kumimoji="1" lang="ja-JP" altLang="en-US"/>
              <a:t>リリースを作成する．</a:t>
            </a:r>
            <a:endParaRPr kumimoji="1" lang="en-US" altLang="ja-JP" dirty="0"/>
          </a:p>
          <a:p>
            <a:pPr lvl="2">
              <a:lnSpc>
                <a:spcPct val="120000"/>
              </a:lnSpc>
            </a:pPr>
            <a:r>
              <a:rPr kumimoji="1" lang="ja-JP" altLang="en-US"/>
              <a:t>ドキュメントを作成する．</a:t>
            </a:r>
            <a:endParaRPr kumimoji="1" lang="en-US" altLang="ja-JP" dirty="0"/>
          </a:p>
          <a:p>
            <a:pPr lvl="2">
              <a:lnSpc>
                <a:spcPct val="120000"/>
              </a:lnSpc>
            </a:pPr>
            <a:r>
              <a:rPr kumimoji="1" lang="ja-JP" altLang="en-US"/>
              <a:t>配布用ファイルを準備し，アップロードする．</a:t>
            </a:r>
            <a:endParaRPr kumimoji="1" lang="en-US" altLang="ja-JP" dirty="0"/>
          </a:p>
          <a:p>
            <a:pPr lvl="2">
              <a:lnSpc>
                <a:spcPct val="120000"/>
              </a:lnSpc>
            </a:pPr>
            <a:r>
              <a:rPr kumimoji="1" lang="en-US" altLang="ja-JP" dirty="0"/>
              <a:t>Docker</a:t>
            </a:r>
            <a:r>
              <a:rPr kumimoji="1" lang="ja-JP" altLang="en-US"/>
              <a:t>イメージを構築する．</a:t>
            </a:r>
          </a:p>
          <a:p>
            <a:pPr>
              <a:lnSpc>
                <a:spcPct val="120000"/>
              </a:lnSpc>
            </a:pPr>
            <a:endParaRPr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B2B1623-B71E-68AC-AA88-9A605144BB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1618" y="1825625"/>
            <a:ext cx="5062182" cy="4351338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ja-JP" altLang="en-US"/>
              <a:t>実装する．</a:t>
            </a:r>
            <a:endParaRPr lang="en-US" altLang="ja-JP" dirty="0"/>
          </a:p>
          <a:p>
            <a:pPr lvl="1">
              <a:lnSpc>
                <a:spcPct val="120000"/>
              </a:lnSpc>
            </a:pPr>
            <a:r>
              <a:rPr lang="ja-JP" altLang="en-US"/>
              <a:t>コマンドラインオプションを解析する．</a:t>
            </a:r>
            <a:endParaRPr lang="en-US" altLang="ja-JP" dirty="0"/>
          </a:p>
          <a:p>
            <a:pPr>
              <a:lnSpc>
                <a:spcPct val="120000"/>
              </a:lnSpc>
            </a:pPr>
            <a:r>
              <a:rPr lang="en-US" altLang="ja-JP" dirty="0"/>
              <a:t>Web API</a:t>
            </a:r>
            <a:r>
              <a:rPr lang="ja-JP" altLang="en-US"/>
              <a:t>を叩いて結果を得る．</a:t>
            </a:r>
            <a:endParaRPr lang="en-US" altLang="ja-JP" dirty="0"/>
          </a:p>
          <a:p>
            <a:pPr>
              <a:lnSpc>
                <a:spcPct val="120000"/>
              </a:lnSpc>
            </a:pPr>
            <a:r>
              <a:rPr lang="ja-JP" altLang="en-US"/>
              <a:t>テストを充実させる．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523D18B-A867-7D3B-A26E-3B46F4A05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2023-05-30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2AADD52-16DE-6222-D471-EAD63B58F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845E4-5C92-A046-BB66-E5D9CC995B08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2328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1CC8A5-F1A0-7A87-A29E-2793B6A0C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本日の内容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F2AACA5-9564-F720-D2B2-6B483FC6D1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kumimoji="1" lang="ja-JP" altLang="en-US"/>
              <a:t>ドキュメントを作成する．</a:t>
            </a:r>
            <a:endParaRPr kumimoji="1" lang="en-US" altLang="ja-JP" dirty="0"/>
          </a:p>
          <a:p>
            <a:pPr lvl="1">
              <a:lnSpc>
                <a:spcPct val="100000"/>
              </a:lnSpc>
            </a:pPr>
            <a:r>
              <a:rPr lang="ja-JP" altLang="en-US"/>
              <a:t>ドキュメントの自動生成の重要性．</a:t>
            </a:r>
            <a:endParaRPr lang="en-US" altLang="ja-JP" dirty="0"/>
          </a:p>
          <a:p>
            <a:pPr lvl="1">
              <a:lnSpc>
                <a:spcPct val="100000"/>
              </a:lnSpc>
            </a:pPr>
            <a:endParaRPr lang="en-US" altLang="ja-JP" dirty="0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2847827-2D3D-0762-F2E0-812D21E9A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2023-05-30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825C61E-FF7C-BCD3-46A2-82E649E90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845E4-5C92-A046-BB66-E5D9CC995B08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7066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735E36-B3E7-56D3-9F02-79B607558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ドキュメントサイトの構築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016FC8E-1AA8-7D36-6A5C-044879EA7A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kumimoji="1" lang="en-US" altLang="ja-JP" dirty="0"/>
              <a:t>Static Site Generator</a:t>
            </a:r>
            <a:r>
              <a:rPr kumimoji="1" lang="ja-JP" altLang="en-US"/>
              <a:t>（</a:t>
            </a:r>
            <a:r>
              <a:rPr kumimoji="1" lang="en-US" altLang="ja-JP" dirty="0"/>
              <a:t>SSG</a:t>
            </a:r>
            <a:r>
              <a:rPr kumimoji="1" lang="ja-JP" altLang="en-US"/>
              <a:t>）</a:t>
            </a:r>
            <a:endParaRPr kumimoji="1" lang="en-US" altLang="ja-JP" dirty="0"/>
          </a:p>
          <a:p>
            <a:pPr lvl="1">
              <a:lnSpc>
                <a:spcPct val="120000"/>
              </a:lnSpc>
            </a:pPr>
            <a:r>
              <a:rPr lang="en-US" altLang="ja-JP" dirty="0"/>
              <a:t>Jekyll, Hugo, Gatsby, </a:t>
            </a:r>
            <a:r>
              <a:rPr lang="en-US" altLang="ja-JP" dirty="0" err="1"/>
              <a:t>Hexo</a:t>
            </a:r>
            <a:r>
              <a:rPr lang="ja-JP" altLang="en-US"/>
              <a:t>など．</a:t>
            </a:r>
            <a:endParaRPr lang="en-US" altLang="ja-JP" dirty="0"/>
          </a:p>
          <a:p>
            <a:pPr>
              <a:lnSpc>
                <a:spcPct val="120000"/>
              </a:lnSpc>
            </a:pPr>
            <a:r>
              <a:rPr lang="ja-JP" altLang="en-US"/>
              <a:t>静的に</a:t>
            </a:r>
            <a:r>
              <a:rPr lang="en-US" altLang="ja-JP" dirty="0"/>
              <a:t>HTML</a:t>
            </a:r>
            <a:r>
              <a:rPr lang="ja-JP" altLang="en-US"/>
              <a:t>ページを作成する．</a:t>
            </a:r>
            <a:endParaRPr lang="en-US" altLang="ja-JP" dirty="0"/>
          </a:p>
          <a:p>
            <a:pPr lvl="1">
              <a:lnSpc>
                <a:spcPct val="120000"/>
              </a:lnSpc>
            </a:pPr>
            <a:r>
              <a:rPr lang="ja-JP" altLang="en-US"/>
              <a:t>動的にページを作成する</a:t>
            </a:r>
            <a:r>
              <a:rPr lang="en-US" altLang="ja-JP" dirty="0"/>
              <a:t>SSR</a:t>
            </a:r>
            <a:r>
              <a:rPr lang="ja-JP" altLang="en-US"/>
              <a:t>（</a:t>
            </a:r>
            <a:r>
              <a:rPr lang="en-US" altLang="ja-JP" dirty="0"/>
              <a:t>Server-Side Rendering</a:t>
            </a:r>
            <a:r>
              <a:rPr lang="ja-JP" altLang="en-US"/>
              <a:t>）</a:t>
            </a:r>
            <a:br>
              <a:rPr lang="en-US" altLang="ja-JP" dirty="0"/>
            </a:br>
            <a:r>
              <a:rPr lang="ja-JP" altLang="en-US"/>
              <a:t>や</a:t>
            </a:r>
            <a:r>
              <a:rPr lang="en-US" altLang="ja-JP" dirty="0"/>
              <a:t>CSR</a:t>
            </a:r>
            <a:r>
              <a:rPr lang="ja-JP" altLang="en-US"/>
              <a:t>（</a:t>
            </a:r>
            <a:r>
              <a:rPr lang="en-US" altLang="ja-JP" dirty="0"/>
              <a:t>Client-Side Rendering</a:t>
            </a:r>
            <a:r>
              <a:rPr lang="ja-JP" altLang="en-US"/>
              <a:t>）に比べて以下の利点がある．</a:t>
            </a:r>
            <a:endParaRPr lang="en-US" altLang="ja-JP" dirty="0"/>
          </a:p>
          <a:p>
            <a:pPr lvl="2">
              <a:lnSpc>
                <a:spcPct val="120000"/>
              </a:lnSpc>
            </a:pPr>
            <a:r>
              <a:rPr lang="ja-JP" altLang="en-US"/>
              <a:t>特別なサーバが不要である．</a:t>
            </a:r>
            <a:endParaRPr lang="en-US" altLang="ja-JP" dirty="0"/>
          </a:p>
          <a:p>
            <a:pPr lvl="2">
              <a:lnSpc>
                <a:spcPct val="120000"/>
              </a:lnSpc>
            </a:pPr>
            <a:r>
              <a:rPr lang="ja-JP" altLang="en-US"/>
              <a:t>閲覧が早い．</a:t>
            </a:r>
            <a:endParaRPr lang="en-US" altLang="ja-JP" dirty="0"/>
          </a:p>
          <a:p>
            <a:pPr lvl="1">
              <a:lnSpc>
                <a:spcPct val="120000"/>
              </a:lnSpc>
            </a:pPr>
            <a:r>
              <a:rPr lang="ja-JP" altLang="en-US"/>
              <a:t>逆にインタラクティブな操作に一定の制限がある．</a:t>
            </a:r>
            <a:endParaRPr lang="en-US" altLang="ja-JP" dirty="0"/>
          </a:p>
          <a:p>
            <a:pPr lvl="2">
              <a:lnSpc>
                <a:spcPct val="120000"/>
              </a:lnSpc>
            </a:pPr>
            <a:r>
              <a:rPr lang="en-US" altLang="ja-JP" dirty="0"/>
              <a:t>JavaScript</a:t>
            </a:r>
            <a:r>
              <a:rPr lang="ja-JP" altLang="en-US"/>
              <a:t>をゴリゴリ書けばある程度可能．</a:t>
            </a:r>
            <a:endParaRPr lang="en-US" altLang="ja-JP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DF14A1C-17DD-0C72-3477-2998D6378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2023-05-30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B278FE2-5DD4-20C8-BB24-6110EB51A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5C2EA-A201-0F41-BE6C-96A0CC88D6B3}" type="slidenum">
              <a:rPr kumimoji="1" lang="ja-JP" altLang="en-US" smtClean="0"/>
              <a:t>5</a:t>
            </a:fld>
            <a:endParaRPr kumimoji="1" lang="ja-JP" altLang="en-US"/>
          </a:p>
        </p:txBody>
      </p:sp>
      <p:pic>
        <p:nvPicPr>
          <p:cNvPr id="6" name="Picture 2" descr="GoHugo.io · GitHub">
            <a:extLst>
              <a:ext uri="{FF2B5EF4-FFF2-40B4-BE49-F238E27FC236}">
                <a16:creationId xmlns:a16="http://schemas.microsoft.com/office/drawing/2014/main" id="{E6002D35-7F94-DC32-89F3-DA994C4255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3800" y="2760302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GitHub - gatsbyjs/gatsby: The fastest frontend for the headless web. Build  modern websites with React.">
            <a:extLst>
              <a:ext uri="{FF2B5EF4-FFF2-40B4-BE49-F238E27FC236}">
                <a16:creationId xmlns:a16="http://schemas.microsoft.com/office/drawing/2014/main" id="{C2729B4B-65E4-3062-95E8-D79EC9E1C4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3800" y="3928633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exoのテーマを変更する | book-reviews.blog">
            <a:extLst>
              <a:ext uri="{FF2B5EF4-FFF2-40B4-BE49-F238E27FC236}">
                <a16:creationId xmlns:a16="http://schemas.microsoft.com/office/drawing/2014/main" id="{FC2772DA-7979-D6C5-B142-251262AB0E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3800" y="5096963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WordPressからJekyllへ移行しました | ライオーン">
            <a:extLst>
              <a:ext uri="{FF2B5EF4-FFF2-40B4-BE49-F238E27FC236}">
                <a16:creationId xmlns:a16="http://schemas.microsoft.com/office/drawing/2014/main" id="{A0E12C03-C80E-B36F-93A9-5E6B9403E1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7550" y="1591971"/>
            <a:ext cx="212625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0602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0D7064-CDDB-0516-6675-81798BAE8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関連ページ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EC3FA57-0AA6-ACD3-1052-B293166799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 fontScale="47500" lnSpcReduction="20000"/>
          </a:bodyPr>
          <a:lstStyle/>
          <a:p>
            <a:pPr>
              <a:lnSpc>
                <a:spcPct val="120000"/>
              </a:lnSpc>
            </a:pPr>
            <a:r>
              <a:rPr kumimoji="1" lang="en-US" altLang="ja-JP" dirty="0"/>
              <a:t>Hugo</a:t>
            </a:r>
          </a:p>
          <a:p>
            <a:pPr lvl="1">
              <a:lnSpc>
                <a:spcPct val="120000"/>
              </a:lnSpc>
            </a:pPr>
            <a:r>
              <a:rPr kumimoji="1" lang="ja-JP" altLang="en-US"/>
              <a:t>発プロ</a:t>
            </a:r>
            <a:endParaRPr kumimoji="1" lang="en-US" altLang="ja-JP" dirty="0"/>
          </a:p>
          <a:p>
            <a:pPr lvl="2">
              <a:lnSpc>
                <a:spcPct val="120000"/>
              </a:lnSpc>
            </a:pPr>
            <a:r>
              <a:rPr kumimoji="1" lang="en-US" altLang="ja-JP" dirty="0">
                <a:hlinkClick r:id="rId2"/>
              </a:rPr>
              <a:t>https://ksuap.github.io/2023spring/</a:t>
            </a:r>
            <a:endParaRPr kumimoji="1" lang="en-US" altLang="ja-JP" dirty="0"/>
          </a:p>
          <a:p>
            <a:pPr lvl="1">
              <a:lnSpc>
                <a:spcPct val="120000"/>
              </a:lnSpc>
            </a:pPr>
            <a:r>
              <a:rPr lang="ja-JP" altLang="en-US"/>
              <a:t>玉田研</a:t>
            </a:r>
            <a:endParaRPr lang="en-US" altLang="ja-JP" dirty="0"/>
          </a:p>
          <a:p>
            <a:pPr lvl="2">
              <a:lnSpc>
                <a:spcPct val="120000"/>
              </a:lnSpc>
            </a:pPr>
            <a:r>
              <a:rPr lang="en-US" altLang="ja-JP" dirty="0">
                <a:hlinkClick r:id="rId3"/>
              </a:rPr>
              <a:t>https://tamadalab.github.io</a:t>
            </a:r>
            <a:endParaRPr lang="en-US" altLang="ja-JP" dirty="0"/>
          </a:p>
          <a:p>
            <a:pPr lvl="1">
              <a:lnSpc>
                <a:spcPct val="120000"/>
              </a:lnSpc>
            </a:pPr>
            <a:r>
              <a:rPr lang="ja-JP" altLang="en-US"/>
              <a:t>宮森研</a:t>
            </a:r>
            <a:endParaRPr lang="en-US" altLang="ja-JP" dirty="0"/>
          </a:p>
          <a:p>
            <a:pPr lvl="2">
              <a:lnSpc>
                <a:spcPct val="120000"/>
              </a:lnSpc>
            </a:pPr>
            <a:r>
              <a:rPr lang="en" altLang="ja-JP" dirty="0">
                <a:hlinkClick r:id="rId4"/>
              </a:rPr>
              <a:t>http://milab.kyoto-su.ac.jp</a:t>
            </a:r>
            <a:endParaRPr lang="en-US" altLang="ja-JP" dirty="0"/>
          </a:p>
          <a:p>
            <a:pPr lvl="1">
              <a:lnSpc>
                <a:spcPct val="120000"/>
              </a:lnSpc>
            </a:pPr>
            <a:r>
              <a:rPr lang="ja-JP" altLang="en-US"/>
              <a:t>棟方研</a:t>
            </a:r>
            <a:endParaRPr lang="en-US" altLang="ja-JP" dirty="0"/>
          </a:p>
          <a:p>
            <a:pPr lvl="2">
              <a:lnSpc>
                <a:spcPct val="120000"/>
              </a:lnSpc>
            </a:pPr>
            <a:r>
              <a:rPr lang="en" altLang="ja-JP" dirty="0">
                <a:hlinkClick r:id="rId5"/>
              </a:rPr>
              <a:t>https://munekata-lab.github.io</a:t>
            </a:r>
            <a:endParaRPr kumimoji="1" lang="en-US" altLang="ja-JP" dirty="0"/>
          </a:p>
          <a:p>
            <a:pPr>
              <a:lnSpc>
                <a:spcPct val="120000"/>
              </a:lnSpc>
            </a:pPr>
            <a:r>
              <a:rPr kumimoji="1" lang="en-US" altLang="ja-JP" dirty="0" err="1"/>
              <a:t>Wordpress</a:t>
            </a:r>
            <a:endParaRPr kumimoji="1" lang="en-US" altLang="ja-JP" dirty="0"/>
          </a:p>
          <a:p>
            <a:pPr lvl="1">
              <a:lnSpc>
                <a:spcPct val="120000"/>
              </a:lnSpc>
            </a:pPr>
            <a:r>
              <a:rPr lang="ja-JP" altLang="en-US"/>
              <a:t>林原研</a:t>
            </a:r>
            <a:endParaRPr lang="en-US" altLang="ja-JP" dirty="0"/>
          </a:p>
          <a:p>
            <a:pPr lvl="2">
              <a:lnSpc>
                <a:spcPct val="120000"/>
              </a:lnSpc>
            </a:pPr>
            <a:r>
              <a:rPr lang="en" altLang="ja-JP" dirty="0">
                <a:hlinkClick r:id="rId6"/>
              </a:rPr>
              <a:t>http://www.rudds.jp</a:t>
            </a:r>
            <a:endParaRPr lang="en-US" altLang="ja-JP" dirty="0"/>
          </a:p>
          <a:p>
            <a:pPr lvl="1">
              <a:lnSpc>
                <a:spcPct val="120000"/>
              </a:lnSpc>
            </a:pPr>
            <a:r>
              <a:rPr lang="ja-JP" altLang="en-US"/>
              <a:t>平</a:t>
            </a:r>
            <a:r>
              <a:rPr lang="en-US" altLang="ja-JP" dirty="0"/>
              <a:t>#</a:t>
            </a:r>
            <a:r>
              <a:rPr lang="ja-JP" altLang="en-US"/>
              <a:t>研</a:t>
            </a:r>
            <a:endParaRPr lang="en-US" altLang="ja-JP" dirty="0"/>
          </a:p>
          <a:p>
            <a:pPr lvl="2">
              <a:lnSpc>
                <a:spcPct val="120000"/>
              </a:lnSpc>
            </a:pPr>
            <a:r>
              <a:rPr lang="en" altLang="ja-JP" dirty="0">
                <a:hlinkClick r:id="rId7"/>
              </a:rPr>
              <a:t>http://ubiqmedia.cse.kyoto-su.ac.jp</a:t>
            </a:r>
            <a:endParaRPr lang="en-US" altLang="ja-JP" dirty="0"/>
          </a:p>
          <a:p>
            <a:pPr>
              <a:lnSpc>
                <a:spcPct val="120000"/>
              </a:lnSpc>
            </a:pPr>
            <a:r>
              <a:rPr kumimoji="1" lang="ja-JP" altLang="en-US"/>
              <a:t>手書き？</a:t>
            </a:r>
            <a:endParaRPr kumimoji="1" lang="en-US" altLang="ja-JP" dirty="0"/>
          </a:p>
          <a:p>
            <a:pPr lvl="1">
              <a:lnSpc>
                <a:spcPct val="120000"/>
              </a:lnSpc>
            </a:pPr>
            <a:r>
              <a:rPr kumimoji="1" lang="ja-JP" altLang="en-US"/>
              <a:t>川村研</a:t>
            </a:r>
            <a:endParaRPr kumimoji="1" lang="en-US" altLang="ja-JP" dirty="0"/>
          </a:p>
          <a:p>
            <a:pPr lvl="2">
              <a:lnSpc>
                <a:spcPct val="120000"/>
              </a:lnSpc>
            </a:pPr>
            <a:r>
              <a:rPr kumimoji="1" lang="en" altLang="ja-JP" dirty="0">
                <a:hlinkClick r:id="rId8"/>
              </a:rPr>
              <a:t>http://www.cc.kyoto-su.ac.jp/~kawamura/</a:t>
            </a:r>
            <a:endParaRPr kumimoji="1" lang="en-US" altLang="ja-JP" dirty="0"/>
          </a:p>
          <a:p>
            <a:pPr lvl="2">
              <a:lnSpc>
                <a:spcPct val="120000"/>
              </a:lnSpc>
            </a:pPr>
            <a:r>
              <a:rPr kumimoji="1" lang="ja-JP" altLang="en-US"/>
              <a:t>テンプレートを利用．</a:t>
            </a:r>
            <a:endParaRPr kumimoji="1" lang="en-US" altLang="ja-JP" dirty="0"/>
          </a:p>
          <a:p>
            <a:pPr lvl="1">
              <a:lnSpc>
                <a:spcPct val="120000"/>
              </a:lnSpc>
            </a:pPr>
            <a:r>
              <a:rPr lang="ja-JP" altLang="en-US"/>
              <a:t>青木研</a:t>
            </a:r>
            <a:endParaRPr lang="en-US" altLang="ja-JP" dirty="0"/>
          </a:p>
          <a:p>
            <a:pPr lvl="2">
              <a:lnSpc>
                <a:spcPct val="120000"/>
              </a:lnSpc>
            </a:pPr>
            <a:r>
              <a:rPr lang="en" altLang="ja-JP" dirty="0">
                <a:hlinkClick r:id="rId9"/>
              </a:rPr>
              <a:t>http://aokilab.kyoto-su.ac.jp/index-j.html</a:t>
            </a:r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42152A0-B5AD-D2B2-64F6-92C99116D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2023-05-30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7528E92-435D-E5EB-533B-5FE22CD78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5C2EA-A201-0F41-BE6C-96A0CC88D6B3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7783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D11EFC-16EA-4872-113D-A1594AA85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掲載する内容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10CCF4A-539C-4C8C-A942-606CC33F50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err="1">
                <a:latin typeface="Consolas" panose="020B0609020204030204" pitchFamily="49" charset="0"/>
                <a:cs typeface="Consolas" panose="020B0609020204030204" pitchFamily="49" charset="0"/>
              </a:rPr>
              <a:t>README.md</a:t>
            </a:r>
            <a:r>
              <a:rPr lang="en-US" altLang="ja-JP" dirty="0"/>
              <a:t> </a:t>
            </a:r>
            <a:r>
              <a:rPr lang="ja-JP" altLang="en-US"/>
              <a:t>の内容に加えて，より詳細を載せる．</a:t>
            </a:r>
            <a:endParaRPr lang="en-US" altLang="ja-JP" dirty="0"/>
          </a:p>
          <a:p>
            <a:pPr lvl="1"/>
            <a:r>
              <a:rPr lang="ja-JP" altLang="en-US"/>
              <a:t>アルゴリズム，チュートリアル，複数の実行例など．</a:t>
            </a:r>
            <a:endParaRPr lang="en-US" altLang="ja-JP" dirty="0"/>
          </a:p>
          <a:p>
            <a:pPr lvl="1"/>
            <a:r>
              <a:rPr lang="en-US" altLang="ja-JP" dirty="0" err="1">
                <a:latin typeface="Consolas" panose="020B0609020204030204" pitchFamily="49" charset="0"/>
                <a:cs typeface="Consolas" panose="020B0609020204030204" pitchFamily="49" charset="0"/>
              </a:rPr>
              <a:t>README.md</a:t>
            </a:r>
            <a:r>
              <a:rPr lang="ja-JP" altLang="en-US"/>
              <a:t>には</a:t>
            </a:r>
            <a:r>
              <a:rPr lang="en-US" altLang="ja-JP" dirty="0"/>
              <a:t>1, 2</a:t>
            </a:r>
            <a:r>
              <a:rPr lang="ja-JP" altLang="en-US"/>
              <a:t>の実行例があると良い．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E6F54A5-2E15-BE97-8A26-01CF5EE53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2023-05-30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3F11748-5ADC-2920-B2E7-547E93E5B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5C2EA-A201-0F41-BE6C-96A0CC88D6B3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7816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B6E78CC-CF8B-1E16-352A-3E8C1D125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Hugo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A448ACE-70E6-7CEF-F2F5-166374256D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Go</a:t>
            </a:r>
            <a:r>
              <a:rPr kumimoji="1" lang="ja-JP" altLang="en-US"/>
              <a:t>言語製の</a:t>
            </a:r>
            <a:r>
              <a:rPr kumimoji="1" lang="en-US" altLang="ja-JP" dirty="0"/>
              <a:t>SSG</a:t>
            </a:r>
            <a:r>
              <a:rPr kumimoji="1" lang="ja-JP" altLang="en-US"/>
              <a:t>．</a:t>
            </a:r>
            <a:endParaRPr kumimoji="1" lang="en-US" altLang="ja-JP" dirty="0"/>
          </a:p>
          <a:p>
            <a:pPr lvl="1"/>
            <a:r>
              <a:rPr lang="en-US" altLang="ja-JP" dirty="0"/>
              <a:t>Jekyll</a:t>
            </a:r>
            <a:r>
              <a:rPr lang="ja-JP" altLang="en-US"/>
              <a:t>（</a:t>
            </a:r>
            <a:r>
              <a:rPr lang="en-US" altLang="ja-JP" dirty="0"/>
              <a:t>Ruby</a:t>
            </a:r>
            <a:r>
              <a:rPr lang="ja-JP" altLang="en-US"/>
              <a:t>製）と似ている．</a:t>
            </a:r>
            <a:endParaRPr lang="en-US" altLang="ja-JP" dirty="0"/>
          </a:p>
          <a:p>
            <a:pPr lvl="2"/>
            <a:r>
              <a:rPr kumimoji="1" lang="ja-JP" altLang="en-US"/>
              <a:t>テーマが決められる</a:t>
            </a:r>
            <a:endParaRPr kumimoji="1" lang="en-US" altLang="ja-JP" dirty="0"/>
          </a:p>
          <a:p>
            <a:pPr lvl="2"/>
            <a:r>
              <a:rPr kumimoji="1"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  <a:t>content</a:t>
            </a:r>
            <a:r>
              <a:rPr kumimoji="1" lang="ja-JP" altLang="en-US"/>
              <a:t>内の</a:t>
            </a:r>
            <a:r>
              <a:rPr kumimoji="1" lang="en-US" altLang="ja-JP" dirty="0"/>
              <a:t>Markdown</a:t>
            </a:r>
            <a:r>
              <a:rPr kumimoji="1" lang="ja-JP" altLang="en-US"/>
              <a:t>を</a:t>
            </a:r>
            <a:r>
              <a:rPr kumimoji="1" lang="en-US" altLang="ja-JP" dirty="0"/>
              <a:t>HTML</a:t>
            </a:r>
            <a:r>
              <a:rPr kumimoji="1" lang="ja-JP" altLang="en-US"/>
              <a:t>に変換するなど．</a:t>
            </a:r>
            <a:endParaRPr kumimoji="1" lang="en-US" altLang="ja-JP" dirty="0"/>
          </a:p>
          <a:p>
            <a:r>
              <a:rPr lang="en-US" altLang="ja-JP" dirty="0" err="1"/>
              <a:t>Gatsby.js</a:t>
            </a:r>
            <a:r>
              <a:rPr lang="ja-JP" altLang="en-US"/>
              <a:t>，</a:t>
            </a:r>
            <a:r>
              <a:rPr lang="en-US" altLang="ja-JP" dirty="0" err="1"/>
              <a:t>Hexo</a:t>
            </a:r>
            <a:r>
              <a:rPr lang="ja-JP" altLang="en-US"/>
              <a:t>は趣が少し違う．</a:t>
            </a:r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D67A86B-0085-FEFF-D076-DE44F5796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2023-05-30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590400A-A4F0-68D7-DF1F-504B70FDA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5C2EA-A201-0F41-BE6C-96A0CC88D6B3}" type="slidenum">
              <a:rPr kumimoji="1" lang="ja-JP" altLang="en-US" smtClean="0"/>
              <a:t>8</a:t>
            </a:fld>
            <a:endParaRPr kumimoji="1" lang="ja-JP" altLang="en-US"/>
          </a:p>
        </p:txBody>
      </p:sp>
      <p:pic>
        <p:nvPicPr>
          <p:cNvPr id="1026" name="Picture 2" descr="GoHugo.io · GitHub">
            <a:extLst>
              <a:ext uri="{FF2B5EF4-FFF2-40B4-BE49-F238E27FC236}">
                <a16:creationId xmlns:a16="http://schemas.microsoft.com/office/drawing/2014/main" id="{7BBFA353-26D8-7E13-0574-35F3C83A71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3800" y="487906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9450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041F213-6689-3E81-913D-AF678389B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z="3600" dirty="0"/>
              <a:t>Hugo</a:t>
            </a:r>
            <a:br>
              <a:rPr kumimoji="1" lang="en-US" altLang="ja-JP" dirty="0"/>
            </a:br>
            <a:r>
              <a:rPr kumimoji="1" lang="ja-JP" altLang="en-US"/>
              <a:t>初期化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6985BC3-6FF7-A2B8-D4CA-220C15065F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kumimoji="1" lang="ja-JP" altLang="en-US"/>
              <a:t>プロジェクトのトップページにて以下を実行する．</a:t>
            </a:r>
            <a:endParaRPr kumimoji="1" lang="en-US" altLang="ja-JP" dirty="0"/>
          </a:p>
          <a:p>
            <a:pPr>
              <a:lnSpc>
                <a:spcPct val="110000"/>
              </a:lnSpc>
            </a:pPr>
            <a:endParaRPr kumimoji="1" lang="en-US" altLang="ja-JP" dirty="0"/>
          </a:p>
          <a:p>
            <a:pPr>
              <a:lnSpc>
                <a:spcPct val="110000"/>
              </a:lnSpc>
            </a:pPr>
            <a:r>
              <a:rPr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  <a:t>docs</a:t>
            </a:r>
            <a:r>
              <a:rPr lang="ja-JP" altLang="en-US"/>
              <a:t>ディレクトリに</a:t>
            </a:r>
            <a:r>
              <a:rPr lang="en-US" altLang="ja-JP" dirty="0" err="1"/>
              <a:t>hugo</a:t>
            </a:r>
            <a:r>
              <a:rPr lang="ja-JP" altLang="en-US"/>
              <a:t>に必要なファイルを展開する．</a:t>
            </a:r>
            <a:endParaRPr lang="en-US" altLang="ja-JP" dirty="0"/>
          </a:p>
          <a:p>
            <a:pPr lvl="1">
              <a:lnSpc>
                <a:spcPct val="110000"/>
              </a:lnSpc>
            </a:pPr>
            <a:r>
              <a:rPr kumimoji="1"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  <a:t>docs</a:t>
            </a:r>
            <a:r>
              <a:rPr kumimoji="1" lang="ja-JP" altLang="en-US"/>
              <a:t>以下で重要なのは，</a:t>
            </a:r>
            <a:r>
              <a:rPr kumimoji="1"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  <a:t>content</a:t>
            </a:r>
            <a:r>
              <a:rPr lang="en-US" altLang="ja-JP" dirty="0"/>
              <a:t>, </a:t>
            </a:r>
            <a:r>
              <a:rPr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en-US" altLang="ja-JP" dirty="0"/>
              <a:t>, </a:t>
            </a:r>
            <a:r>
              <a:rPr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  <a:t>themes</a:t>
            </a:r>
            <a:r>
              <a:rPr lang="en-US" altLang="ja-JP" dirty="0"/>
              <a:t>, </a:t>
            </a:r>
            <a:r>
              <a:rPr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ja-JP" altLang="en-US"/>
              <a:t>の</a:t>
            </a:r>
            <a:r>
              <a:rPr lang="en-US" altLang="ja-JP" dirty="0"/>
              <a:t>4</a:t>
            </a:r>
            <a:r>
              <a:rPr lang="ja-JP" altLang="en-US"/>
              <a:t>つ．</a:t>
            </a:r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BCC73EA-9341-EB99-1BB3-DDD043AEA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2023-05-30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8DFAC72-4876-50FC-F48E-17A66015A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845E4-5C92-A046-BB66-E5D9CC995B08}" type="slidenum">
              <a:rPr kumimoji="1" lang="ja-JP" altLang="en-US" smtClean="0"/>
              <a:t>9</a:t>
            </a:fld>
            <a:endParaRPr kumimoji="1" lang="ja-JP" altLang="en-US"/>
          </a:p>
        </p:txBody>
      </p:sp>
      <p:pic>
        <p:nvPicPr>
          <p:cNvPr id="6" name="Picture 2" descr="GoHugo.io · GitHub">
            <a:extLst>
              <a:ext uri="{FF2B5EF4-FFF2-40B4-BE49-F238E27FC236}">
                <a16:creationId xmlns:a16="http://schemas.microsoft.com/office/drawing/2014/main" id="{5284F6D2-04BC-136D-6AF2-879DB9BCD3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3800" y="487906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63E4411-E6DF-1FF0-9820-16ACB7FE23BA}"/>
              </a:ext>
            </a:extLst>
          </p:cNvPr>
          <p:cNvSpPr txBox="1"/>
          <p:nvPr/>
        </p:nvSpPr>
        <p:spPr>
          <a:xfrm>
            <a:off x="1136470" y="3032109"/>
            <a:ext cx="3122971" cy="584775"/>
          </a:xfrm>
          <a:prstGeom prst="rect">
            <a:avLst/>
          </a:prstGeom>
          <a:solidFill>
            <a:schemeClr val="tx1"/>
          </a:solidFill>
          <a:ln w="38100">
            <a:solidFill>
              <a:schemeClr val="accent6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32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hugo</a:t>
            </a:r>
            <a:r>
              <a:rPr kumimoji="1" lang="en-US" altLang="ja-JP" sz="3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new docs</a:t>
            </a:r>
            <a:endParaRPr kumimoji="1" lang="ja-JP" altLang="en-US" sz="320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30724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" id="{9B92DAC1-B206-6E4D-9DDA-F3C380F9C271}" vid="{0ECE7065-281A-B545-8D42-4EC5E612C963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25833</TotalTime>
  <Words>1558</Words>
  <Application>Microsoft Macintosh PowerPoint</Application>
  <PresentationFormat>ワイド画面</PresentationFormat>
  <Paragraphs>310</Paragraphs>
  <Slides>20</Slides>
  <Notes>4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20</vt:i4>
      </vt:variant>
    </vt:vector>
  </HeadingPairs>
  <TitlesOfParts>
    <vt:vector size="27" baseType="lpstr">
      <vt:lpstr>Meiryo</vt:lpstr>
      <vt:lpstr>游ゴシック</vt:lpstr>
      <vt:lpstr>Arial</vt:lpstr>
      <vt:lpstr>Consolas</vt:lpstr>
      <vt:lpstr>Menlo</vt:lpstr>
      <vt:lpstr>Times New Roman</vt:lpstr>
      <vt:lpstr>Office テーマ</vt:lpstr>
      <vt:lpstr>エンピリカル ソフトウェア工学 第10回 ドキュメント（1/2）</vt:lpstr>
      <vt:lpstr>スケジュール</vt:lpstr>
      <vt:lpstr>本日までに行ったこと</vt:lpstr>
      <vt:lpstr>本日の内容</vt:lpstr>
      <vt:lpstr>ドキュメントサイトの構築</vt:lpstr>
      <vt:lpstr>関連ページ</vt:lpstr>
      <vt:lpstr>掲載する内容</vt:lpstr>
      <vt:lpstr>Hugo</vt:lpstr>
      <vt:lpstr>Hugo 初期化</vt:lpstr>
      <vt:lpstr>Hugo ディレクトリの内容</vt:lpstr>
      <vt:lpstr>Hugo+GitHub Pages</vt:lpstr>
      <vt:lpstr>git submodule</vt:lpstr>
      <vt:lpstr>git worktree</vt:lpstr>
      <vt:lpstr>config.toml</vt:lpstr>
      <vt:lpstr>GitHub Pages</vt:lpstr>
      <vt:lpstr>Hugoのテーマ</vt:lpstr>
      <vt:lpstr>利用しているテーマ</vt:lpstr>
      <vt:lpstr>ページを作成する</vt:lpstr>
      <vt:lpstr>参考サイト</vt:lpstr>
      <vt:lpstr>スケジュール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TAMADA HARUAKI</dc:creator>
  <cp:lastModifiedBy>TAMADA HARUAKI</cp:lastModifiedBy>
  <cp:revision>797</cp:revision>
  <dcterms:created xsi:type="dcterms:W3CDTF">2022-04-24T10:54:34Z</dcterms:created>
  <dcterms:modified xsi:type="dcterms:W3CDTF">2023-06-06T05:33:54Z</dcterms:modified>
</cp:coreProperties>
</file>