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701"/>
    <p:restoredTop sz="96271"/>
  </p:normalViewPr>
  <p:slideViewPr>
    <p:cSldViewPr snapToGrid="0">
      <p:cViewPr>
        <p:scale>
          <a:sx n="226" d="100"/>
          <a:sy n="226" d="100"/>
        </p:scale>
        <p:origin x="768" y="-8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269DB-DAE7-F944-B66C-25A93DA17CAD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1A73-1530-C444-B8F9-1C4C0A7E5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1A73-1530-C444-B8F9-1C4C0A7E57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2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90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2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0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25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89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0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3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7EF4A-2704-3A4E-BDE0-E5E32BB8B46C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494E1-FD0F-454E-AFF2-7D2DD8999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図 88">
            <a:extLst>
              <a:ext uri="{FF2B5EF4-FFF2-40B4-BE49-F238E27FC236}">
                <a16:creationId xmlns:a16="http://schemas.microsoft.com/office/drawing/2014/main" id="{A5E1A9D2-80D8-9B1D-4201-BC6BD11F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1" y="7021491"/>
            <a:ext cx="1374732" cy="103179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6464377-D136-36E0-B99D-15E3882F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9" y="8046742"/>
            <a:ext cx="1322628" cy="103179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E7E860-D7DC-6655-E321-C6F29674692E}"/>
              </a:ext>
            </a:extLst>
          </p:cNvPr>
          <p:cNvSpPr/>
          <p:nvPr/>
        </p:nvSpPr>
        <p:spPr>
          <a:xfrm>
            <a:off x="63154" y="3352005"/>
            <a:ext cx="3353511" cy="296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7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327D46-0186-D681-83BE-1AA2881BE854}"/>
              </a:ext>
            </a:extLst>
          </p:cNvPr>
          <p:cNvSpPr/>
          <p:nvPr/>
        </p:nvSpPr>
        <p:spPr>
          <a:xfrm>
            <a:off x="63503" y="53076"/>
            <a:ext cx="6719986" cy="10396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0FE92-D04B-19E0-EED8-E7FB76C26EFB}"/>
              </a:ext>
            </a:extLst>
          </p:cNvPr>
          <p:cNvSpPr txBox="1"/>
          <p:nvPr/>
        </p:nvSpPr>
        <p:spPr>
          <a:xfrm>
            <a:off x="33226" y="263289"/>
            <a:ext cx="577449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altLang="ja-JP" sz="2000" b="1" dirty="0" err="1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pyrevise</a:t>
            </a:r>
            <a:r>
              <a:rPr lang="en" altLang="ja-JP" sz="2000" b="1" dirty="0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ja-JP" altLang="en-US" sz="2000" b="1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プログラミング教育を対象にした</a:t>
            </a:r>
            <a:endParaRPr lang="en-US" altLang="ja-JP" sz="2000" b="1" dirty="0">
              <a:solidFill>
                <a:schemeClr val="bg1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 b="1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生成</a:t>
            </a:r>
            <a:r>
              <a:rPr lang="en" altLang="ja-JP" sz="2000" b="1" dirty="0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AI </a:t>
            </a:r>
            <a:r>
              <a:rPr lang="ja-JP" altLang="en-US" sz="2000" b="1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によるエラー文の理解支援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F40C96-BD29-0FE4-3829-4B6E30969C40}"/>
              </a:ext>
            </a:extLst>
          </p:cNvPr>
          <p:cNvSpPr txBox="1"/>
          <p:nvPr/>
        </p:nvSpPr>
        <p:spPr>
          <a:xfrm>
            <a:off x="5397785" y="670188"/>
            <a:ext cx="137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京都産業大学</a:t>
            </a:r>
            <a:endParaRPr kumimoji="1" lang="en-US" altLang="ja-JP" sz="10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0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城越悠仁</a:t>
            </a:r>
            <a:r>
              <a:rPr lang="en-US" altLang="ja-JP" sz="1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</a:t>
            </a:r>
            <a:r>
              <a:rPr lang="ja-JP" altLang="en-US" sz="10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玉田春昭</a:t>
            </a:r>
            <a:endParaRPr kumimoji="1" lang="ja-JP" altLang="en-US" sz="1000" b="1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0052EF12-00E1-BD3D-C4FC-409FA723CD3B}"/>
              </a:ext>
            </a:extLst>
          </p:cNvPr>
          <p:cNvSpPr/>
          <p:nvPr/>
        </p:nvSpPr>
        <p:spPr>
          <a:xfrm>
            <a:off x="63502" y="1310879"/>
            <a:ext cx="6719985" cy="1933407"/>
          </a:xfrm>
          <a:prstGeom prst="frame">
            <a:avLst>
              <a:gd name="adj1" fmla="val 3101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D544A6-4975-EF9F-05BF-B026B09E5824}"/>
              </a:ext>
            </a:extLst>
          </p:cNvPr>
          <p:cNvSpPr txBox="1"/>
          <p:nvPr/>
        </p:nvSpPr>
        <p:spPr>
          <a:xfrm>
            <a:off x="155348" y="1211138"/>
            <a:ext cx="551618" cy="30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背景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6000E11-2A6E-8B18-D993-500096A38EB8}"/>
              </a:ext>
            </a:extLst>
          </p:cNvPr>
          <p:cNvSpPr/>
          <p:nvPr/>
        </p:nvSpPr>
        <p:spPr>
          <a:xfrm>
            <a:off x="63502" y="1210194"/>
            <a:ext cx="6719985" cy="227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7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073B9D-3EB9-0F8A-A23C-66F7DC662812}"/>
              </a:ext>
            </a:extLst>
          </p:cNvPr>
          <p:cNvSpPr txBox="1"/>
          <p:nvPr/>
        </p:nvSpPr>
        <p:spPr>
          <a:xfrm>
            <a:off x="109809" y="1209024"/>
            <a:ext cx="551618" cy="30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背景</a:t>
            </a: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3E005C0F-42A6-305F-DE0B-411B786EB52B}"/>
              </a:ext>
            </a:extLst>
          </p:cNvPr>
          <p:cNvSpPr/>
          <p:nvPr/>
        </p:nvSpPr>
        <p:spPr>
          <a:xfrm>
            <a:off x="63503" y="3530815"/>
            <a:ext cx="3353162" cy="2287277"/>
          </a:xfrm>
          <a:prstGeom prst="frame">
            <a:avLst>
              <a:gd name="adj1" fmla="val 771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2E8850-4676-925C-7834-ED5CC95BDFC3}"/>
              </a:ext>
            </a:extLst>
          </p:cNvPr>
          <p:cNvSpPr txBox="1"/>
          <p:nvPr/>
        </p:nvSpPr>
        <p:spPr>
          <a:xfrm>
            <a:off x="107025" y="3367224"/>
            <a:ext cx="154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C8ED4C-5042-6ED1-BB3D-1B48CCA3221E}"/>
              </a:ext>
            </a:extLst>
          </p:cNvPr>
          <p:cNvSpPr/>
          <p:nvPr/>
        </p:nvSpPr>
        <p:spPr>
          <a:xfrm>
            <a:off x="57059" y="5904676"/>
            <a:ext cx="3349379" cy="208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7"/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81825B6C-FD4C-CFBC-5E12-FEE8A5EFE761}"/>
              </a:ext>
            </a:extLst>
          </p:cNvPr>
          <p:cNvSpPr/>
          <p:nvPr/>
        </p:nvSpPr>
        <p:spPr>
          <a:xfrm>
            <a:off x="57060" y="6139306"/>
            <a:ext cx="3349378" cy="3713619"/>
          </a:xfrm>
          <a:prstGeom prst="frame">
            <a:avLst>
              <a:gd name="adj1" fmla="val 0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フレーム 19">
            <a:extLst>
              <a:ext uri="{FF2B5EF4-FFF2-40B4-BE49-F238E27FC236}">
                <a16:creationId xmlns:a16="http://schemas.microsoft.com/office/drawing/2014/main" id="{3B8FAC95-314E-6481-D031-7A3F7FEE3045}"/>
              </a:ext>
            </a:extLst>
          </p:cNvPr>
          <p:cNvSpPr/>
          <p:nvPr/>
        </p:nvSpPr>
        <p:spPr>
          <a:xfrm>
            <a:off x="3498889" y="3352005"/>
            <a:ext cx="3284249" cy="4952872"/>
          </a:xfrm>
          <a:prstGeom prst="frame">
            <a:avLst>
              <a:gd name="adj1" fmla="val 1009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C9D962A-163D-611F-2BB6-F0709C4AB29F}"/>
              </a:ext>
            </a:extLst>
          </p:cNvPr>
          <p:cNvCxnSpPr>
            <a:cxnSpLocks/>
          </p:cNvCxnSpPr>
          <p:nvPr/>
        </p:nvCxnSpPr>
        <p:spPr>
          <a:xfrm flipH="1">
            <a:off x="3425947" y="1487142"/>
            <a:ext cx="105" cy="156690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C7D4A5-EAF4-2D24-C669-65E02BCA0287}"/>
              </a:ext>
            </a:extLst>
          </p:cNvPr>
          <p:cNvSpPr txBox="1"/>
          <p:nvPr/>
        </p:nvSpPr>
        <p:spPr>
          <a:xfrm>
            <a:off x="149336" y="1496511"/>
            <a:ext cx="2615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/>
              <a:t>プログラミングが苦手になる理由</a:t>
            </a:r>
          </a:p>
        </p:txBody>
      </p:sp>
      <p:pic>
        <p:nvPicPr>
          <p:cNvPr id="24" name="図 23" descr="おもちゃ, 時計 が含まれている画像&#10;&#10;自動的に生成された説明">
            <a:extLst>
              <a:ext uri="{FF2B5EF4-FFF2-40B4-BE49-F238E27FC236}">
                <a16:creationId xmlns:a16="http://schemas.microsoft.com/office/drawing/2014/main" id="{9F16DB6D-37BD-0595-F851-F8ADDFDD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59" y="1905178"/>
            <a:ext cx="940834" cy="1048283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BD4092-2384-625D-D855-75BE6576CC19}"/>
              </a:ext>
            </a:extLst>
          </p:cNvPr>
          <p:cNvSpPr txBox="1"/>
          <p:nvPr/>
        </p:nvSpPr>
        <p:spPr>
          <a:xfrm>
            <a:off x="961360" y="1846238"/>
            <a:ext cx="2568892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・エラー文を理解することができない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・エラー箇所を特定することが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できない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38113" indent="-138113">
              <a:lnSpc>
                <a:spcPct val="150000"/>
              </a:lnSpc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・エラー文が長くて、どこを読めばいいか分からない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・デバッグ方法が分からない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EC36F5-F226-6D69-F56A-658E3029AC8A}"/>
              </a:ext>
            </a:extLst>
          </p:cNvPr>
          <p:cNvSpPr txBox="1"/>
          <p:nvPr/>
        </p:nvSpPr>
        <p:spPr>
          <a:xfrm>
            <a:off x="3441547" y="1492469"/>
            <a:ext cx="1125677" cy="27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/>
              <a:t>生成</a:t>
            </a:r>
            <a:r>
              <a:rPr kumimoji="1" lang="en-US" altLang="ja-JP" sz="1200" b="1" dirty="0"/>
              <a:t>AI</a:t>
            </a:r>
            <a:r>
              <a:rPr kumimoji="1" lang="ja-JP" altLang="en-US" sz="1200" b="1"/>
              <a:t>の発展</a:t>
            </a:r>
          </a:p>
        </p:txBody>
      </p:sp>
      <p:pic>
        <p:nvPicPr>
          <p:cNvPr id="29" name="図 2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F8D044C1-0BCC-622C-B9DE-BD898BCC1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694" y="1652260"/>
            <a:ext cx="927089" cy="808885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BDB6ED6-8707-6E15-B295-303C934F8060}"/>
              </a:ext>
            </a:extLst>
          </p:cNvPr>
          <p:cNvCxnSpPr>
            <a:cxnSpLocks/>
          </p:cNvCxnSpPr>
          <p:nvPr/>
        </p:nvCxnSpPr>
        <p:spPr>
          <a:xfrm flipV="1">
            <a:off x="3479685" y="2431549"/>
            <a:ext cx="3218757" cy="11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693473E-6BB1-672A-687B-8A9A6B148C2B}"/>
              </a:ext>
            </a:extLst>
          </p:cNvPr>
          <p:cNvSpPr txBox="1"/>
          <p:nvPr/>
        </p:nvSpPr>
        <p:spPr>
          <a:xfrm>
            <a:off x="3377958" y="2460665"/>
            <a:ext cx="3234899" cy="68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・生成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技術の発展は新たな可能性を提供している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00013" indent="-100013">
              <a:lnSpc>
                <a:spcPct val="130000"/>
              </a:lnSpc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ChatGPT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を用いてプログラミング初学者を支援す　　るツールを開発する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7A069EC-C1D2-D3B7-9153-435B353C2119}"/>
              </a:ext>
            </a:extLst>
          </p:cNvPr>
          <p:cNvSpPr txBox="1"/>
          <p:nvPr/>
        </p:nvSpPr>
        <p:spPr>
          <a:xfrm>
            <a:off x="5115895" y="5060805"/>
            <a:ext cx="1759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実行した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ファイル</a:t>
            </a:r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2" name="角丸四角形吹き出し 71">
            <a:extLst>
              <a:ext uri="{FF2B5EF4-FFF2-40B4-BE49-F238E27FC236}">
                <a16:creationId xmlns:a16="http://schemas.microsoft.com/office/drawing/2014/main" id="{09E1660B-10FE-07E5-2986-6083D3CEEFA9}"/>
              </a:ext>
            </a:extLst>
          </p:cNvPr>
          <p:cNvSpPr/>
          <p:nvPr/>
        </p:nvSpPr>
        <p:spPr>
          <a:xfrm>
            <a:off x="5696775" y="1497984"/>
            <a:ext cx="867526" cy="293941"/>
          </a:xfrm>
          <a:prstGeom prst="wedgeRoundRectCallout">
            <a:avLst>
              <a:gd name="adj1" fmla="val -87518"/>
              <a:gd name="adj2" fmla="val 9498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Gemini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3" name="角丸四角形吹き出し 72">
            <a:extLst>
              <a:ext uri="{FF2B5EF4-FFF2-40B4-BE49-F238E27FC236}">
                <a16:creationId xmlns:a16="http://schemas.microsoft.com/office/drawing/2014/main" id="{DB14E86B-D697-AB06-B611-7296627B2F59}"/>
              </a:ext>
            </a:extLst>
          </p:cNvPr>
          <p:cNvSpPr/>
          <p:nvPr/>
        </p:nvSpPr>
        <p:spPr>
          <a:xfrm>
            <a:off x="5807719" y="2015167"/>
            <a:ext cx="877433" cy="349852"/>
          </a:xfrm>
          <a:prstGeom prst="wedgeRoundRectCallout">
            <a:avLst>
              <a:gd name="adj1" fmla="val -103572"/>
              <a:gd name="adj2" fmla="val -3686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Microsoft Copilot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2324B0B0-8897-D40F-B771-F3486D962BA1}"/>
              </a:ext>
            </a:extLst>
          </p:cNvPr>
          <p:cNvSpPr/>
          <p:nvPr/>
        </p:nvSpPr>
        <p:spPr>
          <a:xfrm>
            <a:off x="3448651" y="1769831"/>
            <a:ext cx="867526" cy="293941"/>
          </a:xfrm>
          <a:prstGeom prst="wedgeRoundRectCallout">
            <a:avLst>
              <a:gd name="adj1" fmla="val 69540"/>
              <a:gd name="adj2" fmla="val 9498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ChatGPT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C6F7F9A-43B6-1786-CB76-518D3225B650}"/>
              </a:ext>
            </a:extLst>
          </p:cNvPr>
          <p:cNvSpPr txBox="1"/>
          <p:nvPr/>
        </p:nvSpPr>
        <p:spPr>
          <a:xfrm>
            <a:off x="4127337" y="5552902"/>
            <a:ext cx="351045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URL?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13A86C-1481-DC96-9AFE-2D6E81C46A44}"/>
              </a:ext>
            </a:extLst>
          </p:cNvPr>
          <p:cNvSpPr txBox="1"/>
          <p:nvPr/>
        </p:nvSpPr>
        <p:spPr>
          <a:xfrm>
            <a:off x="3559007" y="3699923"/>
            <a:ext cx="2954298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エラーメッセージに対しての修正後のコードを提案してくれる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34938" indent="-904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ChatGPT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を通して、エ</a:t>
            </a:r>
            <a:b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ラーの内容を理解する</a:t>
            </a:r>
            <a:b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ことができる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27000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エラーログを残す機能</a:t>
            </a:r>
            <a:b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もあるので、復習も可</a:t>
            </a:r>
            <a:b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能である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C51CBD8C-F0AC-739C-B1C3-DED4E3B3A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37" y="3914514"/>
            <a:ext cx="2354035" cy="1783812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FFB5CF0-6A45-B04A-549B-E3BFDDEB7A60}"/>
              </a:ext>
            </a:extLst>
          </p:cNvPr>
          <p:cNvGrpSpPr/>
          <p:nvPr/>
        </p:nvGrpSpPr>
        <p:grpSpPr>
          <a:xfrm>
            <a:off x="5181592" y="4342107"/>
            <a:ext cx="1446750" cy="704191"/>
            <a:chOff x="4646751" y="4204635"/>
            <a:chExt cx="1446750" cy="70419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6C77AA6-F4AA-47EA-A825-7141EE4C7F3E}"/>
                </a:ext>
              </a:extLst>
            </p:cNvPr>
            <p:cNvSpPr txBox="1"/>
            <p:nvPr/>
          </p:nvSpPr>
          <p:spPr>
            <a:xfrm>
              <a:off x="4646751" y="4233565"/>
              <a:ext cx="1446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1 def </a:t>
              </a:r>
              <a:r>
                <a:rPr lang="en" altLang="ja-JP" sz="600" dirty="0" err="1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raise_index_error</a:t>
              </a:r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():</a:t>
              </a:r>
            </a:p>
            <a:p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2     </a:t>
              </a:r>
              <a:r>
                <a:rPr lang="en" altLang="ja-JP" sz="600" dirty="0" err="1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my_list</a:t>
              </a:r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 = [1, 2, 3]</a:t>
              </a:r>
            </a:p>
            <a:p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3     print(</a:t>
              </a:r>
              <a:r>
                <a:rPr lang="en" altLang="ja-JP" sz="600" dirty="0" err="1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my_list</a:t>
              </a:r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[5])</a:t>
              </a:r>
            </a:p>
            <a:p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4 </a:t>
              </a:r>
            </a:p>
            <a:p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5 if __name__ == "__main__":</a:t>
              </a:r>
            </a:p>
            <a:p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6     </a:t>
              </a:r>
              <a:r>
                <a:rPr lang="en" altLang="ja-JP" sz="600" dirty="0" err="1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raise_</a:t>
              </a:r>
              <a:r>
                <a:rPr lang="en" altLang="ja-JP" sz="600" dirty="0" err="1">
                  <a:solidFill>
                    <a:srgbClr val="000000"/>
                  </a:solidFill>
                  <a:latin typeface="Osaka" panose="020B0600000000000000" pitchFamily="34" charset="-128"/>
                  <a:ea typeface="Osaka" panose="020B0600000000000000" pitchFamily="34" charset="-128"/>
                </a:rPr>
                <a:t>index</a:t>
              </a:r>
              <a:r>
                <a:rPr lang="en" altLang="ja-JP" sz="600" dirty="0" err="1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_</a:t>
              </a:r>
              <a:r>
                <a:rPr lang="en" altLang="ja-JP" sz="600" dirty="0" err="1">
                  <a:solidFill>
                    <a:srgbClr val="000000"/>
                  </a:solidFill>
                  <a:latin typeface="Osaka" panose="020B0600000000000000" pitchFamily="34" charset="-128"/>
                  <a:ea typeface="Osaka" panose="020B0600000000000000" pitchFamily="34" charset="-128"/>
                </a:rPr>
                <a:t>error</a:t>
              </a:r>
              <a:r>
                <a:rPr lang="en" altLang="ja-JP" sz="600" dirty="0">
                  <a:solidFill>
                    <a:srgbClr val="000000"/>
                  </a:solidFill>
                  <a:effectLst/>
                  <a:latin typeface="Osaka" panose="020B0600000000000000" pitchFamily="34" charset="-128"/>
                  <a:ea typeface="Osaka" panose="020B0600000000000000" pitchFamily="34" charset="-128"/>
                </a:rPr>
                <a:t>()</a:t>
              </a:r>
            </a:p>
          </p:txBody>
        </p:sp>
        <p:sp>
          <p:nvSpPr>
            <p:cNvPr id="28" name="フレーム 27">
              <a:extLst>
                <a:ext uri="{FF2B5EF4-FFF2-40B4-BE49-F238E27FC236}">
                  <a16:creationId xmlns:a16="http://schemas.microsoft.com/office/drawing/2014/main" id="{7E8B9D14-30FF-214F-1115-31784E9746BC}"/>
                </a:ext>
              </a:extLst>
            </p:cNvPr>
            <p:cNvSpPr/>
            <p:nvPr/>
          </p:nvSpPr>
          <p:spPr>
            <a:xfrm>
              <a:off x="4691437" y="4204635"/>
              <a:ext cx="1357379" cy="704191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6D47997-4A40-D299-7D9B-79AE231DF6AA}"/>
              </a:ext>
            </a:extLst>
          </p:cNvPr>
          <p:cNvGrpSpPr/>
          <p:nvPr/>
        </p:nvGrpSpPr>
        <p:grpSpPr>
          <a:xfrm>
            <a:off x="3825758" y="5400864"/>
            <a:ext cx="2786358" cy="2862322"/>
            <a:chOff x="3726946" y="5296238"/>
            <a:chExt cx="2786358" cy="2862322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D6817039-3CA6-2706-2C86-DE216759BD67}"/>
                </a:ext>
              </a:extLst>
            </p:cNvPr>
            <p:cNvSpPr txBox="1"/>
            <p:nvPr/>
          </p:nvSpPr>
          <p:spPr>
            <a:xfrm>
              <a:off x="3726946" y="5296238"/>
              <a:ext cx="2786358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" altLang="ja-JP" sz="600" dirty="0"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$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pyrevise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index_error.py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</a:t>
              </a:r>
            </a:p>
            <a:p>
              <a:r>
                <a:rPr lang="ja-JP" altLang="en-US" sz="60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エラーメッセージ</a:t>
              </a:r>
              <a:r>
                <a:rPr lang="en-US" altLang="ja-JP" sz="6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: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Traceback (most recent call last):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File "/app/input/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index_error.py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", line 7, in &lt;module&gt;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raise_index_error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()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File "/app/input/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index_error.py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", line 3, in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raise_index_error</a:t>
              </a:r>
              <a:endParaRPr lang="en" altLang="ja-JP" sz="600" dirty="0">
                <a:effectLst/>
                <a:latin typeface="Consolas" panose="020B0609020204030204" pitchFamily="49" charset="0"/>
                <a:ea typeface="Osaka" panose="020B0600000000000000" pitchFamily="34" charset="-128"/>
                <a:cs typeface="Consolas" panose="020B0609020204030204" pitchFamily="49" charset="0"/>
              </a:endParaRP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print(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[5])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      ~~~~~~~^^^</a:t>
              </a:r>
            </a:p>
            <a:p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IndexError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: list index out of range</a:t>
              </a:r>
            </a:p>
            <a:p>
              <a:r>
                <a:rPr lang="ja-JP" altLang="en-US" sz="60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解析結果</a:t>
              </a:r>
              <a:r>
                <a:rPr lang="en-US" altLang="ja-JP" sz="600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:</a:t>
              </a:r>
            </a:p>
            <a:p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あなたのプログラムコードが生成したエラーは、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IndexError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でしょう。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 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の長さは </a:t>
              </a:r>
              <a:r>
                <a:rPr lang="en-US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3 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ですが、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[5] 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のように存在しないインデックス</a:t>
              </a:r>
              <a:r>
                <a:rPr lang="en-US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5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を参照しようとしているため、このエラーが発生しています。</a:t>
              </a:r>
            </a:p>
            <a:p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修正するためには、存在するインデックスを参照するようにコードを修正する必要があります。例えば、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[2] 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とすると、エラーは起きません。</a:t>
              </a:r>
            </a:p>
            <a:p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なお、インデックスがリストの範囲内であることを確認するためのエラーハンドリングも追加できます。例えば、以下のように修正できます。</a:t>
              </a:r>
            </a:p>
            <a:p>
              <a:r>
                <a:rPr lang="en-US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```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python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def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raise_index_error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():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 = [1, 2, 3]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try: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    print(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[5])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except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IndexError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: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        print("An error occurred: the index you were trying to access was out of range for this list.")</a:t>
              </a:r>
            </a:p>
            <a:p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```</a:t>
              </a:r>
            </a:p>
            <a:p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このコードは、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my_list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[5] 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の呼び出しで </a:t>
              </a:r>
              <a:r>
                <a:rPr lang="en" altLang="ja-JP" sz="600" dirty="0" err="1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IndexError</a:t>
              </a:r>
              <a:r>
                <a:rPr lang="en" altLang="ja-JP" sz="600" dirty="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 </a:t>
              </a:r>
              <a:r>
                <a:rPr lang="ja-JP" altLang="en-US" sz="600">
                  <a:effectLst/>
                  <a:latin typeface="Consolas" panose="020B0609020204030204" pitchFamily="49" charset="0"/>
                  <a:ea typeface="Osaka" panose="020B0600000000000000" pitchFamily="34" charset="-128"/>
                  <a:cs typeface="Consolas" panose="020B0609020204030204" pitchFamily="49" charset="0"/>
                </a:rPr>
                <a:t>が発生した場合、エラーメッセージを表示します。エラーハンドリングを追加することで、プログラムが突然終了するのを防ぐことができます。</a:t>
              </a:r>
              <a:endParaRPr lang="en-US" altLang="ja-JP" sz="600" dirty="0">
                <a:latin typeface="Consolas" panose="020B0609020204030204" pitchFamily="49" charset="0"/>
                <a:ea typeface="Osaka" panose="020B0600000000000000" pitchFamily="34" charset="-128"/>
                <a:cs typeface="Consolas" panose="020B0609020204030204" pitchFamily="49" charset="0"/>
              </a:endParaRPr>
            </a:p>
          </p:txBody>
        </p:sp>
        <p:sp>
          <p:nvSpPr>
            <p:cNvPr id="32" name="フレーム 31">
              <a:extLst>
                <a:ext uri="{FF2B5EF4-FFF2-40B4-BE49-F238E27FC236}">
                  <a16:creationId xmlns:a16="http://schemas.microsoft.com/office/drawing/2014/main" id="{D92E7F76-0A66-273E-D776-8F46853C3CCE}"/>
                </a:ext>
              </a:extLst>
            </p:cNvPr>
            <p:cNvSpPr/>
            <p:nvPr/>
          </p:nvSpPr>
          <p:spPr>
            <a:xfrm>
              <a:off x="3726946" y="5296239"/>
              <a:ext cx="2786358" cy="2849974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A7EFA7-61E8-D11A-18F4-B3B6E7A4C7EE}"/>
              </a:ext>
            </a:extLst>
          </p:cNvPr>
          <p:cNvSpPr/>
          <p:nvPr/>
        </p:nvSpPr>
        <p:spPr>
          <a:xfrm>
            <a:off x="3498889" y="3372373"/>
            <a:ext cx="3271287" cy="276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7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5E287FA-8FD8-0F90-7D6A-B6B3A0D84BBC}"/>
              </a:ext>
            </a:extLst>
          </p:cNvPr>
          <p:cNvSpPr txBox="1"/>
          <p:nvPr/>
        </p:nvSpPr>
        <p:spPr>
          <a:xfrm>
            <a:off x="3542200" y="3367224"/>
            <a:ext cx="1547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実行結果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038022-6E33-B0AD-FF0F-C11E97ED7850}"/>
              </a:ext>
            </a:extLst>
          </p:cNvPr>
          <p:cNvSpPr/>
          <p:nvPr/>
        </p:nvSpPr>
        <p:spPr>
          <a:xfrm>
            <a:off x="3498890" y="8369937"/>
            <a:ext cx="3271286" cy="21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7"/>
          </a:p>
        </p:txBody>
      </p:sp>
      <p:sp>
        <p:nvSpPr>
          <p:cNvPr id="36" name="フレーム 35">
            <a:extLst>
              <a:ext uri="{FF2B5EF4-FFF2-40B4-BE49-F238E27FC236}">
                <a16:creationId xmlns:a16="http://schemas.microsoft.com/office/drawing/2014/main" id="{261575E4-72D2-4CCA-D7F1-906E08ADCFAC}"/>
              </a:ext>
            </a:extLst>
          </p:cNvPr>
          <p:cNvSpPr/>
          <p:nvPr/>
        </p:nvSpPr>
        <p:spPr>
          <a:xfrm>
            <a:off x="3498890" y="8550753"/>
            <a:ext cx="3271286" cy="1302171"/>
          </a:xfrm>
          <a:prstGeom prst="frame">
            <a:avLst>
              <a:gd name="adj1" fmla="val 3101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FA40D67-FE44-9362-6185-B3661C58E470}"/>
              </a:ext>
            </a:extLst>
          </p:cNvPr>
          <p:cNvSpPr txBox="1"/>
          <p:nvPr/>
        </p:nvSpPr>
        <p:spPr>
          <a:xfrm>
            <a:off x="3498889" y="8365364"/>
            <a:ext cx="1828334" cy="31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kumimoji="1" lang="ja-JP" altLang="en-US" sz="1400" b="1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A17D82-7963-4686-50DF-D6EA8DE42967}"/>
              </a:ext>
            </a:extLst>
          </p:cNvPr>
          <p:cNvSpPr txBox="1"/>
          <p:nvPr/>
        </p:nvSpPr>
        <p:spPr>
          <a:xfrm>
            <a:off x="208818" y="3747729"/>
            <a:ext cx="197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/>
              <a:t>シーケンス図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B084667-559E-B6CD-7FFF-AEEF2A3DCACA}"/>
              </a:ext>
            </a:extLst>
          </p:cNvPr>
          <p:cNvSpPr/>
          <p:nvPr/>
        </p:nvSpPr>
        <p:spPr>
          <a:xfrm>
            <a:off x="609706" y="8226136"/>
            <a:ext cx="532496" cy="51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EF59DA0-0E39-2E0D-2494-3E27E328DFF3}"/>
              </a:ext>
            </a:extLst>
          </p:cNvPr>
          <p:cNvSpPr/>
          <p:nvPr/>
        </p:nvSpPr>
        <p:spPr>
          <a:xfrm>
            <a:off x="603731" y="9046135"/>
            <a:ext cx="532496" cy="51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C4FD28F-2D43-C09E-7C23-349B3A693522}"/>
              </a:ext>
            </a:extLst>
          </p:cNvPr>
          <p:cNvSpPr/>
          <p:nvPr/>
        </p:nvSpPr>
        <p:spPr>
          <a:xfrm>
            <a:off x="740071" y="7018657"/>
            <a:ext cx="479333" cy="4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53CB804-9ED3-A5DA-CD38-2B872994754F}"/>
              </a:ext>
            </a:extLst>
          </p:cNvPr>
          <p:cNvSpPr/>
          <p:nvPr/>
        </p:nvSpPr>
        <p:spPr>
          <a:xfrm>
            <a:off x="2280151" y="7089340"/>
            <a:ext cx="500451" cy="49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42F3692-867D-321D-B902-0170FB3CE3C5}"/>
              </a:ext>
            </a:extLst>
          </p:cNvPr>
          <p:cNvSpPr txBox="1"/>
          <p:nvPr/>
        </p:nvSpPr>
        <p:spPr>
          <a:xfrm>
            <a:off x="3542466" y="8738343"/>
            <a:ext cx="3085876" cy="108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エラー再発防止率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修正速度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解決率の観点から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本ツールの有用性は示された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38113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00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エラー再発防止率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100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解決率の結果から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100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本ツールの改善点はある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lang="ja-JP" altLang="en-US" sz="1000">
              <a:solidFill>
                <a:srgbClr val="00000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38113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786BE799-6399-A692-C84C-9F3A1939A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5709" y="7015904"/>
            <a:ext cx="1374731" cy="103179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5C5C8B-8653-B9E9-23EE-C50706F63FDC}"/>
              </a:ext>
            </a:extLst>
          </p:cNvPr>
          <p:cNvSpPr/>
          <p:nvPr/>
        </p:nvSpPr>
        <p:spPr>
          <a:xfrm rot="10800000">
            <a:off x="766805" y="7040465"/>
            <a:ext cx="463346" cy="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548519E-E6D5-7F3D-882C-DFF47F5D005F}"/>
              </a:ext>
            </a:extLst>
          </p:cNvPr>
          <p:cNvSpPr/>
          <p:nvPr/>
        </p:nvSpPr>
        <p:spPr>
          <a:xfrm>
            <a:off x="2297219" y="7080021"/>
            <a:ext cx="483759" cy="5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07DC7D2-FC62-8BB4-2940-87632024AC56}"/>
              </a:ext>
            </a:extLst>
          </p:cNvPr>
          <p:cNvSpPr txBox="1"/>
          <p:nvPr/>
        </p:nvSpPr>
        <p:spPr>
          <a:xfrm>
            <a:off x="2181718" y="6980795"/>
            <a:ext cx="7794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>
                <a:latin typeface="Meiryo" panose="020B0604030504040204" pitchFamily="34" charset="-128"/>
                <a:ea typeface="Meiryo" panose="020B0604030504040204" pitchFamily="34" charset="-128"/>
              </a:rPr>
              <a:t>エラー修正速度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98CB9D6-CA43-91BD-CE22-D60A7FE8750B}"/>
              </a:ext>
            </a:extLst>
          </p:cNvPr>
          <p:cNvSpPr txBox="1"/>
          <p:nvPr/>
        </p:nvSpPr>
        <p:spPr>
          <a:xfrm>
            <a:off x="-7783" y="8992701"/>
            <a:ext cx="3491318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エラー再発数は</a:t>
            </a:r>
            <a:r>
              <a:rPr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IndentationError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が多く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en" altLang="ja-JP" sz="1000" dirty="0"/>
              <a:t> </a:t>
            </a:r>
            <a:r>
              <a:rPr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SyntaxError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や</a:t>
            </a:r>
            <a:r>
              <a:rPr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FileNotFoundError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は少なかった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38113" indent="-88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FileNotFoundError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IndexError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の修正時間が長く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en" altLang="ja-JP" sz="1000" dirty="0"/>
              <a:t> </a:t>
            </a:r>
            <a:r>
              <a:rPr lang="en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SyntaxError</a:t>
            </a:r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は比較的短時間で修正されていた</a:t>
            </a:r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0352BC-0522-44D2-2DB2-752751F0729B}"/>
              </a:ext>
            </a:extLst>
          </p:cNvPr>
          <p:cNvSpPr/>
          <p:nvPr/>
        </p:nvSpPr>
        <p:spPr>
          <a:xfrm rot="10800000">
            <a:off x="735919" y="9009313"/>
            <a:ext cx="551681" cy="49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CCE202DC-1CCF-763D-4BD1-6B7786B3AB26}"/>
              </a:ext>
            </a:extLst>
          </p:cNvPr>
          <p:cNvSpPr/>
          <p:nvPr/>
        </p:nvSpPr>
        <p:spPr>
          <a:xfrm>
            <a:off x="625334" y="8076109"/>
            <a:ext cx="615954" cy="47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4DB2763-F780-CF67-B47C-17C9CE238AA6}"/>
              </a:ext>
            </a:extLst>
          </p:cNvPr>
          <p:cNvSpPr txBox="1"/>
          <p:nvPr/>
        </p:nvSpPr>
        <p:spPr>
          <a:xfrm>
            <a:off x="533521" y="7002876"/>
            <a:ext cx="852403" cy="19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>
                <a:latin typeface="Meiryo" panose="020B0604030504040204" pitchFamily="34" charset="-128"/>
                <a:ea typeface="Meiryo" panose="020B0604030504040204" pitchFamily="34" charset="-128"/>
              </a:rPr>
              <a:t>エラー再発防止率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7AAEB88-BB5B-9907-756C-A93408D9E49F}"/>
              </a:ext>
            </a:extLst>
          </p:cNvPr>
          <p:cNvCxnSpPr>
            <a:cxnSpLocks/>
          </p:cNvCxnSpPr>
          <p:nvPr/>
        </p:nvCxnSpPr>
        <p:spPr>
          <a:xfrm>
            <a:off x="243990" y="9029535"/>
            <a:ext cx="3068810" cy="759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6575C7D-999D-049F-BC9A-4E2B98625D54}"/>
              </a:ext>
            </a:extLst>
          </p:cNvPr>
          <p:cNvSpPr/>
          <p:nvPr/>
        </p:nvSpPr>
        <p:spPr>
          <a:xfrm rot="10800000">
            <a:off x="477468" y="7951161"/>
            <a:ext cx="964508" cy="46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327158F-C545-CFCD-453A-F2A8ECFF807F}"/>
              </a:ext>
            </a:extLst>
          </p:cNvPr>
          <p:cNvSpPr txBox="1"/>
          <p:nvPr/>
        </p:nvSpPr>
        <p:spPr>
          <a:xfrm>
            <a:off x="479443" y="7631301"/>
            <a:ext cx="402400" cy="21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再発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68A3C0B-DF32-0009-0210-E3B21CACA840}"/>
              </a:ext>
            </a:extLst>
          </p:cNvPr>
          <p:cNvSpPr txBox="1"/>
          <p:nvPr/>
        </p:nvSpPr>
        <p:spPr>
          <a:xfrm>
            <a:off x="960413" y="7451975"/>
            <a:ext cx="508296" cy="21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非再発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63C17F-C86A-4E14-DDB5-BE4ADE43928D}"/>
              </a:ext>
            </a:extLst>
          </p:cNvPr>
          <p:cNvSpPr txBox="1"/>
          <p:nvPr/>
        </p:nvSpPr>
        <p:spPr>
          <a:xfrm>
            <a:off x="84311" y="5887295"/>
            <a:ext cx="1828334" cy="31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評価実験</a:t>
            </a:r>
            <a:endParaRPr kumimoji="1" lang="ja-JP" altLang="en-US" sz="1400" b="1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052F380-62C8-5F05-8557-D970A76AB4B6}"/>
              </a:ext>
            </a:extLst>
          </p:cNvPr>
          <p:cNvCxnSpPr>
            <a:cxnSpLocks/>
          </p:cNvCxnSpPr>
          <p:nvPr/>
        </p:nvCxnSpPr>
        <p:spPr>
          <a:xfrm>
            <a:off x="205504" y="6900334"/>
            <a:ext cx="3068810" cy="759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D27BB48-763C-63E5-E537-EE87439B7BBF}"/>
              </a:ext>
            </a:extLst>
          </p:cNvPr>
          <p:cNvSpPr txBox="1"/>
          <p:nvPr/>
        </p:nvSpPr>
        <p:spPr>
          <a:xfrm>
            <a:off x="74862" y="6114315"/>
            <a:ext cx="3400507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時間以内で</a:t>
            </a:r>
            <a:r>
              <a:rPr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人の学生にツールを使用してもらう</a:t>
            </a:r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初学者に本学の基礎プログラミング演習</a:t>
            </a:r>
            <a:r>
              <a:rPr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Ⅱ</a:t>
            </a:r>
            <a:r>
              <a:rPr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の授業の課題を解いてもらう</a:t>
            </a:r>
            <a:r>
              <a:rPr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ja-JP" altLang="en-US" sz="105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7CF7600-5FBD-3761-A642-8757382E5DE0}"/>
              </a:ext>
            </a:extLst>
          </p:cNvPr>
          <p:cNvSpPr txBox="1"/>
          <p:nvPr/>
        </p:nvSpPr>
        <p:spPr>
          <a:xfrm>
            <a:off x="60256" y="6897663"/>
            <a:ext cx="51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/>
              <a:t>結果</a:t>
            </a: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0629168-F578-E11B-3101-79478DADE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5708" y="8053286"/>
            <a:ext cx="1292530" cy="970099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CBB7C2D-0163-2169-161A-66692A2EB349}"/>
              </a:ext>
            </a:extLst>
          </p:cNvPr>
          <p:cNvSpPr txBox="1"/>
          <p:nvPr/>
        </p:nvSpPr>
        <p:spPr>
          <a:xfrm>
            <a:off x="2234967" y="7996346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>
                <a:latin typeface="Meiryo" panose="020B0604030504040204" pitchFamily="34" charset="-128"/>
                <a:ea typeface="Meiryo" panose="020B0604030504040204" pitchFamily="34" charset="-128"/>
              </a:rPr>
              <a:t>エラー解決率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569C4B5-1B43-D5C4-6D84-68B69E0E7FAD}"/>
              </a:ext>
            </a:extLst>
          </p:cNvPr>
          <p:cNvSpPr txBox="1"/>
          <p:nvPr/>
        </p:nvSpPr>
        <p:spPr>
          <a:xfrm>
            <a:off x="571599" y="7986786"/>
            <a:ext cx="823377" cy="18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>
                <a:latin typeface="Meiryo" panose="020B0604030504040204" pitchFamily="34" charset="-128"/>
                <a:ea typeface="Meiryo" panose="020B0604030504040204" pitchFamily="34" charset="-128"/>
              </a:rPr>
              <a:t>エラー頻度順位</a:t>
            </a:r>
          </a:p>
        </p:txBody>
      </p:sp>
    </p:spTree>
    <p:extLst>
      <p:ext uri="{BB962C8B-B14F-4D97-AF65-F5344CB8AC3E}">
        <p14:creationId xmlns:p14="http://schemas.microsoft.com/office/powerpoint/2010/main" val="81805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6335</TotalTime>
  <Words>634</Words>
  <Application>Microsoft Macintosh PowerPoint</Application>
  <PresentationFormat>A4 210 x 297 mm</PresentationFormat>
  <Paragraphs>69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Osaka</vt:lpstr>
      <vt:lpstr>Meiryo</vt:lpstr>
      <vt:lpstr>游ゴシック</vt:lpstr>
      <vt:lpstr>Aptos</vt:lpstr>
      <vt:lpstr>Aptos Display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SHIROKOSHI YUTO</dc:creator>
  <cp:lastModifiedBy>SHIROKOSHI YUTO</cp:lastModifiedBy>
  <cp:revision>96</cp:revision>
  <cp:lastPrinted>2024-11-15T05:58:30Z</cp:lastPrinted>
  <dcterms:created xsi:type="dcterms:W3CDTF">2024-10-14T06:18:38Z</dcterms:created>
  <dcterms:modified xsi:type="dcterms:W3CDTF">2025-02-13T02:21:23Z</dcterms:modified>
</cp:coreProperties>
</file>