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1B"/>
    <a:srgbClr val="F39618"/>
    <a:srgbClr val="F48A11"/>
    <a:srgbClr val="E9850B"/>
    <a:srgbClr val="FF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3"/>
    <p:restoredTop sz="84894"/>
  </p:normalViewPr>
  <p:slideViewPr>
    <p:cSldViewPr snapToGrid="0">
      <p:cViewPr varScale="1">
        <p:scale>
          <a:sx n="98" d="100"/>
          <a:sy n="98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26E517B-22FE-FFF5-0DD9-BCB5567F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2119D2-9986-FCE5-5677-86E4DBD35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5E70E-54FD-AE47-A44C-7191C26C4B39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5C08C5-E310-F8DB-453D-50E097A416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693617-E157-D70E-1703-02BA878DD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1790-84F9-AC42-9714-56F33BC58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723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17A-71BE-714D-995C-C03BB28BD11F}" type="datetimeFigureOut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3C7F6-6E01-1B41-A4FD-CD609E4BA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674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3C7F6-6E01-1B41-A4FD-CD609E4BA6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9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3C7F6-6E01-1B41-A4FD-CD609E4BA61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10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CD649-0AA5-23D3-DF93-925470FA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D393F2-992F-F3DB-E389-32CC38EA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B6B7C-8A0C-6FCF-DBFE-2D48F453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A86E-6C50-EF46-AECB-34BB22E73AA1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1B671-8EDE-4F79-2BF3-4429EF2D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AD49E-748E-8DC7-BEC8-0E9192ED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9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31C20-DF6F-6C5C-22D8-633127A8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4C8113-BADE-D3A9-5B03-60BE12C0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3C0C8-33F7-5C4E-A2F4-49613420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1516-1565-224A-BFC9-C70CC9F8D45E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8D975-B6FA-F1F1-44AC-5E0529C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283A6-E7A5-4853-CED3-15C834F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6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F83A0B-23F8-3CBF-B1CE-60B0EE096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F4A49A-814B-A3CA-5F75-70A42D22A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1441C-4493-55BC-6276-FB34A28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1873-995A-044B-966B-528EA63767D9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33260-A0F7-677A-CA10-230D10FB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E2394-78DC-715C-4C86-1784FC2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5B57E-AE52-0AE0-777C-BBF3623B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CD2E34-1E06-444E-D42B-3505FB67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B80D4-AE28-8D1A-484B-60793AF0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4768-B554-1B44-94D3-BAD7CF3F259B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4B8FD-FC97-FCA6-4790-C7CA3F1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EA66D-E960-9757-23B6-1F90E8E5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D2B52-96BB-D1DB-FCA7-AEA52CC6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04A9F1-B4FE-722B-B997-0D71FC4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1580-12CA-BA5F-AEDC-A41EE68B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A9AF-9D87-1A49-9772-0AE8241D7792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BDEDB-0C23-BBCA-A6E9-FC041327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FB200-55B5-509A-239D-7ABF222E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B3814-53C2-3D16-86E3-138F583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3347B-8CB5-5E02-2044-D9D80F508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023BAA-3DC2-D0F7-4CA5-6A629B13D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295670-EF56-2A46-7FF5-63EFF3FD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625C-163F-8443-A01E-993F24DDA5E8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F81327-9F91-F302-8A2A-891E38E6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A9CB83-4694-C19C-565A-C4EBD06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2680-7209-B7C7-CA22-F6A15893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EDE8AB-8856-CEE0-F359-5BF4A117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B5E027-8AFA-7808-555D-D74E5A71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B28CE7-DE9F-361E-D209-EC9ED172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8CCC4A-AB3D-B698-A503-0AE0E1697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84D590-F8E9-17AD-D0B9-B7DA14F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E371-F4C7-0A46-8C0E-24ED349E56F5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62B05E-DB3F-2821-3830-A36FF97E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927FFE-4F3D-280F-1226-BEEAE766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4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CCDBF-3C97-FBA0-67C4-F400EF82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EFF678-A581-78CC-E6CA-7D93F380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198E-AD7B-0148-8C73-C4853DCF100B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FD4103-74A3-18E4-4D99-FD79A95F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66C89-504B-F36C-6617-1BFB3AD0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95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57EF17-AF4A-7193-341E-78B5EAF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D8FA-54A8-9245-9E17-B1C6F57B4EFC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87D049-3E73-D392-E387-029D576E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A35B3-9939-B48E-2C94-C0932048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3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2655D-CE63-2903-5A45-A5AF0000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92115-CF11-2CA6-8198-7CD8690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9AE47B-B5B6-2371-4D11-F0B920678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388263-2382-65C7-EA45-81EC47EF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8835-80CC-1844-85A1-5F09B1571404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41F59B-CB6E-FAB8-4184-00E53F90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DE007-5EB6-9EB7-9913-1F789932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94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B76D-E155-5433-A776-4A5DC742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88A305-4040-E56D-568F-D1C99B00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18D5F5-ABDA-17F0-F6FE-F7ED4982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1B725-E502-E853-6716-45174DE5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5D37-64B6-D94B-B263-1A0219A8F21C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E4ADB-430D-0BE8-FD04-225A9335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E2E934-A6A1-A137-EAE5-E83498BB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66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A589EB-0D89-7C34-ECF9-32BFEB14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EB8EF1-8F0F-01E2-B1B0-2F260F4D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F733-BAD0-E6E9-EB64-0E4AE607B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F6A7A-6011-7149-A4DA-93E6AC3AAD2A}" type="datetime1">
              <a:rPr kumimoji="1" lang="ja-JP" altLang="en-US" smtClean="0"/>
              <a:t>2025/2/13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6F5D3-9B05-2AAC-047B-8E5C6462F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75C4EA-B572-4577-4323-A4B48E935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A223C-56C8-AE4D-AF27-B8A86DB1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34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12AE73-0EC0-6EB7-71AF-29350D751A86}"/>
              </a:ext>
            </a:extLst>
          </p:cNvPr>
          <p:cNvSpPr txBox="1"/>
          <p:nvPr/>
        </p:nvSpPr>
        <p:spPr>
          <a:xfrm>
            <a:off x="-363944" y="2123632"/>
            <a:ext cx="12919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4600" b="1" dirty="0" err="1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pyrevise</a:t>
            </a:r>
            <a:r>
              <a:rPr lang="en" altLang="ja-JP" sz="4600" b="1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: </a:t>
            </a:r>
            <a:r>
              <a:rPr lang="ja-JP" altLang="en-US" sz="4600" b="1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プログラミング教育を対象にした</a:t>
            </a:r>
            <a:endParaRPr lang="en-US" altLang="ja-JP" sz="4600" b="1" dirty="0">
              <a:solidFill>
                <a:srgbClr val="00000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4600" b="1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生成</a:t>
            </a:r>
            <a:r>
              <a:rPr lang="en" altLang="ja-JP" sz="4600" b="1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AI </a:t>
            </a:r>
            <a:r>
              <a:rPr lang="ja-JP" altLang="en-US" sz="4600" b="1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によるエラー文の理解支援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B54DE06-CA35-874D-E665-B778A69B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 dirty="0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3CB203A-67C0-47CA-2027-45359C60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7F5A22-937A-5A37-DD89-D6BF9FF63A14}"/>
              </a:ext>
            </a:extLst>
          </p:cNvPr>
          <p:cNvSpPr txBox="1"/>
          <p:nvPr/>
        </p:nvSpPr>
        <p:spPr>
          <a:xfrm>
            <a:off x="4328529" y="4211499"/>
            <a:ext cx="35349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京都産業大学</a:t>
            </a:r>
            <a:endParaRPr kumimoji="1" lang="en-US" altLang="ja-JP" sz="28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玉田研究室</a:t>
            </a:r>
            <a:endParaRPr kumimoji="1" lang="en-US" altLang="ja-JP" sz="28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学籍番号：</a:t>
            </a:r>
            <a:r>
              <a:rPr kumimoji="1"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153678</a:t>
            </a:r>
          </a:p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氏　　名：城越</a:t>
            </a:r>
            <a:r>
              <a:rPr kumimoji="1"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悠仁</a:t>
            </a:r>
          </a:p>
        </p:txBody>
      </p:sp>
    </p:spTree>
    <p:extLst>
      <p:ext uri="{BB962C8B-B14F-4D97-AF65-F5344CB8AC3E}">
        <p14:creationId xmlns:p14="http://schemas.microsoft.com/office/powerpoint/2010/main" val="36917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B67C6-CB56-6744-2B1B-A66FA122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393D9-D698-8F29-6BC1-F915EEB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1F520B-E185-D92A-D852-C156D929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AB2C9B5-6C7C-4BDD-E4C0-9AB920C0D67C}"/>
              </a:ext>
            </a:extLst>
          </p:cNvPr>
          <p:cNvSpPr/>
          <p:nvPr/>
        </p:nvSpPr>
        <p:spPr>
          <a:xfrm>
            <a:off x="1925852" y="2443201"/>
            <a:ext cx="1936108" cy="27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132777-BE04-9E32-3003-8DC7F7DE7B2B}"/>
              </a:ext>
            </a:extLst>
          </p:cNvPr>
          <p:cNvSpPr txBox="1"/>
          <p:nvPr/>
        </p:nvSpPr>
        <p:spPr>
          <a:xfrm>
            <a:off x="800100" y="489857"/>
            <a:ext cx="1335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004154-E2A6-4087-BDE5-D877EDDA4591}"/>
              </a:ext>
            </a:extLst>
          </p:cNvPr>
          <p:cNvSpPr txBox="1"/>
          <p:nvPr/>
        </p:nvSpPr>
        <p:spPr>
          <a:xfrm>
            <a:off x="3576562" y="5707915"/>
            <a:ext cx="2236510" cy="830997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kumimoji="1" lang="ja-JP" altLang="en-US" sz="2400"/>
              <a:t>エラーの再発を</a:t>
            </a:r>
            <a:endParaRPr kumimoji="1" lang="en-US" altLang="ja-JP" sz="2400" dirty="0"/>
          </a:p>
          <a:p>
            <a:r>
              <a:rPr kumimoji="1" lang="ja-JP" altLang="en-US" sz="2400"/>
              <a:t>防止できた確率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83D04B-4DC0-AEEC-3684-3DEB2693FFD9}"/>
              </a:ext>
            </a:extLst>
          </p:cNvPr>
          <p:cNvSpPr txBox="1"/>
          <p:nvPr/>
        </p:nvSpPr>
        <p:spPr>
          <a:xfrm>
            <a:off x="115617" y="6025019"/>
            <a:ext cx="3063659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kumimoji="1" lang="ja-JP" altLang="en-US" sz="2400"/>
              <a:t>エラーが再発した確率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169C5AD-2927-FEA0-3412-46BA0C58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40" y="2074543"/>
            <a:ext cx="4386045" cy="329191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47A2775-EE8F-4129-C511-3808944B55E8}"/>
              </a:ext>
            </a:extLst>
          </p:cNvPr>
          <p:cNvSpPr txBox="1"/>
          <p:nvPr/>
        </p:nvSpPr>
        <p:spPr>
          <a:xfrm>
            <a:off x="1248938" y="181786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エラー再発防止率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985BFE-FBC3-AFD0-5A9C-0C6610AB9CFC}"/>
              </a:ext>
            </a:extLst>
          </p:cNvPr>
          <p:cNvSpPr/>
          <p:nvPr/>
        </p:nvSpPr>
        <p:spPr>
          <a:xfrm>
            <a:off x="1387971" y="5077077"/>
            <a:ext cx="2918214" cy="16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C13F63-C021-761A-DD0F-B86823CDF50C}"/>
              </a:ext>
            </a:extLst>
          </p:cNvPr>
          <p:cNvCxnSpPr>
            <a:stCxn id="14" idx="0"/>
          </p:cNvCxnSpPr>
          <p:nvPr/>
        </p:nvCxnSpPr>
        <p:spPr>
          <a:xfrm flipV="1">
            <a:off x="1647447" y="4630615"/>
            <a:ext cx="278405" cy="1394404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51376DB-4415-C859-6C56-A687A12871A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76562" y="4794738"/>
            <a:ext cx="1118255" cy="91317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3047A003-997A-A636-6885-16705819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866" y="2145046"/>
            <a:ext cx="5148202" cy="386394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04E0910-94D4-59E4-BCB9-8D1A6483AEA4}"/>
              </a:ext>
            </a:extLst>
          </p:cNvPr>
          <p:cNvSpPr/>
          <p:nvPr/>
        </p:nvSpPr>
        <p:spPr>
          <a:xfrm>
            <a:off x="7796860" y="2265614"/>
            <a:ext cx="3146202" cy="17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A2A05A-2AEA-A27F-9FD1-330C531FEE9C}"/>
              </a:ext>
            </a:extLst>
          </p:cNvPr>
          <p:cNvSpPr txBox="1"/>
          <p:nvPr/>
        </p:nvSpPr>
        <p:spPr>
          <a:xfrm>
            <a:off x="7368270" y="188343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エラー種別再発防止率</a:t>
            </a:r>
          </a:p>
        </p:txBody>
      </p:sp>
    </p:spTree>
    <p:extLst>
      <p:ext uri="{BB962C8B-B14F-4D97-AF65-F5344CB8AC3E}">
        <p14:creationId xmlns:p14="http://schemas.microsoft.com/office/powerpoint/2010/main" val="234966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F48B6-7BB4-AAB5-7DB2-1141CE96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C4EFAB-18BF-6395-7883-AE930EAD0FAD}"/>
              </a:ext>
            </a:extLst>
          </p:cNvPr>
          <p:cNvSpPr txBox="1"/>
          <p:nvPr/>
        </p:nvSpPr>
        <p:spPr>
          <a:xfrm>
            <a:off x="800100" y="489857"/>
            <a:ext cx="1704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まとめ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1D410-EED9-9985-B5CF-AB7A721F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E436A7-3C35-7524-3965-0890332A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E0F572-F757-5DAD-8EA4-1F4A757D50E3}"/>
              </a:ext>
            </a:extLst>
          </p:cNvPr>
          <p:cNvSpPr txBox="1"/>
          <p:nvPr/>
        </p:nvSpPr>
        <p:spPr>
          <a:xfrm>
            <a:off x="977118" y="2305615"/>
            <a:ext cx="1069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本ツールは学習者に効果的な支援をしたといえる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全てのエラーを解決することができなかった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フィードバックの最適化などの改善の余地がある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1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2ACACF-D56D-2B99-E3AA-5F285FF574D1}"/>
              </a:ext>
            </a:extLst>
          </p:cNvPr>
          <p:cNvSpPr txBox="1"/>
          <p:nvPr/>
        </p:nvSpPr>
        <p:spPr>
          <a:xfrm>
            <a:off x="800100" y="489857"/>
            <a:ext cx="1335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概要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AB40A5-B2CC-AA01-AF95-032EDF16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4924B4-F958-37A8-DD10-2756905A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AF5260-2E7C-5801-3591-C5F60FD2C4F8}"/>
              </a:ext>
            </a:extLst>
          </p:cNvPr>
          <p:cNvSpPr txBox="1"/>
          <p:nvPr/>
        </p:nvSpPr>
        <p:spPr>
          <a:xfrm>
            <a:off x="1003463" y="1953739"/>
            <a:ext cx="10661913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プログラミング初学者を対象とする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生成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を用いてプログラミングへの理解度を高める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実行時に出力されるエラー文に着目する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プログラミング初学者の学習支援ツールの作成を行う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1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B8B5-C4A3-B9A6-8BC4-BD18E298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6C5468-55EA-6D3B-9CD7-A9992C182D17}"/>
              </a:ext>
            </a:extLst>
          </p:cNvPr>
          <p:cNvSpPr txBox="1"/>
          <p:nvPr/>
        </p:nvSpPr>
        <p:spPr>
          <a:xfrm>
            <a:off x="800100" y="489857"/>
            <a:ext cx="1335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背景</a:t>
            </a:r>
          </a:p>
        </p:txBody>
      </p:sp>
      <p:pic>
        <p:nvPicPr>
          <p:cNvPr id="2" name="図 1" descr="おもちゃ, 時計 が含まれている画像&#10;&#10;自動的に生成された説明">
            <a:extLst>
              <a:ext uri="{FF2B5EF4-FFF2-40B4-BE49-F238E27FC236}">
                <a16:creationId xmlns:a16="http://schemas.microsoft.com/office/drawing/2014/main" id="{64159CDF-0196-EA85-7EE3-A7874B20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98" y="2044224"/>
            <a:ext cx="2984739" cy="33256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77748-4C8D-1BA1-C049-217D5FE08CF4}"/>
              </a:ext>
            </a:extLst>
          </p:cNvPr>
          <p:cNvSpPr txBox="1"/>
          <p:nvPr/>
        </p:nvSpPr>
        <p:spPr>
          <a:xfrm>
            <a:off x="709593" y="1721059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プログラミングを苦手になる理由</a:t>
            </a:r>
            <a:endParaRPr kumimoji="1"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99A017-6ED3-B522-C181-482E9DE0F0BD}"/>
              </a:ext>
            </a:extLst>
          </p:cNvPr>
          <p:cNvSpPr txBox="1"/>
          <p:nvPr/>
        </p:nvSpPr>
        <p:spPr>
          <a:xfrm>
            <a:off x="531224" y="2736157"/>
            <a:ext cx="9141585" cy="26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エラー文を理解することができない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エラー箇所を特定することが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できない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エラー文が長くて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どこを読めばいいか分からない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デバッグ方法が分からない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90A3713D-A0A3-2709-4141-395EB647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 dirty="0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6C0B885-ED19-04CD-8FED-7E3CDCEA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31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015F7-D02B-6EA3-67FA-2AF40F8B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D7C192-92B2-9CFE-DB55-468726B5DF5B}"/>
              </a:ext>
            </a:extLst>
          </p:cNvPr>
          <p:cNvSpPr txBox="1"/>
          <p:nvPr/>
        </p:nvSpPr>
        <p:spPr>
          <a:xfrm>
            <a:off x="800100" y="489857"/>
            <a:ext cx="1335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背景</a:t>
            </a:r>
          </a:p>
        </p:txBody>
      </p:sp>
      <p:pic>
        <p:nvPicPr>
          <p:cNvPr id="1026" name="Picture 2" descr="ChatGPT - Wikipedia">
            <a:extLst>
              <a:ext uri="{FF2B5EF4-FFF2-40B4-BE49-F238E27FC236}">
                <a16:creationId xmlns:a16="http://schemas.microsoft.com/office/drawing/2014/main" id="{2DFDE648-B17B-BCD1-7645-B9D0430C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76" y="2013446"/>
            <a:ext cx="1526928" cy="152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9DC64-D623-2362-2ED6-2EF58761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CA0BF6-B335-E614-F482-67753393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582D3E-A17B-75B2-BAAF-4632522556BD}"/>
              </a:ext>
            </a:extLst>
          </p:cNvPr>
          <p:cNvSpPr txBox="1"/>
          <p:nvPr/>
        </p:nvSpPr>
        <p:spPr>
          <a:xfrm>
            <a:off x="840615" y="2920334"/>
            <a:ext cx="91415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生成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の発展は様々な可能性がある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教育分野で生成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は幅広く活用されている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ja-JP" sz="2800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ChatGPT</a:t>
            </a:r>
            <a:r>
              <a:rPr lang="ja-JP" altLang="en-US" sz="280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を用いてツールを開発する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5C7645-175A-6E78-6C88-490B04BEA44B}"/>
              </a:ext>
            </a:extLst>
          </p:cNvPr>
          <p:cNvSpPr txBox="1"/>
          <p:nvPr/>
        </p:nvSpPr>
        <p:spPr>
          <a:xfrm>
            <a:off x="709593" y="1721059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近年の生成</a:t>
            </a:r>
            <a:r>
              <a:rPr kumimoji="1" lang="en-US" altLang="ja-JP" sz="3600" b="1" dirty="0">
                <a:latin typeface="Meiryo" panose="020B0604030504040204" pitchFamily="34" charset="-128"/>
                <a:ea typeface="Meiryo" panose="020B0604030504040204" pitchFamily="34" charset="-128"/>
              </a:rPr>
              <a:t>AI</a:t>
            </a:r>
            <a:r>
              <a:rPr kumimoji="1" lang="ja-JP" altLang="en-US" sz="3600" b="1">
                <a:latin typeface="Meiryo" panose="020B0604030504040204" pitchFamily="34" charset="-128"/>
                <a:ea typeface="Meiryo" panose="020B0604030504040204" pitchFamily="34" charset="-128"/>
              </a:rPr>
              <a:t>の発展</a:t>
            </a:r>
            <a:endParaRPr kumimoji="1" lang="en-US" altLang="ja-JP" sz="36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3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0519-0548-FCE1-1ECE-598F6812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C8EE9D-68A1-B309-B300-269B8E83F755}"/>
              </a:ext>
            </a:extLst>
          </p:cNvPr>
          <p:cNvSpPr txBox="1"/>
          <p:nvPr/>
        </p:nvSpPr>
        <p:spPr>
          <a:xfrm>
            <a:off x="800100" y="489857"/>
            <a:ext cx="3867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 err="1"/>
              <a:t>pyrevise</a:t>
            </a:r>
            <a:r>
              <a:rPr kumimoji="1" lang="ja-JP" altLang="en-US" sz="4400" b="1"/>
              <a:t>の仕様</a:t>
            </a:r>
          </a:p>
        </p:txBody>
      </p:sp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A6882FD-401B-58C3-1521-206CA4A4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5" y="1364833"/>
            <a:ext cx="6170149" cy="4936119"/>
          </a:xfrm>
          <a:prstGeom prst="rect">
            <a:avLst/>
          </a:prstGeom>
        </p:spPr>
      </p:pic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D0BDD74-0DCF-A567-F31C-08CDFA28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02317-6EEA-6283-4B02-35876709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1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8630B-1A2D-D445-10D4-1D54EB2D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4624F7-841B-4D78-814C-6C40EBC0F222}"/>
              </a:ext>
            </a:extLst>
          </p:cNvPr>
          <p:cNvSpPr txBox="1"/>
          <p:nvPr/>
        </p:nvSpPr>
        <p:spPr>
          <a:xfrm>
            <a:off x="800100" y="261483"/>
            <a:ext cx="3554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err="1"/>
              <a:t>pyrevise</a:t>
            </a:r>
            <a:r>
              <a:rPr kumimoji="1" lang="ja-JP" altLang="en-US" sz="3600" b="1"/>
              <a:t>の機能</a:t>
            </a:r>
          </a:p>
        </p:txBody>
      </p:sp>
      <p:pic>
        <p:nvPicPr>
          <p:cNvPr id="6" name="図 5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895B65F-23EC-2EC4-82C3-7D95D940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15693"/>
            <a:ext cx="3276600" cy="10541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54F9BF-D43C-3636-AC22-519C7CA54E20}"/>
              </a:ext>
            </a:extLst>
          </p:cNvPr>
          <p:cNvSpPr txBox="1"/>
          <p:nvPr/>
        </p:nvSpPr>
        <p:spPr>
          <a:xfrm>
            <a:off x="5816600" y="5155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実行例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8546BB-2E28-3B7F-1131-E4B3E7F12A6E}"/>
              </a:ext>
            </a:extLst>
          </p:cNvPr>
          <p:cNvSpPr txBox="1"/>
          <p:nvPr/>
        </p:nvSpPr>
        <p:spPr>
          <a:xfrm>
            <a:off x="800100" y="131558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実行ファイル</a:t>
            </a:r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1C4DBBE-6CC7-F904-0C66-A53693C7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7194" y="6532175"/>
            <a:ext cx="6297612" cy="365125"/>
          </a:xfrm>
        </p:spPr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 dirty="0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58B23A5-F541-4388-D514-F7505E58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1A533B7-AD30-23DE-B7B7-F65A12F7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848270"/>
            <a:ext cx="4811967" cy="57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09B07-73D8-AAC3-00E5-85D91B30C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69FF62-93A4-EAB2-D3E8-7D66875E4284}"/>
              </a:ext>
            </a:extLst>
          </p:cNvPr>
          <p:cNvSpPr txBox="1"/>
          <p:nvPr/>
        </p:nvSpPr>
        <p:spPr>
          <a:xfrm>
            <a:off x="800100" y="489857"/>
            <a:ext cx="3867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err="1"/>
              <a:t>pyrevise</a:t>
            </a:r>
            <a:r>
              <a:rPr kumimoji="1" lang="ja-JP" altLang="en-US" sz="4400" b="1"/>
              <a:t>の機能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82892-C689-FE86-4A73-F96DEA42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CF5D9F-0801-B057-30E6-676F6EAB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2" name="図 11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BA03392-45F9-14CD-3861-C9D63617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86766"/>
            <a:ext cx="5574634" cy="416958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E5F240-3642-33DE-508C-60637BDC5327}"/>
              </a:ext>
            </a:extLst>
          </p:cNvPr>
          <p:cNvSpPr txBox="1"/>
          <p:nvPr/>
        </p:nvSpPr>
        <p:spPr>
          <a:xfrm>
            <a:off x="694062" y="16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ログ機能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79B1EB-BD80-8C51-DEED-F61D8722C709}"/>
              </a:ext>
            </a:extLst>
          </p:cNvPr>
          <p:cNvSpPr txBox="1"/>
          <p:nvPr/>
        </p:nvSpPr>
        <p:spPr>
          <a:xfrm>
            <a:off x="6315325" y="3080243"/>
            <a:ext cx="557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学習者の復習に活用可能である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このログファイルを活用し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実験を行う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EAE68-E4C3-C616-6E7B-F059A6309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6AFB6-E645-5E77-49CF-AFA1ED28A532}"/>
              </a:ext>
            </a:extLst>
          </p:cNvPr>
          <p:cNvSpPr txBox="1"/>
          <p:nvPr/>
        </p:nvSpPr>
        <p:spPr>
          <a:xfrm>
            <a:off x="800100" y="489857"/>
            <a:ext cx="2486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評価実験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BDBD7-4CC5-670B-B27B-335A17C3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A1FC39-591D-F52F-617D-6DE279CB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40FFC-D139-F426-5AEC-3C2902415541}"/>
              </a:ext>
            </a:extLst>
          </p:cNvPr>
          <p:cNvSpPr txBox="1"/>
          <p:nvPr/>
        </p:nvSpPr>
        <p:spPr>
          <a:xfrm>
            <a:off x="139587" y="1259298"/>
            <a:ext cx="12052413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時間という制限時間の中で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人の学生にツールを使用してもらう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Python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初学者に本学の基礎プログラミング演習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Ⅱ</a:t>
            </a:r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の授業の課題を解いてもらう</a:t>
            </a:r>
            <a:r>
              <a:rPr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kumimoji="1"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ログファイルのデータから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r>
              <a:rPr kumimoji="1"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つの指標を基にツールの有用性を調査する</a:t>
            </a:r>
            <a:r>
              <a:rPr kumimoji="1" lang="en-US" altLang="ja-JP" sz="2800" dirty="0">
                <a:latin typeface="Meiryo" panose="020B0604030504040204" pitchFamily="34" charset="-128"/>
                <a:ea typeface="Meiryo" panose="020B0604030504040204" pitchFamily="34" charset="-128"/>
              </a:rPr>
              <a:t>.</a:t>
            </a:r>
            <a:endParaRPr lang="en-US" altLang="ja-JP" sz="2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エラー修正速度の推移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エラー発生頻度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エラー解決率の割合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エラー再発防止率の推移</a:t>
            </a:r>
            <a:endParaRPr lang="en-US" altLang="ja-JP"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57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50925-931D-4296-239F-BCDAB06A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E02F723-C450-63E0-4854-07270A72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2" y="1592260"/>
            <a:ext cx="4687389" cy="35180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8EEDA0-AAB2-65E5-824A-50862BDC5FD3}"/>
              </a:ext>
            </a:extLst>
          </p:cNvPr>
          <p:cNvSpPr txBox="1"/>
          <p:nvPr/>
        </p:nvSpPr>
        <p:spPr>
          <a:xfrm>
            <a:off x="800100" y="489857"/>
            <a:ext cx="1335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/>
              <a:t>結果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0696B-B72A-EE98-A819-05FC169D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特別研究</a:t>
            </a:r>
            <a:r>
              <a:rPr kumimoji="1" lang="en" altLang="ja-JP"/>
              <a:t>II </a:t>
            </a:r>
            <a:r>
              <a:rPr kumimoji="1" lang="ja-JP" altLang="en-US"/>
              <a:t>発表会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092177-A02B-2D2E-AD84-069A630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223C-56C8-AE4D-AF27-B8A86DB1F3C3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81CC44-38A4-5B8C-5094-01F1101F841C}"/>
              </a:ext>
            </a:extLst>
          </p:cNvPr>
          <p:cNvSpPr/>
          <p:nvPr/>
        </p:nvSpPr>
        <p:spPr>
          <a:xfrm>
            <a:off x="1532268" y="4931494"/>
            <a:ext cx="2180802" cy="18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560056-54F7-B1A6-6B63-4618E4CF635E}"/>
              </a:ext>
            </a:extLst>
          </p:cNvPr>
          <p:cNvSpPr/>
          <p:nvPr/>
        </p:nvSpPr>
        <p:spPr>
          <a:xfrm>
            <a:off x="5953635" y="5445811"/>
            <a:ext cx="699689" cy="154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29124E-964C-5A16-2F9A-E3B5535C25B1}"/>
              </a:ext>
            </a:extLst>
          </p:cNvPr>
          <p:cNvSpPr txBox="1"/>
          <p:nvPr/>
        </p:nvSpPr>
        <p:spPr>
          <a:xfrm>
            <a:off x="2977074" y="5443306"/>
            <a:ext cx="2470763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sz="2400"/>
              <a:t>エラーを解決</a:t>
            </a:r>
            <a:endParaRPr kumimoji="1" lang="en-US" altLang="ja-JP" sz="2400" dirty="0"/>
          </a:p>
          <a:p>
            <a:r>
              <a:rPr kumimoji="1" lang="ja-JP" altLang="en-US" sz="2400"/>
              <a:t>できなかった</a:t>
            </a:r>
            <a:endParaRPr kumimoji="1" lang="en-US" altLang="ja-JP" sz="2400" dirty="0"/>
          </a:p>
          <a:p>
            <a:r>
              <a:rPr kumimoji="1" lang="ja-JP" altLang="en-US" sz="2400"/>
              <a:t>ファイル数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D8D141-82AF-7D91-6F49-300F9AA6FEC1}"/>
              </a:ext>
            </a:extLst>
          </p:cNvPr>
          <p:cNvSpPr txBox="1"/>
          <p:nvPr/>
        </p:nvSpPr>
        <p:spPr>
          <a:xfrm>
            <a:off x="364556" y="5446073"/>
            <a:ext cx="1888670" cy="120032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sz="2400"/>
              <a:t>エラーを</a:t>
            </a:r>
            <a:endParaRPr kumimoji="1" lang="en-US" altLang="ja-JP" sz="2400" dirty="0"/>
          </a:p>
          <a:p>
            <a:r>
              <a:rPr kumimoji="1" lang="ja-JP" altLang="en-US" sz="2400"/>
              <a:t>解決できた</a:t>
            </a:r>
            <a:endParaRPr kumimoji="1" lang="en-US" altLang="ja-JP" sz="2400" dirty="0"/>
          </a:p>
          <a:p>
            <a:r>
              <a:rPr kumimoji="1" lang="ja-JP" altLang="en-US" sz="2400"/>
              <a:t>ファイル数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0ED2726-1D76-F224-B01B-D7566B2D016B}"/>
              </a:ext>
            </a:extLst>
          </p:cNvPr>
          <p:cNvSpPr/>
          <p:nvPr/>
        </p:nvSpPr>
        <p:spPr>
          <a:xfrm>
            <a:off x="1618047" y="1750422"/>
            <a:ext cx="2011680" cy="250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266D1D-6455-3E5D-C102-864D002FBBF6}"/>
              </a:ext>
            </a:extLst>
          </p:cNvPr>
          <p:cNvSpPr txBox="1"/>
          <p:nvPr/>
        </p:nvSpPr>
        <p:spPr>
          <a:xfrm>
            <a:off x="1521768" y="1498261"/>
            <a:ext cx="2910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エラー解決率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81C6A08-8803-199D-DB79-27BEA9E38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80" y="1750422"/>
            <a:ext cx="5376195" cy="403506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E19DD9-0462-5DD1-62CC-2F9B548AB20D}"/>
              </a:ext>
            </a:extLst>
          </p:cNvPr>
          <p:cNvSpPr txBox="1"/>
          <p:nvPr/>
        </p:nvSpPr>
        <p:spPr>
          <a:xfrm>
            <a:off x="7358180" y="1477942"/>
            <a:ext cx="310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エラー種別解決率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F2E9DEA-4B38-56BC-34AC-09988765B23F}"/>
              </a:ext>
            </a:extLst>
          </p:cNvPr>
          <p:cNvCxnSpPr>
            <a:stCxn id="30" idx="0"/>
          </p:cNvCxnSpPr>
          <p:nvPr/>
        </p:nvCxnSpPr>
        <p:spPr>
          <a:xfrm flipV="1">
            <a:off x="1308891" y="4323806"/>
            <a:ext cx="309156" cy="1122267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2273D5-8DEF-7413-F65F-314E6E336B39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629727" y="4506001"/>
            <a:ext cx="582729" cy="93730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3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</TotalTime>
  <Words>386</Words>
  <Application>Microsoft Macintosh PowerPoint</Application>
  <PresentationFormat>ワイド画面</PresentationFormat>
  <Paragraphs>81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SHIROKOSHI YUTO</dc:creator>
  <cp:lastModifiedBy>SHIROKOSHI YUTO</cp:lastModifiedBy>
  <cp:revision>42</cp:revision>
  <dcterms:created xsi:type="dcterms:W3CDTF">2025-02-01T15:23:08Z</dcterms:created>
  <dcterms:modified xsi:type="dcterms:W3CDTF">2025-02-13T02:26:42Z</dcterms:modified>
</cp:coreProperties>
</file>