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0" r:id="rId5"/>
    <p:sldId id="261" r:id="rId6"/>
    <p:sldId id="258" r:id="rId7"/>
    <p:sldId id="262" r:id="rId8"/>
    <p:sldId id="263" r:id="rId9"/>
    <p:sldId id="264" r:id="rId10"/>
    <p:sldId id="267"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33"/>
    <p:restoredTop sz="84019"/>
  </p:normalViewPr>
  <p:slideViewPr>
    <p:cSldViewPr snapToGrid="0">
      <p:cViewPr varScale="1">
        <p:scale>
          <a:sx n="88" d="100"/>
          <a:sy n="88" d="100"/>
        </p:scale>
        <p:origin x="192"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49AD3-F806-214D-9D88-B97CB1660F06}" type="datetimeFigureOut">
              <a:rPr kumimoji="1" lang="ja-JP" altLang="en-US" smtClean="0"/>
              <a:t>2025/2/12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6BF3D-7D08-0549-BECD-D2539DE07524}" type="slidenum">
              <a:rPr kumimoji="1" lang="ja-JP" altLang="en-US" smtClean="0"/>
              <a:t>‹#›</a:t>
            </a:fld>
            <a:endParaRPr kumimoji="1" lang="ja-JP" altLang="en-US"/>
          </a:p>
        </p:txBody>
      </p:sp>
    </p:spTree>
    <p:extLst>
      <p:ext uri="{BB962C8B-B14F-4D97-AF65-F5344CB8AC3E}">
        <p14:creationId xmlns:p14="http://schemas.microsoft.com/office/powerpoint/2010/main" val="24992182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まず、研究の背景についてお話ししようと思います。</a:t>
            </a:r>
            <a:endParaRPr kumimoji="1" lang="en-US" altLang="ja-JP" dirty="0"/>
          </a:p>
          <a:p>
            <a:r>
              <a:rPr kumimoji="1" lang="ja-JP" altLang="en-US"/>
              <a:t>プログラミング初学者が抱える問題として、 プログラミングを継続的に行うことが難しい。という問題が挙げられます。</a:t>
            </a:r>
            <a:endParaRPr kumimoji="1" lang="en-US" altLang="ja-JP" dirty="0"/>
          </a:p>
          <a:p>
            <a:r>
              <a:rPr kumimoji="1" lang="ja-JP" altLang="en-US"/>
              <a:t>この様な問題の原因として、</a:t>
            </a:r>
            <a:r>
              <a:rPr kumimoji="1" lang="en-US" altLang="ja-JP" dirty="0"/>
              <a:t>(</a:t>
            </a:r>
            <a:r>
              <a:rPr kumimoji="1" lang="ja-JP" altLang="en-US"/>
              <a:t>吹き出し</a:t>
            </a:r>
            <a:r>
              <a:rPr kumimoji="1" lang="en-US" altLang="ja-JP" dirty="0"/>
              <a:t>3</a:t>
            </a:r>
            <a:r>
              <a:rPr kumimoji="1" lang="ja-JP" altLang="en-US"/>
              <a:t>つ</a:t>
            </a:r>
            <a:r>
              <a:rPr kumimoji="1" lang="en-US" altLang="ja-JP" dirty="0"/>
              <a:t>)</a:t>
            </a:r>
            <a:r>
              <a:rPr kumimoji="1" lang="ja-JP" altLang="en-US"/>
              <a:t>など、プログラミングを始めるまでのハードルが高くなっている事が原因だと私は考えました。</a:t>
            </a:r>
          </a:p>
        </p:txBody>
      </p:sp>
      <p:sp>
        <p:nvSpPr>
          <p:cNvPr id="4" name="スライド番号プレースホルダー 3"/>
          <p:cNvSpPr>
            <a:spLocks noGrp="1"/>
          </p:cNvSpPr>
          <p:nvPr>
            <p:ph type="sldNum" sz="quarter" idx="5"/>
          </p:nvPr>
        </p:nvSpPr>
        <p:spPr/>
        <p:txBody>
          <a:bodyPr/>
          <a:lstStyle/>
          <a:p>
            <a:fld id="{1536BF3D-7D08-0549-BECD-D2539DE07524}" type="slidenum">
              <a:rPr kumimoji="1" lang="ja-JP" altLang="en-US" smtClean="0"/>
              <a:t>2</a:t>
            </a:fld>
            <a:endParaRPr kumimoji="1" lang="ja-JP" altLang="en-US"/>
          </a:p>
        </p:txBody>
      </p:sp>
    </p:spTree>
    <p:extLst>
      <p:ext uri="{BB962C8B-B14F-4D97-AF65-F5344CB8AC3E}">
        <p14:creationId xmlns:p14="http://schemas.microsoft.com/office/powerpoint/2010/main" val="3351716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そこで、ゲーミフィケーションの要素を取り入れることで、ゲームをする感覚でプログラミングを行う事が可能となり、</a:t>
            </a:r>
            <a:endParaRPr kumimoji="1" lang="en-US" altLang="ja-JP" dirty="0"/>
          </a:p>
          <a:p>
            <a:r>
              <a:rPr kumimoji="1" lang="ja-JP" altLang="en-US"/>
              <a:t>初学者が継続的にプログラミングを始める動機付け・モチベーションアップに繋がるのではないかと考え、</a:t>
            </a:r>
            <a:endParaRPr kumimoji="1" lang="en-US" altLang="ja-JP" dirty="0"/>
          </a:p>
          <a:p>
            <a:r>
              <a:rPr kumimoji="1" lang="en-US" altLang="ja-JP" dirty="0"/>
              <a:t>Code </a:t>
            </a:r>
            <a:r>
              <a:rPr kumimoji="1" lang="en-US" altLang="ja-JP" dirty="0" err="1"/>
              <a:t>Aile</a:t>
            </a:r>
            <a:r>
              <a:rPr kumimoji="1" lang="ja-JP" altLang="en-US"/>
              <a:t>の開発に取り組みました。</a:t>
            </a:r>
          </a:p>
        </p:txBody>
      </p:sp>
      <p:sp>
        <p:nvSpPr>
          <p:cNvPr id="4" name="スライド番号プレースホルダー 3"/>
          <p:cNvSpPr>
            <a:spLocks noGrp="1"/>
          </p:cNvSpPr>
          <p:nvPr>
            <p:ph type="sldNum" sz="quarter" idx="5"/>
          </p:nvPr>
        </p:nvSpPr>
        <p:spPr/>
        <p:txBody>
          <a:bodyPr/>
          <a:lstStyle/>
          <a:p>
            <a:fld id="{1536BF3D-7D08-0549-BECD-D2539DE07524}" type="slidenum">
              <a:rPr kumimoji="1" lang="ja-JP" altLang="en-US" smtClean="0"/>
              <a:t>3</a:t>
            </a:fld>
            <a:endParaRPr kumimoji="1" lang="ja-JP" altLang="en-US"/>
          </a:p>
        </p:txBody>
      </p:sp>
    </p:spTree>
    <p:extLst>
      <p:ext uri="{BB962C8B-B14F-4D97-AF65-F5344CB8AC3E}">
        <p14:creationId xmlns:p14="http://schemas.microsoft.com/office/powerpoint/2010/main" val="301125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a:t>
            </a:r>
            <a:r>
              <a:rPr kumimoji="1" lang="en-US" altLang="ja-JP" dirty="0"/>
              <a:t>Code </a:t>
            </a:r>
            <a:r>
              <a:rPr kumimoji="1" lang="en-US" altLang="ja-JP" dirty="0" err="1"/>
              <a:t>Aile</a:t>
            </a:r>
            <a:r>
              <a:rPr kumimoji="1" lang="ja-JP" altLang="en-US"/>
              <a:t>に求められる要件についてお話します。</a:t>
            </a:r>
            <a:endParaRPr kumimoji="1" lang="en-US" altLang="ja-JP" dirty="0"/>
          </a:p>
          <a:p>
            <a:r>
              <a:rPr kumimoji="1" lang="en-US" altLang="ja-JP" dirty="0"/>
              <a:t>Code </a:t>
            </a:r>
            <a:r>
              <a:rPr kumimoji="1" lang="en-US" altLang="ja-JP" dirty="0" err="1"/>
              <a:t>Aile</a:t>
            </a:r>
            <a:r>
              <a:rPr kumimoji="1" lang="ja-JP" altLang="en-US"/>
              <a:t>に求められる要件は主に</a:t>
            </a:r>
            <a:r>
              <a:rPr kumimoji="1" lang="en-US" altLang="ja-JP" dirty="0"/>
              <a:t>2</a:t>
            </a:r>
            <a:r>
              <a:rPr kumimoji="1" lang="ja-JP" altLang="en-US"/>
              <a:t>つあり、</a:t>
            </a:r>
            <a:r>
              <a:rPr kumimoji="1" lang="en-US" altLang="ja-JP" dirty="0"/>
              <a:t>1</a:t>
            </a:r>
            <a:r>
              <a:rPr kumimoji="1" lang="ja-JP" altLang="en-US"/>
              <a:t>つ目は、ユーザーに分かりやすい視覚的フィードバックと、達成感を与えることです。</a:t>
            </a:r>
            <a:endParaRPr kumimoji="1" lang="en-US" altLang="ja-JP" dirty="0"/>
          </a:p>
          <a:p>
            <a:r>
              <a:rPr kumimoji="1" lang="ja-JP" altLang="en-US"/>
              <a:t>この要件は、プログラミングを介したペットの成長や、実績システムを取り入れる事によって、満たす事が出来ると考えました。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1536BF3D-7D08-0549-BECD-D2539DE07524}" type="slidenum">
              <a:rPr kumimoji="1" lang="ja-JP" altLang="en-US" smtClean="0"/>
              <a:t>4</a:t>
            </a:fld>
            <a:endParaRPr kumimoji="1" lang="ja-JP" altLang="en-US"/>
          </a:p>
        </p:txBody>
      </p:sp>
    </p:spTree>
    <p:extLst>
      <p:ext uri="{BB962C8B-B14F-4D97-AF65-F5344CB8AC3E}">
        <p14:creationId xmlns:p14="http://schemas.microsoft.com/office/powerpoint/2010/main" val="2407627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a:t>つ目の要件は、導入・操作が容易であることです。</a:t>
            </a:r>
            <a:endParaRPr kumimoji="1" lang="en-US" altLang="ja-JP" dirty="0"/>
          </a:p>
          <a:p>
            <a:r>
              <a:rPr kumimoji="1" lang="en-US" altLang="ja-JP" dirty="0"/>
              <a:t>Code </a:t>
            </a:r>
            <a:r>
              <a:rPr kumimoji="1" lang="en-US" altLang="ja-JP" dirty="0" err="1"/>
              <a:t>Aile</a:t>
            </a:r>
            <a:r>
              <a:rPr kumimoji="1" lang="ja-JP" altLang="en-US"/>
              <a:t>の主なターゲットは初学者ですので、インストール手順や操作方法が簡潔であることが求められます。</a:t>
            </a:r>
            <a:endParaRPr kumimoji="1" lang="en-US" altLang="ja-JP" dirty="0"/>
          </a:p>
          <a:p>
            <a:r>
              <a:rPr kumimoji="1" lang="ja-JP" altLang="en-US"/>
              <a:t>この要件は、現在メジャーな</a:t>
            </a:r>
            <a:r>
              <a:rPr kumimoji="1" lang="en-US" altLang="ja-JP" dirty="0"/>
              <a:t>IDE</a:t>
            </a:r>
            <a:r>
              <a:rPr kumimoji="1" lang="ja-JP" altLang="en-US"/>
              <a:t>である</a:t>
            </a:r>
            <a:r>
              <a:rPr kumimoji="1" lang="en-US" altLang="ja-JP" dirty="0" err="1"/>
              <a:t>VSCode</a:t>
            </a:r>
            <a:r>
              <a:rPr kumimoji="1" lang="ja-JP" altLang="en-US"/>
              <a:t>の拡張機能として作成し、</a:t>
            </a:r>
            <a:r>
              <a:rPr kumimoji="1" lang="en-US" altLang="ja-JP" dirty="0" err="1"/>
              <a:t>VSCode</a:t>
            </a:r>
            <a:r>
              <a:rPr kumimoji="1" lang="en-US" altLang="ja-JP" dirty="0"/>
              <a:t> Marketplace</a:t>
            </a:r>
            <a:r>
              <a:rPr kumimoji="1" lang="ja-JP" altLang="en-US"/>
              <a:t>で提供すること、</a:t>
            </a:r>
            <a:endParaRPr kumimoji="1" lang="en-US" altLang="ja-JP" dirty="0"/>
          </a:p>
          <a:p>
            <a:r>
              <a:rPr kumimoji="1" lang="ja-JP" altLang="en-US"/>
              <a:t>また実績の進捗管理などを自動化することで満たす事が出来ると考えました。</a:t>
            </a:r>
          </a:p>
        </p:txBody>
      </p:sp>
      <p:sp>
        <p:nvSpPr>
          <p:cNvPr id="4" name="スライド番号プレースホルダー 3"/>
          <p:cNvSpPr>
            <a:spLocks noGrp="1"/>
          </p:cNvSpPr>
          <p:nvPr>
            <p:ph type="sldNum" sz="quarter" idx="5"/>
          </p:nvPr>
        </p:nvSpPr>
        <p:spPr/>
        <p:txBody>
          <a:bodyPr/>
          <a:lstStyle/>
          <a:p>
            <a:fld id="{1536BF3D-7D08-0549-BECD-D2539DE07524}" type="slidenum">
              <a:rPr kumimoji="1" lang="ja-JP" altLang="en-US" smtClean="0"/>
              <a:t>5</a:t>
            </a:fld>
            <a:endParaRPr kumimoji="1" lang="ja-JP" altLang="en-US"/>
          </a:p>
        </p:txBody>
      </p:sp>
    </p:spTree>
    <p:extLst>
      <p:ext uri="{BB962C8B-B14F-4D97-AF65-F5344CB8AC3E}">
        <p14:creationId xmlns:p14="http://schemas.microsoft.com/office/powerpoint/2010/main" val="3101856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これらの要件を満たす様、バーチャルペットの育成というゲーミフィケーションを導入し、作成した拡張機能が、</a:t>
            </a:r>
            <a:r>
              <a:rPr kumimoji="1" lang="en-US" altLang="ja-JP" dirty="0"/>
              <a:t>Code </a:t>
            </a:r>
            <a:r>
              <a:rPr kumimoji="1" lang="en-US" altLang="ja-JP" dirty="0" err="1"/>
              <a:t>Aile</a:t>
            </a:r>
            <a:r>
              <a:rPr kumimoji="1" lang="ja-JP" altLang="en-US"/>
              <a:t>になります。</a:t>
            </a:r>
            <a:endParaRPr kumimoji="1" lang="en-US" altLang="ja-JP" dirty="0"/>
          </a:p>
          <a:p>
            <a:r>
              <a:rPr kumimoji="1" lang="en-US" altLang="ja-JP" dirty="0"/>
              <a:t>Code </a:t>
            </a:r>
            <a:r>
              <a:rPr kumimoji="1" lang="en-US" altLang="ja-JP" dirty="0" err="1"/>
              <a:t>Aile</a:t>
            </a:r>
            <a:r>
              <a:rPr kumimoji="1" lang="ja-JP" altLang="en-US"/>
              <a:t>には大きく分けて</a:t>
            </a:r>
            <a:r>
              <a:rPr kumimoji="1" lang="en-US" altLang="ja-JP" dirty="0"/>
              <a:t>3</a:t>
            </a:r>
            <a:r>
              <a:rPr kumimoji="1" lang="ja-JP" altLang="en-US"/>
              <a:t>種の機能が実装されており、それぞれ詳しく説明いたします。</a:t>
            </a:r>
          </a:p>
        </p:txBody>
      </p:sp>
      <p:sp>
        <p:nvSpPr>
          <p:cNvPr id="4" name="スライド番号プレースホルダー 3"/>
          <p:cNvSpPr>
            <a:spLocks noGrp="1"/>
          </p:cNvSpPr>
          <p:nvPr>
            <p:ph type="sldNum" sz="quarter" idx="5"/>
          </p:nvPr>
        </p:nvSpPr>
        <p:spPr/>
        <p:txBody>
          <a:bodyPr/>
          <a:lstStyle/>
          <a:p>
            <a:fld id="{1536BF3D-7D08-0549-BECD-D2539DE07524}" type="slidenum">
              <a:rPr kumimoji="1" lang="ja-JP" altLang="en-US" smtClean="0"/>
              <a:t>6</a:t>
            </a:fld>
            <a:endParaRPr kumimoji="1" lang="ja-JP" altLang="en-US"/>
          </a:p>
        </p:txBody>
      </p:sp>
    </p:spTree>
    <p:extLst>
      <p:ext uri="{BB962C8B-B14F-4D97-AF65-F5344CB8AC3E}">
        <p14:creationId xmlns:p14="http://schemas.microsoft.com/office/powerpoint/2010/main" val="1060383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初めに、バーチャルペットを育成する機能です。</a:t>
            </a:r>
            <a:endParaRPr kumimoji="1" lang="en-US" altLang="ja-JP" dirty="0"/>
          </a:p>
          <a:p>
            <a:r>
              <a:rPr kumimoji="1" lang="en-US" altLang="ja-JP" dirty="0" err="1"/>
              <a:t>VSCode</a:t>
            </a:r>
            <a:r>
              <a:rPr kumimoji="1" lang="ja-JP" altLang="en-US"/>
              <a:t>のサイドバーウィンドウを部屋に見立てて、中心にペットを配置しています。</a:t>
            </a:r>
            <a:endParaRPr kumimoji="1" lang="en-US" altLang="ja-JP" dirty="0"/>
          </a:p>
          <a:p>
            <a:r>
              <a:rPr kumimoji="1" lang="ja-JP" altLang="en-US"/>
              <a:t>ユーザーは</a:t>
            </a:r>
            <a:r>
              <a:rPr kumimoji="1" lang="en-US" altLang="ja-JP" dirty="0" err="1"/>
              <a:t>VSCode</a:t>
            </a:r>
            <a:r>
              <a:rPr kumimoji="1" lang="ja-JP" altLang="en-US"/>
              <a:t>内で開発を行うことで実績を解除し、経験値を獲得することが出来ます。</a:t>
            </a:r>
            <a:endParaRPr kumimoji="1" lang="en-US" altLang="ja-JP" dirty="0"/>
          </a:p>
          <a:p>
            <a:r>
              <a:rPr kumimoji="1" lang="ja-JP" altLang="en-US"/>
              <a:t>そして獲得した経験値量に応じてランクが上がり、ランクに順じてペットを進化させることが出来ます。</a:t>
            </a:r>
          </a:p>
        </p:txBody>
      </p:sp>
      <p:sp>
        <p:nvSpPr>
          <p:cNvPr id="4" name="スライド番号プレースホルダー 3"/>
          <p:cNvSpPr>
            <a:spLocks noGrp="1"/>
          </p:cNvSpPr>
          <p:nvPr>
            <p:ph type="sldNum" sz="quarter" idx="5"/>
          </p:nvPr>
        </p:nvSpPr>
        <p:spPr/>
        <p:txBody>
          <a:bodyPr/>
          <a:lstStyle/>
          <a:p>
            <a:fld id="{1536BF3D-7D08-0549-BECD-D2539DE07524}" type="slidenum">
              <a:rPr kumimoji="1" lang="ja-JP" altLang="en-US" smtClean="0"/>
              <a:t>7</a:t>
            </a:fld>
            <a:endParaRPr kumimoji="1" lang="ja-JP" altLang="en-US"/>
          </a:p>
        </p:txBody>
      </p:sp>
    </p:spTree>
    <p:extLst>
      <p:ext uri="{BB962C8B-B14F-4D97-AF65-F5344CB8AC3E}">
        <p14:creationId xmlns:p14="http://schemas.microsoft.com/office/powerpoint/2010/main" val="2807707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次に、実績システムです。</a:t>
            </a:r>
            <a:r>
              <a:rPr kumimoji="1" lang="en-US" altLang="ja-JP" dirty="0" err="1"/>
              <a:t>VSCode</a:t>
            </a:r>
            <a:r>
              <a:rPr kumimoji="1" lang="en-US" altLang="ja-JP" dirty="0"/>
              <a:t> API</a:t>
            </a:r>
            <a:r>
              <a:rPr kumimoji="1" lang="ja-JP" altLang="en-US"/>
              <a:t>を用いてユーザーの操作を追跡するログシステムを実装し、</a:t>
            </a:r>
            <a:endParaRPr kumimoji="1" lang="en-US" altLang="ja-JP" dirty="0"/>
          </a:p>
          <a:p>
            <a:r>
              <a:rPr kumimoji="1" lang="ja-JP" altLang="en-US"/>
              <a:t>そこから取得したログデータを元に、自動的に実績を達成したか判定するシステムを作成しました。</a:t>
            </a:r>
            <a:endParaRPr kumimoji="1" lang="en-US" altLang="ja-JP" dirty="0"/>
          </a:p>
          <a:p>
            <a:r>
              <a:rPr kumimoji="1" lang="ja-JP" altLang="en-US"/>
              <a:t>実績の内容は、新規ファイルの作成数やデバッグを行った回数、扱った拡張子の種類数などの、計</a:t>
            </a:r>
            <a:r>
              <a:rPr kumimoji="1" lang="en-US" altLang="ja-JP" dirty="0"/>
              <a:t>50</a:t>
            </a:r>
            <a:r>
              <a:rPr kumimoji="1" lang="ja-JP" altLang="en-US"/>
              <a:t>個の実績を用意しており、</a:t>
            </a:r>
            <a:endParaRPr kumimoji="1" lang="en-US" altLang="ja-JP" dirty="0"/>
          </a:p>
          <a:p>
            <a:r>
              <a:rPr kumimoji="1" lang="ja-JP" altLang="en-US"/>
              <a:t>この内容に応じてユーザーが獲得する経験値が設定されています。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1536BF3D-7D08-0549-BECD-D2539DE07524}" type="slidenum">
              <a:rPr kumimoji="1" lang="ja-JP" altLang="en-US" smtClean="0"/>
              <a:t>8</a:t>
            </a:fld>
            <a:endParaRPr kumimoji="1" lang="ja-JP" altLang="en-US"/>
          </a:p>
        </p:txBody>
      </p:sp>
    </p:spTree>
    <p:extLst>
      <p:ext uri="{BB962C8B-B14F-4D97-AF65-F5344CB8AC3E}">
        <p14:creationId xmlns:p14="http://schemas.microsoft.com/office/powerpoint/2010/main" val="130542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そして、その他の補助機能になります。実績に関連する操作を行った際にメッセージを表示する機能や</a:t>
            </a:r>
            <a:endParaRPr kumimoji="1" lang="en-US" altLang="ja-JP" dirty="0"/>
          </a:p>
          <a:p>
            <a:r>
              <a:rPr kumimoji="1" lang="ja-JP" altLang="en-US"/>
              <a:t>最近開いたファイルのリスト化しサイドバーに表示する機能、現在のステータス・実績の達成状況を確認できる機能を実装しています。</a:t>
            </a:r>
          </a:p>
        </p:txBody>
      </p:sp>
      <p:sp>
        <p:nvSpPr>
          <p:cNvPr id="4" name="スライド番号プレースホルダー 3"/>
          <p:cNvSpPr>
            <a:spLocks noGrp="1"/>
          </p:cNvSpPr>
          <p:nvPr>
            <p:ph type="sldNum" sz="quarter" idx="5"/>
          </p:nvPr>
        </p:nvSpPr>
        <p:spPr/>
        <p:txBody>
          <a:bodyPr/>
          <a:lstStyle/>
          <a:p>
            <a:fld id="{1536BF3D-7D08-0549-BECD-D2539DE07524}" type="slidenum">
              <a:rPr kumimoji="1" lang="ja-JP" altLang="en-US" smtClean="0"/>
              <a:t>9</a:t>
            </a:fld>
            <a:endParaRPr kumimoji="1" lang="ja-JP" altLang="en-US"/>
          </a:p>
        </p:txBody>
      </p:sp>
    </p:spTree>
    <p:extLst>
      <p:ext uri="{BB962C8B-B14F-4D97-AF65-F5344CB8AC3E}">
        <p14:creationId xmlns:p14="http://schemas.microsoft.com/office/powerpoint/2010/main" val="3276022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最後に、評価方法になります。評価実験の参加者を募り、</a:t>
            </a:r>
            <a:r>
              <a:rPr kumimoji="1" lang="en-US" altLang="ja-JP" dirty="0"/>
              <a:t>Code </a:t>
            </a:r>
            <a:r>
              <a:rPr kumimoji="1" lang="en-US" altLang="ja-JP" dirty="0" err="1"/>
              <a:t>Aile</a:t>
            </a:r>
            <a:r>
              <a:rPr kumimoji="1" lang="ja-JP" altLang="en-US"/>
              <a:t>を</a:t>
            </a:r>
            <a:r>
              <a:rPr kumimoji="1" lang="en-US" altLang="ja-JP" dirty="0"/>
              <a:t>2</a:t>
            </a:r>
            <a:r>
              <a:rPr kumimoji="1" lang="ja-JP" altLang="en-US"/>
              <a:t>週間使用してもらったのち、利用者アンケートによって調査を行いました。</a:t>
            </a:r>
            <a:endParaRPr kumimoji="1" lang="en-US" altLang="ja-JP" dirty="0"/>
          </a:p>
          <a:p>
            <a:r>
              <a:rPr kumimoji="1" lang="ja-JP" altLang="en-US"/>
              <a:t>アンケートの内容は箇条書き</a:t>
            </a:r>
            <a:r>
              <a:rPr kumimoji="1" lang="en-US" altLang="ja-JP" dirty="0"/>
              <a:t>3</a:t>
            </a:r>
            <a:r>
              <a:rPr kumimoji="1" lang="ja-JP" altLang="en-US"/>
              <a:t>つなどの計</a:t>
            </a:r>
            <a:r>
              <a:rPr kumimoji="1" lang="en-US" altLang="ja-JP" dirty="0"/>
              <a:t>8</a:t>
            </a:r>
            <a:r>
              <a:rPr kumimoji="1" lang="ja-JP" altLang="en-US"/>
              <a:t>個の質問に、</a:t>
            </a:r>
            <a:r>
              <a:rPr kumimoji="1" lang="en-US" altLang="ja-JP" dirty="0"/>
              <a:t>5</a:t>
            </a:r>
            <a:r>
              <a:rPr kumimoji="1" lang="ja-JP" altLang="en-US"/>
              <a:t>段階評価で回答してもらう、という形式で行いました。</a:t>
            </a:r>
            <a:endParaRPr kumimoji="1" lang="en-US" altLang="ja-JP" dirty="0"/>
          </a:p>
          <a:p>
            <a:r>
              <a:rPr kumimoji="1" lang="ja-JP" altLang="en-US"/>
              <a:t>アンケート結果の詳細についてはここでは割愛させていただきます。</a:t>
            </a:r>
            <a:endParaRPr kumimoji="1" lang="en-US" altLang="ja-JP" dirty="0"/>
          </a:p>
          <a:p>
            <a:r>
              <a:rPr kumimoji="1" lang="ja-JP" altLang="en-US"/>
              <a:t>是非ポスターまでお越しいただけると幸いです。</a:t>
            </a:r>
          </a:p>
        </p:txBody>
      </p:sp>
      <p:sp>
        <p:nvSpPr>
          <p:cNvPr id="4" name="スライド番号プレースホルダー 3"/>
          <p:cNvSpPr>
            <a:spLocks noGrp="1"/>
          </p:cNvSpPr>
          <p:nvPr>
            <p:ph type="sldNum" sz="quarter" idx="5"/>
          </p:nvPr>
        </p:nvSpPr>
        <p:spPr/>
        <p:txBody>
          <a:bodyPr/>
          <a:lstStyle/>
          <a:p>
            <a:fld id="{1536BF3D-7D08-0549-BECD-D2539DE07524}" type="slidenum">
              <a:rPr kumimoji="1" lang="ja-JP" altLang="en-US" smtClean="0"/>
              <a:t>10</a:t>
            </a:fld>
            <a:endParaRPr kumimoji="1" lang="ja-JP" altLang="en-US"/>
          </a:p>
        </p:txBody>
      </p:sp>
    </p:spTree>
    <p:extLst>
      <p:ext uri="{BB962C8B-B14F-4D97-AF65-F5344CB8AC3E}">
        <p14:creationId xmlns:p14="http://schemas.microsoft.com/office/powerpoint/2010/main" val="3975775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E073AE-0423-79E5-8B02-8F60674A76A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7957E5A-A0F5-9025-5BE4-133396B11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45710F5-9155-3240-6902-8B6200E48C43}"/>
              </a:ext>
            </a:extLst>
          </p:cNvPr>
          <p:cNvSpPr>
            <a:spLocks noGrp="1"/>
          </p:cNvSpPr>
          <p:nvPr>
            <p:ph type="dt" sz="half" idx="10"/>
          </p:nvPr>
        </p:nvSpPr>
        <p:spPr/>
        <p:txBody>
          <a:bodyPr/>
          <a:lstStyle/>
          <a:p>
            <a:fld id="{14001593-68DA-9040-9693-20D0821FF3AD}"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7E0A1D62-02BD-9C58-CD0E-13634C982CDF}"/>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6" name="スライド番号プレースホルダー 5">
            <a:extLst>
              <a:ext uri="{FF2B5EF4-FFF2-40B4-BE49-F238E27FC236}">
                <a16:creationId xmlns:a16="http://schemas.microsoft.com/office/drawing/2014/main" id="{B7C28E1E-E86D-FBCC-35D7-8857838BE4C2}"/>
              </a:ext>
            </a:extLst>
          </p:cNvPr>
          <p:cNvSpPr>
            <a:spLocks noGrp="1"/>
          </p:cNvSpPr>
          <p:nvPr>
            <p:ph type="sldNum" sz="quarter" idx="12"/>
          </p:nvPr>
        </p:nvSpPr>
        <p:spPr/>
        <p:txBody>
          <a:body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36113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E2842-9404-4426-C570-599211214BC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084654-F54C-C9A8-587B-7044527AAA1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C77791-E655-C4A0-FC25-1EA49AAA6EAB}"/>
              </a:ext>
            </a:extLst>
          </p:cNvPr>
          <p:cNvSpPr>
            <a:spLocks noGrp="1"/>
          </p:cNvSpPr>
          <p:nvPr>
            <p:ph type="dt" sz="half" idx="10"/>
          </p:nvPr>
        </p:nvSpPr>
        <p:spPr/>
        <p:txBody>
          <a:bodyPr/>
          <a:lstStyle/>
          <a:p>
            <a:fld id="{EF8872F3-6265-0B40-AC91-4D667C784E2B}"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E71FE536-E4FF-C746-EDB4-3D69059B6354}"/>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6" name="スライド番号プレースホルダー 5">
            <a:extLst>
              <a:ext uri="{FF2B5EF4-FFF2-40B4-BE49-F238E27FC236}">
                <a16:creationId xmlns:a16="http://schemas.microsoft.com/office/drawing/2014/main" id="{4113B726-F38C-A1B1-73ED-3B01489E92ED}"/>
              </a:ext>
            </a:extLst>
          </p:cNvPr>
          <p:cNvSpPr>
            <a:spLocks noGrp="1"/>
          </p:cNvSpPr>
          <p:nvPr>
            <p:ph type="sldNum" sz="quarter" idx="12"/>
          </p:nvPr>
        </p:nvSpPr>
        <p:spPr/>
        <p:txBody>
          <a:body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331354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352DDA6-32F6-0457-6977-F39AA06286D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7EB832-8EC9-B35C-A784-0E2DDE3658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EC35A7-3D1C-EEB4-265A-D2D8ADE5A657}"/>
              </a:ext>
            </a:extLst>
          </p:cNvPr>
          <p:cNvSpPr>
            <a:spLocks noGrp="1"/>
          </p:cNvSpPr>
          <p:nvPr>
            <p:ph type="dt" sz="half" idx="10"/>
          </p:nvPr>
        </p:nvSpPr>
        <p:spPr/>
        <p:txBody>
          <a:bodyPr/>
          <a:lstStyle/>
          <a:p>
            <a:fld id="{34D07AC3-C95C-7F41-B8DF-D6B21683EFAD}"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7B29A295-DBAF-5A33-72D3-32B5F99E8820}"/>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6" name="スライド番号プレースホルダー 5">
            <a:extLst>
              <a:ext uri="{FF2B5EF4-FFF2-40B4-BE49-F238E27FC236}">
                <a16:creationId xmlns:a16="http://schemas.microsoft.com/office/drawing/2014/main" id="{B4ECCB1F-D774-3664-7580-C232817CA86A}"/>
              </a:ext>
            </a:extLst>
          </p:cNvPr>
          <p:cNvSpPr>
            <a:spLocks noGrp="1"/>
          </p:cNvSpPr>
          <p:nvPr>
            <p:ph type="sldNum" sz="quarter" idx="12"/>
          </p:nvPr>
        </p:nvSpPr>
        <p:spPr/>
        <p:txBody>
          <a:body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40129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BB54A2-71F8-03A4-F16F-1F255C57F3D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E9D8A5-AEFC-FBE4-62BC-FE0205BC5A3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5C8A97-0732-033D-F470-227B480FA0F9}"/>
              </a:ext>
            </a:extLst>
          </p:cNvPr>
          <p:cNvSpPr>
            <a:spLocks noGrp="1"/>
          </p:cNvSpPr>
          <p:nvPr>
            <p:ph type="dt" sz="half" idx="10"/>
          </p:nvPr>
        </p:nvSpPr>
        <p:spPr/>
        <p:txBody>
          <a:bodyPr/>
          <a:lstStyle/>
          <a:p>
            <a:fld id="{FCF197EB-1BE4-3F43-B539-A738D2B86C6C}"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695BAD59-E960-C8FB-0902-F8EE8404BAAB}"/>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6" name="スライド番号プレースホルダー 5">
            <a:extLst>
              <a:ext uri="{FF2B5EF4-FFF2-40B4-BE49-F238E27FC236}">
                <a16:creationId xmlns:a16="http://schemas.microsoft.com/office/drawing/2014/main" id="{575CB542-0A73-E0E4-96C9-072DF15C0F8E}"/>
              </a:ext>
            </a:extLst>
          </p:cNvPr>
          <p:cNvSpPr>
            <a:spLocks noGrp="1"/>
          </p:cNvSpPr>
          <p:nvPr>
            <p:ph type="sldNum" sz="quarter" idx="12"/>
          </p:nvPr>
        </p:nvSpPr>
        <p:spPr/>
        <p:txBody>
          <a:body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146301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CBAD76-4515-19C6-40BC-14BCFAD335F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2DDC7B6-4F84-0689-3965-A60815C47B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84C5034-52AA-B175-A617-D7DA33D839FD}"/>
              </a:ext>
            </a:extLst>
          </p:cNvPr>
          <p:cNvSpPr>
            <a:spLocks noGrp="1"/>
          </p:cNvSpPr>
          <p:nvPr>
            <p:ph type="dt" sz="half" idx="10"/>
          </p:nvPr>
        </p:nvSpPr>
        <p:spPr/>
        <p:txBody>
          <a:bodyPr/>
          <a:lstStyle/>
          <a:p>
            <a:fld id="{F8DF579A-5521-D149-8C05-E935884C6B56}"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392C4DF5-A7BC-8780-7180-870B63B9F125}"/>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6" name="スライド番号プレースホルダー 5">
            <a:extLst>
              <a:ext uri="{FF2B5EF4-FFF2-40B4-BE49-F238E27FC236}">
                <a16:creationId xmlns:a16="http://schemas.microsoft.com/office/drawing/2014/main" id="{5FF1CD2D-AC6E-3C8B-FEDD-132B7CBA9215}"/>
              </a:ext>
            </a:extLst>
          </p:cNvPr>
          <p:cNvSpPr>
            <a:spLocks noGrp="1"/>
          </p:cNvSpPr>
          <p:nvPr>
            <p:ph type="sldNum" sz="quarter" idx="12"/>
          </p:nvPr>
        </p:nvSpPr>
        <p:spPr/>
        <p:txBody>
          <a:body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256565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449B4D-D519-2EAA-769E-0DA9CF86755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397BFC-5E5D-3D7B-D9D1-F919E10AB07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8EC7C7-9574-6E46-A930-5525024B9FF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F5F5BE-9826-DFC6-6683-6757F464B674}"/>
              </a:ext>
            </a:extLst>
          </p:cNvPr>
          <p:cNvSpPr>
            <a:spLocks noGrp="1"/>
          </p:cNvSpPr>
          <p:nvPr>
            <p:ph type="dt" sz="half" idx="10"/>
          </p:nvPr>
        </p:nvSpPr>
        <p:spPr/>
        <p:txBody>
          <a:bodyPr/>
          <a:lstStyle/>
          <a:p>
            <a:fld id="{27D38094-DDFB-4648-B3C9-0151F6E8EA2A}" type="datetime1">
              <a:rPr kumimoji="1" lang="ja-JP" altLang="en-US" smtClean="0"/>
              <a:t>2025/2/12</a:t>
            </a:fld>
            <a:endParaRPr kumimoji="1" lang="ja-JP" altLang="en-US"/>
          </a:p>
        </p:txBody>
      </p:sp>
      <p:sp>
        <p:nvSpPr>
          <p:cNvPr id="6" name="フッター プレースホルダー 5">
            <a:extLst>
              <a:ext uri="{FF2B5EF4-FFF2-40B4-BE49-F238E27FC236}">
                <a16:creationId xmlns:a16="http://schemas.microsoft.com/office/drawing/2014/main" id="{BFB09C3B-AF7B-BE06-7EBB-4A10A60B9F5C}"/>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7" name="スライド番号プレースホルダー 6">
            <a:extLst>
              <a:ext uri="{FF2B5EF4-FFF2-40B4-BE49-F238E27FC236}">
                <a16:creationId xmlns:a16="http://schemas.microsoft.com/office/drawing/2014/main" id="{DD1B042B-D6DD-2C4F-FCA0-558570BB038B}"/>
              </a:ext>
            </a:extLst>
          </p:cNvPr>
          <p:cNvSpPr>
            <a:spLocks noGrp="1"/>
          </p:cNvSpPr>
          <p:nvPr>
            <p:ph type="sldNum" sz="quarter" idx="12"/>
          </p:nvPr>
        </p:nvSpPr>
        <p:spPr/>
        <p:txBody>
          <a:body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188758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6C589-9BE3-FA51-D702-18A07F95E74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69DD40-ED6C-0E98-A090-136BEF7CC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D7E7C6A-FC2E-3FF3-4C42-11E7B2DCC2C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7D501B-C258-B384-2F0A-2B29DAB8F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3CC987A-7976-D37D-02D8-6A444D5364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E8D951E-C8E6-1944-5CF9-E499D80A1154}"/>
              </a:ext>
            </a:extLst>
          </p:cNvPr>
          <p:cNvSpPr>
            <a:spLocks noGrp="1"/>
          </p:cNvSpPr>
          <p:nvPr>
            <p:ph type="dt" sz="half" idx="10"/>
          </p:nvPr>
        </p:nvSpPr>
        <p:spPr/>
        <p:txBody>
          <a:bodyPr/>
          <a:lstStyle/>
          <a:p>
            <a:fld id="{2BA5550E-60D0-0C49-A42F-671C18CC0A69}" type="datetime1">
              <a:rPr kumimoji="1" lang="ja-JP" altLang="en-US" smtClean="0"/>
              <a:t>2025/2/12</a:t>
            </a:fld>
            <a:endParaRPr kumimoji="1" lang="ja-JP" altLang="en-US"/>
          </a:p>
        </p:txBody>
      </p:sp>
      <p:sp>
        <p:nvSpPr>
          <p:cNvPr id="8" name="フッター プレースホルダー 7">
            <a:extLst>
              <a:ext uri="{FF2B5EF4-FFF2-40B4-BE49-F238E27FC236}">
                <a16:creationId xmlns:a16="http://schemas.microsoft.com/office/drawing/2014/main" id="{3D33D09F-E03C-26E9-F0BF-692458AF22EF}"/>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9" name="スライド番号プレースホルダー 8">
            <a:extLst>
              <a:ext uri="{FF2B5EF4-FFF2-40B4-BE49-F238E27FC236}">
                <a16:creationId xmlns:a16="http://schemas.microsoft.com/office/drawing/2014/main" id="{DBB3C6D2-F423-E00D-9D82-4C26FBCF1E99}"/>
              </a:ext>
            </a:extLst>
          </p:cNvPr>
          <p:cNvSpPr>
            <a:spLocks noGrp="1"/>
          </p:cNvSpPr>
          <p:nvPr>
            <p:ph type="sldNum" sz="quarter" idx="12"/>
          </p:nvPr>
        </p:nvSpPr>
        <p:spPr/>
        <p:txBody>
          <a:body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122019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77C29-8B1C-7AF1-E469-3216A07A44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CF4B378-3C47-984E-6E48-35E7498484D5}"/>
              </a:ext>
            </a:extLst>
          </p:cNvPr>
          <p:cNvSpPr>
            <a:spLocks noGrp="1"/>
          </p:cNvSpPr>
          <p:nvPr>
            <p:ph type="dt" sz="half" idx="10"/>
          </p:nvPr>
        </p:nvSpPr>
        <p:spPr/>
        <p:txBody>
          <a:bodyPr/>
          <a:lstStyle/>
          <a:p>
            <a:fld id="{28B13135-37DB-4A42-A3DC-E7834F28B00D}" type="datetime1">
              <a:rPr kumimoji="1" lang="ja-JP" altLang="en-US" smtClean="0"/>
              <a:t>2025/2/12</a:t>
            </a:fld>
            <a:endParaRPr kumimoji="1" lang="ja-JP" altLang="en-US"/>
          </a:p>
        </p:txBody>
      </p:sp>
      <p:sp>
        <p:nvSpPr>
          <p:cNvPr id="4" name="フッター プレースホルダー 3">
            <a:extLst>
              <a:ext uri="{FF2B5EF4-FFF2-40B4-BE49-F238E27FC236}">
                <a16:creationId xmlns:a16="http://schemas.microsoft.com/office/drawing/2014/main" id="{E7A7A40B-8832-C17E-C1CA-F920A36BD91F}"/>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5" name="スライド番号プレースホルダー 4">
            <a:extLst>
              <a:ext uri="{FF2B5EF4-FFF2-40B4-BE49-F238E27FC236}">
                <a16:creationId xmlns:a16="http://schemas.microsoft.com/office/drawing/2014/main" id="{E2413CBB-0C9B-8262-E17E-3894D407488E}"/>
              </a:ext>
            </a:extLst>
          </p:cNvPr>
          <p:cNvSpPr>
            <a:spLocks noGrp="1"/>
          </p:cNvSpPr>
          <p:nvPr>
            <p:ph type="sldNum" sz="quarter" idx="12"/>
          </p:nvPr>
        </p:nvSpPr>
        <p:spPr/>
        <p:txBody>
          <a:body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145365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4E0B70F-B89D-2558-AC2A-4394EC6DF2BA}"/>
              </a:ext>
            </a:extLst>
          </p:cNvPr>
          <p:cNvSpPr>
            <a:spLocks noGrp="1"/>
          </p:cNvSpPr>
          <p:nvPr>
            <p:ph type="dt" sz="half" idx="10"/>
          </p:nvPr>
        </p:nvSpPr>
        <p:spPr/>
        <p:txBody>
          <a:bodyPr/>
          <a:lstStyle/>
          <a:p>
            <a:fld id="{44CB43F4-D609-FB4C-8830-85D8465A8B29}" type="datetime1">
              <a:rPr kumimoji="1" lang="ja-JP" altLang="en-US" smtClean="0"/>
              <a:t>2025/2/12</a:t>
            </a:fld>
            <a:endParaRPr kumimoji="1" lang="ja-JP" altLang="en-US"/>
          </a:p>
        </p:txBody>
      </p:sp>
      <p:sp>
        <p:nvSpPr>
          <p:cNvPr id="3" name="フッター プレースホルダー 2">
            <a:extLst>
              <a:ext uri="{FF2B5EF4-FFF2-40B4-BE49-F238E27FC236}">
                <a16:creationId xmlns:a16="http://schemas.microsoft.com/office/drawing/2014/main" id="{CB699CB5-12E6-C46A-8BDE-B303B8CC6618}"/>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4" name="スライド番号プレースホルダー 3">
            <a:extLst>
              <a:ext uri="{FF2B5EF4-FFF2-40B4-BE49-F238E27FC236}">
                <a16:creationId xmlns:a16="http://schemas.microsoft.com/office/drawing/2014/main" id="{188F4D76-FB99-C640-B8A7-686838E4CE1C}"/>
              </a:ext>
            </a:extLst>
          </p:cNvPr>
          <p:cNvSpPr>
            <a:spLocks noGrp="1"/>
          </p:cNvSpPr>
          <p:nvPr>
            <p:ph type="sldNum" sz="quarter" idx="12"/>
          </p:nvPr>
        </p:nvSpPr>
        <p:spPr/>
        <p:txBody>
          <a:body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317688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7901B0-49E9-2D02-AF3F-A8B657D6A9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3B6123-7B6A-9C45-0BD1-2ED5724F2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315F7ED-EB6D-1896-AEDC-78A678CF5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2DFFD0-40B9-21FA-3277-BD8D317D19A8}"/>
              </a:ext>
            </a:extLst>
          </p:cNvPr>
          <p:cNvSpPr>
            <a:spLocks noGrp="1"/>
          </p:cNvSpPr>
          <p:nvPr>
            <p:ph type="dt" sz="half" idx="10"/>
          </p:nvPr>
        </p:nvSpPr>
        <p:spPr/>
        <p:txBody>
          <a:bodyPr/>
          <a:lstStyle/>
          <a:p>
            <a:fld id="{D7BB5105-BF23-B941-A0E4-FB3EE4F68281}" type="datetime1">
              <a:rPr kumimoji="1" lang="ja-JP" altLang="en-US" smtClean="0"/>
              <a:t>2025/2/12</a:t>
            </a:fld>
            <a:endParaRPr kumimoji="1" lang="ja-JP" altLang="en-US"/>
          </a:p>
        </p:txBody>
      </p:sp>
      <p:sp>
        <p:nvSpPr>
          <p:cNvPr id="6" name="フッター プレースホルダー 5">
            <a:extLst>
              <a:ext uri="{FF2B5EF4-FFF2-40B4-BE49-F238E27FC236}">
                <a16:creationId xmlns:a16="http://schemas.microsoft.com/office/drawing/2014/main" id="{6C7956F8-C13E-8EA4-14B7-EE1F712AFCAA}"/>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7" name="スライド番号プレースホルダー 6">
            <a:extLst>
              <a:ext uri="{FF2B5EF4-FFF2-40B4-BE49-F238E27FC236}">
                <a16:creationId xmlns:a16="http://schemas.microsoft.com/office/drawing/2014/main" id="{C2968665-1F7B-4EC4-32EB-F4754CF075AA}"/>
              </a:ext>
            </a:extLst>
          </p:cNvPr>
          <p:cNvSpPr>
            <a:spLocks noGrp="1"/>
          </p:cNvSpPr>
          <p:nvPr>
            <p:ph type="sldNum" sz="quarter" idx="12"/>
          </p:nvPr>
        </p:nvSpPr>
        <p:spPr/>
        <p:txBody>
          <a:body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3808617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C936C-D7AA-0BF7-8D8C-B828CE29DD7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F529F04-3DFE-559B-0D47-A9A0DC2D6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79D1EB5-417A-42EB-65BA-4B867B272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78C302-0595-726F-B9ED-F4709F6ECE82}"/>
              </a:ext>
            </a:extLst>
          </p:cNvPr>
          <p:cNvSpPr>
            <a:spLocks noGrp="1"/>
          </p:cNvSpPr>
          <p:nvPr>
            <p:ph type="dt" sz="half" idx="10"/>
          </p:nvPr>
        </p:nvSpPr>
        <p:spPr/>
        <p:txBody>
          <a:bodyPr/>
          <a:lstStyle/>
          <a:p>
            <a:fld id="{D43C01C6-7933-4A41-9B38-DFECDEE31D7F}" type="datetime1">
              <a:rPr kumimoji="1" lang="ja-JP" altLang="en-US" smtClean="0"/>
              <a:t>2025/2/12</a:t>
            </a:fld>
            <a:endParaRPr kumimoji="1" lang="ja-JP" altLang="en-US"/>
          </a:p>
        </p:txBody>
      </p:sp>
      <p:sp>
        <p:nvSpPr>
          <p:cNvPr id="6" name="フッター プレースホルダー 5">
            <a:extLst>
              <a:ext uri="{FF2B5EF4-FFF2-40B4-BE49-F238E27FC236}">
                <a16:creationId xmlns:a16="http://schemas.microsoft.com/office/drawing/2014/main" id="{2A1B5832-A22C-7A06-B698-987E4EFAAD55}"/>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7" name="スライド番号プレースホルダー 6">
            <a:extLst>
              <a:ext uri="{FF2B5EF4-FFF2-40B4-BE49-F238E27FC236}">
                <a16:creationId xmlns:a16="http://schemas.microsoft.com/office/drawing/2014/main" id="{E3517B7A-B75F-FA97-C48A-463CDE7CFC5E}"/>
              </a:ext>
            </a:extLst>
          </p:cNvPr>
          <p:cNvSpPr>
            <a:spLocks noGrp="1"/>
          </p:cNvSpPr>
          <p:nvPr>
            <p:ph type="sldNum" sz="quarter" idx="12"/>
          </p:nvPr>
        </p:nvSpPr>
        <p:spPr/>
        <p:txBody>
          <a:body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102700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B674B2B-8672-8E73-42A1-465D2176D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87C180-E3C3-BC2F-FF95-D66146E7E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09BE5C-36EF-F7E3-C06D-B7FAAC180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0CFE43-CC8A-9844-AC9E-C42E9F88769D}"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53F4E5B7-53CD-AF1B-40F0-43B0A227A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kumimoji="1" lang="ja-JP" altLang="en-US"/>
              <a:t>特別研究</a:t>
            </a:r>
            <a:r>
              <a:rPr kumimoji="1" lang="en-US" altLang="ja-JP"/>
              <a:t>Ⅱ</a:t>
            </a:r>
            <a:endParaRPr kumimoji="1" lang="ja-JP" altLang="en-US"/>
          </a:p>
        </p:txBody>
      </p:sp>
      <p:sp>
        <p:nvSpPr>
          <p:cNvPr id="6" name="スライド番号プレースホルダー 5">
            <a:extLst>
              <a:ext uri="{FF2B5EF4-FFF2-40B4-BE49-F238E27FC236}">
                <a16:creationId xmlns:a16="http://schemas.microsoft.com/office/drawing/2014/main" id="{2654F6F2-A550-93FF-4FF0-3851756EF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C521B3-EC1C-1C4E-92EF-1C01EE8CA2AC}" type="slidenum">
              <a:rPr kumimoji="1" lang="ja-JP" altLang="en-US" smtClean="0"/>
              <a:t>‹#›</a:t>
            </a:fld>
            <a:endParaRPr kumimoji="1" lang="ja-JP" altLang="en-US"/>
          </a:p>
        </p:txBody>
      </p:sp>
    </p:spTree>
    <p:extLst>
      <p:ext uri="{BB962C8B-B14F-4D97-AF65-F5344CB8AC3E}">
        <p14:creationId xmlns:p14="http://schemas.microsoft.com/office/powerpoint/2010/main" val="1559476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79A99-E717-F833-852E-56203F985B41}"/>
              </a:ext>
            </a:extLst>
          </p:cNvPr>
          <p:cNvSpPr>
            <a:spLocks noGrp="1"/>
          </p:cNvSpPr>
          <p:nvPr>
            <p:ph type="ctrTitle"/>
          </p:nvPr>
        </p:nvSpPr>
        <p:spPr>
          <a:xfrm>
            <a:off x="336395" y="868362"/>
            <a:ext cx="11519209" cy="2387600"/>
          </a:xfrm>
        </p:spPr>
        <p:txBody>
          <a:bodyPr>
            <a:noAutofit/>
          </a:bodyPr>
          <a:lstStyle/>
          <a:p>
            <a:r>
              <a:rPr kumimoji="1" lang="en-US" altLang="ja-JP" sz="5400" b="1" dirty="0">
                <a:latin typeface="Meiryo" panose="020B0604030504040204" pitchFamily="34" charset="-128"/>
                <a:ea typeface="Meiryo" panose="020B0604030504040204" pitchFamily="34" charset="-128"/>
              </a:rPr>
              <a:t>Code </a:t>
            </a:r>
            <a:r>
              <a:rPr kumimoji="1" lang="en-US" altLang="ja-JP" sz="5400" b="1" dirty="0" err="1">
                <a:latin typeface="Meiryo" panose="020B0604030504040204" pitchFamily="34" charset="-128"/>
                <a:ea typeface="Meiryo" panose="020B0604030504040204" pitchFamily="34" charset="-128"/>
              </a:rPr>
              <a:t>Aile</a:t>
            </a:r>
            <a:r>
              <a:rPr kumimoji="1" lang="en-US" altLang="ja-JP" sz="5400" b="1" dirty="0">
                <a:latin typeface="Meiryo" panose="020B0604030504040204" pitchFamily="34" charset="-128"/>
                <a:ea typeface="Meiryo" panose="020B0604030504040204" pitchFamily="34" charset="-128"/>
              </a:rPr>
              <a:t>: </a:t>
            </a:r>
            <a:r>
              <a:rPr kumimoji="1" lang="ja-JP" altLang="en-US" sz="5400" b="1">
                <a:latin typeface="Meiryo" panose="020B0604030504040204" pitchFamily="34" charset="-128"/>
                <a:ea typeface="Meiryo" panose="020B0604030504040204" pitchFamily="34" charset="-128"/>
              </a:rPr>
              <a:t>バーチャルペットを</a:t>
            </a:r>
            <a:br>
              <a:rPr kumimoji="1" lang="en-US" altLang="ja-JP" sz="5400" b="1" dirty="0">
                <a:latin typeface="Meiryo" panose="020B0604030504040204" pitchFamily="34" charset="-128"/>
                <a:ea typeface="Meiryo" panose="020B0604030504040204" pitchFamily="34" charset="-128"/>
              </a:rPr>
            </a:br>
            <a:r>
              <a:rPr kumimoji="1" lang="ja-JP" altLang="en-US" sz="5400" b="1">
                <a:latin typeface="Meiryo" panose="020B0604030504040204" pitchFamily="34" charset="-128"/>
                <a:ea typeface="Meiryo" panose="020B0604030504040204" pitchFamily="34" charset="-128"/>
              </a:rPr>
              <a:t>用いたプログラミング習慣化の試み</a:t>
            </a:r>
          </a:p>
        </p:txBody>
      </p:sp>
      <p:sp>
        <p:nvSpPr>
          <p:cNvPr id="3" name="字幕 2">
            <a:extLst>
              <a:ext uri="{FF2B5EF4-FFF2-40B4-BE49-F238E27FC236}">
                <a16:creationId xmlns:a16="http://schemas.microsoft.com/office/drawing/2014/main" id="{B6915E78-8EB0-65F0-9DA7-072B9769DA07}"/>
              </a:ext>
            </a:extLst>
          </p:cNvPr>
          <p:cNvSpPr>
            <a:spLocks noGrp="1"/>
          </p:cNvSpPr>
          <p:nvPr>
            <p:ph type="subTitle" idx="1"/>
          </p:nvPr>
        </p:nvSpPr>
        <p:spPr/>
        <p:txBody>
          <a:bodyPr>
            <a:normAutofit lnSpcReduction="10000"/>
          </a:bodyPr>
          <a:lstStyle/>
          <a:p>
            <a:r>
              <a:rPr kumimoji="1" lang="ja-JP" altLang="en-US" sz="3200">
                <a:latin typeface="Meiryo" panose="020B0604030504040204" pitchFamily="34" charset="-128"/>
                <a:ea typeface="Meiryo" panose="020B0604030504040204" pitchFamily="34" charset="-128"/>
              </a:rPr>
              <a:t>玉田研究室</a:t>
            </a:r>
            <a:endParaRPr kumimoji="1" lang="en-US" altLang="ja-JP" sz="3200" dirty="0">
              <a:latin typeface="Meiryo" panose="020B0604030504040204" pitchFamily="34" charset="-128"/>
              <a:ea typeface="Meiryo" panose="020B0604030504040204" pitchFamily="34" charset="-128"/>
            </a:endParaRPr>
          </a:p>
          <a:p>
            <a:r>
              <a:rPr kumimoji="1" lang="ja-JP" altLang="en-US" sz="3200">
                <a:latin typeface="Meiryo" panose="020B0604030504040204" pitchFamily="34" charset="-128"/>
                <a:ea typeface="Meiryo" panose="020B0604030504040204" pitchFamily="34" charset="-128"/>
              </a:rPr>
              <a:t>学生証番号：</a:t>
            </a:r>
            <a:r>
              <a:rPr kumimoji="1" lang="en-US" altLang="ja-JP" sz="3200" dirty="0">
                <a:latin typeface="Meiryo" panose="020B0604030504040204" pitchFamily="34" charset="-128"/>
                <a:ea typeface="Meiryo" panose="020B0604030504040204" pitchFamily="34" charset="-128"/>
              </a:rPr>
              <a:t>2153939</a:t>
            </a:r>
          </a:p>
          <a:p>
            <a:r>
              <a:rPr lang="ja-JP" altLang="en-US" sz="3200">
                <a:latin typeface="Meiryo" panose="020B0604030504040204" pitchFamily="34" charset="-128"/>
                <a:ea typeface="Meiryo" panose="020B0604030504040204" pitchFamily="34" charset="-128"/>
              </a:rPr>
              <a:t>氏名：次原　蒼司</a:t>
            </a:r>
            <a:endParaRPr kumimoji="1" lang="ja-JP" altLang="en-US" sz="3200">
              <a:latin typeface="Meiryo" panose="020B0604030504040204" pitchFamily="34" charset="-128"/>
              <a:ea typeface="Meiryo" panose="020B0604030504040204" pitchFamily="34" charset="-128"/>
            </a:endParaRPr>
          </a:p>
        </p:txBody>
      </p:sp>
      <p:sp>
        <p:nvSpPr>
          <p:cNvPr id="5" name="フッター プレースホルダー 4">
            <a:extLst>
              <a:ext uri="{FF2B5EF4-FFF2-40B4-BE49-F238E27FC236}">
                <a16:creationId xmlns:a16="http://schemas.microsoft.com/office/drawing/2014/main" id="{3F83EE00-6F47-789A-5EC9-2AC6A910900E}"/>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6" name="スライド番号プレースホルダー 5">
            <a:extLst>
              <a:ext uri="{FF2B5EF4-FFF2-40B4-BE49-F238E27FC236}">
                <a16:creationId xmlns:a16="http://schemas.microsoft.com/office/drawing/2014/main" id="{EFFE04AF-4FD8-F3ED-A144-6D5295AE7801}"/>
              </a:ext>
            </a:extLst>
          </p:cNvPr>
          <p:cNvSpPr>
            <a:spLocks noGrp="1"/>
          </p:cNvSpPr>
          <p:nvPr>
            <p:ph type="sldNum" sz="quarter" idx="12"/>
          </p:nvPr>
        </p:nvSpPr>
        <p:spPr/>
        <p:txBody>
          <a:bodyPr/>
          <a:lstStyle/>
          <a:p>
            <a:fld id="{79C521B3-EC1C-1C4E-92EF-1C01EE8CA2AC}" type="slidenum">
              <a:rPr kumimoji="1" lang="ja-JP" altLang="en-US" smtClean="0"/>
              <a:t>1</a:t>
            </a:fld>
            <a:endParaRPr kumimoji="1" lang="ja-JP" altLang="en-US"/>
          </a:p>
        </p:txBody>
      </p:sp>
      <p:sp>
        <p:nvSpPr>
          <p:cNvPr id="7" name="日付プレースホルダー 6">
            <a:extLst>
              <a:ext uri="{FF2B5EF4-FFF2-40B4-BE49-F238E27FC236}">
                <a16:creationId xmlns:a16="http://schemas.microsoft.com/office/drawing/2014/main" id="{B6B5AA12-2378-1C4C-05C0-46F53EDA85D1}"/>
              </a:ext>
            </a:extLst>
          </p:cNvPr>
          <p:cNvSpPr>
            <a:spLocks noGrp="1"/>
          </p:cNvSpPr>
          <p:nvPr>
            <p:ph type="dt" sz="half" idx="10"/>
          </p:nvPr>
        </p:nvSpPr>
        <p:spPr/>
        <p:txBody>
          <a:bodyPr/>
          <a:lstStyle/>
          <a:p>
            <a:fld id="{168D3516-095A-7B4F-BBBE-69AB08C55635}" type="datetime1">
              <a:rPr kumimoji="1" lang="ja-JP" altLang="en-US" smtClean="0"/>
              <a:t>2025/2/12</a:t>
            </a:fld>
            <a:endParaRPr kumimoji="1" lang="ja-JP" altLang="en-US"/>
          </a:p>
        </p:txBody>
      </p:sp>
    </p:spTree>
    <p:extLst>
      <p:ext uri="{BB962C8B-B14F-4D97-AF65-F5344CB8AC3E}">
        <p14:creationId xmlns:p14="http://schemas.microsoft.com/office/powerpoint/2010/main" val="2381182903"/>
      </p:ext>
    </p:extLst>
  </p:cSld>
  <p:clrMapOvr>
    <a:masterClrMapping/>
  </p:clrMapOvr>
  <mc:AlternateContent xmlns:mc="http://schemas.openxmlformats.org/markup-compatibility/2006" xmlns:p14="http://schemas.microsoft.com/office/powerpoint/2010/main">
    <mc:Choice Requires="p14">
      <p:transition spd="slow" p14:dur="2000" advTm="4677"/>
    </mc:Choice>
    <mc:Fallback xmlns="">
      <p:transition spd="slow" advTm="46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1D16F-C56C-D3EA-A88D-C411AB53E2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7FA112-00A5-DF9B-E5FF-4CD828630F46}"/>
              </a:ext>
            </a:extLst>
          </p:cNvPr>
          <p:cNvSpPr>
            <a:spLocks noGrp="1"/>
          </p:cNvSpPr>
          <p:nvPr>
            <p:ph type="title"/>
          </p:nvPr>
        </p:nvSpPr>
        <p:spPr/>
        <p:txBody>
          <a:bodyPr>
            <a:normAutofit/>
          </a:bodyPr>
          <a:lstStyle/>
          <a:p>
            <a:r>
              <a:rPr kumimoji="1" lang="ja-JP" altLang="en-US" sz="6000" b="1">
                <a:latin typeface="Meiryo" panose="020B0604030504040204" pitchFamily="34" charset="-128"/>
                <a:ea typeface="Meiryo" panose="020B0604030504040204" pitchFamily="34" charset="-128"/>
              </a:rPr>
              <a:t>評価方法</a:t>
            </a:r>
          </a:p>
        </p:txBody>
      </p:sp>
      <p:sp>
        <p:nvSpPr>
          <p:cNvPr id="3" name="コンテンツ プレースホルダー 2">
            <a:extLst>
              <a:ext uri="{FF2B5EF4-FFF2-40B4-BE49-F238E27FC236}">
                <a16:creationId xmlns:a16="http://schemas.microsoft.com/office/drawing/2014/main" id="{FD065961-AD3B-0835-5F1E-30BF40BC98BB}"/>
              </a:ext>
            </a:extLst>
          </p:cNvPr>
          <p:cNvSpPr>
            <a:spLocks noGrp="1"/>
          </p:cNvSpPr>
          <p:nvPr>
            <p:ph idx="1"/>
          </p:nvPr>
        </p:nvSpPr>
        <p:spPr>
          <a:xfrm>
            <a:off x="838200" y="1825625"/>
            <a:ext cx="10515600" cy="4351338"/>
          </a:xfrm>
        </p:spPr>
        <p:txBody>
          <a:bodyPr>
            <a:normAutofit fontScale="92500" lnSpcReduction="20000"/>
          </a:bodyPr>
          <a:lstStyle/>
          <a:p>
            <a:r>
              <a:rPr lang="ja-JP" altLang="en-US" sz="4000">
                <a:latin typeface="Meiryo" panose="020B0604030504040204" pitchFamily="34" charset="-128"/>
                <a:ea typeface="Meiryo" panose="020B0604030504040204" pitchFamily="34" charset="-128"/>
              </a:rPr>
              <a:t>実験参加者に</a:t>
            </a:r>
            <a:r>
              <a:rPr lang="en-US" altLang="ja-JP" sz="4000" dirty="0">
                <a:latin typeface="Meiryo" panose="020B0604030504040204" pitchFamily="34" charset="-128"/>
                <a:ea typeface="Meiryo" panose="020B0604030504040204" pitchFamily="34" charset="-128"/>
              </a:rPr>
              <a:t>Code </a:t>
            </a:r>
            <a:r>
              <a:rPr lang="en-US" altLang="ja-JP" sz="4000" dirty="0" err="1">
                <a:latin typeface="Meiryo" panose="020B0604030504040204" pitchFamily="34" charset="-128"/>
                <a:ea typeface="Meiryo" panose="020B0604030504040204" pitchFamily="34" charset="-128"/>
              </a:rPr>
              <a:t>Aile</a:t>
            </a:r>
            <a:r>
              <a:rPr lang="ja-JP" altLang="en-US" sz="4000">
                <a:latin typeface="Meiryo" panose="020B0604030504040204" pitchFamily="34" charset="-128"/>
                <a:ea typeface="Meiryo" panose="020B0604030504040204" pitchFamily="34" charset="-128"/>
              </a:rPr>
              <a:t>を</a:t>
            </a:r>
            <a:r>
              <a:rPr lang="en-US" altLang="ja-JP" sz="4000" dirty="0">
                <a:latin typeface="Meiryo" panose="020B0604030504040204" pitchFamily="34" charset="-128"/>
                <a:ea typeface="Meiryo" panose="020B0604030504040204" pitchFamily="34" charset="-128"/>
              </a:rPr>
              <a:t>2</a:t>
            </a:r>
            <a:r>
              <a:rPr lang="ja-JP" altLang="en-US" sz="4000">
                <a:latin typeface="Meiryo" panose="020B0604030504040204" pitchFamily="34" charset="-128"/>
                <a:ea typeface="Meiryo" panose="020B0604030504040204" pitchFamily="34" charset="-128"/>
              </a:rPr>
              <a:t>週間使用してもらう。</a:t>
            </a:r>
            <a:endParaRPr lang="en-US" altLang="ja-JP" sz="4000" dirty="0">
              <a:latin typeface="Meiryo" panose="020B0604030504040204" pitchFamily="34" charset="-128"/>
              <a:ea typeface="Meiryo" panose="020B0604030504040204" pitchFamily="34" charset="-128"/>
            </a:endParaRPr>
          </a:p>
          <a:p>
            <a:r>
              <a:rPr kumimoji="1" lang="ja-JP" altLang="en-US" sz="4000">
                <a:latin typeface="Meiryo" panose="020B0604030504040204" pitchFamily="34" charset="-128"/>
                <a:ea typeface="Meiryo" panose="020B0604030504040204" pitchFamily="34" charset="-128"/>
              </a:rPr>
              <a:t>期間終了後、アンケート調査を行う。</a:t>
            </a:r>
            <a:endParaRPr kumimoji="1" lang="en-US" altLang="ja-JP" sz="4000" dirty="0">
              <a:latin typeface="Meiryo" panose="020B0604030504040204" pitchFamily="34" charset="-128"/>
              <a:ea typeface="Meiryo" panose="020B0604030504040204" pitchFamily="34" charset="-128"/>
            </a:endParaRPr>
          </a:p>
          <a:p>
            <a:pPr lvl="1">
              <a:buFont typeface="Wingdings" pitchFamily="2" charset="2"/>
              <a:buChar char="Ø"/>
            </a:pPr>
            <a:r>
              <a:rPr lang="ja-JP" altLang="en-US" sz="3600">
                <a:latin typeface="Meiryo" panose="020B0604030504040204" pitchFamily="34" charset="-128"/>
                <a:ea typeface="Meiryo" panose="020B0604030504040204" pitchFamily="34" charset="-128"/>
              </a:rPr>
              <a:t>質問内容の例を以下に示す。</a:t>
            </a:r>
            <a:endParaRPr lang="en-US" altLang="ja-JP" sz="3600" dirty="0">
              <a:latin typeface="Meiryo" panose="020B0604030504040204" pitchFamily="34" charset="-128"/>
              <a:ea typeface="Meiryo" panose="020B0604030504040204" pitchFamily="34" charset="-128"/>
            </a:endParaRPr>
          </a:p>
          <a:p>
            <a:pPr lvl="1"/>
            <a:r>
              <a:rPr kumimoji="1" lang="ja-JP" altLang="en-US" sz="3600">
                <a:latin typeface="Meiryo" panose="020B0604030504040204" pitchFamily="34" charset="-128"/>
                <a:ea typeface="Meiryo" panose="020B0604030504040204" pitchFamily="34" charset="-128"/>
              </a:rPr>
              <a:t>プログラミングを楽しむことが出来ましたか。</a:t>
            </a:r>
            <a:endParaRPr kumimoji="1" lang="en-US" altLang="ja-JP" sz="3600" dirty="0">
              <a:latin typeface="Meiryo" panose="020B0604030504040204" pitchFamily="34" charset="-128"/>
              <a:ea typeface="Meiryo" panose="020B0604030504040204" pitchFamily="34" charset="-128"/>
            </a:endParaRPr>
          </a:p>
          <a:p>
            <a:pPr lvl="1"/>
            <a:r>
              <a:rPr lang="en-US" altLang="ja-JP" sz="3600" dirty="0" err="1">
                <a:latin typeface="Meiryo" panose="020B0604030504040204" pitchFamily="34" charset="-128"/>
                <a:ea typeface="Meiryo" panose="020B0604030504040204" pitchFamily="34" charset="-128"/>
              </a:rPr>
              <a:t>Aile</a:t>
            </a:r>
            <a:r>
              <a:rPr lang="en-US" altLang="ja-JP" sz="3600" dirty="0">
                <a:latin typeface="Meiryo" panose="020B0604030504040204" pitchFamily="34" charset="-128"/>
                <a:ea typeface="Meiryo" panose="020B0604030504040204" pitchFamily="34" charset="-128"/>
              </a:rPr>
              <a:t>(</a:t>
            </a:r>
            <a:r>
              <a:rPr lang="ja-JP" altLang="en-US" sz="3600">
                <a:latin typeface="Meiryo" panose="020B0604030504040204" pitchFamily="34" charset="-128"/>
                <a:ea typeface="Meiryo" panose="020B0604030504040204" pitchFamily="34" charset="-128"/>
              </a:rPr>
              <a:t>ペット</a:t>
            </a:r>
            <a:r>
              <a:rPr lang="en-US" altLang="ja-JP" sz="3600" dirty="0">
                <a:latin typeface="Meiryo" panose="020B0604030504040204" pitchFamily="34" charset="-128"/>
                <a:ea typeface="Meiryo" panose="020B0604030504040204" pitchFamily="34" charset="-128"/>
              </a:rPr>
              <a:t>)</a:t>
            </a:r>
            <a:r>
              <a:rPr lang="ja-JP" altLang="en-US" sz="3600">
                <a:latin typeface="Meiryo" panose="020B0604030504040204" pitchFamily="34" charset="-128"/>
                <a:ea typeface="Meiryo" panose="020B0604030504040204" pitchFamily="34" charset="-128"/>
              </a:rPr>
              <a:t>を育てることはモチベーションになりましたか。</a:t>
            </a:r>
            <a:endParaRPr lang="en-US" altLang="ja-JP" sz="3600" dirty="0">
              <a:latin typeface="Meiryo" panose="020B0604030504040204" pitchFamily="34" charset="-128"/>
              <a:ea typeface="Meiryo" panose="020B0604030504040204" pitchFamily="34" charset="-128"/>
            </a:endParaRPr>
          </a:p>
          <a:p>
            <a:pPr lvl="1"/>
            <a:r>
              <a:rPr kumimoji="1" lang="en-US" altLang="ja-JP" sz="3600" dirty="0">
                <a:latin typeface="Meiryo" panose="020B0604030504040204" pitchFamily="34" charset="-128"/>
                <a:ea typeface="Meiryo" panose="020B0604030504040204" pitchFamily="34" charset="-128"/>
              </a:rPr>
              <a:t>Code </a:t>
            </a:r>
            <a:r>
              <a:rPr kumimoji="1" lang="en-US" altLang="ja-JP" sz="3600" dirty="0" err="1">
                <a:latin typeface="Meiryo" panose="020B0604030504040204" pitchFamily="34" charset="-128"/>
                <a:ea typeface="Meiryo" panose="020B0604030504040204" pitchFamily="34" charset="-128"/>
              </a:rPr>
              <a:t>Aile</a:t>
            </a:r>
            <a:r>
              <a:rPr kumimoji="1" lang="ja-JP" altLang="en-US" sz="3600">
                <a:latin typeface="Meiryo" panose="020B0604030504040204" pitchFamily="34" charset="-128"/>
                <a:ea typeface="Meiryo" panose="020B0604030504040204" pitchFamily="34" charset="-128"/>
              </a:rPr>
              <a:t>を初学者に勧めたいと思いましたか</a:t>
            </a:r>
            <a:endParaRPr kumimoji="1" lang="en-US" altLang="ja-JP" sz="3600" dirty="0">
              <a:latin typeface="Meiryo" panose="020B0604030504040204" pitchFamily="34" charset="-128"/>
              <a:ea typeface="Meiryo" panose="020B0604030504040204" pitchFamily="34" charset="-128"/>
            </a:endParaRPr>
          </a:p>
          <a:p>
            <a:pPr marL="457200" lvl="1" indent="0" algn="r">
              <a:buNone/>
            </a:pPr>
            <a:r>
              <a:rPr lang="ja-JP" altLang="en-US" sz="3600">
                <a:latin typeface="Meiryo" panose="020B0604030504040204" pitchFamily="34" charset="-128"/>
                <a:ea typeface="Meiryo" panose="020B0604030504040204" pitchFamily="34" charset="-128"/>
              </a:rPr>
              <a:t>など計</a:t>
            </a:r>
            <a:r>
              <a:rPr lang="en-US" altLang="ja-JP" sz="3600" dirty="0">
                <a:latin typeface="Meiryo" panose="020B0604030504040204" pitchFamily="34" charset="-128"/>
                <a:ea typeface="Meiryo" panose="020B0604030504040204" pitchFamily="34" charset="-128"/>
              </a:rPr>
              <a:t>8</a:t>
            </a:r>
            <a:r>
              <a:rPr lang="ja-JP" altLang="en-US" sz="3600">
                <a:latin typeface="Meiryo" panose="020B0604030504040204" pitchFamily="34" charset="-128"/>
                <a:ea typeface="Meiryo" panose="020B0604030504040204" pitchFamily="34" charset="-128"/>
              </a:rPr>
              <a:t>個</a:t>
            </a:r>
            <a:endParaRPr lang="en-US" altLang="ja-JP" sz="3600" dirty="0">
              <a:latin typeface="Meiryo" panose="020B0604030504040204" pitchFamily="34" charset="-128"/>
              <a:ea typeface="Meiryo" panose="020B0604030504040204" pitchFamily="34" charset="-128"/>
            </a:endParaRPr>
          </a:p>
          <a:p>
            <a:pPr marL="268288" lvl="1" indent="-254000"/>
            <a:r>
              <a:rPr lang="ja-JP" altLang="en-US" sz="4000">
                <a:latin typeface="Meiryo" panose="020B0604030504040204" pitchFamily="34" charset="-128"/>
                <a:ea typeface="Meiryo" panose="020B0604030504040204" pitchFamily="34" charset="-128"/>
              </a:rPr>
              <a:t>詳細な結果はポスター迄</a:t>
            </a:r>
            <a:endParaRPr lang="en-US" altLang="ja-JP" sz="4000" dirty="0">
              <a:latin typeface="Meiryo" panose="020B0604030504040204" pitchFamily="34" charset="-128"/>
              <a:ea typeface="Meiryo" panose="020B0604030504040204" pitchFamily="34" charset="-128"/>
            </a:endParaRPr>
          </a:p>
        </p:txBody>
      </p:sp>
      <p:sp>
        <p:nvSpPr>
          <p:cNvPr id="4" name="フッター プレースホルダー 3">
            <a:extLst>
              <a:ext uri="{FF2B5EF4-FFF2-40B4-BE49-F238E27FC236}">
                <a16:creationId xmlns:a16="http://schemas.microsoft.com/office/drawing/2014/main" id="{41EC7D0F-6FC2-B254-A8E0-8C378EC718D8}"/>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5" name="スライド番号プレースホルダー 4">
            <a:extLst>
              <a:ext uri="{FF2B5EF4-FFF2-40B4-BE49-F238E27FC236}">
                <a16:creationId xmlns:a16="http://schemas.microsoft.com/office/drawing/2014/main" id="{07371505-E0F2-3F46-306A-32CE7F47925E}"/>
              </a:ext>
            </a:extLst>
          </p:cNvPr>
          <p:cNvSpPr>
            <a:spLocks noGrp="1"/>
          </p:cNvSpPr>
          <p:nvPr>
            <p:ph type="sldNum" sz="quarter" idx="12"/>
          </p:nvPr>
        </p:nvSpPr>
        <p:spPr/>
        <p:txBody>
          <a:bodyPr/>
          <a:lstStyle/>
          <a:p>
            <a:fld id="{79C521B3-EC1C-1C4E-92EF-1C01EE8CA2AC}" type="slidenum">
              <a:rPr kumimoji="1" lang="ja-JP" altLang="en-US" smtClean="0"/>
              <a:t>10</a:t>
            </a:fld>
            <a:endParaRPr kumimoji="1" lang="ja-JP" altLang="en-US"/>
          </a:p>
        </p:txBody>
      </p:sp>
      <p:sp>
        <p:nvSpPr>
          <p:cNvPr id="6" name="日付プレースホルダー 5">
            <a:extLst>
              <a:ext uri="{FF2B5EF4-FFF2-40B4-BE49-F238E27FC236}">
                <a16:creationId xmlns:a16="http://schemas.microsoft.com/office/drawing/2014/main" id="{D1EC7FFE-FF7C-D7BD-2E67-47EBB07F1DB2}"/>
              </a:ext>
            </a:extLst>
          </p:cNvPr>
          <p:cNvSpPr>
            <a:spLocks noGrp="1"/>
          </p:cNvSpPr>
          <p:nvPr>
            <p:ph type="dt" sz="half" idx="10"/>
          </p:nvPr>
        </p:nvSpPr>
        <p:spPr/>
        <p:txBody>
          <a:bodyPr/>
          <a:lstStyle/>
          <a:p>
            <a:fld id="{F0B70E13-F353-9240-AEC3-F60E1F1FC0C0}" type="datetime1">
              <a:rPr kumimoji="1" lang="ja-JP" altLang="en-US" smtClean="0"/>
              <a:t>2025/2/12</a:t>
            </a:fld>
            <a:endParaRPr kumimoji="1" lang="ja-JP" altLang="en-US"/>
          </a:p>
        </p:txBody>
      </p:sp>
    </p:spTree>
    <p:extLst>
      <p:ext uri="{BB962C8B-B14F-4D97-AF65-F5344CB8AC3E}">
        <p14:creationId xmlns:p14="http://schemas.microsoft.com/office/powerpoint/2010/main" val="276308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39F43FA-D5F6-BEBB-E1DD-70B2DC250DC5}"/>
              </a:ext>
            </a:extLst>
          </p:cNvPr>
          <p:cNvSpPr>
            <a:spLocks noGrp="1"/>
          </p:cNvSpPr>
          <p:nvPr>
            <p:ph idx="1"/>
          </p:nvPr>
        </p:nvSpPr>
        <p:spPr/>
        <p:txBody>
          <a:bodyPr>
            <a:normAutofit/>
          </a:bodyPr>
          <a:lstStyle/>
          <a:p>
            <a:r>
              <a:rPr kumimoji="1" lang="ja-JP" altLang="en-US" sz="3600">
                <a:latin typeface="Meiryo" panose="020B0604030504040204" pitchFamily="34" charset="-128"/>
                <a:ea typeface="Meiryo" panose="020B0604030504040204" pitchFamily="34" charset="-128"/>
              </a:rPr>
              <a:t>プログラミング初学者が抱える問題</a:t>
            </a:r>
            <a:endParaRPr lang="en-US" altLang="ja-JP" sz="3600" dirty="0">
              <a:latin typeface="Meiryo" panose="020B0604030504040204" pitchFamily="34" charset="-128"/>
              <a:ea typeface="Meiryo" panose="020B0604030504040204" pitchFamily="34" charset="-128"/>
            </a:endParaRPr>
          </a:p>
          <a:p>
            <a:pPr lvl="1">
              <a:buFont typeface="Wingdings" pitchFamily="2" charset="2"/>
              <a:buChar char="Ø"/>
            </a:pPr>
            <a:r>
              <a:rPr kumimoji="1" lang="ja-JP" altLang="en-US" sz="3200">
                <a:latin typeface="Meiryo" panose="020B0604030504040204" pitchFamily="34" charset="-128"/>
                <a:ea typeface="Meiryo" panose="020B0604030504040204" pitchFamily="34" charset="-128"/>
              </a:rPr>
              <a:t>プログラミングを継続的に続けられない</a:t>
            </a:r>
          </a:p>
        </p:txBody>
      </p:sp>
      <p:sp>
        <p:nvSpPr>
          <p:cNvPr id="2" name="タイトル 1">
            <a:extLst>
              <a:ext uri="{FF2B5EF4-FFF2-40B4-BE49-F238E27FC236}">
                <a16:creationId xmlns:a16="http://schemas.microsoft.com/office/drawing/2014/main" id="{4E5A5431-876B-B05E-DF8F-3FA20642A076}"/>
              </a:ext>
            </a:extLst>
          </p:cNvPr>
          <p:cNvSpPr>
            <a:spLocks noGrp="1"/>
          </p:cNvSpPr>
          <p:nvPr>
            <p:ph type="title"/>
          </p:nvPr>
        </p:nvSpPr>
        <p:spPr/>
        <p:txBody>
          <a:bodyPr>
            <a:normAutofit/>
          </a:bodyPr>
          <a:lstStyle/>
          <a:p>
            <a:r>
              <a:rPr kumimoji="1" lang="ja-JP" altLang="en-US" sz="6000" b="1">
                <a:latin typeface="Meiryo" panose="020B0604030504040204" pitchFamily="34" charset="-128"/>
                <a:ea typeface="Meiryo" panose="020B0604030504040204" pitchFamily="34" charset="-128"/>
              </a:rPr>
              <a:t>背景・目的</a:t>
            </a:r>
          </a:p>
        </p:txBody>
      </p:sp>
      <p:pic>
        <p:nvPicPr>
          <p:cNvPr id="5" name="図 4" descr="カラフルな絵&#10;&#10;低い精度で自動的に生成された説明">
            <a:extLst>
              <a:ext uri="{FF2B5EF4-FFF2-40B4-BE49-F238E27FC236}">
                <a16:creationId xmlns:a16="http://schemas.microsoft.com/office/drawing/2014/main" id="{18AEA9F1-AEFE-3ADA-D1BB-D568BDAECCFA}"/>
              </a:ext>
            </a:extLst>
          </p:cNvPr>
          <p:cNvPicPr>
            <a:picLocks noChangeAspect="1"/>
          </p:cNvPicPr>
          <p:nvPr/>
        </p:nvPicPr>
        <p:blipFill>
          <a:blip r:embed="rId4"/>
          <a:stretch>
            <a:fillRect/>
          </a:stretch>
        </p:blipFill>
        <p:spPr>
          <a:xfrm>
            <a:off x="2035736" y="3339307"/>
            <a:ext cx="3191245" cy="2691992"/>
          </a:xfrm>
          <a:prstGeom prst="rect">
            <a:avLst/>
          </a:prstGeom>
        </p:spPr>
      </p:pic>
      <p:sp>
        <p:nvSpPr>
          <p:cNvPr id="12" name="フッター プレースホルダー 11">
            <a:extLst>
              <a:ext uri="{FF2B5EF4-FFF2-40B4-BE49-F238E27FC236}">
                <a16:creationId xmlns:a16="http://schemas.microsoft.com/office/drawing/2014/main" id="{64A40038-786A-BF5A-0428-5DA576194816}"/>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13" name="スライド番号プレースホルダー 12">
            <a:extLst>
              <a:ext uri="{FF2B5EF4-FFF2-40B4-BE49-F238E27FC236}">
                <a16:creationId xmlns:a16="http://schemas.microsoft.com/office/drawing/2014/main" id="{91EC83B2-152F-A01A-FAD6-75B96F9D5F73}"/>
              </a:ext>
            </a:extLst>
          </p:cNvPr>
          <p:cNvSpPr>
            <a:spLocks noGrp="1"/>
          </p:cNvSpPr>
          <p:nvPr>
            <p:ph type="sldNum" sz="quarter" idx="12"/>
          </p:nvPr>
        </p:nvSpPr>
        <p:spPr/>
        <p:txBody>
          <a:bodyPr/>
          <a:lstStyle/>
          <a:p>
            <a:fld id="{79C521B3-EC1C-1C4E-92EF-1C01EE8CA2AC}" type="slidenum">
              <a:rPr kumimoji="1" lang="ja-JP" altLang="en-US" smtClean="0"/>
              <a:t>2</a:t>
            </a:fld>
            <a:endParaRPr kumimoji="1" lang="ja-JP" altLang="en-US"/>
          </a:p>
        </p:txBody>
      </p:sp>
      <p:sp>
        <p:nvSpPr>
          <p:cNvPr id="14" name="日付プレースホルダー 13">
            <a:extLst>
              <a:ext uri="{FF2B5EF4-FFF2-40B4-BE49-F238E27FC236}">
                <a16:creationId xmlns:a16="http://schemas.microsoft.com/office/drawing/2014/main" id="{FBF387DC-5584-CAF3-4A13-E17276D105FA}"/>
              </a:ext>
            </a:extLst>
          </p:cNvPr>
          <p:cNvSpPr>
            <a:spLocks noGrp="1"/>
          </p:cNvSpPr>
          <p:nvPr>
            <p:ph type="dt" sz="half" idx="10"/>
          </p:nvPr>
        </p:nvSpPr>
        <p:spPr/>
        <p:txBody>
          <a:bodyPr/>
          <a:lstStyle/>
          <a:p>
            <a:fld id="{E22B2606-CE8E-814D-B1CD-31E961664A1B}" type="datetime1">
              <a:rPr kumimoji="1" lang="ja-JP" altLang="en-US" smtClean="0"/>
              <a:t>2025/2/12</a:t>
            </a:fld>
            <a:endParaRPr kumimoji="1" lang="ja-JP" altLang="en-US"/>
          </a:p>
        </p:txBody>
      </p:sp>
      <p:grpSp>
        <p:nvGrpSpPr>
          <p:cNvPr id="4" name="グループ化 3">
            <a:extLst>
              <a:ext uri="{FF2B5EF4-FFF2-40B4-BE49-F238E27FC236}">
                <a16:creationId xmlns:a16="http://schemas.microsoft.com/office/drawing/2014/main" id="{D95F89B4-9609-E961-110C-F8AE1ADE0CFC}"/>
              </a:ext>
            </a:extLst>
          </p:cNvPr>
          <p:cNvGrpSpPr/>
          <p:nvPr/>
        </p:nvGrpSpPr>
        <p:grpSpPr>
          <a:xfrm>
            <a:off x="4975605" y="2800628"/>
            <a:ext cx="5186074" cy="1116000"/>
            <a:chOff x="4975605" y="2800628"/>
            <a:chExt cx="5186074" cy="1116000"/>
          </a:xfrm>
          <a:solidFill>
            <a:schemeClr val="accent1">
              <a:lumMod val="20000"/>
              <a:lumOff val="80000"/>
            </a:schemeClr>
          </a:solidFill>
        </p:grpSpPr>
        <p:sp>
          <p:nvSpPr>
            <p:cNvPr id="18" name="角丸四角形 17">
              <a:extLst>
                <a:ext uri="{FF2B5EF4-FFF2-40B4-BE49-F238E27FC236}">
                  <a16:creationId xmlns:a16="http://schemas.microsoft.com/office/drawing/2014/main" id="{A314F32B-CCC4-0EA2-B309-AEAAA7B454FC}"/>
                </a:ext>
              </a:extLst>
            </p:cNvPr>
            <p:cNvSpPr/>
            <p:nvPr/>
          </p:nvSpPr>
          <p:spPr>
            <a:xfrm>
              <a:off x="5454801" y="2800628"/>
              <a:ext cx="4706878" cy="11160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latin typeface="Meiryo" panose="020B0604030504040204" pitchFamily="34" charset="-128"/>
                  <a:ea typeface="Meiryo" panose="020B0604030504040204" pitchFamily="34" charset="-128"/>
                </a:rPr>
                <a:t>プログラミングを毎日行うモチベーションが湧かない</a:t>
              </a:r>
            </a:p>
          </p:txBody>
        </p:sp>
        <p:sp>
          <p:nvSpPr>
            <p:cNvPr id="19" name="三角形 18">
              <a:extLst>
                <a:ext uri="{FF2B5EF4-FFF2-40B4-BE49-F238E27FC236}">
                  <a16:creationId xmlns:a16="http://schemas.microsoft.com/office/drawing/2014/main" id="{6502C802-2A7B-BE81-568A-AC6897CAB998}"/>
                </a:ext>
              </a:extLst>
            </p:cNvPr>
            <p:cNvSpPr/>
            <p:nvPr/>
          </p:nvSpPr>
          <p:spPr>
            <a:xfrm rot="14918659">
              <a:off x="5042864" y="3017065"/>
              <a:ext cx="509966" cy="644484"/>
            </a:xfrm>
            <a:prstGeom prst="triangle">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086D5ED1-FD74-E8EE-7830-4FFA729FB04D}"/>
              </a:ext>
            </a:extLst>
          </p:cNvPr>
          <p:cNvGrpSpPr/>
          <p:nvPr/>
        </p:nvGrpSpPr>
        <p:grpSpPr>
          <a:xfrm>
            <a:off x="4987226" y="5240350"/>
            <a:ext cx="5144044" cy="1116000"/>
            <a:chOff x="4987226" y="5240350"/>
            <a:chExt cx="5144044" cy="1116000"/>
          </a:xfrm>
          <a:solidFill>
            <a:schemeClr val="accent1">
              <a:lumMod val="20000"/>
              <a:lumOff val="80000"/>
            </a:schemeClr>
          </a:solidFill>
        </p:grpSpPr>
        <p:sp>
          <p:nvSpPr>
            <p:cNvPr id="21" name="角丸四角形 20">
              <a:extLst>
                <a:ext uri="{FF2B5EF4-FFF2-40B4-BE49-F238E27FC236}">
                  <a16:creationId xmlns:a16="http://schemas.microsoft.com/office/drawing/2014/main" id="{506F3F3D-1674-38FC-131E-737BF5E95D90}"/>
                </a:ext>
              </a:extLst>
            </p:cNvPr>
            <p:cNvSpPr/>
            <p:nvPr/>
          </p:nvSpPr>
          <p:spPr>
            <a:xfrm>
              <a:off x="5424392" y="5240350"/>
              <a:ext cx="4706878" cy="11160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latin typeface="Meiryo" panose="020B0604030504040204" pitchFamily="34" charset="-128"/>
                  <a:ea typeface="Meiryo" panose="020B0604030504040204" pitchFamily="34" charset="-128"/>
                </a:rPr>
                <a:t>そもそも何から</a:t>
              </a:r>
              <a:endParaRPr kumimoji="1" lang="en-US" altLang="ja-JP" sz="2800" dirty="0">
                <a:solidFill>
                  <a:schemeClr val="tx1"/>
                </a:solidFill>
                <a:latin typeface="Meiryo" panose="020B0604030504040204" pitchFamily="34" charset="-128"/>
                <a:ea typeface="Meiryo" panose="020B0604030504040204" pitchFamily="34" charset="-128"/>
              </a:endParaRPr>
            </a:p>
            <a:p>
              <a:r>
                <a:rPr kumimoji="1" lang="ja-JP" altLang="en-US" sz="2800">
                  <a:solidFill>
                    <a:schemeClr val="tx1"/>
                  </a:solidFill>
                  <a:latin typeface="Meiryo" panose="020B0604030504040204" pitchFamily="34" charset="-128"/>
                  <a:ea typeface="Meiryo" panose="020B0604030504040204" pitchFamily="34" charset="-128"/>
                </a:rPr>
                <a:t>始めれば良いのか</a:t>
              </a:r>
              <a:r>
                <a:rPr kumimoji="1" lang="en-US" altLang="ja-JP" sz="2800" dirty="0">
                  <a:solidFill>
                    <a:schemeClr val="tx1"/>
                  </a:solidFill>
                  <a:latin typeface="Meiryo" panose="020B0604030504040204" pitchFamily="34" charset="-128"/>
                  <a:ea typeface="Meiryo" panose="020B0604030504040204" pitchFamily="34" charset="-128"/>
                </a:rPr>
                <a:t>…</a:t>
              </a:r>
            </a:p>
          </p:txBody>
        </p:sp>
        <p:sp>
          <p:nvSpPr>
            <p:cNvPr id="22" name="三角形 21">
              <a:extLst>
                <a:ext uri="{FF2B5EF4-FFF2-40B4-BE49-F238E27FC236}">
                  <a16:creationId xmlns:a16="http://schemas.microsoft.com/office/drawing/2014/main" id="{A2283A36-7B5A-F0EC-66D9-095A983E694E}"/>
                </a:ext>
              </a:extLst>
            </p:cNvPr>
            <p:cNvSpPr/>
            <p:nvPr/>
          </p:nvSpPr>
          <p:spPr>
            <a:xfrm rot="6681341" flipV="1">
              <a:off x="5054485" y="5348456"/>
              <a:ext cx="509966" cy="644484"/>
            </a:xfrm>
            <a:prstGeom prst="triangle">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66B5F78C-1EF4-386F-7D3B-CBFAE2C34FA8}"/>
              </a:ext>
            </a:extLst>
          </p:cNvPr>
          <p:cNvGrpSpPr/>
          <p:nvPr/>
        </p:nvGrpSpPr>
        <p:grpSpPr>
          <a:xfrm>
            <a:off x="4975605" y="4020489"/>
            <a:ext cx="5168520" cy="1116000"/>
            <a:chOff x="4975605" y="4020489"/>
            <a:chExt cx="5168520" cy="1116000"/>
          </a:xfrm>
          <a:solidFill>
            <a:schemeClr val="accent1">
              <a:lumMod val="20000"/>
              <a:lumOff val="80000"/>
            </a:schemeClr>
          </a:solidFill>
        </p:grpSpPr>
        <p:sp>
          <p:nvSpPr>
            <p:cNvPr id="20" name="角丸四角形 19">
              <a:extLst>
                <a:ext uri="{FF2B5EF4-FFF2-40B4-BE49-F238E27FC236}">
                  <a16:creationId xmlns:a16="http://schemas.microsoft.com/office/drawing/2014/main" id="{2AFCCA90-F90D-F59A-778D-8A7DBF4E92C4}"/>
                </a:ext>
              </a:extLst>
            </p:cNvPr>
            <p:cNvSpPr/>
            <p:nvPr/>
          </p:nvSpPr>
          <p:spPr>
            <a:xfrm>
              <a:off x="5437247" y="4020489"/>
              <a:ext cx="4706878" cy="11160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latin typeface="Meiryo" panose="020B0604030504040204" pitchFamily="34" charset="-128"/>
                  <a:ea typeface="Meiryo" panose="020B0604030504040204" pitchFamily="34" charset="-128"/>
                </a:rPr>
                <a:t>コードが動くまで</a:t>
              </a:r>
              <a:endParaRPr kumimoji="1" lang="en-US" altLang="ja-JP" sz="2800" dirty="0">
                <a:solidFill>
                  <a:schemeClr val="tx1"/>
                </a:solidFill>
                <a:latin typeface="Meiryo" panose="020B0604030504040204" pitchFamily="34" charset="-128"/>
                <a:ea typeface="Meiryo" panose="020B0604030504040204" pitchFamily="34" charset="-128"/>
              </a:endParaRPr>
            </a:p>
            <a:p>
              <a:r>
                <a:rPr lang="ja-JP" altLang="en-US" sz="2800">
                  <a:solidFill>
                    <a:schemeClr val="tx1"/>
                  </a:solidFill>
                  <a:latin typeface="Meiryo" panose="020B0604030504040204" pitchFamily="34" charset="-128"/>
                  <a:ea typeface="Meiryo" panose="020B0604030504040204" pitchFamily="34" charset="-128"/>
                </a:rPr>
                <a:t>達成感を感じられない</a:t>
              </a: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3" name="三角形 22">
              <a:extLst>
                <a:ext uri="{FF2B5EF4-FFF2-40B4-BE49-F238E27FC236}">
                  <a16:creationId xmlns:a16="http://schemas.microsoft.com/office/drawing/2014/main" id="{9A723DCA-2E87-B193-F772-C6BF2DA28099}"/>
                </a:ext>
              </a:extLst>
            </p:cNvPr>
            <p:cNvSpPr/>
            <p:nvPr/>
          </p:nvSpPr>
          <p:spPr>
            <a:xfrm rot="16200000">
              <a:off x="5042864" y="4184710"/>
              <a:ext cx="509966" cy="644484"/>
            </a:xfrm>
            <a:prstGeom prst="triangle">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Tree>
    <p:custDataLst>
      <p:tags r:id="rId1"/>
    </p:custDataLst>
    <p:extLst>
      <p:ext uri="{BB962C8B-B14F-4D97-AF65-F5344CB8AC3E}">
        <p14:creationId xmlns:p14="http://schemas.microsoft.com/office/powerpoint/2010/main" val="2111506271"/>
      </p:ext>
    </p:extLst>
  </p:cSld>
  <p:clrMapOvr>
    <a:masterClrMapping/>
  </p:clrMapOvr>
  <mc:AlternateContent xmlns:mc="http://schemas.openxmlformats.org/markup-compatibility/2006" xmlns:p14="http://schemas.microsoft.com/office/powerpoint/2010/main">
    <mc:Choice Requires="p14">
      <p:transition spd="slow" p14:dur="2000" advTm="14541"/>
    </mc:Choice>
    <mc:Fallback xmlns="">
      <p:transition spd="slow" advTm="145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A32A0-777E-D4B1-5381-0BE22C95524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8967756-718D-3939-C423-43C68C9DF67B}"/>
              </a:ext>
            </a:extLst>
          </p:cNvPr>
          <p:cNvSpPr>
            <a:spLocks noGrp="1"/>
          </p:cNvSpPr>
          <p:nvPr>
            <p:ph type="title"/>
          </p:nvPr>
        </p:nvSpPr>
        <p:spPr/>
        <p:txBody>
          <a:bodyPr>
            <a:normAutofit/>
          </a:bodyPr>
          <a:lstStyle/>
          <a:p>
            <a:r>
              <a:rPr lang="ja-JP" altLang="en-US" sz="6000" b="1">
                <a:latin typeface="Meiryo" panose="020B0604030504040204" pitchFamily="34" charset="-128"/>
                <a:ea typeface="Meiryo" panose="020B0604030504040204" pitchFamily="34" charset="-128"/>
              </a:rPr>
              <a:t>背景・目的</a:t>
            </a:r>
            <a:endParaRPr kumimoji="1" lang="ja-JP" altLang="en-US" sz="6000" b="1">
              <a:latin typeface="Meiryo" panose="020B0604030504040204" pitchFamily="34" charset="-128"/>
              <a:ea typeface="Meiryo" panose="020B0604030504040204" pitchFamily="34" charset="-128"/>
            </a:endParaRPr>
          </a:p>
        </p:txBody>
      </p:sp>
      <p:sp>
        <p:nvSpPr>
          <p:cNvPr id="3" name="コンテンツ プレースホルダー 2">
            <a:extLst>
              <a:ext uri="{FF2B5EF4-FFF2-40B4-BE49-F238E27FC236}">
                <a16:creationId xmlns:a16="http://schemas.microsoft.com/office/drawing/2014/main" id="{A7408B75-060B-94FD-A294-3DA6D7D49D7B}"/>
              </a:ext>
            </a:extLst>
          </p:cNvPr>
          <p:cNvSpPr>
            <a:spLocks noGrp="1"/>
          </p:cNvSpPr>
          <p:nvPr>
            <p:ph idx="1"/>
          </p:nvPr>
        </p:nvSpPr>
        <p:spPr>
          <a:xfrm>
            <a:off x="838200" y="1825625"/>
            <a:ext cx="10515600" cy="857614"/>
          </a:xfrm>
        </p:spPr>
        <p:txBody>
          <a:bodyPr>
            <a:noAutofit/>
          </a:bodyPr>
          <a:lstStyle/>
          <a:p>
            <a:r>
              <a:rPr kumimoji="1" lang="ja-JP" altLang="en-US" sz="3200">
                <a:latin typeface="Meiryo" panose="020B0604030504040204" pitchFamily="34" charset="-128"/>
                <a:ea typeface="Meiryo" panose="020B0604030504040204" pitchFamily="34" charset="-128"/>
              </a:rPr>
              <a:t>ゲーミフィケーションを取り入れることで問題を解決、</a:t>
            </a:r>
            <a:br>
              <a:rPr kumimoji="1" lang="en-US" altLang="ja-JP" sz="3200" dirty="0">
                <a:latin typeface="Meiryo" panose="020B0604030504040204" pitchFamily="34" charset="-128"/>
                <a:ea typeface="Meiryo" panose="020B0604030504040204" pitchFamily="34" charset="-128"/>
              </a:rPr>
            </a:br>
            <a:r>
              <a:rPr kumimoji="1" lang="ja-JP" altLang="en-US" sz="3200">
                <a:latin typeface="Meiryo" panose="020B0604030504040204" pitchFamily="34" charset="-128"/>
                <a:ea typeface="Meiryo" panose="020B0604030504040204" pitchFamily="34" charset="-128"/>
              </a:rPr>
              <a:t>プログラミングのモチベーションを維持する</a:t>
            </a:r>
            <a:endParaRPr kumimoji="1" lang="en-US" altLang="ja-JP" sz="3200" dirty="0">
              <a:latin typeface="Meiryo" panose="020B0604030504040204" pitchFamily="34" charset="-128"/>
              <a:ea typeface="Meiryo" panose="020B0604030504040204" pitchFamily="34" charset="-128"/>
            </a:endParaRPr>
          </a:p>
        </p:txBody>
      </p:sp>
      <p:pic>
        <p:nvPicPr>
          <p:cNvPr id="2052" name="Picture 4">
            <a:extLst>
              <a:ext uri="{FF2B5EF4-FFF2-40B4-BE49-F238E27FC236}">
                <a16:creationId xmlns:a16="http://schemas.microsoft.com/office/drawing/2014/main" id="{5637355C-425D-4E1E-AC34-AA2231C32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2531" y="3402644"/>
            <a:ext cx="2177445" cy="184503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1E18173D-4B8D-DCBC-7EF6-B0C2DD414179}"/>
              </a:ext>
            </a:extLst>
          </p:cNvPr>
          <p:cNvGrpSpPr/>
          <p:nvPr/>
        </p:nvGrpSpPr>
        <p:grpSpPr>
          <a:xfrm>
            <a:off x="1050945" y="2818176"/>
            <a:ext cx="2509456" cy="2738666"/>
            <a:chOff x="838200" y="2818177"/>
            <a:chExt cx="2841264" cy="2969686"/>
          </a:xfrm>
        </p:grpSpPr>
        <p:sp>
          <p:nvSpPr>
            <p:cNvPr id="6" name="角丸四角形吹き出し 5">
              <a:extLst>
                <a:ext uri="{FF2B5EF4-FFF2-40B4-BE49-F238E27FC236}">
                  <a16:creationId xmlns:a16="http://schemas.microsoft.com/office/drawing/2014/main" id="{A0053EB0-3828-1579-3603-A6BC6281DC31}"/>
                </a:ext>
              </a:extLst>
            </p:cNvPr>
            <p:cNvSpPr/>
            <p:nvPr/>
          </p:nvSpPr>
          <p:spPr>
            <a:xfrm>
              <a:off x="838200" y="2818177"/>
              <a:ext cx="2841264" cy="2969686"/>
            </a:xfrm>
            <a:prstGeom prst="wedgeRoundRectCallout">
              <a:avLst>
                <a:gd name="adj1" fmla="val 64726"/>
                <a:gd name="adj2" fmla="val 467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F9B9110F-AC63-3780-6BA0-AB9E1CEC2922}"/>
                </a:ext>
              </a:extLst>
            </p:cNvPr>
            <p:cNvGrpSpPr/>
            <p:nvPr/>
          </p:nvGrpSpPr>
          <p:grpSpPr>
            <a:xfrm>
              <a:off x="1015072" y="2910090"/>
              <a:ext cx="2664392" cy="2877772"/>
              <a:chOff x="4525749" y="2842019"/>
              <a:chExt cx="2664392" cy="2877772"/>
            </a:xfrm>
          </p:grpSpPr>
          <p:pic>
            <p:nvPicPr>
              <p:cNvPr id="2054" name="Picture 6">
                <a:extLst>
                  <a:ext uri="{FF2B5EF4-FFF2-40B4-BE49-F238E27FC236}">
                    <a16:creationId xmlns:a16="http://schemas.microsoft.com/office/drawing/2014/main" id="{7A6EF1F1-9845-0BD0-B5F0-54B38BF78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5749" y="3322278"/>
                <a:ext cx="2397513" cy="239751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F196CF67-92A4-0400-D7CC-D3CB0859E3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6180" y="2842019"/>
                <a:ext cx="1173961" cy="117396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056" name="Picture 8">
            <a:extLst>
              <a:ext uri="{FF2B5EF4-FFF2-40B4-BE49-F238E27FC236}">
                <a16:creationId xmlns:a16="http://schemas.microsoft.com/office/drawing/2014/main" id="{CD5562CE-A70B-2CF9-A41F-A05294C014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1551" y="2708779"/>
            <a:ext cx="2695258" cy="2957459"/>
          </a:xfrm>
          <a:prstGeom prst="rect">
            <a:avLst/>
          </a:prstGeom>
          <a:noFill/>
          <a:extLst>
            <a:ext uri="{909E8E84-426E-40DD-AFC4-6F175D3DCCD1}">
              <a14:hiddenFill xmlns:a14="http://schemas.microsoft.com/office/drawing/2010/main">
                <a:solidFill>
                  <a:srgbClr val="FFFFFF"/>
                </a:solidFill>
              </a14:hiddenFill>
            </a:ext>
          </a:extLst>
        </p:spPr>
      </p:pic>
      <p:sp>
        <p:nvSpPr>
          <p:cNvPr id="8" name="右矢印 7">
            <a:extLst>
              <a:ext uri="{FF2B5EF4-FFF2-40B4-BE49-F238E27FC236}">
                <a16:creationId xmlns:a16="http://schemas.microsoft.com/office/drawing/2014/main" id="{F0B89C38-89F9-7236-7588-49FD005C548A}"/>
              </a:ext>
            </a:extLst>
          </p:cNvPr>
          <p:cNvSpPr/>
          <p:nvPr/>
        </p:nvSpPr>
        <p:spPr>
          <a:xfrm>
            <a:off x="6751572" y="3357673"/>
            <a:ext cx="634066" cy="179047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1F58202-1768-D4F4-D61E-3AE9AB25F38B}"/>
              </a:ext>
            </a:extLst>
          </p:cNvPr>
          <p:cNvSpPr txBox="1"/>
          <p:nvPr/>
        </p:nvSpPr>
        <p:spPr>
          <a:xfrm>
            <a:off x="7881551" y="5691779"/>
            <a:ext cx="3413114" cy="523220"/>
          </a:xfrm>
          <a:prstGeom prst="rect">
            <a:avLst/>
          </a:prstGeom>
          <a:noFill/>
        </p:spPr>
        <p:txBody>
          <a:bodyPr wrap="none" rtlCol="0">
            <a:spAutoFit/>
          </a:bodyPr>
          <a:lstStyle/>
          <a:p>
            <a:r>
              <a:rPr kumimoji="1" lang="ja-JP" altLang="en-US" sz="2800">
                <a:latin typeface="Meiryo" panose="020B0604030504040204" pitchFamily="34" charset="-128"/>
                <a:ea typeface="Meiryo" panose="020B0604030504040204" pitchFamily="34" charset="-128"/>
              </a:rPr>
              <a:t>モチベーション</a:t>
            </a:r>
            <a:r>
              <a:rPr kumimoji="1" lang="en-US" altLang="ja-JP" sz="2400" dirty="0">
                <a:latin typeface="Meiryo" panose="020B0604030504040204" pitchFamily="34" charset="-128"/>
                <a:ea typeface="Meiryo" panose="020B0604030504040204" pitchFamily="34" charset="-128"/>
              </a:rPr>
              <a:t>UP</a:t>
            </a:r>
            <a:r>
              <a:rPr kumimoji="1" lang="ja-JP" altLang="en-US" sz="2400">
                <a:latin typeface="Meiryo" panose="020B0604030504040204" pitchFamily="34" charset="-128"/>
                <a:ea typeface="Meiryo" panose="020B0604030504040204" pitchFamily="34" charset="-128"/>
              </a:rPr>
              <a:t>！</a:t>
            </a:r>
          </a:p>
        </p:txBody>
      </p:sp>
      <p:sp>
        <p:nvSpPr>
          <p:cNvPr id="10" name="テキスト ボックス 9">
            <a:extLst>
              <a:ext uri="{FF2B5EF4-FFF2-40B4-BE49-F238E27FC236}">
                <a16:creationId xmlns:a16="http://schemas.microsoft.com/office/drawing/2014/main" id="{60CF80C6-F0BF-3DCD-6819-AD0A49C0F93A}"/>
              </a:ext>
            </a:extLst>
          </p:cNvPr>
          <p:cNvSpPr txBox="1"/>
          <p:nvPr/>
        </p:nvSpPr>
        <p:spPr>
          <a:xfrm>
            <a:off x="651779" y="5691779"/>
            <a:ext cx="7007046" cy="523220"/>
          </a:xfrm>
          <a:prstGeom prst="rect">
            <a:avLst/>
          </a:prstGeom>
          <a:noFill/>
        </p:spPr>
        <p:txBody>
          <a:bodyPr wrap="none" rtlCol="0">
            <a:spAutoFit/>
          </a:bodyPr>
          <a:lstStyle/>
          <a:p>
            <a:r>
              <a:rPr lang="ja-JP" altLang="en-US" sz="2800">
                <a:latin typeface="Meiryo" panose="020B0604030504040204" pitchFamily="34" charset="-128"/>
                <a:ea typeface="Meiryo" panose="020B0604030504040204" pitchFamily="34" charset="-128"/>
              </a:rPr>
              <a:t>ゲームをする感覚でプログラミングを行う</a:t>
            </a:r>
            <a:endParaRPr kumimoji="1" lang="ja-JP" altLang="en-US" sz="2800">
              <a:latin typeface="Meiryo" panose="020B0604030504040204" pitchFamily="34" charset="-128"/>
              <a:ea typeface="Meiryo" panose="020B0604030504040204" pitchFamily="34" charset="-128"/>
            </a:endParaRPr>
          </a:p>
        </p:txBody>
      </p:sp>
      <p:sp>
        <p:nvSpPr>
          <p:cNvPr id="12" name="フッター プレースホルダー 11">
            <a:extLst>
              <a:ext uri="{FF2B5EF4-FFF2-40B4-BE49-F238E27FC236}">
                <a16:creationId xmlns:a16="http://schemas.microsoft.com/office/drawing/2014/main" id="{2949661E-9B37-5D49-C552-94B7E194A4E5}"/>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13" name="スライド番号プレースホルダー 12">
            <a:extLst>
              <a:ext uri="{FF2B5EF4-FFF2-40B4-BE49-F238E27FC236}">
                <a16:creationId xmlns:a16="http://schemas.microsoft.com/office/drawing/2014/main" id="{46DC37B8-C47D-505C-0B66-6F342D4BBEDF}"/>
              </a:ext>
            </a:extLst>
          </p:cNvPr>
          <p:cNvSpPr>
            <a:spLocks noGrp="1"/>
          </p:cNvSpPr>
          <p:nvPr>
            <p:ph type="sldNum" sz="quarter" idx="12"/>
          </p:nvPr>
        </p:nvSpPr>
        <p:spPr/>
        <p:txBody>
          <a:bodyPr/>
          <a:lstStyle/>
          <a:p>
            <a:fld id="{79C521B3-EC1C-1C4E-92EF-1C01EE8CA2AC}" type="slidenum">
              <a:rPr kumimoji="1" lang="ja-JP" altLang="en-US" smtClean="0"/>
              <a:t>3</a:t>
            </a:fld>
            <a:endParaRPr kumimoji="1" lang="ja-JP" altLang="en-US"/>
          </a:p>
        </p:txBody>
      </p:sp>
      <p:sp>
        <p:nvSpPr>
          <p:cNvPr id="14" name="日付プレースホルダー 13">
            <a:extLst>
              <a:ext uri="{FF2B5EF4-FFF2-40B4-BE49-F238E27FC236}">
                <a16:creationId xmlns:a16="http://schemas.microsoft.com/office/drawing/2014/main" id="{DE82EECB-C264-986E-30BB-9B0708CE1C2D}"/>
              </a:ext>
            </a:extLst>
          </p:cNvPr>
          <p:cNvSpPr>
            <a:spLocks noGrp="1"/>
          </p:cNvSpPr>
          <p:nvPr>
            <p:ph type="dt" sz="half" idx="10"/>
          </p:nvPr>
        </p:nvSpPr>
        <p:spPr/>
        <p:txBody>
          <a:bodyPr/>
          <a:lstStyle/>
          <a:p>
            <a:fld id="{9FE0F2D1-00F5-384C-92F8-50403F41DEAE}" type="datetime1">
              <a:rPr kumimoji="1" lang="ja-JP" altLang="en-US" smtClean="0"/>
              <a:t>2025/2/12</a:t>
            </a:fld>
            <a:endParaRPr kumimoji="1" lang="ja-JP" altLang="en-US"/>
          </a:p>
        </p:txBody>
      </p:sp>
    </p:spTree>
    <p:custDataLst>
      <p:tags r:id="rId1"/>
    </p:custDataLst>
    <p:extLst>
      <p:ext uri="{BB962C8B-B14F-4D97-AF65-F5344CB8AC3E}">
        <p14:creationId xmlns:p14="http://schemas.microsoft.com/office/powerpoint/2010/main" val="1230509694"/>
      </p:ext>
    </p:extLst>
  </p:cSld>
  <p:clrMapOvr>
    <a:masterClrMapping/>
  </p:clrMapOvr>
  <mc:AlternateContent xmlns:mc="http://schemas.openxmlformats.org/markup-compatibility/2006" xmlns:p14="http://schemas.microsoft.com/office/powerpoint/2010/main">
    <mc:Choice Requires="p14">
      <p:transition spd="slow" p14:dur="2000" advTm="22380"/>
    </mc:Choice>
    <mc:Fallback xmlns="">
      <p:transition spd="slow" advTm="223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FA0C4-E1B8-97CD-115F-B61862EFD7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3EDC42-F8FC-CC29-DD01-14F392BFEEBA}"/>
              </a:ext>
            </a:extLst>
          </p:cNvPr>
          <p:cNvSpPr>
            <a:spLocks noGrp="1"/>
          </p:cNvSpPr>
          <p:nvPr>
            <p:ph type="title"/>
          </p:nvPr>
        </p:nvSpPr>
        <p:spPr/>
        <p:txBody>
          <a:bodyPr>
            <a:normAutofit/>
          </a:bodyPr>
          <a:lstStyle/>
          <a:p>
            <a:r>
              <a:rPr kumimoji="1" lang="en-US" altLang="ja-JP" sz="6000" b="1" dirty="0">
                <a:latin typeface="Meiryo" panose="020B0604030504040204" pitchFamily="34" charset="-128"/>
                <a:ea typeface="Meiryo" panose="020B0604030504040204" pitchFamily="34" charset="-128"/>
              </a:rPr>
              <a:t>Code </a:t>
            </a:r>
            <a:r>
              <a:rPr kumimoji="1" lang="en-US" altLang="ja-JP" sz="6000" b="1" dirty="0" err="1">
                <a:latin typeface="Meiryo" panose="020B0604030504040204" pitchFamily="34" charset="-128"/>
                <a:ea typeface="Meiryo" panose="020B0604030504040204" pitchFamily="34" charset="-128"/>
              </a:rPr>
              <a:t>Aile</a:t>
            </a:r>
            <a:r>
              <a:rPr kumimoji="1" lang="ja-JP" altLang="en-US" sz="6000" b="1">
                <a:latin typeface="Meiryo" panose="020B0604030504040204" pitchFamily="34" charset="-128"/>
                <a:ea typeface="Meiryo" panose="020B0604030504040204" pitchFamily="34" charset="-128"/>
              </a:rPr>
              <a:t>に必要な要件</a:t>
            </a:r>
          </a:p>
        </p:txBody>
      </p:sp>
      <p:sp>
        <p:nvSpPr>
          <p:cNvPr id="3" name="コンテンツ プレースホルダー 2">
            <a:extLst>
              <a:ext uri="{FF2B5EF4-FFF2-40B4-BE49-F238E27FC236}">
                <a16:creationId xmlns:a16="http://schemas.microsoft.com/office/drawing/2014/main" id="{B61A20EE-0F22-834C-3FF1-8C3664D42912}"/>
              </a:ext>
            </a:extLst>
          </p:cNvPr>
          <p:cNvSpPr>
            <a:spLocks noGrp="1"/>
          </p:cNvSpPr>
          <p:nvPr>
            <p:ph idx="1"/>
          </p:nvPr>
        </p:nvSpPr>
        <p:spPr>
          <a:xfrm>
            <a:off x="838200" y="1422393"/>
            <a:ext cx="11019020" cy="875194"/>
          </a:xfrm>
        </p:spPr>
        <p:txBody>
          <a:bodyPr>
            <a:noAutofit/>
          </a:bodyPr>
          <a:lstStyle/>
          <a:p>
            <a:r>
              <a:rPr kumimoji="1" lang="ja-JP" altLang="en-US" sz="3600">
                <a:latin typeface="Meiryo" panose="020B0604030504040204" pitchFamily="34" charset="-128"/>
                <a:ea typeface="Meiryo" panose="020B0604030504040204" pitchFamily="34" charset="-128"/>
              </a:rPr>
              <a:t>ユーザーに視覚的フィードバックと達成感を与えること</a:t>
            </a:r>
          </a:p>
        </p:txBody>
      </p:sp>
      <p:pic>
        <p:nvPicPr>
          <p:cNvPr id="5" name="図 4" descr="帽子をかぶったクマの絵&#10;&#10;中程度の精度で自動的に生成された説明">
            <a:extLst>
              <a:ext uri="{FF2B5EF4-FFF2-40B4-BE49-F238E27FC236}">
                <a16:creationId xmlns:a16="http://schemas.microsoft.com/office/drawing/2014/main" id="{814645F6-FD43-9381-415A-0826412E3576}"/>
              </a:ext>
            </a:extLst>
          </p:cNvPr>
          <p:cNvPicPr>
            <a:picLocks noChangeAspect="1"/>
          </p:cNvPicPr>
          <p:nvPr/>
        </p:nvPicPr>
        <p:blipFill>
          <a:blip r:embed="rId4"/>
          <a:stretch>
            <a:fillRect/>
          </a:stretch>
        </p:blipFill>
        <p:spPr>
          <a:xfrm>
            <a:off x="4611668" y="4650884"/>
            <a:ext cx="1540382" cy="1647468"/>
          </a:xfrm>
          <a:prstGeom prst="rect">
            <a:avLst/>
          </a:prstGeom>
        </p:spPr>
      </p:pic>
      <p:pic>
        <p:nvPicPr>
          <p:cNvPr id="7" name="図 6" descr="ペンギンの絵&#10;&#10;自動的に生成された説明">
            <a:extLst>
              <a:ext uri="{FF2B5EF4-FFF2-40B4-BE49-F238E27FC236}">
                <a16:creationId xmlns:a16="http://schemas.microsoft.com/office/drawing/2014/main" id="{B093D839-D8B5-2347-3A8C-C36CE3B6B6B9}"/>
              </a:ext>
            </a:extLst>
          </p:cNvPr>
          <p:cNvPicPr>
            <a:picLocks noChangeAspect="1"/>
          </p:cNvPicPr>
          <p:nvPr/>
        </p:nvPicPr>
        <p:blipFill>
          <a:blip r:embed="rId5"/>
          <a:stretch>
            <a:fillRect/>
          </a:stretch>
        </p:blipFill>
        <p:spPr>
          <a:xfrm>
            <a:off x="7323275" y="3218314"/>
            <a:ext cx="2202227" cy="3080038"/>
          </a:xfrm>
          <a:prstGeom prst="rect">
            <a:avLst/>
          </a:prstGeom>
        </p:spPr>
      </p:pic>
      <p:grpSp>
        <p:nvGrpSpPr>
          <p:cNvPr id="12" name="グループ化 11">
            <a:extLst>
              <a:ext uri="{FF2B5EF4-FFF2-40B4-BE49-F238E27FC236}">
                <a16:creationId xmlns:a16="http://schemas.microsoft.com/office/drawing/2014/main" id="{B4C2E19D-0B45-A3BD-B29E-F0DE8EBFA9D3}"/>
              </a:ext>
            </a:extLst>
          </p:cNvPr>
          <p:cNvGrpSpPr/>
          <p:nvPr/>
        </p:nvGrpSpPr>
        <p:grpSpPr>
          <a:xfrm>
            <a:off x="1293541" y="4538988"/>
            <a:ext cx="2743200" cy="1953887"/>
            <a:chOff x="890550" y="3579000"/>
            <a:chExt cx="3759200" cy="2540000"/>
          </a:xfrm>
        </p:grpSpPr>
        <p:pic>
          <p:nvPicPr>
            <p:cNvPr id="9" name="図 8">
              <a:extLst>
                <a:ext uri="{FF2B5EF4-FFF2-40B4-BE49-F238E27FC236}">
                  <a16:creationId xmlns:a16="http://schemas.microsoft.com/office/drawing/2014/main" id="{7AC09201-F1C6-7107-C7A9-6C9AF00BF51D}"/>
                </a:ext>
              </a:extLst>
            </p:cNvPr>
            <p:cNvPicPr>
              <a:picLocks noChangeAspect="1"/>
            </p:cNvPicPr>
            <p:nvPr/>
          </p:nvPicPr>
          <p:blipFill>
            <a:blip r:embed="rId6"/>
            <a:stretch>
              <a:fillRect/>
            </a:stretch>
          </p:blipFill>
          <p:spPr>
            <a:xfrm>
              <a:off x="2770150" y="3579000"/>
              <a:ext cx="1879600" cy="2540000"/>
            </a:xfrm>
            <a:prstGeom prst="rect">
              <a:avLst/>
            </a:prstGeom>
          </p:spPr>
        </p:pic>
        <p:pic>
          <p:nvPicPr>
            <p:cNvPr id="11" name="図 10" descr="文字と絵が描かれた絵&#10;&#10;低い精度で自動的に生成された説明">
              <a:extLst>
                <a:ext uri="{FF2B5EF4-FFF2-40B4-BE49-F238E27FC236}">
                  <a16:creationId xmlns:a16="http://schemas.microsoft.com/office/drawing/2014/main" id="{27AA76B2-DD61-73BB-34EC-10DCF880BEE5}"/>
                </a:ext>
              </a:extLst>
            </p:cNvPr>
            <p:cNvPicPr>
              <a:picLocks noChangeAspect="1"/>
            </p:cNvPicPr>
            <p:nvPr/>
          </p:nvPicPr>
          <p:blipFill>
            <a:blip r:embed="rId7"/>
            <a:stretch>
              <a:fillRect/>
            </a:stretch>
          </p:blipFill>
          <p:spPr>
            <a:xfrm>
              <a:off x="890550" y="3579000"/>
              <a:ext cx="1879600" cy="2540000"/>
            </a:xfrm>
            <a:prstGeom prst="rect">
              <a:avLst/>
            </a:prstGeom>
          </p:spPr>
        </p:pic>
      </p:grpSp>
      <p:sp>
        <p:nvSpPr>
          <p:cNvPr id="13" name="右矢印 12">
            <a:extLst>
              <a:ext uri="{FF2B5EF4-FFF2-40B4-BE49-F238E27FC236}">
                <a16:creationId xmlns:a16="http://schemas.microsoft.com/office/drawing/2014/main" id="{15E161B0-F45D-5987-DA2B-4BB6EE092D50}"/>
              </a:ext>
            </a:extLst>
          </p:cNvPr>
          <p:cNvSpPr/>
          <p:nvPr/>
        </p:nvSpPr>
        <p:spPr>
          <a:xfrm>
            <a:off x="6152050" y="3958677"/>
            <a:ext cx="1092647" cy="2036597"/>
          </a:xfrm>
          <a:prstGeom prst="rightArrow">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ja-JP" altLang="en-US" sz="2400">
                <a:ln w="6350">
                  <a:solidFill>
                    <a:schemeClr val="tx1"/>
                  </a:solidFill>
                </a:ln>
                <a:solidFill>
                  <a:schemeClr val="tx1"/>
                </a:solidFill>
                <a:latin typeface="Meiryo" panose="020B0604030504040204" pitchFamily="34" charset="-128"/>
                <a:ea typeface="Meiryo" panose="020B0604030504040204" pitchFamily="34" charset="-128"/>
              </a:rPr>
              <a:t>成長</a:t>
            </a:r>
            <a:endParaRPr kumimoji="1" lang="ja-JP" altLang="en-US" sz="2400">
              <a:ln w="6350">
                <a:solidFill>
                  <a:schemeClr val="tx1"/>
                </a:solidFill>
              </a:ln>
              <a:solidFill>
                <a:schemeClr val="tx1"/>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7F8FFF99-A017-D980-AC4D-C073465892BC}"/>
              </a:ext>
            </a:extLst>
          </p:cNvPr>
          <p:cNvSpPr txBox="1"/>
          <p:nvPr/>
        </p:nvSpPr>
        <p:spPr>
          <a:xfrm>
            <a:off x="712353" y="2397272"/>
            <a:ext cx="9269847" cy="1200329"/>
          </a:xfrm>
          <a:prstGeom prst="rect">
            <a:avLst/>
          </a:prstGeom>
          <a:noFill/>
        </p:spPr>
        <p:txBody>
          <a:bodyPr wrap="square" rtlCol="0">
            <a:spAutoFit/>
          </a:bodyPr>
          <a:lstStyle/>
          <a:p>
            <a:pPr marL="742950" lvl="1" indent="-285750">
              <a:buFont typeface="Wingdings" pitchFamily="2" charset="2"/>
              <a:buChar char="Ø"/>
            </a:pPr>
            <a:r>
              <a:rPr kumimoji="1" lang="ja-JP" altLang="en-US" sz="3600">
                <a:latin typeface="Meiryo" panose="020B0604030504040204" pitchFamily="34" charset="-128"/>
                <a:ea typeface="Meiryo" panose="020B0604030504040204" pitchFamily="34" charset="-128"/>
              </a:rPr>
              <a:t>プログラミングを介したペットの成長、実績システムの導入</a:t>
            </a:r>
            <a:endParaRPr kumimoji="1" lang="ja-JP" altLang="en-US" sz="3600"/>
          </a:p>
        </p:txBody>
      </p:sp>
      <p:sp>
        <p:nvSpPr>
          <p:cNvPr id="15" name="爆発 1 14">
            <a:extLst>
              <a:ext uri="{FF2B5EF4-FFF2-40B4-BE49-F238E27FC236}">
                <a16:creationId xmlns:a16="http://schemas.microsoft.com/office/drawing/2014/main" id="{D396A5FF-B6D3-4AAE-568B-23B4E07D8AD1}"/>
              </a:ext>
            </a:extLst>
          </p:cNvPr>
          <p:cNvSpPr/>
          <p:nvPr/>
        </p:nvSpPr>
        <p:spPr>
          <a:xfrm>
            <a:off x="1480595" y="3412836"/>
            <a:ext cx="2473377" cy="1424264"/>
          </a:xfrm>
          <a:prstGeom prst="irregularSeal1">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a:latin typeface="Meiryo" panose="020B0604030504040204" pitchFamily="34" charset="-128"/>
                <a:ea typeface="Meiryo" panose="020B0604030504040204" pitchFamily="34" charset="-128"/>
              </a:rPr>
              <a:t>達成感</a:t>
            </a:r>
          </a:p>
        </p:txBody>
      </p:sp>
      <p:sp>
        <p:nvSpPr>
          <p:cNvPr id="16" name="フッター プレースホルダー 15">
            <a:extLst>
              <a:ext uri="{FF2B5EF4-FFF2-40B4-BE49-F238E27FC236}">
                <a16:creationId xmlns:a16="http://schemas.microsoft.com/office/drawing/2014/main" id="{D53B5D49-415B-41CD-057B-A82FD10CC5B1}"/>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17" name="スライド番号プレースホルダー 16">
            <a:extLst>
              <a:ext uri="{FF2B5EF4-FFF2-40B4-BE49-F238E27FC236}">
                <a16:creationId xmlns:a16="http://schemas.microsoft.com/office/drawing/2014/main" id="{9A5A6D6F-9DCA-F5A6-1FD1-06FD3E00B49F}"/>
              </a:ext>
            </a:extLst>
          </p:cNvPr>
          <p:cNvSpPr>
            <a:spLocks noGrp="1"/>
          </p:cNvSpPr>
          <p:nvPr>
            <p:ph type="sldNum" sz="quarter" idx="12"/>
          </p:nvPr>
        </p:nvSpPr>
        <p:spPr/>
        <p:txBody>
          <a:bodyPr/>
          <a:lstStyle/>
          <a:p>
            <a:fld id="{79C521B3-EC1C-1C4E-92EF-1C01EE8CA2AC}" type="slidenum">
              <a:rPr kumimoji="1" lang="ja-JP" altLang="en-US" smtClean="0"/>
              <a:t>4</a:t>
            </a:fld>
            <a:endParaRPr kumimoji="1" lang="ja-JP" altLang="en-US"/>
          </a:p>
        </p:txBody>
      </p:sp>
      <p:sp>
        <p:nvSpPr>
          <p:cNvPr id="18" name="日付プレースホルダー 17">
            <a:extLst>
              <a:ext uri="{FF2B5EF4-FFF2-40B4-BE49-F238E27FC236}">
                <a16:creationId xmlns:a16="http://schemas.microsoft.com/office/drawing/2014/main" id="{425EFDE2-FE89-2411-102A-C17BDDF9B1B4}"/>
              </a:ext>
            </a:extLst>
          </p:cNvPr>
          <p:cNvSpPr>
            <a:spLocks noGrp="1"/>
          </p:cNvSpPr>
          <p:nvPr>
            <p:ph type="dt" sz="half" idx="10"/>
          </p:nvPr>
        </p:nvSpPr>
        <p:spPr/>
        <p:txBody>
          <a:bodyPr/>
          <a:lstStyle/>
          <a:p>
            <a:fld id="{C1E6B77D-FA2F-2545-A73C-4DAFE844B64B}" type="datetime1">
              <a:rPr kumimoji="1" lang="ja-JP" altLang="en-US" smtClean="0"/>
              <a:t>2025/2/12</a:t>
            </a:fld>
            <a:endParaRPr kumimoji="1" lang="ja-JP" altLang="en-US"/>
          </a:p>
        </p:txBody>
      </p:sp>
    </p:spTree>
    <p:custDataLst>
      <p:tags r:id="rId1"/>
    </p:custDataLst>
    <p:extLst>
      <p:ext uri="{BB962C8B-B14F-4D97-AF65-F5344CB8AC3E}">
        <p14:creationId xmlns:p14="http://schemas.microsoft.com/office/powerpoint/2010/main" val="824958447"/>
      </p:ext>
    </p:extLst>
  </p:cSld>
  <p:clrMapOvr>
    <a:masterClrMapping/>
  </p:clrMapOvr>
  <mc:AlternateContent xmlns:mc="http://schemas.openxmlformats.org/markup-compatibility/2006" xmlns:p14="http://schemas.microsoft.com/office/powerpoint/2010/main">
    <mc:Choice Requires="p14">
      <p:transition spd="slow" p14:dur="2000" advTm="33727"/>
    </mc:Choice>
    <mc:Fallback xmlns="">
      <p:transition spd="slow" advTm="337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14" grpId="0"/>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D0193-BD51-CF6E-CAA9-1ADE0023E6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7B31871-4526-1AC4-40EF-863B3F260F84}"/>
              </a:ext>
            </a:extLst>
          </p:cNvPr>
          <p:cNvSpPr>
            <a:spLocks noGrp="1"/>
          </p:cNvSpPr>
          <p:nvPr>
            <p:ph type="title"/>
          </p:nvPr>
        </p:nvSpPr>
        <p:spPr/>
        <p:txBody>
          <a:bodyPr>
            <a:normAutofit/>
          </a:bodyPr>
          <a:lstStyle/>
          <a:p>
            <a:r>
              <a:rPr kumimoji="1" lang="en-US" altLang="ja-JP" sz="6000" b="1" dirty="0">
                <a:latin typeface="Meiryo" panose="020B0604030504040204" pitchFamily="34" charset="-128"/>
                <a:ea typeface="Meiryo" panose="020B0604030504040204" pitchFamily="34" charset="-128"/>
              </a:rPr>
              <a:t>Code </a:t>
            </a:r>
            <a:r>
              <a:rPr kumimoji="1" lang="en-US" altLang="ja-JP" sz="6000" b="1" dirty="0" err="1">
                <a:latin typeface="Meiryo" panose="020B0604030504040204" pitchFamily="34" charset="-128"/>
                <a:ea typeface="Meiryo" panose="020B0604030504040204" pitchFamily="34" charset="-128"/>
              </a:rPr>
              <a:t>Aile</a:t>
            </a:r>
            <a:r>
              <a:rPr kumimoji="1" lang="ja-JP" altLang="en-US" sz="6000" b="1">
                <a:latin typeface="Meiryo" panose="020B0604030504040204" pitchFamily="34" charset="-128"/>
                <a:ea typeface="Meiryo" panose="020B0604030504040204" pitchFamily="34" charset="-128"/>
              </a:rPr>
              <a:t>に必要な要件</a:t>
            </a:r>
          </a:p>
        </p:txBody>
      </p:sp>
      <p:sp>
        <p:nvSpPr>
          <p:cNvPr id="3" name="コンテンツ プレースホルダー 2">
            <a:extLst>
              <a:ext uri="{FF2B5EF4-FFF2-40B4-BE49-F238E27FC236}">
                <a16:creationId xmlns:a16="http://schemas.microsoft.com/office/drawing/2014/main" id="{2DA2470A-3104-0F7C-D8D7-7CF419984356}"/>
              </a:ext>
            </a:extLst>
          </p:cNvPr>
          <p:cNvSpPr>
            <a:spLocks noGrp="1"/>
          </p:cNvSpPr>
          <p:nvPr>
            <p:ph idx="1"/>
          </p:nvPr>
        </p:nvSpPr>
        <p:spPr>
          <a:xfrm>
            <a:off x="838200" y="1825625"/>
            <a:ext cx="6506980" cy="518839"/>
          </a:xfrm>
        </p:spPr>
        <p:txBody>
          <a:bodyPr>
            <a:noAutofit/>
          </a:bodyPr>
          <a:lstStyle/>
          <a:p>
            <a:r>
              <a:rPr kumimoji="1" lang="ja-JP" altLang="en-US" sz="3600">
                <a:latin typeface="Meiryo" panose="020B0604030504040204" pitchFamily="34" charset="-128"/>
                <a:ea typeface="Meiryo" panose="020B0604030504040204" pitchFamily="34" charset="-128"/>
              </a:rPr>
              <a:t>導入・操作が容易であること</a:t>
            </a:r>
          </a:p>
        </p:txBody>
      </p:sp>
      <p:pic>
        <p:nvPicPr>
          <p:cNvPr id="5" name="図 4" descr="アイコン&#10;&#10;自動的に生成された説明">
            <a:extLst>
              <a:ext uri="{FF2B5EF4-FFF2-40B4-BE49-F238E27FC236}">
                <a16:creationId xmlns:a16="http://schemas.microsoft.com/office/drawing/2014/main" id="{BEBFA58A-4DC1-81E8-B406-EF89F957FAA3}"/>
              </a:ext>
            </a:extLst>
          </p:cNvPr>
          <p:cNvPicPr>
            <a:picLocks noChangeAspect="1"/>
          </p:cNvPicPr>
          <p:nvPr/>
        </p:nvPicPr>
        <p:blipFill>
          <a:blip r:embed="rId3"/>
          <a:stretch>
            <a:fillRect/>
          </a:stretch>
        </p:blipFill>
        <p:spPr>
          <a:xfrm>
            <a:off x="8040141" y="2860095"/>
            <a:ext cx="3313659" cy="3313659"/>
          </a:xfrm>
          <a:prstGeom prst="rect">
            <a:avLst/>
          </a:prstGeom>
        </p:spPr>
      </p:pic>
      <p:sp>
        <p:nvSpPr>
          <p:cNvPr id="6" name="テキスト ボックス 5">
            <a:extLst>
              <a:ext uri="{FF2B5EF4-FFF2-40B4-BE49-F238E27FC236}">
                <a16:creationId xmlns:a16="http://schemas.microsoft.com/office/drawing/2014/main" id="{EC78FCA3-67CE-720E-D4DF-6415E7A6DADD}"/>
              </a:ext>
            </a:extLst>
          </p:cNvPr>
          <p:cNvSpPr txBox="1"/>
          <p:nvPr/>
        </p:nvSpPr>
        <p:spPr>
          <a:xfrm>
            <a:off x="1049002" y="2479401"/>
            <a:ext cx="8393658" cy="1077218"/>
          </a:xfrm>
          <a:prstGeom prst="rect">
            <a:avLst/>
          </a:prstGeom>
          <a:noFill/>
        </p:spPr>
        <p:txBody>
          <a:bodyPr wrap="square" rtlCol="0">
            <a:spAutoFit/>
          </a:bodyPr>
          <a:lstStyle/>
          <a:p>
            <a:pPr marL="800100" lvl="1" indent="-342900">
              <a:buFont typeface="Wingdings" pitchFamily="2" charset="2"/>
              <a:buChar char="Ø"/>
            </a:pPr>
            <a:r>
              <a:rPr kumimoji="1" lang="ja-JP" altLang="en-US" sz="3200">
                <a:latin typeface="Meiryo" panose="020B0604030504040204" pitchFamily="34" charset="-128"/>
                <a:ea typeface="Meiryo" panose="020B0604030504040204" pitchFamily="34" charset="-128"/>
              </a:rPr>
              <a:t>メジャーな</a:t>
            </a:r>
            <a:r>
              <a:rPr kumimoji="1" lang="en-US" altLang="ja-JP" sz="3200" dirty="0">
                <a:latin typeface="Meiryo" panose="020B0604030504040204" pitchFamily="34" charset="-128"/>
                <a:ea typeface="Meiryo" panose="020B0604030504040204" pitchFamily="34" charset="-128"/>
              </a:rPr>
              <a:t>IDE</a:t>
            </a:r>
            <a:r>
              <a:rPr kumimoji="1" lang="ja-JP" altLang="en-US" sz="3200">
                <a:latin typeface="Meiryo" panose="020B0604030504040204" pitchFamily="34" charset="-128"/>
                <a:ea typeface="Meiryo" panose="020B0604030504040204" pitchFamily="34" charset="-128"/>
              </a:rPr>
              <a:t>である</a:t>
            </a:r>
            <a:br>
              <a:rPr kumimoji="1" lang="en-US" altLang="ja-JP" sz="3200" dirty="0">
                <a:latin typeface="Meiryo" panose="020B0604030504040204" pitchFamily="34" charset="-128"/>
                <a:ea typeface="Meiryo" panose="020B0604030504040204" pitchFamily="34" charset="-128"/>
              </a:rPr>
            </a:br>
            <a:r>
              <a:rPr kumimoji="1" lang="en-US" altLang="ja-JP" sz="3200" dirty="0" err="1">
                <a:latin typeface="Meiryo" panose="020B0604030504040204" pitchFamily="34" charset="-128"/>
                <a:ea typeface="Meiryo" panose="020B0604030504040204" pitchFamily="34" charset="-128"/>
              </a:rPr>
              <a:t>VSCode</a:t>
            </a:r>
            <a:r>
              <a:rPr kumimoji="1" lang="ja-JP" altLang="en-US" sz="3200">
                <a:latin typeface="Meiryo" panose="020B0604030504040204" pitchFamily="34" charset="-128"/>
                <a:ea typeface="Meiryo" panose="020B0604030504040204" pitchFamily="34" charset="-128"/>
              </a:rPr>
              <a:t>の拡張機能として作成する</a:t>
            </a:r>
            <a:endParaRPr kumimoji="1" lang="ja-JP" altLang="en-US" sz="3200"/>
          </a:p>
        </p:txBody>
      </p:sp>
      <p:sp>
        <p:nvSpPr>
          <p:cNvPr id="9" name="テキスト ボックス 8">
            <a:extLst>
              <a:ext uri="{FF2B5EF4-FFF2-40B4-BE49-F238E27FC236}">
                <a16:creationId xmlns:a16="http://schemas.microsoft.com/office/drawing/2014/main" id="{EF53471D-3A01-3765-01F0-3A7B748D4081}"/>
              </a:ext>
            </a:extLst>
          </p:cNvPr>
          <p:cNvSpPr txBox="1"/>
          <p:nvPr/>
        </p:nvSpPr>
        <p:spPr>
          <a:xfrm>
            <a:off x="1049002" y="4516925"/>
            <a:ext cx="5917004" cy="1077218"/>
          </a:xfrm>
          <a:prstGeom prst="rect">
            <a:avLst/>
          </a:prstGeom>
          <a:noFill/>
        </p:spPr>
        <p:txBody>
          <a:bodyPr wrap="none" rtlCol="0">
            <a:spAutoFit/>
          </a:bodyPr>
          <a:lstStyle/>
          <a:p>
            <a:pPr marL="800100" lvl="1" indent="-342900">
              <a:buFont typeface="Wingdings" pitchFamily="2" charset="2"/>
              <a:buChar char="Ø"/>
            </a:pPr>
            <a:r>
              <a:rPr kumimoji="1" lang="ja-JP" altLang="en-US" sz="3200">
                <a:latin typeface="Meiryo" panose="020B0604030504040204" pitchFamily="34" charset="-128"/>
                <a:ea typeface="Meiryo" panose="020B0604030504040204" pitchFamily="34" charset="-128"/>
              </a:rPr>
              <a:t>ユーザーが操作する要素を</a:t>
            </a:r>
            <a:br>
              <a:rPr kumimoji="1" lang="en-US" altLang="ja-JP" sz="3200" dirty="0">
                <a:latin typeface="Meiryo" panose="020B0604030504040204" pitchFamily="34" charset="-128"/>
                <a:ea typeface="Meiryo" panose="020B0604030504040204" pitchFamily="34" charset="-128"/>
              </a:rPr>
            </a:br>
            <a:r>
              <a:rPr kumimoji="1" lang="ja-JP" altLang="en-US" sz="3200">
                <a:latin typeface="Meiryo" panose="020B0604030504040204" pitchFamily="34" charset="-128"/>
                <a:ea typeface="Meiryo" panose="020B0604030504040204" pitchFamily="34" charset="-128"/>
              </a:rPr>
              <a:t>なるべく少なくする</a:t>
            </a:r>
          </a:p>
        </p:txBody>
      </p:sp>
      <p:sp>
        <p:nvSpPr>
          <p:cNvPr id="10" name="テキスト ボックス 9">
            <a:extLst>
              <a:ext uri="{FF2B5EF4-FFF2-40B4-BE49-F238E27FC236}">
                <a16:creationId xmlns:a16="http://schemas.microsoft.com/office/drawing/2014/main" id="{837533F6-816F-EAB1-5DFA-5869645A4DF3}"/>
              </a:ext>
            </a:extLst>
          </p:cNvPr>
          <p:cNvSpPr txBox="1"/>
          <p:nvPr/>
        </p:nvSpPr>
        <p:spPr>
          <a:xfrm>
            <a:off x="1049001" y="3682829"/>
            <a:ext cx="7866955" cy="584775"/>
          </a:xfrm>
          <a:prstGeom prst="rect">
            <a:avLst/>
          </a:prstGeom>
          <a:noFill/>
        </p:spPr>
        <p:txBody>
          <a:bodyPr wrap="square" rtlCol="0">
            <a:spAutoFit/>
          </a:bodyPr>
          <a:lstStyle/>
          <a:p>
            <a:pPr marL="800100" lvl="1" indent="-342900">
              <a:buFont typeface="Wingdings" pitchFamily="2" charset="2"/>
              <a:buChar char="Ø"/>
            </a:pPr>
            <a:r>
              <a:rPr kumimoji="1" lang="en-US" altLang="ja-JP" sz="3200" dirty="0" err="1">
                <a:latin typeface="Meiryo" panose="020B0604030504040204" pitchFamily="34" charset="-128"/>
                <a:ea typeface="Meiryo" panose="020B0604030504040204" pitchFamily="34" charset="-128"/>
              </a:rPr>
              <a:t>VSCode</a:t>
            </a:r>
            <a:r>
              <a:rPr lang="en-US" altLang="ja-JP" sz="3200" dirty="0" err="1">
                <a:latin typeface="Meiryo" panose="020B0604030504040204" pitchFamily="34" charset="-128"/>
                <a:ea typeface="Meiryo" panose="020B0604030504040204" pitchFamily="34" charset="-128"/>
              </a:rPr>
              <a:t>Marketplace</a:t>
            </a:r>
            <a:r>
              <a:rPr lang="ja-JP" altLang="en-US" sz="3200">
                <a:latin typeface="Meiryo" panose="020B0604030504040204" pitchFamily="34" charset="-128"/>
                <a:ea typeface="Meiryo" panose="020B0604030504040204" pitchFamily="34" charset="-128"/>
              </a:rPr>
              <a:t>で提供する</a:t>
            </a:r>
            <a:endParaRPr kumimoji="1" lang="ja-JP" altLang="en-US" sz="3200"/>
          </a:p>
        </p:txBody>
      </p:sp>
      <p:sp>
        <p:nvSpPr>
          <p:cNvPr id="11" name="フッター プレースホルダー 10">
            <a:extLst>
              <a:ext uri="{FF2B5EF4-FFF2-40B4-BE49-F238E27FC236}">
                <a16:creationId xmlns:a16="http://schemas.microsoft.com/office/drawing/2014/main" id="{F3B84789-DE01-B09F-E27F-57E418E68294}"/>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12" name="スライド番号プレースホルダー 11">
            <a:extLst>
              <a:ext uri="{FF2B5EF4-FFF2-40B4-BE49-F238E27FC236}">
                <a16:creationId xmlns:a16="http://schemas.microsoft.com/office/drawing/2014/main" id="{033F78E9-1DD5-6699-2F36-63134ACE3DD8}"/>
              </a:ext>
            </a:extLst>
          </p:cNvPr>
          <p:cNvSpPr>
            <a:spLocks noGrp="1"/>
          </p:cNvSpPr>
          <p:nvPr>
            <p:ph type="sldNum" sz="quarter" idx="12"/>
          </p:nvPr>
        </p:nvSpPr>
        <p:spPr/>
        <p:txBody>
          <a:bodyPr/>
          <a:lstStyle/>
          <a:p>
            <a:fld id="{79C521B3-EC1C-1C4E-92EF-1C01EE8CA2AC}" type="slidenum">
              <a:rPr kumimoji="1" lang="ja-JP" altLang="en-US" smtClean="0"/>
              <a:t>5</a:t>
            </a:fld>
            <a:endParaRPr kumimoji="1" lang="ja-JP" altLang="en-US"/>
          </a:p>
        </p:txBody>
      </p:sp>
      <p:sp>
        <p:nvSpPr>
          <p:cNvPr id="13" name="日付プレースホルダー 12">
            <a:extLst>
              <a:ext uri="{FF2B5EF4-FFF2-40B4-BE49-F238E27FC236}">
                <a16:creationId xmlns:a16="http://schemas.microsoft.com/office/drawing/2014/main" id="{7FCB0D5A-07B7-5E51-5D57-163F5CFC26BE}"/>
              </a:ext>
            </a:extLst>
          </p:cNvPr>
          <p:cNvSpPr>
            <a:spLocks noGrp="1"/>
          </p:cNvSpPr>
          <p:nvPr>
            <p:ph type="dt" sz="half" idx="10"/>
          </p:nvPr>
        </p:nvSpPr>
        <p:spPr/>
        <p:txBody>
          <a:bodyPr/>
          <a:lstStyle/>
          <a:p>
            <a:fld id="{62A31B48-900B-4F40-B56E-25C0B95FAE1F}" type="datetime1">
              <a:rPr kumimoji="1" lang="ja-JP" altLang="en-US" smtClean="0"/>
              <a:t>2025/2/12</a:t>
            </a:fld>
            <a:endParaRPr kumimoji="1" lang="ja-JP" altLang="en-US"/>
          </a:p>
        </p:txBody>
      </p:sp>
    </p:spTree>
    <p:extLst>
      <p:ext uri="{BB962C8B-B14F-4D97-AF65-F5344CB8AC3E}">
        <p14:creationId xmlns:p14="http://schemas.microsoft.com/office/powerpoint/2010/main" val="135991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DB1F0-5D84-FD81-8E74-4B3B91D4FEE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3B3A025-FF12-F824-F53E-E7CBD2C7E163}"/>
              </a:ext>
            </a:extLst>
          </p:cNvPr>
          <p:cNvSpPr>
            <a:spLocks noGrp="1"/>
          </p:cNvSpPr>
          <p:nvPr>
            <p:ph type="title"/>
          </p:nvPr>
        </p:nvSpPr>
        <p:spPr/>
        <p:txBody>
          <a:bodyPr>
            <a:normAutofit/>
          </a:bodyPr>
          <a:lstStyle/>
          <a:p>
            <a:r>
              <a:rPr lang="ja-JP" sz="6000" b="1">
                <a:latin typeface="Meiryo" panose="020B0604030504040204" pitchFamily="34" charset="-128"/>
                <a:ea typeface="Meiryo" panose="020B0604030504040204" pitchFamily="34" charset="-128"/>
              </a:rPr>
              <a:t>提案システム「Code Aile」</a:t>
            </a:r>
            <a:endParaRPr kumimoji="1" lang="ja-JP" sz="6000" b="1">
              <a:latin typeface="Meiryo" panose="020B0604030504040204" pitchFamily="34" charset="-128"/>
              <a:ea typeface="Meiryo" panose="020B0604030504040204" pitchFamily="34" charset="-128"/>
            </a:endParaRPr>
          </a:p>
        </p:txBody>
      </p:sp>
      <p:sp>
        <p:nvSpPr>
          <p:cNvPr id="3" name="コンテンツ プレースホルダー 2">
            <a:extLst>
              <a:ext uri="{FF2B5EF4-FFF2-40B4-BE49-F238E27FC236}">
                <a16:creationId xmlns:a16="http://schemas.microsoft.com/office/drawing/2014/main" id="{364642DE-ABED-05CD-7068-6492E2DA21A3}"/>
              </a:ext>
            </a:extLst>
          </p:cNvPr>
          <p:cNvSpPr>
            <a:spLocks noGrp="1"/>
          </p:cNvSpPr>
          <p:nvPr>
            <p:ph idx="1"/>
          </p:nvPr>
        </p:nvSpPr>
        <p:spPr>
          <a:xfrm>
            <a:off x="599378" y="1825623"/>
            <a:ext cx="10993244" cy="2251755"/>
          </a:xfrm>
        </p:spPr>
        <p:txBody>
          <a:bodyPr>
            <a:normAutofit/>
          </a:bodyPr>
          <a:lstStyle/>
          <a:p>
            <a:r>
              <a:rPr kumimoji="1" lang="ja-JP" sz="3600">
                <a:latin typeface="Meiryo" panose="020B0604030504040204" pitchFamily="34" charset="-128"/>
                <a:ea typeface="Meiryo" panose="020B0604030504040204" pitchFamily="34" charset="-128"/>
              </a:rPr>
              <a:t>VSCode内でペットを育てる拡張機能</a:t>
            </a:r>
          </a:p>
          <a:p>
            <a:pPr lvl="1">
              <a:buFont typeface="Wingdings" pitchFamily="2" charset="2"/>
              <a:buChar char="Ø"/>
            </a:pPr>
            <a:r>
              <a:rPr kumimoji="1" lang="ja-JP" sz="3200">
                <a:latin typeface="Meiryo" panose="020B0604030504040204" pitchFamily="34" charset="-128"/>
                <a:ea typeface="Meiryo" panose="020B0604030504040204" pitchFamily="34" charset="-128"/>
              </a:rPr>
              <a:t>バーチャルペット(Aile)の育成</a:t>
            </a:r>
          </a:p>
          <a:p>
            <a:pPr lvl="1">
              <a:buFont typeface="Wingdings" pitchFamily="2" charset="2"/>
              <a:buChar char="Ø"/>
            </a:pPr>
            <a:r>
              <a:rPr kumimoji="1" lang="ja-JP" sz="3200">
                <a:latin typeface="Meiryo" panose="020B0604030504040204" pitchFamily="34" charset="-128"/>
                <a:ea typeface="Meiryo" panose="020B0604030504040204" pitchFamily="34" charset="-128"/>
              </a:rPr>
              <a:t>実績システム</a:t>
            </a:r>
          </a:p>
          <a:p>
            <a:pPr lvl="1">
              <a:buFont typeface="Wingdings" pitchFamily="2" charset="2"/>
              <a:buChar char="Ø"/>
            </a:pPr>
            <a:r>
              <a:rPr lang="ja-JP" sz="3200">
                <a:latin typeface="Meiryo" panose="020B0604030504040204" pitchFamily="34" charset="-128"/>
                <a:ea typeface="Meiryo" panose="020B0604030504040204" pitchFamily="34" charset="-128"/>
              </a:rPr>
              <a:t>その他補助機能</a:t>
            </a:r>
            <a:endParaRPr kumimoji="1" lang="ja-JP" sz="3200">
              <a:latin typeface="Meiryo" panose="020B0604030504040204" pitchFamily="34" charset="-128"/>
              <a:ea typeface="Meiryo" panose="020B0604030504040204" pitchFamily="34" charset="-128"/>
            </a:endParaRPr>
          </a:p>
        </p:txBody>
      </p:sp>
      <p:pic>
        <p:nvPicPr>
          <p:cNvPr id="5" name="図 4" descr="グラフィカル ユーザー インターフェイス&#10;&#10;自動的に生成された説明">
            <a:extLst>
              <a:ext uri="{FF2B5EF4-FFF2-40B4-BE49-F238E27FC236}">
                <a16:creationId xmlns:a16="http://schemas.microsoft.com/office/drawing/2014/main" id="{66A04F1C-F9FA-B76C-E5ED-386017BB7234}"/>
              </a:ext>
            </a:extLst>
          </p:cNvPr>
          <p:cNvPicPr>
            <a:picLocks noChangeAspect="1"/>
          </p:cNvPicPr>
          <p:nvPr/>
        </p:nvPicPr>
        <p:blipFill>
          <a:blip r:embed="rId3"/>
          <a:stretch>
            <a:fillRect/>
          </a:stretch>
        </p:blipFill>
        <p:spPr>
          <a:xfrm>
            <a:off x="1939762" y="3969660"/>
            <a:ext cx="2793043" cy="2251755"/>
          </a:xfrm>
          <a:prstGeom prst="rect">
            <a:avLst/>
          </a:prstGeom>
        </p:spPr>
      </p:pic>
      <p:pic>
        <p:nvPicPr>
          <p:cNvPr id="8" name="図 7" descr="グラフィカル ユーザー インターフェイス が含まれている画像&#10;&#10;自動的に生成された説明">
            <a:extLst>
              <a:ext uri="{FF2B5EF4-FFF2-40B4-BE49-F238E27FC236}">
                <a16:creationId xmlns:a16="http://schemas.microsoft.com/office/drawing/2014/main" id="{3E7E839D-7958-886E-3D6F-4B8403060680}"/>
              </a:ext>
            </a:extLst>
          </p:cNvPr>
          <p:cNvPicPr>
            <a:picLocks noChangeAspect="1"/>
          </p:cNvPicPr>
          <p:nvPr/>
        </p:nvPicPr>
        <p:blipFill>
          <a:blip r:embed="rId4"/>
          <a:stretch>
            <a:fillRect/>
          </a:stretch>
        </p:blipFill>
        <p:spPr>
          <a:xfrm>
            <a:off x="5466423" y="3969659"/>
            <a:ext cx="4503510" cy="2251755"/>
          </a:xfrm>
          <a:prstGeom prst="rect">
            <a:avLst/>
          </a:prstGeom>
        </p:spPr>
      </p:pic>
      <p:sp>
        <p:nvSpPr>
          <p:cNvPr id="9" name="フッター プレースホルダー 8">
            <a:extLst>
              <a:ext uri="{FF2B5EF4-FFF2-40B4-BE49-F238E27FC236}">
                <a16:creationId xmlns:a16="http://schemas.microsoft.com/office/drawing/2014/main" id="{56FECAEF-D157-9003-6B94-EAF4E283B4C7}"/>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10" name="スライド番号プレースホルダー 9">
            <a:extLst>
              <a:ext uri="{FF2B5EF4-FFF2-40B4-BE49-F238E27FC236}">
                <a16:creationId xmlns:a16="http://schemas.microsoft.com/office/drawing/2014/main" id="{9F424BDC-895C-1F41-314B-B835FB2083A7}"/>
              </a:ext>
            </a:extLst>
          </p:cNvPr>
          <p:cNvSpPr>
            <a:spLocks noGrp="1"/>
          </p:cNvSpPr>
          <p:nvPr>
            <p:ph type="sldNum" sz="quarter" idx="12"/>
          </p:nvPr>
        </p:nvSpPr>
        <p:spPr/>
        <p:txBody>
          <a:bodyPr/>
          <a:lstStyle/>
          <a:p>
            <a:fld id="{79C521B3-EC1C-1C4E-92EF-1C01EE8CA2AC}" type="slidenum">
              <a:rPr kumimoji="1" lang="ja-JP" altLang="en-US" smtClean="0"/>
              <a:t>6</a:t>
            </a:fld>
            <a:endParaRPr kumimoji="1" lang="ja-JP" altLang="en-US"/>
          </a:p>
        </p:txBody>
      </p:sp>
      <p:sp>
        <p:nvSpPr>
          <p:cNvPr id="11" name="日付プレースホルダー 10">
            <a:extLst>
              <a:ext uri="{FF2B5EF4-FFF2-40B4-BE49-F238E27FC236}">
                <a16:creationId xmlns:a16="http://schemas.microsoft.com/office/drawing/2014/main" id="{C02D749C-0153-3C6D-1DF9-C4658E2DD4E5}"/>
              </a:ext>
            </a:extLst>
          </p:cNvPr>
          <p:cNvSpPr>
            <a:spLocks noGrp="1"/>
          </p:cNvSpPr>
          <p:nvPr>
            <p:ph type="dt" sz="half" idx="10"/>
          </p:nvPr>
        </p:nvSpPr>
        <p:spPr/>
        <p:txBody>
          <a:bodyPr/>
          <a:lstStyle/>
          <a:p>
            <a:fld id="{DB8E5812-B1EF-3543-A67F-068F904E4652}" type="datetime1">
              <a:rPr kumimoji="1" lang="ja-JP" altLang="en-US" smtClean="0"/>
              <a:t>2025/2/12</a:t>
            </a:fld>
            <a:endParaRPr kumimoji="1" lang="ja-JP" altLang="en-US"/>
          </a:p>
        </p:txBody>
      </p:sp>
    </p:spTree>
    <p:extLst>
      <p:ext uri="{BB962C8B-B14F-4D97-AF65-F5344CB8AC3E}">
        <p14:creationId xmlns:p14="http://schemas.microsoft.com/office/powerpoint/2010/main" val="19732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94D0B-2373-6CE6-D343-8FFCDC067FC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F2FB45-9D49-9612-BEEC-1825978D60CC}"/>
              </a:ext>
            </a:extLst>
          </p:cNvPr>
          <p:cNvSpPr>
            <a:spLocks noGrp="1"/>
          </p:cNvSpPr>
          <p:nvPr>
            <p:ph type="title"/>
          </p:nvPr>
        </p:nvSpPr>
        <p:spPr/>
        <p:txBody>
          <a:bodyPr>
            <a:normAutofit/>
          </a:bodyPr>
          <a:lstStyle/>
          <a:p>
            <a:r>
              <a:rPr kumimoji="1" lang="en-US" altLang="ja-JP" sz="6000" b="1" dirty="0">
                <a:latin typeface="Meiryo" panose="020B0604030504040204" pitchFamily="34" charset="-128"/>
                <a:ea typeface="Meiryo" panose="020B0604030504040204" pitchFamily="34" charset="-128"/>
              </a:rPr>
              <a:t>Code </a:t>
            </a:r>
            <a:r>
              <a:rPr kumimoji="1" lang="en-US" altLang="ja-JP" sz="6000" b="1" dirty="0" err="1">
                <a:latin typeface="Meiryo" panose="020B0604030504040204" pitchFamily="34" charset="-128"/>
                <a:ea typeface="Meiryo" panose="020B0604030504040204" pitchFamily="34" charset="-128"/>
              </a:rPr>
              <a:t>Aile</a:t>
            </a:r>
            <a:r>
              <a:rPr kumimoji="1" lang="ja-JP" altLang="en-US" sz="6000" b="1">
                <a:latin typeface="Meiryo" panose="020B0604030504040204" pitchFamily="34" charset="-128"/>
                <a:ea typeface="Meiryo" panose="020B0604030504040204" pitchFamily="34" charset="-128"/>
              </a:rPr>
              <a:t>の機能</a:t>
            </a:r>
          </a:p>
        </p:txBody>
      </p:sp>
      <p:sp>
        <p:nvSpPr>
          <p:cNvPr id="3" name="コンテンツ プレースホルダー 2">
            <a:extLst>
              <a:ext uri="{FF2B5EF4-FFF2-40B4-BE49-F238E27FC236}">
                <a16:creationId xmlns:a16="http://schemas.microsoft.com/office/drawing/2014/main" id="{9C25E58B-63FC-A52D-4285-122FEC2A822A}"/>
              </a:ext>
            </a:extLst>
          </p:cNvPr>
          <p:cNvSpPr>
            <a:spLocks noGrp="1"/>
          </p:cNvSpPr>
          <p:nvPr>
            <p:ph idx="1"/>
          </p:nvPr>
        </p:nvSpPr>
        <p:spPr>
          <a:xfrm>
            <a:off x="838200" y="1547813"/>
            <a:ext cx="10515600" cy="2574244"/>
          </a:xfrm>
        </p:spPr>
        <p:txBody>
          <a:bodyPr>
            <a:noAutofit/>
          </a:bodyPr>
          <a:lstStyle/>
          <a:p>
            <a:r>
              <a:rPr kumimoji="1" lang="ja-JP" altLang="en-US" sz="3200">
                <a:latin typeface="Meiryo" panose="020B0604030504040204" pitchFamily="34" charset="-128"/>
                <a:ea typeface="Meiryo" panose="020B0604030504040204" pitchFamily="34" charset="-128"/>
              </a:rPr>
              <a:t>バーチャルペットの育成</a:t>
            </a:r>
            <a:endParaRPr kumimoji="1" lang="en-US" altLang="ja-JP" sz="3200" dirty="0">
              <a:latin typeface="Meiryo" panose="020B0604030504040204" pitchFamily="34" charset="-128"/>
              <a:ea typeface="Meiryo" panose="020B0604030504040204" pitchFamily="34" charset="-128"/>
            </a:endParaRPr>
          </a:p>
          <a:p>
            <a:pPr lvl="1">
              <a:buFont typeface="Wingdings" pitchFamily="2" charset="2"/>
              <a:buChar char="Ø"/>
            </a:pPr>
            <a:r>
              <a:rPr kumimoji="1" lang="ja-JP" altLang="en-US" sz="2800">
                <a:latin typeface="Meiryo" panose="020B0604030504040204" pitchFamily="34" charset="-128"/>
                <a:ea typeface="Meiryo" panose="020B0604030504040204" pitchFamily="34" charset="-128"/>
              </a:rPr>
              <a:t>サイドバー内を部屋に見立てて、ペットを配置する</a:t>
            </a:r>
            <a:endParaRPr kumimoji="1" lang="en-US" altLang="ja-JP" sz="2800" dirty="0">
              <a:latin typeface="Meiryo" panose="020B0604030504040204" pitchFamily="34" charset="-128"/>
              <a:ea typeface="Meiryo" panose="020B0604030504040204" pitchFamily="34" charset="-128"/>
            </a:endParaRPr>
          </a:p>
          <a:p>
            <a:pPr lvl="1">
              <a:buFont typeface="Wingdings" pitchFamily="2" charset="2"/>
              <a:buChar char="Ø"/>
            </a:pPr>
            <a:r>
              <a:rPr lang="ja-JP" altLang="en-US" sz="2800">
                <a:latin typeface="Meiryo" panose="020B0604030504040204" pitchFamily="34" charset="-128"/>
                <a:ea typeface="Meiryo" panose="020B0604030504040204" pitchFamily="34" charset="-128"/>
              </a:rPr>
              <a:t>事前に用意されている実績を解除することで、</a:t>
            </a:r>
            <a:br>
              <a:rPr lang="en-US" altLang="ja-JP" sz="2800" dirty="0">
                <a:latin typeface="Meiryo" panose="020B0604030504040204" pitchFamily="34" charset="-128"/>
                <a:ea typeface="Meiryo" panose="020B0604030504040204" pitchFamily="34" charset="-128"/>
              </a:rPr>
            </a:br>
            <a:r>
              <a:rPr lang="ja-JP" altLang="en-US" sz="2800">
                <a:latin typeface="Meiryo" panose="020B0604030504040204" pitchFamily="34" charset="-128"/>
                <a:ea typeface="Meiryo" panose="020B0604030504040204" pitchFamily="34" charset="-128"/>
              </a:rPr>
              <a:t>経験値を獲得する</a:t>
            </a:r>
            <a:endParaRPr lang="en-US" altLang="ja-JP" sz="2800" dirty="0">
              <a:latin typeface="Meiryo" panose="020B0604030504040204" pitchFamily="34" charset="-128"/>
              <a:ea typeface="Meiryo" panose="020B0604030504040204" pitchFamily="34" charset="-128"/>
            </a:endParaRPr>
          </a:p>
          <a:p>
            <a:pPr lvl="1">
              <a:buFont typeface="Wingdings" pitchFamily="2" charset="2"/>
              <a:buChar char="Ø"/>
            </a:pPr>
            <a:r>
              <a:rPr lang="ja-JP" altLang="en-US" sz="2800">
                <a:latin typeface="Meiryo" panose="020B0604030504040204" pitchFamily="34" charset="-128"/>
                <a:ea typeface="Meiryo" panose="020B0604030504040204" pitchFamily="34" charset="-128"/>
              </a:rPr>
              <a:t>獲得した経験値に応じてランクが上がり、</a:t>
            </a:r>
            <a:br>
              <a:rPr lang="en-US" altLang="ja-JP" sz="2800" dirty="0">
                <a:latin typeface="Meiryo" panose="020B0604030504040204" pitchFamily="34" charset="-128"/>
                <a:ea typeface="Meiryo" panose="020B0604030504040204" pitchFamily="34" charset="-128"/>
              </a:rPr>
            </a:br>
            <a:r>
              <a:rPr lang="ja-JP" altLang="en-US" sz="2800">
                <a:latin typeface="Meiryo" panose="020B0604030504040204" pitchFamily="34" charset="-128"/>
                <a:ea typeface="Meiryo" panose="020B0604030504040204" pitchFamily="34" charset="-128"/>
              </a:rPr>
              <a:t>ペットが進化可能になる</a:t>
            </a:r>
            <a:endParaRPr lang="en-US" altLang="ja-JP" sz="2800" dirty="0">
              <a:latin typeface="Meiryo" panose="020B0604030504040204" pitchFamily="34" charset="-128"/>
              <a:ea typeface="Meiryo" panose="020B0604030504040204" pitchFamily="34" charset="-128"/>
            </a:endParaRPr>
          </a:p>
        </p:txBody>
      </p:sp>
      <p:pic>
        <p:nvPicPr>
          <p:cNvPr id="4" name="図 3" descr="グラフィカル ユーザー インターフェイス&#10;&#10;自動的に生成された説明">
            <a:extLst>
              <a:ext uri="{FF2B5EF4-FFF2-40B4-BE49-F238E27FC236}">
                <a16:creationId xmlns:a16="http://schemas.microsoft.com/office/drawing/2014/main" id="{FB9B67D7-597B-5BB7-C997-E2478546DE76}"/>
              </a:ext>
            </a:extLst>
          </p:cNvPr>
          <p:cNvPicPr>
            <a:picLocks noChangeAspect="1"/>
          </p:cNvPicPr>
          <p:nvPr/>
        </p:nvPicPr>
        <p:blipFill>
          <a:blip r:embed="rId3"/>
          <a:stretch>
            <a:fillRect/>
          </a:stretch>
        </p:blipFill>
        <p:spPr>
          <a:xfrm>
            <a:off x="1618939" y="4247972"/>
            <a:ext cx="2743199" cy="2211571"/>
          </a:xfrm>
          <a:prstGeom prst="rect">
            <a:avLst/>
          </a:prstGeom>
        </p:spPr>
      </p:pic>
      <p:pic>
        <p:nvPicPr>
          <p:cNvPr id="6" name="図 5" descr="グラフィカル ユーザー インターフェイス, アプリケーション&#10;&#10;自動的に生成された説明">
            <a:extLst>
              <a:ext uri="{FF2B5EF4-FFF2-40B4-BE49-F238E27FC236}">
                <a16:creationId xmlns:a16="http://schemas.microsoft.com/office/drawing/2014/main" id="{7CA1AAB4-30AA-CB5E-3C38-E2BC22D209D2}"/>
              </a:ext>
            </a:extLst>
          </p:cNvPr>
          <p:cNvPicPr>
            <a:picLocks noChangeAspect="1"/>
          </p:cNvPicPr>
          <p:nvPr/>
        </p:nvPicPr>
        <p:blipFill>
          <a:blip r:embed="rId4"/>
          <a:stretch>
            <a:fillRect/>
          </a:stretch>
        </p:blipFill>
        <p:spPr>
          <a:xfrm>
            <a:off x="6905059" y="4247973"/>
            <a:ext cx="2585215" cy="2211570"/>
          </a:xfrm>
          <a:prstGeom prst="rect">
            <a:avLst/>
          </a:prstGeom>
        </p:spPr>
      </p:pic>
      <p:sp>
        <p:nvSpPr>
          <p:cNvPr id="7" name="右矢印 6">
            <a:extLst>
              <a:ext uri="{FF2B5EF4-FFF2-40B4-BE49-F238E27FC236}">
                <a16:creationId xmlns:a16="http://schemas.microsoft.com/office/drawing/2014/main" id="{C6CE9944-60C9-DB00-C771-7DC0A0DC56EE}"/>
              </a:ext>
            </a:extLst>
          </p:cNvPr>
          <p:cNvSpPr/>
          <p:nvPr/>
        </p:nvSpPr>
        <p:spPr>
          <a:xfrm>
            <a:off x="4621762" y="4608584"/>
            <a:ext cx="2023672" cy="14903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t>ランク</a:t>
            </a:r>
            <a:r>
              <a:rPr kumimoji="1" lang="en-US" altLang="ja-JP" sz="2400" dirty="0"/>
              <a:t>UP</a:t>
            </a:r>
            <a:endParaRPr kumimoji="1" lang="ja-JP" altLang="en-US" sz="2400"/>
          </a:p>
        </p:txBody>
      </p:sp>
      <p:sp>
        <p:nvSpPr>
          <p:cNvPr id="8" name="フッター プレースホルダー 7">
            <a:extLst>
              <a:ext uri="{FF2B5EF4-FFF2-40B4-BE49-F238E27FC236}">
                <a16:creationId xmlns:a16="http://schemas.microsoft.com/office/drawing/2014/main" id="{E1A945D4-C087-BEA0-12A8-FE7BA7823495}"/>
              </a:ext>
            </a:extLst>
          </p:cNvPr>
          <p:cNvSpPr>
            <a:spLocks noGrp="1"/>
          </p:cNvSpPr>
          <p:nvPr>
            <p:ph type="ftr" sz="quarter" idx="11"/>
          </p:nvPr>
        </p:nvSpPr>
        <p:spPr/>
        <p:txBody>
          <a:bodyPr/>
          <a:lstStyle/>
          <a:p>
            <a:r>
              <a:rPr kumimoji="1" lang="ja-JP" altLang="en-US"/>
              <a:t>特別研究</a:t>
            </a:r>
            <a:r>
              <a:rPr kumimoji="1" lang="en-US" altLang="ja-JP" dirty="0"/>
              <a:t>Ⅱ</a:t>
            </a:r>
            <a:endParaRPr kumimoji="1" lang="ja-JP" altLang="en-US"/>
          </a:p>
        </p:txBody>
      </p:sp>
      <p:sp>
        <p:nvSpPr>
          <p:cNvPr id="9" name="スライド番号プレースホルダー 8">
            <a:extLst>
              <a:ext uri="{FF2B5EF4-FFF2-40B4-BE49-F238E27FC236}">
                <a16:creationId xmlns:a16="http://schemas.microsoft.com/office/drawing/2014/main" id="{C66C34D6-4DE9-DEF0-7863-54088FABC55D}"/>
              </a:ext>
            </a:extLst>
          </p:cNvPr>
          <p:cNvSpPr>
            <a:spLocks noGrp="1"/>
          </p:cNvSpPr>
          <p:nvPr>
            <p:ph type="sldNum" sz="quarter" idx="12"/>
          </p:nvPr>
        </p:nvSpPr>
        <p:spPr/>
        <p:txBody>
          <a:bodyPr/>
          <a:lstStyle/>
          <a:p>
            <a:fld id="{79C521B3-EC1C-1C4E-92EF-1C01EE8CA2AC}" type="slidenum">
              <a:rPr kumimoji="1" lang="ja-JP" altLang="en-US" smtClean="0"/>
              <a:t>7</a:t>
            </a:fld>
            <a:endParaRPr kumimoji="1" lang="ja-JP" altLang="en-US"/>
          </a:p>
        </p:txBody>
      </p:sp>
      <p:sp>
        <p:nvSpPr>
          <p:cNvPr id="10" name="日付プレースホルダー 9">
            <a:extLst>
              <a:ext uri="{FF2B5EF4-FFF2-40B4-BE49-F238E27FC236}">
                <a16:creationId xmlns:a16="http://schemas.microsoft.com/office/drawing/2014/main" id="{D439FF42-B5F7-BA05-5216-B59CA1062AEE}"/>
              </a:ext>
            </a:extLst>
          </p:cNvPr>
          <p:cNvSpPr>
            <a:spLocks noGrp="1"/>
          </p:cNvSpPr>
          <p:nvPr>
            <p:ph type="dt" sz="half" idx="10"/>
          </p:nvPr>
        </p:nvSpPr>
        <p:spPr/>
        <p:txBody>
          <a:bodyPr/>
          <a:lstStyle/>
          <a:p>
            <a:fld id="{62063E02-BADE-4B4A-B04C-153C10C3327F}" type="datetime1">
              <a:rPr kumimoji="1" lang="ja-JP" altLang="en-US" smtClean="0"/>
              <a:t>2025/2/12</a:t>
            </a:fld>
            <a:endParaRPr kumimoji="1" lang="ja-JP" altLang="en-US"/>
          </a:p>
        </p:txBody>
      </p:sp>
    </p:spTree>
    <p:extLst>
      <p:ext uri="{BB962C8B-B14F-4D97-AF65-F5344CB8AC3E}">
        <p14:creationId xmlns:p14="http://schemas.microsoft.com/office/powerpoint/2010/main" val="44370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31CD1-3670-5957-BAFE-059B983DF3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9C00A87-F0F0-4DDD-717B-81F0DF7EFA43}"/>
              </a:ext>
            </a:extLst>
          </p:cNvPr>
          <p:cNvSpPr>
            <a:spLocks noGrp="1"/>
          </p:cNvSpPr>
          <p:nvPr>
            <p:ph type="title"/>
          </p:nvPr>
        </p:nvSpPr>
        <p:spPr/>
        <p:txBody>
          <a:bodyPr>
            <a:normAutofit/>
          </a:bodyPr>
          <a:lstStyle/>
          <a:p>
            <a:r>
              <a:rPr kumimoji="1" lang="en-US" altLang="ja-JP" sz="6000" b="1" dirty="0">
                <a:latin typeface="Meiryo" panose="020B0604030504040204" pitchFamily="34" charset="-128"/>
                <a:ea typeface="Meiryo" panose="020B0604030504040204" pitchFamily="34" charset="-128"/>
              </a:rPr>
              <a:t>Code </a:t>
            </a:r>
            <a:r>
              <a:rPr kumimoji="1" lang="en-US" altLang="ja-JP" sz="6000" b="1" dirty="0" err="1">
                <a:latin typeface="Meiryo" panose="020B0604030504040204" pitchFamily="34" charset="-128"/>
                <a:ea typeface="Meiryo" panose="020B0604030504040204" pitchFamily="34" charset="-128"/>
              </a:rPr>
              <a:t>Aile</a:t>
            </a:r>
            <a:r>
              <a:rPr kumimoji="1" lang="ja-JP" altLang="en-US" sz="6000" b="1">
                <a:latin typeface="Meiryo" panose="020B0604030504040204" pitchFamily="34" charset="-128"/>
                <a:ea typeface="Meiryo" panose="020B0604030504040204" pitchFamily="34" charset="-128"/>
              </a:rPr>
              <a:t>の機能</a:t>
            </a:r>
          </a:p>
        </p:txBody>
      </p:sp>
      <p:sp>
        <p:nvSpPr>
          <p:cNvPr id="3" name="コンテンツ プレースホルダー 2">
            <a:extLst>
              <a:ext uri="{FF2B5EF4-FFF2-40B4-BE49-F238E27FC236}">
                <a16:creationId xmlns:a16="http://schemas.microsoft.com/office/drawing/2014/main" id="{055FB967-4790-9E65-AAC0-246051DE1A04}"/>
              </a:ext>
            </a:extLst>
          </p:cNvPr>
          <p:cNvSpPr>
            <a:spLocks noGrp="1"/>
          </p:cNvSpPr>
          <p:nvPr>
            <p:ph idx="1"/>
          </p:nvPr>
        </p:nvSpPr>
        <p:spPr>
          <a:xfrm>
            <a:off x="838199" y="1825625"/>
            <a:ext cx="10914089" cy="4351338"/>
          </a:xfrm>
        </p:spPr>
        <p:txBody>
          <a:bodyPr>
            <a:normAutofit fontScale="92500" lnSpcReduction="10000"/>
          </a:bodyPr>
          <a:lstStyle/>
          <a:p>
            <a:r>
              <a:rPr kumimoji="1" lang="ja-JP" altLang="en-US" sz="3600">
                <a:latin typeface="Meiryo" panose="020B0604030504040204" pitchFamily="34" charset="-128"/>
                <a:ea typeface="Meiryo" panose="020B0604030504040204" pitchFamily="34" charset="-128"/>
              </a:rPr>
              <a:t>実績システム</a:t>
            </a:r>
            <a:endParaRPr kumimoji="1" lang="en-US" altLang="ja-JP" sz="3600" dirty="0">
              <a:latin typeface="Meiryo" panose="020B0604030504040204" pitchFamily="34" charset="-128"/>
              <a:ea typeface="Meiryo" panose="020B0604030504040204" pitchFamily="34" charset="-128"/>
            </a:endParaRPr>
          </a:p>
          <a:p>
            <a:pPr lvl="1">
              <a:buFont typeface="Wingdings" pitchFamily="2" charset="2"/>
              <a:buChar char="Ø"/>
            </a:pPr>
            <a:r>
              <a:rPr kumimoji="1" lang="en-US" altLang="ja-JP" sz="3200" dirty="0" err="1">
                <a:latin typeface="Meiryo" panose="020B0604030504040204" pitchFamily="34" charset="-128"/>
                <a:ea typeface="Meiryo" panose="020B0604030504040204" pitchFamily="34" charset="-128"/>
              </a:rPr>
              <a:t>VSCode</a:t>
            </a:r>
            <a:r>
              <a:rPr kumimoji="1" lang="en-US" altLang="ja-JP" sz="3200" dirty="0">
                <a:latin typeface="Meiryo" panose="020B0604030504040204" pitchFamily="34" charset="-128"/>
                <a:ea typeface="Meiryo" panose="020B0604030504040204" pitchFamily="34" charset="-128"/>
              </a:rPr>
              <a:t> API</a:t>
            </a:r>
            <a:r>
              <a:rPr lang="ja-JP" altLang="en-US" sz="3200">
                <a:latin typeface="Meiryo" panose="020B0604030504040204" pitchFamily="34" charset="-128"/>
                <a:ea typeface="Meiryo" panose="020B0604030504040204" pitchFamily="34" charset="-128"/>
              </a:rPr>
              <a:t>を用いて、ファイルの新規作成・編集・デバッグなどユーザーの操作を追跡するログシステムを実装</a:t>
            </a:r>
            <a:endParaRPr lang="en-US" altLang="ja-JP" sz="3200" dirty="0">
              <a:latin typeface="Meiryo" panose="020B0604030504040204" pitchFamily="34" charset="-128"/>
              <a:ea typeface="Meiryo" panose="020B0604030504040204" pitchFamily="34" charset="-128"/>
            </a:endParaRPr>
          </a:p>
          <a:p>
            <a:pPr lvl="1">
              <a:buFont typeface="Wingdings" pitchFamily="2" charset="2"/>
              <a:buChar char="Ø"/>
            </a:pPr>
            <a:r>
              <a:rPr kumimoji="1" lang="ja-JP" altLang="en-US" sz="3200">
                <a:latin typeface="Meiryo" panose="020B0604030504040204" pitchFamily="34" charset="-128"/>
                <a:ea typeface="Meiryo" panose="020B0604030504040204" pitchFamily="34" charset="-128"/>
              </a:rPr>
              <a:t>追跡ログデータを元に、</a:t>
            </a:r>
            <a:br>
              <a:rPr kumimoji="1" lang="en-US" altLang="ja-JP" sz="3200" dirty="0">
                <a:latin typeface="Meiryo" panose="020B0604030504040204" pitchFamily="34" charset="-128"/>
                <a:ea typeface="Meiryo" panose="020B0604030504040204" pitchFamily="34" charset="-128"/>
              </a:rPr>
            </a:br>
            <a:r>
              <a:rPr kumimoji="1" lang="en-US" altLang="ja-JP" sz="3200" dirty="0">
                <a:latin typeface="Meiryo" panose="020B0604030504040204" pitchFamily="34" charset="-128"/>
                <a:ea typeface="Meiryo" panose="020B0604030504040204" pitchFamily="34" charset="-128"/>
              </a:rPr>
              <a:t>5</a:t>
            </a:r>
            <a:r>
              <a:rPr kumimoji="1" lang="ja-JP" altLang="en-US" sz="3200">
                <a:latin typeface="Meiryo" panose="020B0604030504040204" pitchFamily="34" charset="-128"/>
                <a:ea typeface="Meiryo" panose="020B0604030504040204" pitchFamily="34" charset="-128"/>
              </a:rPr>
              <a:t>分おきに実績を達成しているか判定する</a:t>
            </a:r>
            <a:endParaRPr kumimoji="1" lang="en-US" altLang="ja-JP" sz="3200" dirty="0">
              <a:latin typeface="Meiryo" panose="020B0604030504040204" pitchFamily="34" charset="-128"/>
              <a:ea typeface="Meiryo" panose="020B0604030504040204" pitchFamily="34" charset="-128"/>
            </a:endParaRPr>
          </a:p>
          <a:p>
            <a:pPr lvl="1">
              <a:buFont typeface="Wingdings" pitchFamily="2" charset="2"/>
              <a:buChar char="Ø"/>
            </a:pPr>
            <a:r>
              <a:rPr lang="ja-JP" altLang="en-US" sz="3200">
                <a:latin typeface="Meiryo" panose="020B0604030504040204" pitchFamily="34" charset="-128"/>
                <a:ea typeface="Meiryo" panose="020B0604030504040204" pitchFamily="34" charset="-128"/>
              </a:rPr>
              <a:t>実績内容例</a:t>
            </a:r>
            <a:endParaRPr kumimoji="1" lang="en-US" altLang="ja-JP" sz="3200" dirty="0">
              <a:latin typeface="Meiryo" panose="020B0604030504040204" pitchFamily="34" charset="-128"/>
              <a:ea typeface="Meiryo" panose="020B0604030504040204" pitchFamily="34" charset="-128"/>
            </a:endParaRPr>
          </a:p>
          <a:p>
            <a:pPr lvl="2"/>
            <a:r>
              <a:rPr lang="ja-JP" altLang="en-US" sz="3200">
                <a:latin typeface="Meiryo" panose="020B0604030504040204" pitchFamily="34" charset="-128"/>
                <a:ea typeface="Meiryo" panose="020B0604030504040204" pitchFamily="34" charset="-128"/>
              </a:rPr>
              <a:t>新規ファイルを〇〇個作成した</a:t>
            </a:r>
            <a:endParaRPr lang="en-US" altLang="ja-JP" sz="3200" dirty="0">
              <a:latin typeface="Meiryo" panose="020B0604030504040204" pitchFamily="34" charset="-128"/>
              <a:ea typeface="Meiryo" panose="020B0604030504040204" pitchFamily="34" charset="-128"/>
            </a:endParaRPr>
          </a:p>
          <a:p>
            <a:pPr lvl="2"/>
            <a:r>
              <a:rPr lang="ja-JP" altLang="en-US" sz="3200">
                <a:latin typeface="Meiryo" panose="020B0604030504040204" pitchFamily="34" charset="-128"/>
                <a:ea typeface="Meiryo" panose="020B0604030504040204" pitchFamily="34" charset="-128"/>
              </a:rPr>
              <a:t>デバッグを〇〇回行った</a:t>
            </a:r>
            <a:endParaRPr lang="en-US" altLang="ja-JP" sz="3200" dirty="0">
              <a:latin typeface="Meiryo" panose="020B0604030504040204" pitchFamily="34" charset="-128"/>
              <a:ea typeface="Meiryo" panose="020B0604030504040204" pitchFamily="34" charset="-128"/>
            </a:endParaRPr>
          </a:p>
          <a:p>
            <a:pPr lvl="2"/>
            <a:r>
              <a:rPr lang="ja-JP" altLang="en-US" sz="3200">
                <a:latin typeface="Meiryo" panose="020B0604030504040204" pitchFamily="34" charset="-128"/>
                <a:ea typeface="Meiryo" panose="020B0604030504040204" pitchFamily="34" charset="-128"/>
              </a:rPr>
              <a:t>〇〇種の拡張子のファイルを開いた</a:t>
            </a:r>
            <a:endParaRPr lang="en-US" altLang="ja-JP" sz="3200" dirty="0">
              <a:latin typeface="Meiryo" panose="020B0604030504040204" pitchFamily="34" charset="-128"/>
              <a:ea typeface="Meiryo" panose="020B0604030504040204" pitchFamily="34" charset="-128"/>
            </a:endParaRPr>
          </a:p>
          <a:p>
            <a:pPr marL="3657600" lvl="8" indent="0">
              <a:buNone/>
            </a:pPr>
            <a:r>
              <a:rPr lang="en-US" altLang="ja-JP" sz="3200" dirty="0">
                <a:latin typeface="Meiryo" panose="020B0604030504040204" pitchFamily="34" charset="-128"/>
                <a:ea typeface="Meiryo" panose="020B0604030504040204" pitchFamily="34" charset="-128"/>
              </a:rPr>
              <a:t>		</a:t>
            </a:r>
            <a:r>
              <a:rPr lang="ja-JP" altLang="en-US" sz="3200">
                <a:latin typeface="Meiryo" panose="020B0604030504040204" pitchFamily="34" charset="-128"/>
                <a:ea typeface="Meiryo" panose="020B0604030504040204" pitchFamily="34" charset="-128"/>
              </a:rPr>
              <a:t>など計</a:t>
            </a:r>
            <a:r>
              <a:rPr lang="en-US" altLang="ja-JP" sz="3200" dirty="0">
                <a:latin typeface="Meiryo" panose="020B0604030504040204" pitchFamily="34" charset="-128"/>
                <a:ea typeface="Meiryo" panose="020B0604030504040204" pitchFamily="34" charset="-128"/>
              </a:rPr>
              <a:t>50</a:t>
            </a:r>
            <a:r>
              <a:rPr lang="ja-JP" altLang="en-US" sz="3200">
                <a:latin typeface="Meiryo" panose="020B0604030504040204" pitchFamily="34" charset="-128"/>
                <a:ea typeface="Meiryo" panose="020B0604030504040204" pitchFamily="34" charset="-128"/>
              </a:rPr>
              <a:t>個の実績を用意</a:t>
            </a:r>
            <a:endParaRPr lang="en-US" altLang="ja-JP" sz="3200" dirty="0">
              <a:latin typeface="Meiryo" panose="020B0604030504040204" pitchFamily="34" charset="-128"/>
              <a:ea typeface="Meiryo" panose="020B0604030504040204" pitchFamily="34" charset="-128"/>
            </a:endParaRPr>
          </a:p>
          <a:p>
            <a:pPr lvl="1">
              <a:buFont typeface="Wingdings" pitchFamily="2" charset="2"/>
              <a:buChar char="Ø"/>
            </a:pPr>
            <a:endParaRPr kumimoji="1" lang="en-US" altLang="ja-JP" sz="3200" dirty="0">
              <a:latin typeface="Meiryo" panose="020B0604030504040204" pitchFamily="34" charset="-128"/>
              <a:ea typeface="Meiryo" panose="020B0604030504040204" pitchFamily="34" charset="-128"/>
            </a:endParaRPr>
          </a:p>
          <a:p>
            <a:pPr lvl="2"/>
            <a:endParaRPr kumimoji="1" lang="ja-JP" altLang="en-US" sz="3200">
              <a:latin typeface="Meiryo" panose="020B0604030504040204" pitchFamily="34" charset="-128"/>
              <a:ea typeface="Meiryo" panose="020B0604030504040204" pitchFamily="34" charset="-128"/>
            </a:endParaRPr>
          </a:p>
        </p:txBody>
      </p:sp>
      <p:sp>
        <p:nvSpPr>
          <p:cNvPr id="7" name="フッター プレースホルダー 6">
            <a:extLst>
              <a:ext uri="{FF2B5EF4-FFF2-40B4-BE49-F238E27FC236}">
                <a16:creationId xmlns:a16="http://schemas.microsoft.com/office/drawing/2014/main" id="{84A3F7FE-A065-F2AA-4448-17F6ACA3215D}"/>
              </a:ext>
            </a:extLst>
          </p:cNvPr>
          <p:cNvSpPr>
            <a:spLocks noGrp="1"/>
          </p:cNvSpPr>
          <p:nvPr>
            <p:ph type="ftr" sz="quarter" idx="11"/>
          </p:nvPr>
        </p:nvSpPr>
        <p:spPr/>
        <p:txBody>
          <a:bodyPr/>
          <a:lstStyle/>
          <a:p>
            <a:r>
              <a:rPr kumimoji="1" lang="ja-JP" altLang="en-US"/>
              <a:t>特別研究</a:t>
            </a:r>
            <a:r>
              <a:rPr kumimoji="1" lang="en-US" altLang="ja-JP" dirty="0"/>
              <a:t>Ⅱ</a:t>
            </a:r>
            <a:endParaRPr kumimoji="1" lang="ja-JP" altLang="en-US"/>
          </a:p>
        </p:txBody>
      </p:sp>
      <p:sp>
        <p:nvSpPr>
          <p:cNvPr id="8" name="スライド番号プレースホルダー 7">
            <a:extLst>
              <a:ext uri="{FF2B5EF4-FFF2-40B4-BE49-F238E27FC236}">
                <a16:creationId xmlns:a16="http://schemas.microsoft.com/office/drawing/2014/main" id="{DFE4F5E0-1017-8BF2-09DC-97D1B2C74034}"/>
              </a:ext>
            </a:extLst>
          </p:cNvPr>
          <p:cNvSpPr>
            <a:spLocks noGrp="1"/>
          </p:cNvSpPr>
          <p:nvPr>
            <p:ph type="sldNum" sz="quarter" idx="12"/>
          </p:nvPr>
        </p:nvSpPr>
        <p:spPr/>
        <p:txBody>
          <a:bodyPr/>
          <a:lstStyle/>
          <a:p>
            <a:fld id="{79C521B3-EC1C-1C4E-92EF-1C01EE8CA2AC}" type="slidenum">
              <a:rPr kumimoji="1" lang="ja-JP" altLang="en-US" smtClean="0"/>
              <a:t>8</a:t>
            </a:fld>
            <a:endParaRPr kumimoji="1" lang="ja-JP" altLang="en-US"/>
          </a:p>
        </p:txBody>
      </p:sp>
      <p:sp>
        <p:nvSpPr>
          <p:cNvPr id="9" name="日付プレースホルダー 8">
            <a:extLst>
              <a:ext uri="{FF2B5EF4-FFF2-40B4-BE49-F238E27FC236}">
                <a16:creationId xmlns:a16="http://schemas.microsoft.com/office/drawing/2014/main" id="{A291A0B3-C6BB-C842-DFEF-A548462892BB}"/>
              </a:ext>
            </a:extLst>
          </p:cNvPr>
          <p:cNvSpPr>
            <a:spLocks noGrp="1"/>
          </p:cNvSpPr>
          <p:nvPr>
            <p:ph type="dt" sz="half" idx="10"/>
          </p:nvPr>
        </p:nvSpPr>
        <p:spPr/>
        <p:txBody>
          <a:bodyPr/>
          <a:lstStyle/>
          <a:p>
            <a:fld id="{E21CB64A-AE64-B34D-86E4-B0BDEF98ACBE}" type="datetime1">
              <a:rPr kumimoji="1" lang="ja-JP" altLang="en-US" smtClean="0"/>
              <a:t>2025/2/12</a:t>
            </a:fld>
            <a:endParaRPr kumimoji="1" lang="ja-JP" altLang="en-US"/>
          </a:p>
        </p:txBody>
      </p:sp>
    </p:spTree>
    <p:extLst>
      <p:ext uri="{BB962C8B-B14F-4D97-AF65-F5344CB8AC3E}">
        <p14:creationId xmlns:p14="http://schemas.microsoft.com/office/powerpoint/2010/main" val="23117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0B648-9099-6746-C74D-99569B1BF3B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30480ED-AFF8-11D4-D850-549DAF178067}"/>
              </a:ext>
            </a:extLst>
          </p:cNvPr>
          <p:cNvSpPr>
            <a:spLocks noGrp="1"/>
          </p:cNvSpPr>
          <p:nvPr>
            <p:ph type="title"/>
          </p:nvPr>
        </p:nvSpPr>
        <p:spPr/>
        <p:txBody>
          <a:bodyPr>
            <a:normAutofit/>
          </a:bodyPr>
          <a:lstStyle/>
          <a:p>
            <a:r>
              <a:rPr kumimoji="1" lang="en-US" altLang="ja-JP" sz="6000" b="1" dirty="0">
                <a:latin typeface="Meiryo" panose="020B0604030504040204" pitchFamily="34" charset="-128"/>
                <a:ea typeface="Meiryo" panose="020B0604030504040204" pitchFamily="34" charset="-128"/>
              </a:rPr>
              <a:t>Code </a:t>
            </a:r>
            <a:r>
              <a:rPr kumimoji="1" lang="en-US" altLang="ja-JP" sz="6000" b="1" dirty="0" err="1">
                <a:latin typeface="Meiryo" panose="020B0604030504040204" pitchFamily="34" charset="-128"/>
                <a:ea typeface="Meiryo" panose="020B0604030504040204" pitchFamily="34" charset="-128"/>
              </a:rPr>
              <a:t>Aile</a:t>
            </a:r>
            <a:r>
              <a:rPr kumimoji="1" lang="ja-JP" altLang="en-US" sz="6000" b="1">
                <a:latin typeface="Meiryo" panose="020B0604030504040204" pitchFamily="34" charset="-128"/>
                <a:ea typeface="Meiryo" panose="020B0604030504040204" pitchFamily="34" charset="-128"/>
              </a:rPr>
              <a:t>の機能</a:t>
            </a:r>
          </a:p>
        </p:txBody>
      </p:sp>
      <p:sp>
        <p:nvSpPr>
          <p:cNvPr id="3" name="コンテンツ プレースホルダー 2">
            <a:extLst>
              <a:ext uri="{FF2B5EF4-FFF2-40B4-BE49-F238E27FC236}">
                <a16:creationId xmlns:a16="http://schemas.microsoft.com/office/drawing/2014/main" id="{F9663D69-D9CD-B7CD-2425-C757C306A4CA}"/>
              </a:ext>
            </a:extLst>
          </p:cNvPr>
          <p:cNvSpPr>
            <a:spLocks noGrp="1"/>
          </p:cNvSpPr>
          <p:nvPr>
            <p:ph idx="1"/>
          </p:nvPr>
        </p:nvSpPr>
        <p:spPr>
          <a:xfrm>
            <a:off x="599660" y="1825625"/>
            <a:ext cx="7553739" cy="4351338"/>
          </a:xfrm>
        </p:spPr>
        <p:txBody>
          <a:bodyPr>
            <a:normAutofit/>
          </a:bodyPr>
          <a:lstStyle/>
          <a:p>
            <a:r>
              <a:rPr kumimoji="1" lang="ja-JP" altLang="en-US" sz="4000">
                <a:latin typeface="Meiryo" panose="020B0604030504040204" pitchFamily="34" charset="-128"/>
                <a:ea typeface="Meiryo" panose="020B0604030504040204" pitchFamily="34" charset="-128"/>
              </a:rPr>
              <a:t>その他補助機能</a:t>
            </a:r>
            <a:endParaRPr kumimoji="1" lang="en-US" altLang="ja-JP" sz="4000" dirty="0">
              <a:latin typeface="Meiryo" panose="020B0604030504040204" pitchFamily="34" charset="-128"/>
              <a:ea typeface="Meiryo" panose="020B0604030504040204" pitchFamily="34" charset="-128"/>
            </a:endParaRPr>
          </a:p>
          <a:p>
            <a:pPr lvl="1">
              <a:buFont typeface="Wingdings" pitchFamily="2" charset="2"/>
              <a:buChar char="Ø"/>
            </a:pPr>
            <a:r>
              <a:rPr kumimoji="1" lang="ja-JP" altLang="en-US" sz="3600">
                <a:latin typeface="Meiryo" panose="020B0604030504040204" pitchFamily="34" charset="-128"/>
                <a:ea typeface="Meiryo" panose="020B0604030504040204" pitchFamily="34" charset="-128"/>
              </a:rPr>
              <a:t>操作ログのメッセージ表示</a:t>
            </a:r>
            <a:br>
              <a:rPr kumimoji="1" lang="en-US" altLang="ja-JP" sz="3600" dirty="0">
                <a:latin typeface="Meiryo" panose="020B0604030504040204" pitchFamily="34" charset="-128"/>
                <a:ea typeface="Meiryo" panose="020B0604030504040204" pitchFamily="34" charset="-128"/>
              </a:rPr>
            </a:br>
            <a:br>
              <a:rPr kumimoji="1" lang="en-US" altLang="ja-JP" sz="3600" dirty="0">
                <a:latin typeface="Meiryo" panose="020B0604030504040204" pitchFamily="34" charset="-128"/>
                <a:ea typeface="Meiryo" panose="020B0604030504040204" pitchFamily="34" charset="-128"/>
              </a:rPr>
            </a:br>
            <a:endParaRPr kumimoji="1" lang="en-US" altLang="ja-JP" sz="3600" dirty="0">
              <a:latin typeface="Meiryo" panose="020B0604030504040204" pitchFamily="34" charset="-128"/>
              <a:ea typeface="Meiryo" panose="020B0604030504040204" pitchFamily="34" charset="-128"/>
            </a:endParaRPr>
          </a:p>
          <a:p>
            <a:pPr lvl="1">
              <a:buFont typeface="Wingdings" pitchFamily="2" charset="2"/>
              <a:buChar char="Ø"/>
            </a:pPr>
            <a:endParaRPr kumimoji="1" lang="en-US" altLang="ja-JP" sz="3200" dirty="0">
              <a:latin typeface="Meiryo" panose="020B0604030504040204" pitchFamily="34" charset="-128"/>
              <a:ea typeface="Meiryo" panose="020B0604030504040204" pitchFamily="34" charset="-128"/>
            </a:endParaRPr>
          </a:p>
          <a:p>
            <a:pPr lvl="1">
              <a:buFont typeface="Wingdings" pitchFamily="2" charset="2"/>
              <a:buChar char="Ø"/>
            </a:pPr>
            <a:r>
              <a:rPr lang="ja-JP" altLang="en-US" sz="3600">
                <a:latin typeface="Meiryo" panose="020B0604030504040204" pitchFamily="34" charset="-128"/>
                <a:ea typeface="Meiryo" panose="020B0604030504040204" pitchFamily="34" charset="-128"/>
              </a:rPr>
              <a:t>最近開いたファイルの一覧表示</a:t>
            </a:r>
            <a:endParaRPr kumimoji="1" lang="en-US" altLang="ja-JP" sz="3600" dirty="0">
              <a:latin typeface="Meiryo" panose="020B0604030504040204" pitchFamily="34" charset="-128"/>
              <a:ea typeface="Meiryo" panose="020B0604030504040204" pitchFamily="34" charset="-128"/>
            </a:endParaRPr>
          </a:p>
        </p:txBody>
      </p:sp>
      <p:pic>
        <p:nvPicPr>
          <p:cNvPr id="9" name="図 8" descr="グラフィカル ユーザー インターフェイス, アプリケーション&#10;&#10;自動的に生成された説明">
            <a:extLst>
              <a:ext uri="{FF2B5EF4-FFF2-40B4-BE49-F238E27FC236}">
                <a16:creationId xmlns:a16="http://schemas.microsoft.com/office/drawing/2014/main" id="{1A1E18F6-81EB-16D4-5EE7-FB2544FB1A3A}"/>
              </a:ext>
            </a:extLst>
          </p:cNvPr>
          <p:cNvPicPr>
            <a:picLocks noChangeAspect="1"/>
          </p:cNvPicPr>
          <p:nvPr/>
        </p:nvPicPr>
        <p:blipFill>
          <a:blip r:embed="rId3"/>
          <a:stretch>
            <a:fillRect/>
          </a:stretch>
        </p:blipFill>
        <p:spPr>
          <a:xfrm>
            <a:off x="1111896" y="2984890"/>
            <a:ext cx="5438839" cy="1395304"/>
          </a:xfrm>
          <a:prstGeom prst="rect">
            <a:avLst/>
          </a:prstGeom>
        </p:spPr>
      </p:pic>
      <p:pic>
        <p:nvPicPr>
          <p:cNvPr id="11" name="図 10" descr="テキスト&#10;&#10;中程度の精度で自動的に生成された説明">
            <a:extLst>
              <a:ext uri="{FF2B5EF4-FFF2-40B4-BE49-F238E27FC236}">
                <a16:creationId xmlns:a16="http://schemas.microsoft.com/office/drawing/2014/main" id="{3B27582A-CCDA-421F-7678-F5EA9F2D11C0}"/>
              </a:ext>
            </a:extLst>
          </p:cNvPr>
          <p:cNvPicPr>
            <a:picLocks noChangeAspect="1"/>
          </p:cNvPicPr>
          <p:nvPr/>
        </p:nvPicPr>
        <p:blipFill>
          <a:blip r:embed="rId4"/>
          <a:stretch>
            <a:fillRect/>
          </a:stretch>
        </p:blipFill>
        <p:spPr>
          <a:xfrm>
            <a:off x="1111896" y="5055456"/>
            <a:ext cx="4440583" cy="1256444"/>
          </a:xfrm>
          <a:prstGeom prst="rect">
            <a:avLst/>
          </a:prstGeom>
        </p:spPr>
      </p:pic>
      <p:sp>
        <p:nvSpPr>
          <p:cNvPr id="12" name="テキスト ボックス 11">
            <a:extLst>
              <a:ext uri="{FF2B5EF4-FFF2-40B4-BE49-F238E27FC236}">
                <a16:creationId xmlns:a16="http://schemas.microsoft.com/office/drawing/2014/main" id="{B28BDD1C-2221-CE98-6F2C-89242AD87050}"/>
              </a:ext>
            </a:extLst>
          </p:cNvPr>
          <p:cNvSpPr txBox="1"/>
          <p:nvPr/>
        </p:nvSpPr>
        <p:spPr>
          <a:xfrm>
            <a:off x="7167868" y="2400115"/>
            <a:ext cx="5024132" cy="584775"/>
          </a:xfrm>
          <a:prstGeom prst="rect">
            <a:avLst/>
          </a:prstGeom>
          <a:noFill/>
        </p:spPr>
        <p:txBody>
          <a:bodyPr wrap="none" rtlCol="0">
            <a:spAutoFit/>
          </a:bodyPr>
          <a:lstStyle/>
          <a:p>
            <a:pPr marL="285750" indent="-285750">
              <a:buFont typeface="Wingdings" pitchFamily="2" charset="2"/>
              <a:buChar char="Ø"/>
            </a:pPr>
            <a:r>
              <a:rPr kumimoji="1" lang="ja-JP" altLang="en-US" sz="3200">
                <a:latin typeface="Meiryo" panose="020B0604030504040204" pitchFamily="34" charset="-128"/>
                <a:ea typeface="Meiryo" panose="020B0604030504040204" pitchFamily="34" charset="-128"/>
              </a:rPr>
              <a:t>現在のステータスの確認</a:t>
            </a:r>
          </a:p>
        </p:txBody>
      </p:sp>
      <p:pic>
        <p:nvPicPr>
          <p:cNvPr id="14" name="図 13">
            <a:extLst>
              <a:ext uri="{FF2B5EF4-FFF2-40B4-BE49-F238E27FC236}">
                <a16:creationId xmlns:a16="http://schemas.microsoft.com/office/drawing/2014/main" id="{55ED4877-5EB7-E7D0-0B0A-3C3600445807}"/>
              </a:ext>
            </a:extLst>
          </p:cNvPr>
          <p:cNvPicPr>
            <a:picLocks noChangeAspect="1"/>
          </p:cNvPicPr>
          <p:nvPr/>
        </p:nvPicPr>
        <p:blipFill>
          <a:blip r:embed="rId5"/>
          <a:srcRect l="-1986" t="157" r="1986" b="50000"/>
          <a:stretch/>
        </p:blipFill>
        <p:spPr>
          <a:xfrm>
            <a:off x="8476588" y="2990726"/>
            <a:ext cx="2603516" cy="3286495"/>
          </a:xfrm>
          <a:prstGeom prst="rect">
            <a:avLst/>
          </a:prstGeom>
        </p:spPr>
      </p:pic>
      <p:sp>
        <p:nvSpPr>
          <p:cNvPr id="15" name="フッター プレースホルダー 14">
            <a:extLst>
              <a:ext uri="{FF2B5EF4-FFF2-40B4-BE49-F238E27FC236}">
                <a16:creationId xmlns:a16="http://schemas.microsoft.com/office/drawing/2014/main" id="{F1B466CB-FE84-2DDB-C872-F4320AF2EBD7}"/>
              </a:ext>
            </a:extLst>
          </p:cNvPr>
          <p:cNvSpPr>
            <a:spLocks noGrp="1"/>
          </p:cNvSpPr>
          <p:nvPr>
            <p:ph type="ftr" sz="quarter" idx="11"/>
          </p:nvPr>
        </p:nvSpPr>
        <p:spPr/>
        <p:txBody>
          <a:bodyPr/>
          <a:lstStyle/>
          <a:p>
            <a:r>
              <a:rPr kumimoji="1" lang="ja-JP" altLang="en-US"/>
              <a:t>特別研究</a:t>
            </a:r>
            <a:r>
              <a:rPr kumimoji="1" lang="en-US" altLang="ja-JP"/>
              <a:t>Ⅱ</a:t>
            </a:r>
            <a:endParaRPr kumimoji="1" lang="ja-JP" altLang="en-US"/>
          </a:p>
        </p:txBody>
      </p:sp>
      <p:sp>
        <p:nvSpPr>
          <p:cNvPr id="16" name="スライド番号プレースホルダー 15">
            <a:extLst>
              <a:ext uri="{FF2B5EF4-FFF2-40B4-BE49-F238E27FC236}">
                <a16:creationId xmlns:a16="http://schemas.microsoft.com/office/drawing/2014/main" id="{B151E0FE-1A82-38B7-F117-93BFC71223A2}"/>
              </a:ext>
            </a:extLst>
          </p:cNvPr>
          <p:cNvSpPr>
            <a:spLocks noGrp="1"/>
          </p:cNvSpPr>
          <p:nvPr>
            <p:ph type="sldNum" sz="quarter" idx="12"/>
          </p:nvPr>
        </p:nvSpPr>
        <p:spPr/>
        <p:txBody>
          <a:bodyPr/>
          <a:lstStyle/>
          <a:p>
            <a:fld id="{79C521B3-EC1C-1C4E-92EF-1C01EE8CA2AC}" type="slidenum">
              <a:rPr kumimoji="1" lang="ja-JP" altLang="en-US" smtClean="0"/>
              <a:t>9</a:t>
            </a:fld>
            <a:endParaRPr kumimoji="1" lang="ja-JP" altLang="en-US"/>
          </a:p>
        </p:txBody>
      </p:sp>
      <p:sp>
        <p:nvSpPr>
          <p:cNvPr id="17" name="日付プレースホルダー 16">
            <a:extLst>
              <a:ext uri="{FF2B5EF4-FFF2-40B4-BE49-F238E27FC236}">
                <a16:creationId xmlns:a16="http://schemas.microsoft.com/office/drawing/2014/main" id="{8A36034C-F745-7DB6-0727-8C2E6B2A25A1}"/>
              </a:ext>
            </a:extLst>
          </p:cNvPr>
          <p:cNvSpPr>
            <a:spLocks noGrp="1"/>
          </p:cNvSpPr>
          <p:nvPr>
            <p:ph type="dt" sz="half" idx="10"/>
          </p:nvPr>
        </p:nvSpPr>
        <p:spPr/>
        <p:txBody>
          <a:bodyPr/>
          <a:lstStyle/>
          <a:p>
            <a:fld id="{CF14738E-58CA-9E4C-8B41-ABE9ED80314E}" type="datetime1">
              <a:rPr kumimoji="1" lang="ja-JP" altLang="en-US" smtClean="0"/>
              <a:t>2025/2/12</a:t>
            </a:fld>
            <a:endParaRPr kumimoji="1" lang="ja-JP" altLang="en-US"/>
          </a:p>
        </p:txBody>
      </p:sp>
    </p:spTree>
    <p:extLst>
      <p:ext uri="{BB962C8B-B14F-4D97-AF65-F5344CB8AC3E}">
        <p14:creationId xmlns:p14="http://schemas.microsoft.com/office/powerpoint/2010/main" val="197927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9|2|2.4"/>
</p:tagLst>
</file>

<file path=ppt/tags/tag2.xml><?xml version="1.0" encoding="utf-8"?>
<p:tagLst xmlns:a="http://schemas.openxmlformats.org/drawingml/2006/main" xmlns:r="http://schemas.openxmlformats.org/officeDocument/2006/relationships" xmlns:p="http://schemas.openxmlformats.org/presentationml/2006/main">
  <p:tag name="TIMING" val="|4"/>
</p:tagLst>
</file>

<file path=ppt/tags/tag3.xml><?xml version="1.0" encoding="utf-8"?>
<p:tagLst xmlns:a="http://schemas.openxmlformats.org/drawingml/2006/main" xmlns:r="http://schemas.openxmlformats.org/officeDocument/2006/relationships" xmlns:p="http://schemas.openxmlformats.org/presentationml/2006/main">
  <p:tag name="TIMING" val="|11.7|10.6|1|1.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1293</TotalTime>
  <Words>1084</Words>
  <Application>Microsoft Macintosh PowerPoint</Application>
  <PresentationFormat>ワイド画面</PresentationFormat>
  <Paragraphs>129</Paragraphs>
  <Slides>10</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vt:lpstr>
      <vt:lpstr>游ゴシック</vt:lpstr>
      <vt:lpstr>游ゴシック Light</vt:lpstr>
      <vt:lpstr>Arial</vt:lpstr>
      <vt:lpstr>Wingdings</vt:lpstr>
      <vt:lpstr>Office テーマ</vt:lpstr>
      <vt:lpstr>Code Aile: バーチャルペットを 用いたプログラミング習慣化の試み</vt:lpstr>
      <vt:lpstr>背景・目的</vt:lpstr>
      <vt:lpstr>背景・目的</vt:lpstr>
      <vt:lpstr>Code Aileに必要な要件</vt:lpstr>
      <vt:lpstr>Code Aileに必要な要件</vt:lpstr>
      <vt:lpstr>提案システム「Code Aile」</vt:lpstr>
      <vt:lpstr>Code Aileの機能</vt:lpstr>
      <vt:lpstr>Code Aileの機能</vt:lpstr>
      <vt:lpstr>Code Aileの機能</vt:lpstr>
      <vt:lpstr>評価方法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TSUGIHARA SOSHI</dc:creator>
  <cp:lastModifiedBy>TSUGIHARA SOSHI</cp:lastModifiedBy>
  <cp:revision>6</cp:revision>
  <dcterms:created xsi:type="dcterms:W3CDTF">2025-02-05T18:57:06Z</dcterms:created>
  <dcterms:modified xsi:type="dcterms:W3CDTF">2025-02-12T02:27:11Z</dcterms:modified>
</cp:coreProperties>
</file>