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4555"/>
  </p:normalViewPr>
  <p:slideViewPr>
    <p:cSldViewPr snapToGrid="0">
      <p:cViewPr>
        <p:scale>
          <a:sx n="185" d="100"/>
          <a:sy n="185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8FB8-2C77-BD4A-81D8-C950408949CE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55980-57A6-E94A-8A21-7AC0B68B6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55980-57A6-E94A-8A21-7AC0B68B6B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1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65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1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9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7F9D6-0EB4-E74D-BD96-507F3556B826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026AE5-6292-7094-8B1B-35F0B1ED1549}"/>
              </a:ext>
            </a:extLst>
          </p:cNvPr>
          <p:cNvSpPr/>
          <p:nvPr/>
        </p:nvSpPr>
        <p:spPr>
          <a:xfrm>
            <a:off x="161299" y="2833586"/>
            <a:ext cx="6535384" cy="151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ADC2D8-F824-35BF-5E54-C5090286F193}"/>
              </a:ext>
            </a:extLst>
          </p:cNvPr>
          <p:cNvSpPr>
            <a:spLocks noChangeAspect="1"/>
          </p:cNvSpPr>
          <p:nvPr/>
        </p:nvSpPr>
        <p:spPr>
          <a:xfrm>
            <a:off x="161308" y="162000"/>
            <a:ext cx="6535383" cy="849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Code </a:t>
            </a:r>
            <a:r>
              <a:rPr kumimoji="1" lang="en-US" altLang="ja-JP" sz="20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endParaRPr kumimoji="1"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バーチャルペットを用いたプログラミング習慣化の試み</a:t>
            </a:r>
            <a:endParaRPr kumimoji="1"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r"/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京都産業大学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玉田研究室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次原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蒼司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玉田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春昭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4874AC-0D91-B8DA-EE09-D9FC06CF9F38}"/>
              </a:ext>
            </a:extLst>
          </p:cNvPr>
          <p:cNvSpPr/>
          <p:nvPr/>
        </p:nvSpPr>
        <p:spPr>
          <a:xfrm>
            <a:off x="161308" y="1137086"/>
            <a:ext cx="6535382" cy="359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背景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D38BD8-0258-B6D6-0C38-555BF83B446D}"/>
              </a:ext>
            </a:extLst>
          </p:cNvPr>
          <p:cNvSpPr/>
          <p:nvPr/>
        </p:nvSpPr>
        <p:spPr>
          <a:xfrm>
            <a:off x="161301" y="2470702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習慣化の要件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6339D-8BE8-49C7-83BC-2942DADC0280}"/>
              </a:ext>
            </a:extLst>
          </p:cNvPr>
          <p:cNvSpPr/>
          <p:nvPr/>
        </p:nvSpPr>
        <p:spPr>
          <a:xfrm>
            <a:off x="161296" y="4462735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機能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53E35B-B658-A7CE-8DB0-3FF256FF749F}"/>
              </a:ext>
            </a:extLst>
          </p:cNvPr>
          <p:cNvSpPr/>
          <p:nvPr/>
        </p:nvSpPr>
        <p:spPr>
          <a:xfrm>
            <a:off x="161305" y="1497085"/>
            <a:ext cx="6535381" cy="85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273AEC-6DF5-B142-8F06-9DCA667EAF96}"/>
              </a:ext>
            </a:extLst>
          </p:cNvPr>
          <p:cNvSpPr txBox="1"/>
          <p:nvPr/>
        </p:nvSpPr>
        <p:spPr>
          <a:xfrm>
            <a:off x="180001" y="1511242"/>
            <a:ext cx="2007288" cy="852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初学者はプログラミングの好き嫌いに拘らず、開発を継続的に行うモチベーションを維持することは難しい。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214BBB-0148-831F-3D6F-ACFF77539325}"/>
              </a:ext>
            </a:extLst>
          </p:cNvPr>
          <p:cNvSpPr txBox="1"/>
          <p:nvPr/>
        </p:nvSpPr>
        <p:spPr>
          <a:xfrm>
            <a:off x="3636001" y="1511242"/>
            <a:ext cx="2026409" cy="852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「バーチャルペットの育成」という、ゲーミフィケーションを取り入れることでモチベーションを維持できる環境を提供する。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722484-E175-F386-1F46-4A013F819D79}"/>
              </a:ext>
            </a:extLst>
          </p:cNvPr>
          <p:cNvSpPr txBox="1"/>
          <p:nvPr/>
        </p:nvSpPr>
        <p:spPr>
          <a:xfrm>
            <a:off x="161300" y="2860298"/>
            <a:ext cx="32676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達成感とフィードバック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077415-4389-FECE-300F-A5A9FDC5069E}"/>
              </a:ext>
            </a:extLst>
          </p:cNvPr>
          <p:cNvSpPr txBox="1"/>
          <p:nvPr/>
        </p:nvSpPr>
        <p:spPr>
          <a:xfrm>
            <a:off x="3428988" y="2881358"/>
            <a:ext cx="22123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導入方法・利用方法が容易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3" name="図 22" descr="おもちゃ, 時計 が含まれている画像&#10;&#10;自動的に生成された説明">
            <a:extLst>
              <a:ext uri="{FF2B5EF4-FFF2-40B4-BE49-F238E27FC236}">
                <a16:creationId xmlns:a16="http://schemas.microsoft.com/office/drawing/2014/main" id="{465326C9-A73A-4C9E-023A-6E377750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99" y="1574741"/>
            <a:ext cx="644400" cy="720000"/>
          </a:xfrm>
          <a:prstGeom prst="rect">
            <a:avLst/>
          </a:prstGeom>
          <a:ln>
            <a:noFill/>
          </a:ln>
        </p:spPr>
      </p:pic>
      <p:pic>
        <p:nvPicPr>
          <p:cNvPr id="29" name="図 28" descr="座る, 記号 が含まれている画像&#10;&#10;自動的に生成された説明">
            <a:extLst>
              <a:ext uri="{FF2B5EF4-FFF2-40B4-BE49-F238E27FC236}">
                <a16:creationId xmlns:a16="http://schemas.microsoft.com/office/drawing/2014/main" id="{0F6E6C4C-2FE5-9BF5-A7E1-277E67F7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1" y="1511242"/>
            <a:ext cx="642600" cy="720000"/>
          </a:xfrm>
          <a:prstGeom prst="rect">
            <a:avLst/>
          </a:prstGeom>
          <a:ln>
            <a:noFill/>
          </a:ln>
        </p:spPr>
      </p:pic>
      <p:pic>
        <p:nvPicPr>
          <p:cNvPr id="31" name="図 30" descr="カラフルな絵&#10;&#10;低い精度で自動的に生成された説明">
            <a:extLst>
              <a:ext uri="{FF2B5EF4-FFF2-40B4-BE49-F238E27FC236}">
                <a16:creationId xmlns:a16="http://schemas.microsoft.com/office/drawing/2014/main" id="{1A0384C1-004B-DA4D-BFBA-94FA2A88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93" y="1562994"/>
            <a:ext cx="791602" cy="716400"/>
          </a:xfrm>
          <a:prstGeom prst="rect">
            <a:avLst/>
          </a:prstGeom>
          <a:ln>
            <a:noFill/>
          </a:ln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1A5C008-70E2-0511-69EB-F4213EC58852}"/>
              </a:ext>
            </a:extLst>
          </p:cNvPr>
          <p:cNvCxnSpPr>
            <a:cxnSpLocks/>
          </p:cNvCxnSpPr>
          <p:nvPr/>
        </p:nvCxnSpPr>
        <p:spPr>
          <a:xfrm>
            <a:off x="3580109" y="1523045"/>
            <a:ext cx="0" cy="835814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F2F42C-AD54-721B-8B47-14241EBD14E9}"/>
              </a:ext>
            </a:extLst>
          </p:cNvPr>
          <p:cNvSpPr txBox="1"/>
          <p:nvPr/>
        </p:nvSpPr>
        <p:spPr>
          <a:xfrm>
            <a:off x="161297" y="3043118"/>
            <a:ext cx="3129967" cy="659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ユーザーが開発を行う中で解除できる実績システムを導入し、ペットが成長する様子をユーザーに見せることで、視覚的フィードバックと達成感を与える。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0BF4F0-D345-31C5-E773-D59F20D05D8A}"/>
              </a:ext>
            </a:extLst>
          </p:cNvPr>
          <p:cNvSpPr txBox="1"/>
          <p:nvPr/>
        </p:nvSpPr>
        <p:spPr>
          <a:xfrm>
            <a:off x="3406364" y="3066874"/>
            <a:ext cx="2059547" cy="1044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一般的な拡張機能と同様に、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1500"/>
              </a:lnSpc>
            </a:pP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Visual Studio Marketplace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で提供する。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また、ユーザーがペットに対して明示的に行う操作は少ない。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CAF8DF20-16D2-BBDD-FA65-97EF5A64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08" y="3712631"/>
            <a:ext cx="422716" cy="571236"/>
          </a:xfrm>
          <a:prstGeom prst="rect">
            <a:avLst/>
          </a:prstGeom>
          <a:ln>
            <a:noFill/>
          </a:ln>
        </p:spPr>
      </p:pic>
      <p:pic>
        <p:nvPicPr>
          <p:cNvPr id="42" name="図 41" descr="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1FAEAF99-EBA2-408F-3630-FB215303D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855" y="3705168"/>
            <a:ext cx="422715" cy="571236"/>
          </a:xfrm>
          <a:prstGeom prst="rect">
            <a:avLst/>
          </a:prstGeom>
          <a:ln>
            <a:noFill/>
          </a:ln>
        </p:spPr>
      </p:pic>
      <p:pic>
        <p:nvPicPr>
          <p:cNvPr id="44" name="図 43" descr="帽子をかぶったクマの絵&#10;&#10;中程度の精度で自動的に生成された説明">
            <a:extLst>
              <a:ext uri="{FF2B5EF4-FFF2-40B4-BE49-F238E27FC236}">
                <a16:creationId xmlns:a16="http://schemas.microsoft.com/office/drawing/2014/main" id="{CF56467A-F14C-03A0-550D-BFF63A261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201" y="3822886"/>
            <a:ext cx="421193" cy="450474"/>
          </a:xfrm>
          <a:prstGeom prst="rect">
            <a:avLst/>
          </a:prstGeom>
          <a:ln>
            <a:noFill/>
          </a:ln>
        </p:spPr>
      </p:pic>
      <p:pic>
        <p:nvPicPr>
          <p:cNvPr id="46" name="図 45" descr="ペンギンの絵&#10;&#10;自動的に生成された説明">
            <a:extLst>
              <a:ext uri="{FF2B5EF4-FFF2-40B4-BE49-F238E27FC236}">
                <a16:creationId xmlns:a16="http://schemas.microsoft.com/office/drawing/2014/main" id="{0F0D67A1-6E62-4F82-D96E-A9F2EB425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1526" y="3626243"/>
            <a:ext cx="471751" cy="659792"/>
          </a:xfrm>
          <a:prstGeom prst="rect">
            <a:avLst/>
          </a:prstGeom>
          <a:ln>
            <a:noFill/>
          </a:ln>
        </p:spPr>
      </p:pic>
      <p:sp>
        <p:nvSpPr>
          <p:cNvPr id="48" name="右矢印 47">
            <a:extLst>
              <a:ext uri="{FF2B5EF4-FFF2-40B4-BE49-F238E27FC236}">
                <a16:creationId xmlns:a16="http://schemas.microsoft.com/office/drawing/2014/main" id="{4BFF02C0-F29B-4163-180F-C58E5EBAC124}"/>
              </a:ext>
            </a:extLst>
          </p:cNvPr>
          <p:cNvSpPr/>
          <p:nvPr/>
        </p:nvSpPr>
        <p:spPr>
          <a:xfrm>
            <a:off x="1853245" y="3817755"/>
            <a:ext cx="562785" cy="460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Meiryo" panose="020B0604030504040204" pitchFamily="34" charset="-128"/>
                <a:ea typeface="Meiryo" panose="020B0604030504040204" pitchFamily="34" charset="-128"/>
              </a:rPr>
              <a:t>成長</a:t>
            </a:r>
          </a:p>
        </p:txBody>
      </p:sp>
      <p:pic>
        <p:nvPicPr>
          <p:cNvPr id="50" name="図 49" descr="アイコン&#10;&#10;自動的に生成された説明">
            <a:extLst>
              <a:ext uri="{FF2B5EF4-FFF2-40B4-BE49-F238E27FC236}">
                <a16:creationId xmlns:a16="http://schemas.microsoft.com/office/drawing/2014/main" id="{963BBA61-C409-18E2-8A9E-D69E152DC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998" y="3087203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C378836-A3F4-4EC1-66B9-F8D1318D5DF8}"/>
              </a:ext>
            </a:extLst>
          </p:cNvPr>
          <p:cNvSpPr/>
          <p:nvPr/>
        </p:nvSpPr>
        <p:spPr>
          <a:xfrm>
            <a:off x="172358" y="7372770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結果とまとめ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C47DD9-E8E4-EF62-8A72-FE4B0AB77B5E}"/>
              </a:ext>
            </a:extLst>
          </p:cNvPr>
          <p:cNvSpPr/>
          <p:nvPr/>
        </p:nvSpPr>
        <p:spPr>
          <a:xfrm>
            <a:off x="161295" y="4769331"/>
            <a:ext cx="6535384" cy="250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8E0AF04-538D-E56E-6D55-DF3D264A4074}"/>
              </a:ext>
            </a:extLst>
          </p:cNvPr>
          <p:cNvCxnSpPr>
            <a:cxnSpLocks/>
          </p:cNvCxnSpPr>
          <p:nvPr/>
        </p:nvCxnSpPr>
        <p:spPr>
          <a:xfrm>
            <a:off x="3973506" y="2901411"/>
            <a:ext cx="0" cy="1901635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3F2E4E4-992D-D647-26AE-F5EF0F91E177}"/>
              </a:ext>
            </a:extLst>
          </p:cNvPr>
          <p:cNvSpPr txBox="1"/>
          <p:nvPr/>
        </p:nvSpPr>
        <p:spPr>
          <a:xfrm>
            <a:off x="180001" y="5134175"/>
            <a:ext cx="895532" cy="75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成長前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3C0512-D105-3576-96F7-5642897BC2D9}"/>
              </a:ext>
            </a:extLst>
          </p:cNvPr>
          <p:cNvSpPr txBox="1"/>
          <p:nvPr/>
        </p:nvSpPr>
        <p:spPr>
          <a:xfrm>
            <a:off x="138672" y="4859903"/>
            <a:ext cx="32676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実行画面イメージ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F51A774-554B-9012-6B42-876E7CE4CD41}"/>
              </a:ext>
            </a:extLst>
          </p:cNvPr>
          <p:cNvSpPr txBox="1"/>
          <p:nvPr/>
        </p:nvSpPr>
        <p:spPr>
          <a:xfrm>
            <a:off x="1183645" y="5137550"/>
            <a:ext cx="1731276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サイドバーを部屋に見立てて、育成するキャラクター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を配置する。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実績を解除することでユーザーランクを上げ、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を進化させる。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(EA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ボタン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達成した実績数によって、部屋に飾れるアイテムが追加される。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6D15D4-EE9E-22BE-8E26-9DE951A08D19}"/>
              </a:ext>
            </a:extLst>
          </p:cNvPr>
          <p:cNvSpPr/>
          <p:nvPr/>
        </p:nvSpPr>
        <p:spPr>
          <a:xfrm>
            <a:off x="175526" y="7732769"/>
            <a:ext cx="6516553" cy="208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0F2661F-F883-18C6-1936-201A24AC948B}"/>
              </a:ext>
            </a:extLst>
          </p:cNvPr>
          <p:cNvSpPr txBox="1"/>
          <p:nvPr/>
        </p:nvSpPr>
        <p:spPr>
          <a:xfrm>
            <a:off x="2833140" y="7737525"/>
            <a:ext cx="3849333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プログラミング初学者に開発を習慣化させるための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VSCode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拡張機能「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Code 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」を開発した。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アンケート結果より、バーチャルペットの育成と実績を解除することは、ユーザーに達成感と視覚的フィードバックを与え、開発を継続するモチベーションになる事が分かった。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改善点として、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操作毎のメッセージ表示が煩わしい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次に目指すべき目標を明示する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が自動で進化する様になると良い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7800" lvl="1"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など主に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UI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面での意見が多く寄せられた。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9B2DFB-1BF4-B803-CBBD-381AA98A093F}"/>
              </a:ext>
            </a:extLst>
          </p:cNvPr>
          <p:cNvSpPr txBox="1"/>
          <p:nvPr/>
        </p:nvSpPr>
        <p:spPr>
          <a:xfrm>
            <a:off x="192678" y="6093653"/>
            <a:ext cx="1260651" cy="75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成長後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350E8BB-C3A4-E65A-2EC5-C66A41D534B8}"/>
              </a:ext>
            </a:extLst>
          </p:cNvPr>
          <p:cNvCxnSpPr>
            <a:cxnSpLocks/>
          </p:cNvCxnSpPr>
          <p:nvPr/>
        </p:nvCxnSpPr>
        <p:spPr>
          <a:xfrm>
            <a:off x="4234069" y="4847949"/>
            <a:ext cx="0" cy="2612012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170236C-03B5-5658-A381-4DB8D4BD72F5}"/>
              </a:ext>
            </a:extLst>
          </p:cNvPr>
          <p:cNvSpPr txBox="1"/>
          <p:nvPr/>
        </p:nvSpPr>
        <p:spPr>
          <a:xfrm>
            <a:off x="3003278" y="4843754"/>
            <a:ext cx="1805078" cy="282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その他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D794FC-5E9C-5BC7-7FC2-518549D25985}"/>
              </a:ext>
            </a:extLst>
          </p:cNvPr>
          <p:cNvSpPr txBox="1"/>
          <p:nvPr/>
        </p:nvSpPr>
        <p:spPr>
          <a:xfrm>
            <a:off x="3009620" y="5139440"/>
            <a:ext cx="1578202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ランクと実績の進捗・解除した実績を一覧で見ることができる。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(SUS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ボタン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最近開いたファイルの一覧表示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実績に関連した操作のメッセージ表示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E8A0FA2B-8F52-C92C-077C-50BD585F3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7822" y="5134175"/>
            <a:ext cx="1770968" cy="885484"/>
          </a:xfrm>
          <a:prstGeom prst="rect">
            <a:avLst/>
          </a:prstGeom>
        </p:spPr>
      </p:pic>
      <p:pic>
        <p:nvPicPr>
          <p:cNvPr id="2" name="図 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D79569C-C50F-3AE4-883D-F9C4DFA59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730" y="6300737"/>
            <a:ext cx="982540" cy="840532"/>
          </a:xfrm>
          <a:prstGeom prst="rect">
            <a:avLst/>
          </a:prstGeom>
        </p:spPr>
      </p:pic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55ED480-214C-D013-2F94-40D0C5AFF3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275" y="5347945"/>
            <a:ext cx="972995" cy="701461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60168B1-9962-FCFE-C483-D5D1039D18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7822" y="6089890"/>
            <a:ext cx="1770962" cy="501086"/>
          </a:xfrm>
          <a:prstGeom prst="rect">
            <a:avLst/>
          </a:prstGeom>
        </p:spPr>
      </p:pic>
      <p:pic>
        <p:nvPicPr>
          <p:cNvPr id="1026" name="Picture 2" descr="フォームの回答のグラフ。質問のタイトル: 実績を解除すること、Aileを育てることは、プログラミング開発のモチベーションになりましたか。。回答数: 8 件の回答。">
            <a:extLst>
              <a:ext uri="{FF2B5EF4-FFF2-40B4-BE49-F238E27FC236}">
                <a16:creationId xmlns:a16="http://schemas.microsoft.com/office/drawing/2014/main" id="{74D81F25-71F3-A1F2-16EC-01245729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2" y="7737200"/>
            <a:ext cx="2503416" cy="1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ームの回答のグラフ。質問のタイトル: 開発を継続しようと思った人は、これからもCode Aileを利用しようと思いますか。。回答数: 8 件の回答。">
            <a:extLst>
              <a:ext uri="{FF2B5EF4-FFF2-40B4-BE49-F238E27FC236}">
                <a16:creationId xmlns:a16="http://schemas.microsoft.com/office/drawing/2014/main" id="{EB2707FD-C0B7-71E3-E805-D815B669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1" y="8756682"/>
            <a:ext cx="2519078" cy="1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4F06CB2-F051-9875-5A50-B56F51ECBC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7816" y="6656611"/>
            <a:ext cx="1770968" cy="4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5803</TotalTime>
  <Words>337</Words>
  <Application>Microsoft Macintosh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游ゴシック</vt:lpstr>
      <vt:lpstr>Aptos</vt:lpstr>
      <vt:lpstr>Aptos Display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TSUGIHARA SOSHI</dc:creator>
  <cp:lastModifiedBy>TSUGIHARA SOSHI</cp:lastModifiedBy>
  <cp:revision>9</cp:revision>
  <dcterms:created xsi:type="dcterms:W3CDTF">2024-10-18T09:24:02Z</dcterms:created>
  <dcterms:modified xsi:type="dcterms:W3CDTF">2025-02-18T08:14:46Z</dcterms:modified>
</cp:coreProperties>
</file>