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7" r:id="rId6"/>
    <p:sldId id="265" r:id="rId7"/>
    <p:sldId id="266" r:id="rId8"/>
    <p:sldId id="262" r:id="rId9"/>
    <p:sldId id="264" r:id="rId10"/>
    <p:sldId id="263" r:id="rId11"/>
    <p:sldId id="271" r:id="rId12"/>
    <p:sldId id="270" r:id="rId13"/>
    <p:sldId id="272" r:id="rId14"/>
    <p:sldId id="269" r:id="rId15"/>
    <p:sldId id="268" r:id="rId16"/>
    <p:sldId id="283" r:id="rId17"/>
    <p:sldId id="284" r:id="rId18"/>
    <p:sldId id="273" r:id="rId19"/>
    <p:sldId id="274" r:id="rId20"/>
    <p:sldId id="281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6" autoAdjust="0"/>
    <p:restoredTop sz="94660"/>
  </p:normalViewPr>
  <p:slideViewPr>
    <p:cSldViewPr>
      <p:cViewPr>
        <p:scale>
          <a:sx n="83" d="100"/>
          <a:sy n="83" d="100"/>
        </p:scale>
        <p:origin x="14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F4136-EA4B-4E11-86D3-435C1D017261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CE2B5-610E-4E55-B5B1-7EA091F8C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DE4E-E867-4F48-A2DA-AB438E079BB0}" type="datetime1">
              <a:rPr lang="en-US" smtClean="0"/>
              <a:pPr/>
              <a:t>3/17/2021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225F-5155-4A00-9781-F93B5A6D40A1}" type="datetime1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D2A4-153E-4338-AE55-BC725BB3676D}" type="datetime1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FAAC-9B6E-4A3A-8E32-2266BDDC1CF1}" type="datetime1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4884-4E63-4603-8751-9A07B119030D}" type="datetime1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FD06-E6EA-4E12-9498-4A4AFD225CB0}" type="datetime1">
              <a:rPr lang="en-US" smtClean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8514-8489-435C-B672-4909F96B616B}" type="datetime1">
              <a:rPr lang="en-US" smtClean="0"/>
              <a:pPr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E671-B19C-4033-9F6B-0E87D550F1D4}" type="datetime1">
              <a:rPr lang="en-US" smtClean="0"/>
              <a:pPr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C8A-3C7B-4F74-AA70-77460EC82B0F}" type="datetime1">
              <a:rPr lang="en-US" smtClean="0"/>
              <a:pPr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D6F5-4284-454E-B7F2-0CFA1BF81AAC}" type="datetime1">
              <a:rPr lang="en-US" smtClean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E04-55BD-4AA5-A4F6-5C062321140F}" type="datetime1">
              <a:rPr lang="en-US" smtClean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FCBB07-E48F-4BB0-9EAE-613EE1A6D3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54A648-DBFF-4DC6-88EC-EC1F2C15FDE8}" type="datetime1">
              <a:rPr lang="en-US" smtClean="0"/>
              <a:pPr/>
              <a:t>3/17/2021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FCBB07-E48F-4BB0-9EAE-613EE1A6D33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7620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	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143000"/>
            <a:ext cx="6934200" cy="51816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Facial Attendance System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Supervised By: </a:t>
            </a:r>
            <a:r>
              <a:rPr lang="en-US" sz="2800" dirty="0" err="1" smtClean="0">
                <a:solidFill>
                  <a:schemeClr val="tx1"/>
                </a:solidFill>
              </a:rPr>
              <a:t>Er</a:t>
            </a:r>
            <a:r>
              <a:rPr lang="en-US" sz="2800" dirty="0" smtClean="0">
                <a:solidFill>
                  <a:schemeClr val="tx1"/>
                </a:solidFill>
              </a:rPr>
              <a:t>. Shiva Kumar </a:t>
            </a:r>
            <a:r>
              <a:rPr lang="en-US" sz="2800" dirty="0" err="1" smtClean="0">
                <a:solidFill>
                  <a:schemeClr val="tx1"/>
                </a:solidFill>
              </a:rPr>
              <a:t>Shrestha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Prepared By:</a:t>
            </a:r>
          </a:p>
          <a:p>
            <a:pPr algn="just"/>
            <a:r>
              <a:rPr lang="en-US" sz="2400" dirty="0" smtClean="0">
                <a:latin typeface="Tw Cen MT" panose="020B0602020104020603" pitchFamily="34" charset="0"/>
                <a:cs typeface="Times New Roman" pitchFamily="18" charset="0"/>
              </a:rPr>
              <a:t>		</a:t>
            </a:r>
            <a:r>
              <a:rPr lang="en-US" sz="2400" dirty="0" err="1" smtClean="0">
                <a:latin typeface="Tw Cen MT" panose="020B0602020104020603" pitchFamily="34" charset="0"/>
                <a:cs typeface="Times New Roman" pitchFamily="18" charset="0"/>
              </a:rPr>
              <a:t>Amar</a:t>
            </a:r>
            <a:r>
              <a:rPr lang="en-US" sz="2400" dirty="0" smtClean="0">
                <a:latin typeface="Tw Cen MT" panose="020B0602020104020603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w Cen MT" panose="020B0602020104020603" pitchFamily="34" charset="0"/>
                <a:cs typeface="Times New Roman" pitchFamily="18" charset="0"/>
              </a:rPr>
              <a:t>Nagaju</a:t>
            </a:r>
            <a:r>
              <a:rPr lang="en-US" sz="2400" dirty="0" smtClean="0">
                <a:latin typeface="Tw Cen MT" panose="020B0602020104020603" pitchFamily="34" charset="0"/>
                <a:cs typeface="Times New Roman" pitchFamily="18" charset="0"/>
              </a:rPr>
              <a:t> (730305)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w Cen MT" panose="020B0602020104020603" pitchFamily="34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chemeClr val="tx1"/>
                </a:solidFill>
                <a:latin typeface="Tw Cen MT" panose="020B0602020104020603" pitchFamily="34" charset="0"/>
                <a:cs typeface="Times New Roman" pitchFamily="18" charset="0"/>
              </a:rPr>
              <a:t>Anirudh</a:t>
            </a:r>
            <a:r>
              <a:rPr lang="en-US" sz="2400" dirty="0" smtClean="0">
                <a:solidFill>
                  <a:schemeClr val="tx1"/>
                </a:solidFill>
                <a:latin typeface="Tw Cen MT" panose="020B0602020104020603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w Cen MT" panose="020B0602020104020603" pitchFamily="34" charset="0"/>
                <a:cs typeface="Times New Roman" pitchFamily="18" charset="0"/>
              </a:rPr>
              <a:t>Basukala</a:t>
            </a:r>
            <a:r>
              <a:rPr lang="en-US" sz="2400" dirty="0" smtClean="0">
                <a:solidFill>
                  <a:schemeClr val="tx1"/>
                </a:solidFill>
                <a:latin typeface="Tw Cen MT" panose="020B0602020104020603" pitchFamily="34" charset="0"/>
                <a:cs typeface="Times New Roman" pitchFamily="18" charset="0"/>
              </a:rPr>
              <a:t> (730307)</a:t>
            </a:r>
          </a:p>
          <a:p>
            <a:pPr algn="just"/>
            <a:r>
              <a:rPr lang="en-US" sz="2400" dirty="0" smtClean="0">
                <a:latin typeface="Tw Cen MT" panose="020B0602020104020603" pitchFamily="34" charset="0"/>
                <a:cs typeface="Times New Roman" pitchFamily="18" charset="0"/>
              </a:rPr>
              <a:t>		Manish </a:t>
            </a:r>
            <a:r>
              <a:rPr lang="en-US" sz="2400" dirty="0" err="1" smtClean="0">
                <a:latin typeface="Tw Cen MT" panose="020B0602020104020603" pitchFamily="34" charset="0"/>
                <a:cs typeface="Times New Roman" pitchFamily="18" charset="0"/>
              </a:rPr>
              <a:t>Kharbuja</a:t>
            </a:r>
            <a:r>
              <a:rPr lang="en-US" sz="2400" dirty="0" smtClean="0">
                <a:latin typeface="Tw Cen MT" panose="020B0602020104020603" pitchFamily="34" charset="0"/>
                <a:cs typeface="Times New Roman" pitchFamily="18" charset="0"/>
              </a:rPr>
              <a:t> (730319)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w Cen MT" panose="020B0602020104020603" pitchFamily="34" charset="0"/>
                <a:cs typeface="Times New Roman" pitchFamily="18" charset="0"/>
              </a:rPr>
              <a:t>		Manish </a:t>
            </a:r>
            <a:r>
              <a:rPr lang="en-US" sz="2400" dirty="0" err="1" smtClean="0">
                <a:solidFill>
                  <a:schemeClr val="tx1"/>
                </a:solidFill>
                <a:latin typeface="Tw Cen MT" panose="020B0602020104020603" pitchFamily="34" charset="0"/>
                <a:cs typeface="Times New Roman" pitchFamily="18" charset="0"/>
              </a:rPr>
              <a:t>Nhuchhe</a:t>
            </a:r>
            <a:r>
              <a:rPr lang="en-US" sz="2400" dirty="0" smtClean="0">
                <a:solidFill>
                  <a:schemeClr val="tx1"/>
                </a:solidFill>
                <a:latin typeface="Tw Cen MT" panose="020B0602020104020603" pitchFamily="34" charset="0"/>
                <a:cs typeface="Times New Roman" pitchFamily="18" charset="0"/>
              </a:rPr>
              <a:t> (730320)</a:t>
            </a:r>
          </a:p>
          <a:p>
            <a:pPr algn="just"/>
            <a:r>
              <a:rPr lang="en-US" sz="2400" dirty="0" smtClean="0">
                <a:latin typeface="Tw Cen MT" panose="020B0602020104020603" pitchFamily="34" charset="0"/>
                <a:cs typeface="Times New Roman" pitchFamily="18" charset="0"/>
              </a:rPr>
              <a:t>		Sunder </a:t>
            </a:r>
            <a:r>
              <a:rPr lang="en-US" sz="2400" dirty="0" err="1" smtClean="0">
                <a:latin typeface="Tw Cen MT" panose="020B0602020104020603" pitchFamily="34" charset="0"/>
                <a:cs typeface="Times New Roman" pitchFamily="18" charset="0"/>
              </a:rPr>
              <a:t>Tamakhu</a:t>
            </a:r>
            <a:r>
              <a:rPr lang="en-US" sz="2400" dirty="0" smtClean="0">
                <a:latin typeface="Tw Cen MT" panose="020B0602020104020603" pitchFamily="34" charset="0"/>
                <a:cs typeface="Times New Roman" pitchFamily="18" charset="0"/>
              </a:rPr>
              <a:t> (730345)</a:t>
            </a:r>
            <a:endParaRPr lang="en-US" sz="2400" dirty="0" smtClean="0">
              <a:solidFill>
                <a:schemeClr val="tx1"/>
              </a:solidFill>
              <a:latin typeface="Tw Cen MT" panose="020B0602020104020603" pitchFamily="34" charset="0"/>
              <a:cs typeface="Times New Roman" pitchFamily="18" charset="0"/>
            </a:endParaRP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4818"/>
            <a:ext cx="1323975" cy="1323975"/>
          </a:xfrm>
          <a:prstGeom prst="rect">
            <a:avLst/>
          </a:prstGeom>
        </p:spPr>
      </p:pic>
      <p:pic>
        <p:nvPicPr>
          <p:cNvPr id="12" name="Picture 11" descr="C:\Users\dell\Desktop\super market\KhEC_Logo_12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5334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1524000" y="6248400"/>
            <a:ext cx="6067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Tw Cen MT" panose="020B0602020104020603" pitchFamily="34" charset="0"/>
                <a:cs typeface="Times New Roman" pitchFamily="18" charset="0"/>
              </a:rPr>
              <a:t>17 March 2021</a:t>
            </a:r>
            <a:endParaRPr lang="en-US" sz="2400" dirty="0">
              <a:latin typeface="Tw Cen MT" panose="020B0602020104020603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Use-Case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FCBB07-E48F-4BB0-9EAE-613EE1A6D3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5943600"/>
            <a:ext cx="6572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w Cen MT" panose="020B0602020104020603" pitchFamily="34" charset="0"/>
                <a:cs typeface="Times New Roman" pitchFamily="18" charset="0"/>
              </a:rPr>
              <a:t>Fig: Use Case Diagram</a:t>
            </a:r>
            <a:r>
              <a:rPr lang="en-US" sz="2400" dirty="0" smtClean="0">
                <a:latin typeface="Tw Cen MT" panose="020B0602020104020603" pitchFamily="34" charset="0"/>
              </a:rPr>
              <a:t> of Facial Attendance System</a:t>
            </a:r>
            <a:endParaRPr lang="en-US" sz="2400" dirty="0">
              <a:latin typeface="Tw Cen MT" panose="020B0602020104020603" pitchFamily="34" charset="0"/>
              <a:cs typeface="Times New Roman" pitchFamily="18" charset="0"/>
            </a:endParaRPr>
          </a:p>
        </p:txBody>
      </p:sp>
      <p:pic>
        <p:nvPicPr>
          <p:cNvPr id="9" name="Content Placeholder 8" descr="u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397" y="1295401"/>
            <a:ext cx="8003206" cy="4571999"/>
          </a:xfrm>
        </p:spPr>
      </p:pic>
      <p:pic>
        <p:nvPicPr>
          <p:cNvPr id="7" name="Picture 6" descr="C:\Users\dell\Desktop\super market\KhEC_Logo_12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FCBB07-E48F-4BB0-9EAE-613EE1A6D3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6019800"/>
            <a:ext cx="5721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w Cen MT" panose="020B0602020104020603" pitchFamily="34" charset="0"/>
                <a:cs typeface="Times New Roman" pitchFamily="18" charset="0"/>
              </a:rPr>
              <a:t>Fig: ER Diagram</a:t>
            </a:r>
            <a:r>
              <a:rPr lang="en-US" sz="2400" dirty="0" smtClean="0">
                <a:latin typeface="Tw Cen MT" panose="020B0602020104020603" pitchFamily="34" charset="0"/>
              </a:rPr>
              <a:t> of Facial Attendance System</a:t>
            </a:r>
            <a:endParaRPr lang="en-US" sz="2400" dirty="0">
              <a:latin typeface="Tw Cen MT" panose="020B0602020104020603" pitchFamily="34" charset="0"/>
              <a:cs typeface="Times New Roman" pitchFamily="18" charset="0"/>
            </a:endParaRPr>
          </a:p>
        </p:txBody>
      </p:sp>
      <p:pic>
        <p:nvPicPr>
          <p:cNvPr id="11" name="Content Placeholder 10" descr="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1600"/>
            <a:ext cx="7315200" cy="4495800"/>
          </a:xfrm>
        </p:spPr>
      </p:pic>
      <p:pic>
        <p:nvPicPr>
          <p:cNvPr id="8" name="Picture 7" descr="C:\Users\dell\Desktop\super market\KhEC_Logo_12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00200"/>
            <a:ext cx="7649643" cy="381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FCBB07-E48F-4BB0-9EAE-613EE1A6D33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5867400"/>
            <a:ext cx="637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w Cen MT" panose="020B0602020104020603" pitchFamily="34" charset="0"/>
                <a:cs typeface="Times New Roman" pitchFamily="18" charset="0"/>
              </a:rPr>
              <a:t>Fig: Context Diagram</a:t>
            </a:r>
            <a:r>
              <a:rPr lang="en-US" sz="2400" dirty="0" smtClean="0">
                <a:latin typeface="Tw Cen MT" panose="020B0602020104020603" pitchFamily="34" charset="0"/>
              </a:rPr>
              <a:t> of Facial Attendance System</a:t>
            </a:r>
            <a:endParaRPr lang="en-US" sz="2400" dirty="0">
              <a:latin typeface="Tw Cen MT" panose="020B0602020104020603" pitchFamily="34" charset="0"/>
              <a:cs typeface="Times New Roman" pitchFamily="18" charset="0"/>
            </a:endParaRPr>
          </a:p>
        </p:txBody>
      </p:sp>
      <p:pic>
        <p:nvPicPr>
          <p:cNvPr id="7" name="Picture 6" descr="C:\Users\dell\Desktop\super market\KhEC_Logo_12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Flow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627" y="1935163"/>
            <a:ext cx="4504745" cy="43894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6172200"/>
            <a:ext cx="6678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w Cen MT" panose="020B0602020104020603" pitchFamily="34" charset="0"/>
                <a:cs typeface="Times New Roman" pitchFamily="18" charset="0"/>
              </a:rPr>
              <a:t>Fig: Data Flow Diagram</a:t>
            </a:r>
            <a:r>
              <a:rPr lang="en-US" sz="2400" dirty="0" smtClean="0">
                <a:latin typeface="Tw Cen MT" panose="020B0602020104020603" pitchFamily="34" charset="0"/>
              </a:rPr>
              <a:t> of Facial Attendance System</a:t>
            </a:r>
            <a:endParaRPr lang="en-US" sz="2400" dirty="0">
              <a:latin typeface="Tw Cen MT" panose="020B0602020104020603" pitchFamily="34" charset="0"/>
              <a:cs typeface="Times New Roman" pitchFamily="18" charset="0"/>
            </a:endParaRPr>
          </a:p>
        </p:txBody>
      </p:sp>
      <p:pic>
        <p:nvPicPr>
          <p:cNvPr id="7" name="Picture 6" descr="C:\Users\dell\Desktop\super market\KhEC_Logo_12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020" y="1219200"/>
            <a:ext cx="7779960" cy="4800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6096000"/>
            <a:ext cx="6606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w Cen MT" panose="020B0602020104020603" pitchFamily="34" charset="0"/>
                <a:cs typeface="Times New Roman" pitchFamily="18" charset="0"/>
              </a:rPr>
              <a:t>Fig: Sequence Diagram</a:t>
            </a:r>
            <a:r>
              <a:rPr lang="en-US" sz="2400" dirty="0" smtClean="0">
                <a:latin typeface="Tw Cen MT" panose="020B0602020104020603" pitchFamily="34" charset="0"/>
              </a:rPr>
              <a:t> of Facial Attendance System</a:t>
            </a:r>
            <a:endParaRPr lang="en-US" sz="2400" dirty="0">
              <a:latin typeface="Tw Cen MT" panose="020B0602020104020603" pitchFamily="34" charset="0"/>
              <a:cs typeface="Times New Roman" pitchFamily="18" charset="0"/>
            </a:endParaRPr>
          </a:p>
        </p:txBody>
      </p:sp>
      <p:pic>
        <p:nvPicPr>
          <p:cNvPr id="7" name="Picture 6" descr="C:\Users\dell\Desktop\super market\KhEC_Logo_12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Data Augmentation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Rotation, scaling, zooming, horizontal flip</a:t>
            </a:r>
          </a:p>
          <a:p>
            <a:r>
              <a:rPr lang="en-US" dirty="0" smtClean="0"/>
              <a:t>Parameter Selection</a:t>
            </a:r>
          </a:p>
          <a:p>
            <a:pPr lvl="1"/>
            <a:r>
              <a:rPr lang="en-US" dirty="0"/>
              <a:t>Image size: 224*224</a:t>
            </a:r>
          </a:p>
          <a:p>
            <a:pPr lvl="1"/>
            <a:r>
              <a:rPr lang="en-US" dirty="0"/>
              <a:t>Batch size</a:t>
            </a:r>
            <a:r>
              <a:rPr lang="en-US"/>
              <a:t>: </a:t>
            </a:r>
            <a:r>
              <a:rPr lang="en-US" smtClean="0"/>
              <a:t>25</a:t>
            </a:r>
            <a:endParaRPr lang="en-US" dirty="0"/>
          </a:p>
          <a:p>
            <a:pPr lvl="1"/>
            <a:r>
              <a:rPr lang="en-US" dirty="0"/>
              <a:t>No. of epochs: 20</a:t>
            </a:r>
          </a:p>
          <a:p>
            <a:pPr lvl="1"/>
            <a:r>
              <a:rPr lang="en-US" dirty="0"/>
              <a:t>Learning rate: 0.0001</a:t>
            </a:r>
          </a:p>
          <a:p>
            <a:pPr lvl="1"/>
            <a:r>
              <a:rPr lang="en-US" dirty="0"/>
              <a:t>Activation Function: </a:t>
            </a:r>
            <a:r>
              <a:rPr lang="en-US" dirty="0" err="1" smtClean="0"/>
              <a:t>ReLU</a:t>
            </a:r>
            <a:endParaRPr lang="en-US" dirty="0" smtClean="0"/>
          </a:p>
          <a:p>
            <a:r>
              <a:rPr lang="en-US" dirty="0" smtClean="0"/>
              <a:t>Dataset Selection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C:\Users\dell\Desktop\super market\KhEC_Logo_12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Experimental Analysis of Dataset 1</a:t>
            </a:r>
            <a:endParaRPr lang="en-US" sz="3600" dirty="0"/>
          </a:p>
        </p:txBody>
      </p:sp>
      <p:pic>
        <p:nvPicPr>
          <p:cNvPr id="5" name="Content Placeholder 4" descr="C:\Users\amarn\Downloads\160922628_1051237025279769_3442976349648385897_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38100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C:\Users\amarn\Downloads\161462231_529560241362576_2778126030035031946_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2600"/>
            <a:ext cx="38100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524000" y="5791200"/>
            <a:ext cx="60522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Fig: Accuracy and Loss Graph of Dataset 1</a:t>
            </a:r>
            <a:endParaRPr lang="en-US" sz="2400" dirty="0"/>
          </a:p>
          <a:p>
            <a:endParaRPr lang="en-US" sz="2400" dirty="0">
              <a:latin typeface="Tw Cen MT" panose="020B0602020104020603" pitchFamily="34" charset="0"/>
              <a:cs typeface="Times New Roman" pitchFamily="18" charset="0"/>
            </a:endParaRPr>
          </a:p>
        </p:txBody>
      </p:sp>
      <p:pic>
        <p:nvPicPr>
          <p:cNvPr id="7" name="Picture 6" descr="C:\Users\dell\Desktop\super market\KhEC_Logo_12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Experimental Analysis of Dataset 2</a:t>
            </a:r>
            <a:endParaRPr lang="en-US" sz="3600" dirty="0"/>
          </a:p>
        </p:txBody>
      </p:sp>
      <p:pic>
        <p:nvPicPr>
          <p:cNvPr id="5" name="Content Placeholder 4" descr="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0"/>
            <a:ext cx="3733800" cy="4267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600200"/>
            <a:ext cx="4191000" cy="4114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5791200"/>
            <a:ext cx="60522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Fig: Accuracy and Loss Graph of Dataset 2</a:t>
            </a:r>
            <a:endParaRPr lang="en-US" sz="2400" dirty="0"/>
          </a:p>
          <a:p>
            <a:endParaRPr lang="en-US" sz="2400" dirty="0">
              <a:latin typeface="Tw Cen MT" panose="020B0602020104020603" pitchFamily="34" charset="0"/>
              <a:cs typeface="Times New Roman" pitchFamily="18" charset="0"/>
            </a:endParaRPr>
          </a:p>
        </p:txBody>
      </p:sp>
      <p:pic>
        <p:nvPicPr>
          <p:cNvPr id="8" name="Picture 7" descr="C:\Users\dell\Desktop\super market\KhEC_Logo_12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Done</a:t>
            </a:r>
            <a:endParaRPr lang="en-US" dirty="0"/>
          </a:p>
        </p:txBody>
      </p:sp>
      <p:pic>
        <p:nvPicPr>
          <p:cNvPr id="4" name="Content Placeholder 3" descr="160004774_982916932113416_5430222657515749308_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990601"/>
            <a:ext cx="7467600" cy="4952999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6027003"/>
            <a:ext cx="73180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Fig: </a:t>
            </a:r>
            <a:r>
              <a:rPr lang="en-US" sz="2400" dirty="0"/>
              <a:t>Model Architecture </a:t>
            </a:r>
            <a:r>
              <a:rPr lang="en-US" sz="2400" dirty="0" smtClean="0"/>
              <a:t>of Face </a:t>
            </a:r>
            <a:r>
              <a:rPr lang="en-US" sz="2400" dirty="0"/>
              <a:t>Recognition Model</a:t>
            </a:r>
          </a:p>
          <a:p>
            <a:endParaRPr lang="en-US" sz="2400" dirty="0">
              <a:latin typeface="Tw Cen MT" panose="020B0602020104020603" pitchFamily="34" charset="0"/>
              <a:cs typeface="Times New Roman" pitchFamily="18" charset="0"/>
            </a:endParaRPr>
          </a:p>
        </p:txBody>
      </p:sp>
      <p:pic>
        <p:nvPicPr>
          <p:cNvPr id="6" name="Picture 5" descr="C:\Users\dell\Desktop\super market\KhEC_Logo_12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Work Done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6096000"/>
            <a:ext cx="4189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w Cen MT" panose="020B0602020104020603" pitchFamily="34" charset="0"/>
                <a:cs typeface="Times New Roman" pitchFamily="18" charset="0"/>
              </a:rPr>
              <a:t>Fig: Web Framework Dashboard</a:t>
            </a:r>
            <a:endParaRPr lang="en-US" sz="2400" dirty="0">
              <a:latin typeface="Tw Cen MT" panose="020B0602020104020603" pitchFamily="34" charset="0"/>
              <a:cs typeface="Times New Roman" pitchFamily="18" charset="0"/>
            </a:endParaRPr>
          </a:p>
        </p:txBody>
      </p:sp>
      <p:pic>
        <p:nvPicPr>
          <p:cNvPr id="9" name="Content Placeholder 8" descr="160845521_944798746258293_4183589990030853824_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71600"/>
            <a:ext cx="7803444" cy="4694237"/>
          </a:xfrm>
        </p:spPr>
      </p:pic>
      <p:pic>
        <p:nvPicPr>
          <p:cNvPr id="8" name="Picture 7" descr="C:\Users\dell\Desktop\super market\KhEC_Logo_12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w Cen MT" panose="020B0602020104020603" pitchFamily="34" charset="0"/>
              </a:rPr>
              <a:t/>
            </a:r>
            <a:br>
              <a:rPr lang="en-US" b="1" dirty="0" smtClean="0">
                <a:latin typeface="Tw Cen MT" panose="020B0602020104020603" pitchFamily="34" charset="0"/>
              </a:rPr>
            </a:br>
            <a:r>
              <a:rPr lang="en-US" b="1" dirty="0" smtClean="0">
                <a:latin typeface="Tw Cen MT" panose="020B0602020104020603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w Cen MT" pitchFamily="34" charset="0"/>
                <a:cs typeface="Times New Roman" panose="02020603050405020304" pitchFamily="18" charset="0"/>
              </a:rPr>
              <a:t> Attendance being one of the major factor in colleges, the manual attendance at present is time consuming and error prone.</a:t>
            </a:r>
          </a:p>
          <a:p>
            <a:r>
              <a:rPr lang="en-US" sz="2800" dirty="0" smtClean="0">
                <a:latin typeface="Tw Cen MT" pitchFamily="34" charset="0"/>
                <a:cs typeface="Times New Roman" panose="02020603050405020304" pitchFamily="18" charset="0"/>
              </a:rPr>
              <a:t> Automated attendance system uses face recognition system to record the attendance of students.</a:t>
            </a:r>
          </a:p>
          <a:p>
            <a:r>
              <a:rPr lang="en-US" sz="2800" dirty="0" smtClean="0">
                <a:latin typeface="Tw Cen MT" pitchFamily="34" charset="0"/>
                <a:cs typeface="Times New Roman" panose="02020603050405020304" pitchFamily="18" charset="0"/>
              </a:rPr>
              <a:t> Face detection technique is widely being used in face unlock system and in cameras at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FCBB07-E48F-4BB0-9EAE-613EE1A6D33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C:\Users\dell\Desktop\super market\KhEC_Logo_12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Work Done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6096000"/>
            <a:ext cx="5116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w Cen MT" panose="020B0602020104020603" pitchFamily="34" charset="0"/>
                <a:cs typeface="Times New Roman" pitchFamily="18" charset="0"/>
              </a:rPr>
              <a:t>Fig: Viewing the data in web framework</a:t>
            </a:r>
            <a:endParaRPr lang="en-US" sz="2400" dirty="0">
              <a:latin typeface="Tw Cen MT" panose="020B0602020104020603" pitchFamily="34" charset="0"/>
              <a:cs typeface="Times New Roman" pitchFamily="18" charset="0"/>
            </a:endParaRPr>
          </a:p>
        </p:txBody>
      </p:sp>
      <p:pic>
        <p:nvPicPr>
          <p:cNvPr id="11" name="Content Placeholder 10" descr="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95400"/>
            <a:ext cx="7924800" cy="4572000"/>
          </a:xfrm>
        </p:spPr>
      </p:pic>
      <p:pic>
        <p:nvPicPr>
          <p:cNvPr id="7" name="Picture 6" descr="C:\Users\dell\Desktop\super market\KhEC_Logo_12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Test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600200"/>
            <a:ext cx="3886199" cy="39629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400" y="1600200"/>
            <a:ext cx="3657600" cy="396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4600" y="5791200"/>
            <a:ext cx="4381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w Cen MT" panose="020B0602020104020603" pitchFamily="34" charset="0"/>
                <a:cs typeface="Times New Roman" pitchFamily="18" charset="0"/>
              </a:rPr>
              <a:t>Fig: Test result for face recognition</a:t>
            </a:r>
            <a:endParaRPr lang="en-US" sz="2400" dirty="0">
              <a:latin typeface="Tw Cen MT" panose="020B0602020104020603" pitchFamily="34" charset="0"/>
              <a:cs typeface="Times New Roman" pitchFamily="18" charset="0"/>
            </a:endParaRPr>
          </a:p>
        </p:txBody>
      </p:sp>
      <p:pic>
        <p:nvPicPr>
          <p:cNvPr id="8" name="Picture 7" descr="C:\Users\dell\Desktop\super market\KhEC_Logo_12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Failed </a:t>
            </a:r>
            <a:r>
              <a:rPr lang="en-US" dirty="0"/>
              <a:t>Cases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24000"/>
            <a:ext cx="3657600" cy="39724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48200" y="1524000"/>
            <a:ext cx="3886200" cy="396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5791200"/>
            <a:ext cx="647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w Cen MT" panose="020B0602020104020603" pitchFamily="34" charset="0"/>
                <a:cs typeface="Times New Roman" pitchFamily="18" charset="0"/>
              </a:rPr>
              <a:t>Fig: Failed prediction of the face recognition model</a:t>
            </a:r>
            <a:endParaRPr lang="en-US" sz="2400" dirty="0">
              <a:latin typeface="Tw Cen MT" panose="020B0602020104020603" pitchFamily="34" charset="0"/>
              <a:cs typeface="Times New Roman" pitchFamily="18" charset="0"/>
            </a:endParaRPr>
          </a:p>
        </p:txBody>
      </p:sp>
      <p:pic>
        <p:nvPicPr>
          <p:cNvPr id="8" name="Picture 7" descr="C:\Users\dell\Desktop\super market\KhEC_Logo_12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Login for a user to see their attendance report</a:t>
            </a:r>
          </a:p>
          <a:p>
            <a:pPr lvl="0"/>
            <a:r>
              <a:rPr lang="en-US" dirty="0"/>
              <a:t>Admin page completion</a:t>
            </a:r>
          </a:p>
          <a:p>
            <a:pPr lvl="0"/>
            <a:r>
              <a:rPr lang="en-US" dirty="0"/>
              <a:t>Train model with more dataset</a:t>
            </a:r>
          </a:p>
          <a:p>
            <a:pPr lvl="0"/>
            <a:r>
              <a:rPr lang="en-US" dirty="0"/>
              <a:t>Add alert when personnel is recognized and recorded</a:t>
            </a:r>
          </a:p>
          <a:p>
            <a:pPr lvl="0"/>
            <a:r>
              <a:rPr lang="en-US" dirty="0"/>
              <a:t>Email notification for absentees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 descr="C:\Users\dell\Desktop\super market\KhEC_Logo_12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400" dirty="0" err="1"/>
              <a:t>Hongling</a:t>
            </a:r>
            <a:r>
              <a:rPr lang="en-US" sz="1400" dirty="0"/>
              <a:t> Chen and Chen </a:t>
            </a:r>
            <a:r>
              <a:rPr lang="en-US" sz="1400" dirty="0" err="1"/>
              <a:t>Haoyou</a:t>
            </a:r>
            <a:r>
              <a:rPr lang="en-US" sz="1400" dirty="0"/>
              <a:t>, “Face Recognition Algorithm Based on VGG Network Model and SVM”, IOP Conf. Series: Journal of Physics: Conf. Series 1229 (2019) 012015 IOP Publishing doi:10.1088/1742-6596/1229/1/012015, [Accessed: 28thFebruary, 2020]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400" dirty="0"/>
              <a:t>Zhao Pei, Hang </a:t>
            </a:r>
            <a:r>
              <a:rPr lang="en-US" sz="1400" dirty="0" err="1"/>
              <a:t>Xu</a:t>
            </a:r>
            <a:r>
              <a:rPr lang="en-US" sz="1400" dirty="0"/>
              <a:t>, </a:t>
            </a:r>
            <a:r>
              <a:rPr lang="en-US" sz="1400" dirty="0" err="1"/>
              <a:t>YanningZhang</a:t>
            </a:r>
            <a:r>
              <a:rPr lang="en-US" sz="1400" dirty="0"/>
              <a:t>, Min </a:t>
            </a:r>
            <a:r>
              <a:rPr lang="en-US" sz="1400" dirty="0" err="1"/>
              <a:t>Guo</a:t>
            </a:r>
            <a:r>
              <a:rPr lang="en-US" sz="1400" dirty="0"/>
              <a:t> and Yee-Hong Yang, “Face Recognition via Deep Learning Using Data Augmentation Based on Orthogonal Experiments”, 25 September 2019. [Visited Date: 28th February 2020]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400" dirty="0" err="1"/>
              <a:t>SrikanthTammina</a:t>
            </a:r>
            <a:r>
              <a:rPr lang="en-US" sz="1400" dirty="0"/>
              <a:t>, "Transfer learning using VGG-16 with Deep </a:t>
            </a:r>
            <a:r>
              <a:rPr lang="en-US" sz="1400" dirty="0" err="1"/>
              <a:t>Convolutional</a:t>
            </a:r>
            <a:r>
              <a:rPr lang="en-US" sz="1400" dirty="0"/>
              <a:t> Neural Network for Classifying Images", Electrical Engineering, Indian Institute of Technology, Hyderabad, 2017 [Accessed: 28th February 2020]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400" dirty="0"/>
              <a:t>Mei-Xiang Zhao, </a:t>
            </a:r>
            <a:r>
              <a:rPr lang="en-US" sz="1400" dirty="0" err="1"/>
              <a:t>Zhi</a:t>
            </a:r>
            <a:r>
              <a:rPr lang="en-US" sz="1400" dirty="0"/>
              <a:t>-Gang </a:t>
            </a:r>
            <a:r>
              <a:rPr lang="en-US" sz="1400" dirty="0" err="1"/>
              <a:t>Jia</a:t>
            </a:r>
            <a:r>
              <a:rPr lang="en-US" sz="1400" dirty="0"/>
              <a:t>, </a:t>
            </a:r>
            <a:r>
              <a:rPr lang="en-US" sz="1400" dirty="0" err="1"/>
              <a:t>Dunwei</a:t>
            </a:r>
            <a:r>
              <a:rPr lang="en-US" sz="1400" dirty="0"/>
              <a:t> Gong "Sample-Relaxed Two-Dimensional Color Principal Component Analysis for Face Recognition and Image Reconstruction", [Accessed: 28th February 2020]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400" dirty="0" err="1"/>
              <a:t>MengjiaYan</a:t>
            </a:r>
            <a:r>
              <a:rPr lang="en-US" sz="1400" dirty="0"/>
              <a:t> Horizon Robotics, </a:t>
            </a:r>
            <a:r>
              <a:rPr lang="en-US" sz="1400" dirty="0" err="1"/>
              <a:t>Qian</a:t>
            </a:r>
            <a:r>
              <a:rPr lang="en-US" sz="1400" dirty="0"/>
              <a:t> Zhang Horizon Robotics, </a:t>
            </a:r>
            <a:r>
              <a:rPr lang="en-US" sz="1400" dirty="0" err="1"/>
              <a:t>Guoli</a:t>
            </a:r>
            <a:r>
              <a:rPr lang="en-US" sz="1400" dirty="0"/>
              <a:t> Wang Horizon Robotics, </a:t>
            </a:r>
            <a:r>
              <a:rPr lang="en-US" sz="1400" dirty="0" err="1"/>
              <a:t>ZiningXu</a:t>
            </a:r>
            <a:r>
              <a:rPr lang="en-US" sz="1400" dirty="0"/>
              <a:t> Horizon Robotics "</a:t>
            </a:r>
            <a:r>
              <a:rPr lang="en-US" sz="1400" dirty="0" err="1"/>
              <a:t>VarGFaceNet</a:t>
            </a:r>
            <a:r>
              <a:rPr lang="en-US" sz="1400" dirty="0"/>
              <a:t>: An  </a:t>
            </a:r>
            <a:r>
              <a:rPr lang="en-US" sz="1400" dirty="0" err="1"/>
              <a:t>Efﬁcient</a:t>
            </a:r>
            <a:r>
              <a:rPr lang="en-US" sz="1400" dirty="0"/>
              <a:t> Variable  Group </a:t>
            </a:r>
            <a:r>
              <a:rPr lang="en-US" sz="1400" dirty="0" err="1"/>
              <a:t>Convolutional</a:t>
            </a:r>
            <a:r>
              <a:rPr lang="en-US" sz="1400" dirty="0"/>
              <a:t> Neural </a:t>
            </a:r>
            <a:r>
              <a:rPr lang="en-US" sz="1400" dirty="0" err="1"/>
              <a:t>Networkfor</a:t>
            </a:r>
            <a:r>
              <a:rPr lang="en-US" sz="1400" dirty="0"/>
              <a:t> Lightweight Face Recognition", [Accessed: 3rd March 2020]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400" dirty="0"/>
              <a:t>Felipe L. </a:t>
            </a:r>
            <a:r>
              <a:rPr lang="en-US" sz="1400" dirty="0" err="1"/>
              <a:t>Gewers</a:t>
            </a:r>
            <a:r>
              <a:rPr lang="en-US" sz="1400" dirty="0"/>
              <a:t>, Gustavo R. Ferreira, Henrique F. de </a:t>
            </a:r>
            <a:r>
              <a:rPr lang="en-US" sz="1400" dirty="0" err="1"/>
              <a:t>Arruda</a:t>
            </a:r>
            <a:r>
              <a:rPr lang="en-US" sz="1400" dirty="0"/>
              <a:t>, </a:t>
            </a:r>
            <a:r>
              <a:rPr lang="en-US" sz="1400" dirty="0" err="1"/>
              <a:t>Filipi</a:t>
            </a:r>
            <a:r>
              <a:rPr lang="en-US" sz="1400" dirty="0"/>
              <a:t> N. Silva, Cesar H. </a:t>
            </a:r>
            <a:r>
              <a:rPr lang="en-US" sz="1400" dirty="0" err="1"/>
              <a:t>Comin</a:t>
            </a:r>
            <a:r>
              <a:rPr lang="en-US" sz="1400" dirty="0"/>
              <a:t>, Diego R. </a:t>
            </a:r>
            <a:r>
              <a:rPr lang="en-US" sz="1400" dirty="0" err="1"/>
              <a:t>Amancio</a:t>
            </a:r>
            <a:r>
              <a:rPr lang="en-US" sz="1400" dirty="0"/>
              <a:t>, and </a:t>
            </a:r>
            <a:r>
              <a:rPr lang="en-US" sz="1400" dirty="0" err="1"/>
              <a:t>Luciano</a:t>
            </a:r>
            <a:r>
              <a:rPr lang="en-US" sz="1400" dirty="0"/>
              <a:t> </a:t>
            </a:r>
            <a:r>
              <a:rPr lang="en-US" sz="1400" dirty="0" err="1"/>
              <a:t>da</a:t>
            </a:r>
            <a:r>
              <a:rPr lang="en-US" sz="1400" dirty="0"/>
              <a:t> F. Costa1 "Principal Component Analysis: A Natural Approach to Data Exploration”, [Accessed: 10th February 2020]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400" dirty="0" err="1"/>
              <a:t>Grigorios</a:t>
            </a:r>
            <a:r>
              <a:rPr lang="en-US" sz="1400" dirty="0"/>
              <a:t> G. </a:t>
            </a:r>
            <a:r>
              <a:rPr lang="en-US" sz="1400" dirty="0" err="1"/>
              <a:t>Chrysos</a:t>
            </a:r>
            <a:r>
              <a:rPr lang="en-US" sz="1400" dirty="0"/>
              <a:t>, </a:t>
            </a:r>
            <a:r>
              <a:rPr lang="en-US" sz="1400" dirty="0" err="1"/>
              <a:t>Stanlianos</a:t>
            </a:r>
            <a:r>
              <a:rPr lang="en-US" sz="1400" dirty="0"/>
              <a:t> </a:t>
            </a:r>
            <a:r>
              <a:rPr lang="en-US" sz="1400" dirty="0" err="1"/>
              <a:t>Moschoglou</a:t>
            </a:r>
            <a:r>
              <a:rPr lang="en-US" sz="1400" dirty="0"/>
              <a:t>, </a:t>
            </a:r>
            <a:r>
              <a:rPr lang="en-US" sz="1400" dirty="0" err="1"/>
              <a:t>Giorgos</a:t>
            </a:r>
            <a:r>
              <a:rPr lang="en-US" sz="1400" dirty="0"/>
              <a:t> </a:t>
            </a:r>
            <a:r>
              <a:rPr lang="en-US" sz="1400" dirty="0" err="1"/>
              <a:t>Bousitsas</a:t>
            </a:r>
            <a:r>
              <a:rPr lang="en-US" sz="1400" dirty="0"/>
              <a:t>, </a:t>
            </a:r>
            <a:r>
              <a:rPr lang="en-US" sz="1400" dirty="0" err="1"/>
              <a:t>Jiankang</a:t>
            </a:r>
            <a:r>
              <a:rPr lang="en-US" sz="1400" dirty="0"/>
              <a:t> Deng, </a:t>
            </a:r>
            <a:r>
              <a:rPr lang="en-US" sz="1400" dirty="0" err="1"/>
              <a:t>Yannis</a:t>
            </a:r>
            <a:r>
              <a:rPr lang="en-US" sz="1400" dirty="0"/>
              <a:t> </a:t>
            </a:r>
            <a:r>
              <a:rPr lang="en-US" sz="1400" dirty="0" err="1"/>
              <a:t>Panagakis</a:t>
            </a:r>
            <a:r>
              <a:rPr lang="en-US" sz="1400" dirty="0"/>
              <a:t>, </a:t>
            </a:r>
            <a:r>
              <a:rPr lang="en-US" sz="1400" dirty="0" err="1"/>
              <a:t>Stefanos</a:t>
            </a:r>
            <a:r>
              <a:rPr lang="en-US" sz="1400" dirty="0"/>
              <a:t> </a:t>
            </a:r>
            <a:r>
              <a:rPr lang="en-US" sz="1400" dirty="0" err="1"/>
              <a:t>Zafeiriou</a:t>
            </a:r>
            <a:r>
              <a:rPr lang="en-US" sz="1400" dirty="0"/>
              <a:t>, "Deep Polynomial Neural Network", 2021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400" dirty="0"/>
              <a:t>J. Deng, J. </a:t>
            </a:r>
            <a:r>
              <a:rPr lang="en-US" sz="1400" dirty="0" err="1"/>
              <a:t>Guo</a:t>
            </a:r>
            <a:r>
              <a:rPr lang="en-US" sz="1400" dirty="0"/>
              <a:t>, Y. Zhou, J. Yu, I. </a:t>
            </a:r>
            <a:r>
              <a:rPr lang="en-US" sz="1400" dirty="0" err="1"/>
              <a:t>Kotsia</a:t>
            </a:r>
            <a:r>
              <a:rPr lang="en-US" sz="1400" dirty="0"/>
              <a:t>, and S. </a:t>
            </a:r>
            <a:r>
              <a:rPr lang="en-US" sz="1400" dirty="0" err="1"/>
              <a:t>Zafeiriou</a:t>
            </a:r>
            <a:r>
              <a:rPr lang="en-US" sz="1400" dirty="0"/>
              <a:t>, “</a:t>
            </a:r>
            <a:r>
              <a:rPr lang="en-US" sz="1400" dirty="0" err="1"/>
              <a:t>Retinaface</a:t>
            </a:r>
            <a:r>
              <a:rPr lang="en-US" sz="1400" dirty="0"/>
              <a:t>: Single-stage dense face localization in the wild “, 2020</a:t>
            </a:r>
          </a:p>
          <a:p>
            <a:pPr marL="514350" indent="-51435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C:\Users\dell\Desktop\super market\KhEC_Logo_12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:\Users\dell\Desktop\super market\KhEC_Logo_120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600200"/>
            <a:ext cx="1523810" cy="15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BB07-E48F-4BB0-9EAE-613EE1A6D33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4419600"/>
            <a:ext cx="190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w Cen MT" panose="020B0602020104020603" pitchFamily="34" charset="0"/>
                <a:cs typeface="Times New Roman" pitchFamily="18" charset="0"/>
              </a:rPr>
              <a:t>Thank You!</a:t>
            </a:r>
            <a:endParaRPr lang="en-US" sz="3200" dirty="0">
              <a:latin typeface="Tw Cen MT" panose="020B0602020104020603" pitchFamily="34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3505200"/>
            <a:ext cx="807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w Cen MT" panose="020B0602020104020603" pitchFamily="34" charset="0"/>
              </a:rPr>
              <a:t>Motivation</a:t>
            </a:r>
            <a:br>
              <a:rPr lang="en-US" b="1" dirty="0" smtClean="0">
                <a:latin typeface="Tw Cen MT" panose="020B06020201040206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w Cen MT" pitchFamily="34" charset="0"/>
              </a:rPr>
              <a:t> Image processing and deep learning is to reach its peak.</a:t>
            </a:r>
          </a:p>
          <a:p>
            <a:r>
              <a:rPr lang="en-US" dirty="0" smtClean="0">
                <a:latin typeface="Tw Cen MT" pitchFamily="34" charset="0"/>
              </a:rPr>
              <a:t> Automated attendance helps to remove the error by assisting teachers.</a:t>
            </a:r>
          </a:p>
          <a:p>
            <a:pPr>
              <a:buNone/>
            </a:pPr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r>
              <a:rPr lang="en-US" sz="4400" b="1" dirty="0" smtClean="0">
                <a:latin typeface="Tw Cen MT" panose="020B0602020104020603" pitchFamily="34" charset="0"/>
              </a:rPr>
              <a:t>Statement of Problem</a:t>
            </a:r>
          </a:p>
          <a:p>
            <a:pPr lvl="0"/>
            <a:r>
              <a:rPr lang="en-US" dirty="0" smtClean="0">
                <a:latin typeface="Tw Cen MT" pitchFamily="34" charset="0"/>
              </a:rPr>
              <a:t> Difficult and time consuming to take in attendance through traditional method.</a:t>
            </a:r>
          </a:p>
          <a:p>
            <a:r>
              <a:rPr lang="en-US" dirty="0" smtClean="0">
                <a:latin typeface="Tw Cen MT" pitchFamily="34" charset="0"/>
              </a:rPr>
              <a:t> Students may answer in turn of their absent friends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Tw Cen MT" panose="020B0602020104020603" pitchFamily="34" charset="0"/>
              </a:rPr>
              <a:t/>
            </a:r>
            <a:br>
              <a:rPr lang="en-US" b="1" dirty="0" smtClean="0">
                <a:latin typeface="Tw Cen MT" panose="020B0602020104020603" pitchFamily="34" charset="0"/>
              </a:rPr>
            </a:br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FCBB07-E48F-4BB0-9EAE-613EE1A6D33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C:\Users\dell\Desktop\super market\KhEC_Logo_12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w Cen MT" panose="020B0602020104020603" pitchFamily="34" charset="0"/>
              </a:rPr>
              <a:t>Objective</a:t>
            </a:r>
            <a:br>
              <a:rPr lang="en-US" b="1" dirty="0" smtClean="0">
                <a:latin typeface="Tw Cen MT" panose="020B06020201040206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w Cen MT" pitchFamily="34" charset="0"/>
              </a:rPr>
              <a:t>To detect, recognize and record personnel in a user-friendly interface</a:t>
            </a:r>
            <a:r>
              <a:rPr lang="en-US" dirty="0" smtClean="0">
                <a:latin typeface="Tw Cen MT" pitchFamily="34" charset="0"/>
              </a:rPr>
              <a:t>.</a:t>
            </a:r>
          </a:p>
          <a:p>
            <a:pPr lvl="0">
              <a:buNone/>
            </a:pPr>
            <a:endParaRPr lang="en-US" dirty="0" smtClean="0">
              <a:latin typeface="Tw Cen MT" pitchFamily="34" charset="0"/>
            </a:endParaRPr>
          </a:p>
          <a:p>
            <a:pPr lvl="0">
              <a:buNone/>
            </a:pPr>
            <a:r>
              <a:rPr lang="en-US" sz="4400" b="1" dirty="0" smtClean="0">
                <a:latin typeface="Tw Cen MT" panose="020B0602020104020603" pitchFamily="34" charset="0"/>
              </a:rPr>
              <a:t>Scope</a:t>
            </a:r>
          </a:p>
          <a:p>
            <a:pPr lvl="0"/>
            <a:r>
              <a:rPr lang="en-US" sz="2400" dirty="0" smtClean="0">
                <a:latin typeface="Tw Cen MT" pitchFamily="34" charset="0"/>
              </a:rPr>
              <a:t>In keeping a record of attendance of staffs in schools and colleges.</a:t>
            </a:r>
          </a:p>
          <a:p>
            <a:pPr lvl="0"/>
            <a:r>
              <a:rPr lang="en-US" sz="2400" dirty="0" smtClean="0">
                <a:latin typeface="Tw Cen MT" pitchFamily="34" charset="0"/>
              </a:rPr>
              <a:t>In keeping a record of students in educational and other institutions.</a:t>
            </a:r>
          </a:p>
          <a:p>
            <a:pPr lvl="0"/>
            <a:r>
              <a:rPr lang="en-US" sz="2400" dirty="0" smtClean="0">
                <a:latin typeface="Tw Cen MT" pitchFamily="34" charset="0"/>
              </a:rPr>
              <a:t>In surveillance presence of people in college premises.</a:t>
            </a:r>
          </a:p>
          <a:p>
            <a:endParaRPr lang="en-US" sz="2400" dirty="0" smtClean="0">
              <a:latin typeface="Tw Cen MT" pitchFamily="34" charset="0"/>
            </a:endParaRPr>
          </a:p>
          <a:p>
            <a:pPr lvl="0">
              <a:buNone/>
            </a:pPr>
            <a:endParaRPr lang="en-US" sz="2400" b="1" dirty="0" smtClean="0">
              <a:latin typeface="Tw Cen MT" panose="020B0602020104020603" pitchFamily="34" charset="0"/>
            </a:endParaRPr>
          </a:p>
          <a:p>
            <a:pPr lvl="0">
              <a:buNone/>
            </a:pPr>
            <a:endParaRPr lang="en-US" sz="2400" b="1" dirty="0" smtClean="0">
              <a:latin typeface="Tw Cen MT" panose="020B0602020104020603" pitchFamily="34" charset="0"/>
            </a:endParaRPr>
          </a:p>
          <a:p>
            <a:pPr lvl="0">
              <a:buNone/>
            </a:pPr>
            <a:endParaRPr lang="en-US" sz="4400" dirty="0" smtClean="0">
              <a:latin typeface="Tw Cen MT" pitchFamily="34" charset="0"/>
            </a:endParaRPr>
          </a:p>
          <a:p>
            <a:pPr lvl="0">
              <a:buNone/>
            </a:pPr>
            <a:endParaRPr lang="en-US" dirty="0">
              <a:latin typeface="Tw Cen MT" pitchFamily="34" charset="0"/>
            </a:endParaRPr>
          </a:p>
          <a:p>
            <a:pPr>
              <a:buNone/>
            </a:pPr>
            <a:endParaRPr lang="en-US" dirty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FCBB07-E48F-4BB0-9EAE-613EE1A6D33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C:\Users\dell\Desktop\super market\KhEC_Logo_12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w Cen MT" pitchFamily="34" charset="0"/>
              </a:rPr>
              <a:t>Literature Review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Face Detection</a:t>
            </a:r>
          </a:p>
          <a:p>
            <a:r>
              <a:rPr lang="en-US" dirty="0" smtClean="0"/>
              <a:t>Face Recognition</a:t>
            </a:r>
          </a:p>
          <a:p>
            <a:r>
              <a:rPr lang="en-US" dirty="0" smtClean="0"/>
              <a:t>Transfer Learning</a:t>
            </a:r>
          </a:p>
          <a:p>
            <a:r>
              <a:rPr lang="en-US" dirty="0" smtClean="0"/>
              <a:t>VGG-16</a:t>
            </a:r>
          </a:p>
          <a:p>
            <a:r>
              <a:rPr lang="en-US" dirty="0" smtClean="0"/>
              <a:t>Facial Attendance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FCBB07-E48F-4BB0-9EAE-613EE1A6D33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C:\Users\dell\Desktop\super market\KhEC_Logo_12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requirement</a:t>
            </a:r>
          </a:p>
          <a:p>
            <a:r>
              <a:rPr lang="en-US" dirty="0" smtClean="0"/>
              <a:t>Hardware requirement</a:t>
            </a:r>
          </a:p>
          <a:p>
            <a:r>
              <a:rPr lang="en-US" dirty="0" smtClean="0"/>
              <a:t>Functional requirement</a:t>
            </a:r>
          </a:p>
          <a:p>
            <a:r>
              <a:rPr lang="en-US" dirty="0" smtClean="0"/>
              <a:t>Non-functional requirement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Reliability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Accuracy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Maintainability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Portability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Performance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Frames Per 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FCBB07-E48F-4BB0-9EAE-613EE1A6D33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C:\Users\dell\Desktop\super market\KhEC_Logo_12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Feasibility</a:t>
            </a:r>
          </a:p>
          <a:p>
            <a:r>
              <a:rPr lang="en-US" dirty="0"/>
              <a:t>Operational </a:t>
            </a:r>
            <a:r>
              <a:rPr lang="en-US" dirty="0" smtClean="0"/>
              <a:t>Feasibility</a:t>
            </a:r>
          </a:p>
          <a:p>
            <a:r>
              <a:rPr lang="en-US" dirty="0" smtClean="0"/>
              <a:t>Economic Feasibility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FCBB07-E48F-4BB0-9EAE-613EE1A6D33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C:\Users\dell\Desktop\super market\KhEC_Logo_12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1604"/>
            <a:ext cx="8229600" cy="372215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FCBB07-E48F-4BB0-9EAE-613EE1A6D3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5715000"/>
            <a:ext cx="5575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w Cen MT" panose="020B0602020104020603" pitchFamily="34" charset="0"/>
                <a:cs typeface="Times New Roman" pitchFamily="18" charset="0"/>
              </a:rPr>
              <a:t>Fig: A</a:t>
            </a:r>
            <a:r>
              <a:rPr lang="en-US" sz="2400" dirty="0" smtClean="0">
                <a:latin typeface="Tw Cen MT" panose="020B0602020104020603" pitchFamily="34" charset="0"/>
              </a:rPr>
              <a:t>rchitecture of Face Recognition System</a:t>
            </a:r>
            <a:endParaRPr lang="en-US" sz="2400" dirty="0">
              <a:latin typeface="Tw Cen MT" panose="020B0602020104020603" pitchFamily="34" charset="0"/>
              <a:cs typeface="Times New Roman" pitchFamily="18" charset="0"/>
            </a:endParaRPr>
          </a:p>
        </p:txBody>
      </p:sp>
      <p:pic>
        <p:nvPicPr>
          <p:cNvPr id="8" name="Picture 7" descr="C:\Users\dell\Desktop\super market\KhEC_Logo_12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14" y="1590008"/>
            <a:ext cx="6168938" cy="44957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10200" y="51054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FCBB07-E48F-4BB0-9EAE-613EE1A6D3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6096001"/>
            <a:ext cx="6067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w Cen MT" panose="020B0602020104020603" pitchFamily="34" charset="0"/>
                <a:cs typeface="Times New Roman" pitchFamily="18" charset="0"/>
              </a:rPr>
              <a:t>Fig: Block Diagram</a:t>
            </a:r>
            <a:r>
              <a:rPr lang="en-US" sz="2400" dirty="0" smtClean="0">
                <a:latin typeface="Tw Cen MT" panose="020B0602020104020603" pitchFamily="34" charset="0"/>
              </a:rPr>
              <a:t> of Facial Attendance System</a:t>
            </a:r>
            <a:endParaRPr lang="en-US" sz="2400" dirty="0">
              <a:latin typeface="Tw Cen MT" panose="020B0602020104020603" pitchFamily="34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95900" y="50673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C:\Users\dell\Desktop\super market\KhEC_Logo_12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7463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191</TotalTime>
  <Words>762</Words>
  <Application>Microsoft Office PowerPoint</Application>
  <PresentationFormat>On-screen Show (4:3)</PresentationFormat>
  <Paragraphs>137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Constantia</vt:lpstr>
      <vt:lpstr>Times New Roman</vt:lpstr>
      <vt:lpstr>Tw Cen MT</vt:lpstr>
      <vt:lpstr>Wingdings</vt:lpstr>
      <vt:lpstr>Wingdings 2</vt:lpstr>
      <vt:lpstr>Flow</vt:lpstr>
      <vt:lpstr> </vt:lpstr>
      <vt:lpstr> Introduction</vt:lpstr>
      <vt:lpstr>Motivation </vt:lpstr>
      <vt:lpstr>Objective </vt:lpstr>
      <vt:lpstr>Literature Review</vt:lpstr>
      <vt:lpstr>Requirement Analysis</vt:lpstr>
      <vt:lpstr>Feasibility Study</vt:lpstr>
      <vt:lpstr>Architecture</vt:lpstr>
      <vt:lpstr>Block Diagram</vt:lpstr>
      <vt:lpstr>Use-Case Diagram</vt:lpstr>
      <vt:lpstr>ER Diagram</vt:lpstr>
      <vt:lpstr>Context Diagram</vt:lpstr>
      <vt:lpstr>Data Flow Diagram</vt:lpstr>
      <vt:lpstr>Sequence Diagram</vt:lpstr>
      <vt:lpstr>Methodology</vt:lpstr>
      <vt:lpstr>Experimental Analysis of Dataset 1</vt:lpstr>
      <vt:lpstr>Experimental Analysis of Dataset 2</vt:lpstr>
      <vt:lpstr>Work Done</vt:lpstr>
      <vt:lpstr>Work Done</vt:lpstr>
      <vt:lpstr>Work Done</vt:lpstr>
      <vt:lpstr>Test Result</vt:lpstr>
      <vt:lpstr>Failed Cases</vt:lpstr>
      <vt:lpstr>Work to be done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anirudh basukala</dc:creator>
  <cp:lastModifiedBy>Hukka</cp:lastModifiedBy>
  <cp:revision>29</cp:revision>
  <dcterms:created xsi:type="dcterms:W3CDTF">2021-03-16T14:18:59Z</dcterms:created>
  <dcterms:modified xsi:type="dcterms:W3CDTF">2021-03-17T02:54:29Z</dcterms:modified>
</cp:coreProperties>
</file>