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3/27/2022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en-US" dirty="0"/>
              <a:t>Garage sale Router</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CMPT 370 project</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58A7-2A57-4A3D-B4CC-D7E217B41C89}"/>
              </a:ext>
            </a:extLst>
          </p:cNvPr>
          <p:cNvSpPr>
            <a:spLocks noGrp="1"/>
          </p:cNvSpPr>
          <p:nvPr>
            <p:ph type="title"/>
          </p:nvPr>
        </p:nvSpPr>
        <p:spPr/>
        <p:txBody>
          <a:bodyPr/>
          <a:lstStyle/>
          <a:p>
            <a:r>
              <a:rPr lang="en-CA" dirty="0"/>
              <a:t>Persona 3: Classical Max</a:t>
            </a:r>
          </a:p>
        </p:txBody>
      </p:sp>
      <p:sp>
        <p:nvSpPr>
          <p:cNvPr id="3" name="Content Placeholder 2">
            <a:extLst>
              <a:ext uri="{FF2B5EF4-FFF2-40B4-BE49-F238E27FC236}">
                <a16:creationId xmlns:a16="http://schemas.microsoft.com/office/drawing/2014/main" id="{28809DA0-61D6-4772-B342-850BBDA18C88}"/>
              </a:ext>
            </a:extLst>
          </p:cNvPr>
          <p:cNvSpPr>
            <a:spLocks noGrp="1"/>
          </p:cNvSpPr>
          <p:nvPr>
            <p:ph idx="1"/>
          </p:nvPr>
        </p:nvSpPr>
        <p:spPr/>
        <p:txBody>
          <a:bodyPr>
            <a:noAutofit/>
          </a:bodyPr>
          <a:lstStyle/>
          <a:p>
            <a:r>
              <a:rPr lang="en-US" sz="1600" b="1" dirty="0"/>
              <a:t>Demographics and Experience:</a:t>
            </a:r>
            <a:r>
              <a:rPr lang="en-US" sz="1600" dirty="0"/>
              <a:t> Max is 25 years old single, student of arts. He is a great lover of classical fashion and his huge collection of limited designer clothes from the 80’s and 90’s. If you go into the room, you can find all sorts of classical hats, clothes, shoes and musical equipment such as guitars, violin etc. He also admires classical music, hence the reason for him to have musical equipment.</a:t>
            </a:r>
          </a:p>
          <a:p>
            <a:r>
              <a:rPr lang="en-US" sz="1600" b="1" dirty="0"/>
              <a:t>Goals and needs:</a:t>
            </a:r>
            <a:r>
              <a:rPr lang="en-US" sz="1600" dirty="0"/>
              <a:t> As he is a student, he can reserve limited time for his hobby. He wants to use the limited time in the best way possible so that he can look for the maximum number of items in as many number of garage sales in the specific area. He needs a system that will be easy to use and advise him of all the garage sales in the area of his interest. He would also be happy if the system allows him to display his garage sale location for other people to see.</a:t>
            </a:r>
          </a:p>
          <a:p>
            <a:r>
              <a:rPr lang="en-US" sz="1600" b="1" dirty="0"/>
              <a:t>Motivations:</a:t>
            </a:r>
            <a:r>
              <a:rPr lang="en-US" sz="1600" dirty="0"/>
              <a:t> Max loves to collect special items related to the fashion in the 80’s and 90’s. Due to limited space in his room and the size of musical equipment, sometimes he has to trade-in or sell off some of the old stuff in exchange for new stuff. He knows that the stuff he is looking for might nowhere be in the market and he must buy them from people who have such stuff. He frequently visits garage sales which are best for personal use items and usually finds what he is looking for. In addition to that, he also sometimes hosts garage sales in order to get rid of some of his old stuff.</a:t>
            </a:r>
          </a:p>
        </p:txBody>
      </p:sp>
    </p:spTree>
    <p:extLst>
      <p:ext uri="{BB962C8B-B14F-4D97-AF65-F5344CB8AC3E}">
        <p14:creationId xmlns:p14="http://schemas.microsoft.com/office/powerpoint/2010/main" val="195190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49BA9-6C3D-49B5-95B7-17DABCD8BB48}"/>
              </a:ext>
            </a:extLst>
          </p:cNvPr>
          <p:cNvSpPr>
            <a:spLocks noGrp="1"/>
          </p:cNvSpPr>
          <p:nvPr>
            <p:ph type="title"/>
          </p:nvPr>
        </p:nvSpPr>
        <p:spPr/>
        <p:txBody>
          <a:bodyPr/>
          <a:lstStyle/>
          <a:p>
            <a:r>
              <a:rPr lang="en-CA" dirty="0"/>
              <a:t>Epic &amp; User stories</a:t>
            </a:r>
          </a:p>
        </p:txBody>
      </p:sp>
      <p:sp>
        <p:nvSpPr>
          <p:cNvPr id="3" name="Content Placeholder 2">
            <a:extLst>
              <a:ext uri="{FF2B5EF4-FFF2-40B4-BE49-F238E27FC236}">
                <a16:creationId xmlns:a16="http://schemas.microsoft.com/office/drawing/2014/main" id="{5DBF2FC8-1FBE-492A-94DF-93AC55E7E888}"/>
              </a:ext>
            </a:extLst>
          </p:cNvPr>
          <p:cNvSpPr>
            <a:spLocks noGrp="1"/>
          </p:cNvSpPr>
          <p:nvPr>
            <p:ph idx="1"/>
          </p:nvPr>
        </p:nvSpPr>
        <p:spPr/>
        <p:txBody>
          <a:bodyPr>
            <a:normAutofit lnSpcReduction="10000"/>
          </a:bodyPr>
          <a:lstStyle/>
          <a:p>
            <a:r>
              <a:rPr lang="en-US" b="1" dirty="0"/>
              <a:t>Epic:</a:t>
            </a:r>
            <a:r>
              <a:rPr lang="en-US" dirty="0"/>
              <a:t> As Classical Max, I want to have a system that will show me the time required to reach a specific garage sale so I can decide whether to go or not depending on the time I have. The system should also allow me to show the location of my garage sale when I host one. The system will benefit me a lot as I am a student, it will save time and make me more productive in the limited time I spend on collecting stuff leading to less frustration.</a:t>
            </a:r>
          </a:p>
          <a:p>
            <a:r>
              <a:rPr lang="en-US" b="1" dirty="0"/>
              <a:t>User story 1:</a:t>
            </a:r>
            <a:r>
              <a:rPr lang="en-US" dirty="0"/>
              <a:t> As Classical Max, I want to be able to search for garage sales nearest to my home that have clothing and musical items so that I can save time visiting the nearest one and find stuff that matters to me.</a:t>
            </a:r>
          </a:p>
          <a:p>
            <a:r>
              <a:rPr lang="en-US" b="1" dirty="0"/>
              <a:t>User story 2:</a:t>
            </a:r>
            <a:r>
              <a:rPr lang="en-US" dirty="0"/>
              <a:t> As Classical Max, I want to know how much time it will take for me to reach a garage sale to match with the time I have and decide whether to go or not.</a:t>
            </a:r>
            <a:endParaRPr lang="en-CA" dirty="0"/>
          </a:p>
        </p:txBody>
      </p:sp>
    </p:spTree>
    <p:extLst>
      <p:ext uri="{BB962C8B-B14F-4D97-AF65-F5344CB8AC3E}">
        <p14:creationId xmlns:p14="http://schemas.microsoft.com/office/powerpoint/2010/main" val="1897901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75BC-831C-437E-8827-774CBB784199}"/>
              </a:ext>
            </a:extLst>
          </p:cNvPr>
          <p:cNvSpPr>
            <a:spLocks noGrp="1"/>
          </p:cNvSpPr>
          <p:nvPr>
            <p:ph type="title"/>
          </p:nvPr>
        </p:nvSpPr>
        <p:spPr/>
        <p:txBody>
          <a:bodyPr/>
          <a:lstStyle/>
          <a:p>
            <a:r>
              <a:rPr lang="en-CA" dirty="0"/>
              <a:t>Persona 4: Von Snipe</a:t>
            </a:r>
          </a:p>
        </p:txBody>
      </p:sp>
      <p:sp>
        <p:nvSpPr>
          <p:cNvPr id="3" name="Content Placeholder 2">
            <a:extLst>
              <a:ext uri="{FF2B5EF4-FFF2-40B4-BE49-F238E27FC236}">
                <a16:creationId xmlns:a16="http://schemas.microsoft.com/office/drawing/2014/main" id="{6F6D69F9-7847-431C-BAAF-B49D448DE1DE}"/>
              </a:ext>
            </a:extLst>
          </p:cNvPr>
          <p:cNvSpPr>
            <a:spLocks noGrp="1"/>
          </p:cNvSpPr>
          <p:nvPr>
            <p:ph idx="1"/>
          </p:nvPr>
        </p:nvSpPr>
        <p:spPr/>
        <p:txBody>
          <a:bodyPr>
            <a:normAutofit fontScale="92500" lnSpcReduction="20000"/>
          </a:bodyPr>
          <a:lstStyle/>
          <a:p>
            <a:r>
              <a:rPr lang="en-US" b="1" dirty="0"/>
              <a:t>Demographics and Experience:</a:t>
            </a:r>
            <a:r>
              <a:rPr lang="en-US" dirty="0"/>
              <a:t> Mr. Von Snipe is a 32-year-old student. He has spent a few years working in the IT industry and has returned to school to further his employment opportunities. Von drives a compact SUV, but prefers to stay home as much as possible, and only leaves the house when absolutely needed. Von is very frugal but doesn't mind spending money on things he loves. His main hobbies are fixing electronics and playing video games competitively. He likes to compete in all aspects of life, losing at anything is NEVER an option. Von Snipe is OG</a:t>
            </a:r>
          </a:p>
          <a:p>
            <a:r>
              <a:rPr lang="en-US" b="1" dirty="0"/>
              <a:t>Goals and needs:</a:t>
            </a:r>
            <a:r>
              <a:rPr lang="en-US" dirty="0"/>
              <a:t> Von is wanting to get to the garage sale, find things he is interested in, and get back home. Von has bad eyesight so he wants to be able to customize the app to allow high contrast, and Dark Mode. Von is always up for some friendly competition in any form.</a:t>
            </a:r>
          </a:p>
          <a:p>
            <a:r>
              <a:rPr lang="en-US" b="1" dirty="0"/>
              <a:t>Motivations:</a:t>
            </a:r>
            <a:r>
              <a:rPr lang="en-US" dirty="0"/>
              <a:t> Mr. Von wants to visit garage sales in the hope of getting good deals on electronics that he can fix or sell for a profit. He is very skilled with using computers and applications. Von gets frustrated when the application has too many steps or unwanted information to achieve his goal.</a:t>
            </a:r>
          </a:p>
          <a:p>
            <a:endParaRPr lang="en-CA" dirty="0"/>
          </a:p>
        </p:txBody>
      </p:sp>
    </p:spTree>
    <p:extLst>
      <p:ext uri="{BB962C8B-B14F-4D97-AF65-F5344CB8AC3E}">
        <p14:creationId xmlns:p14="http://schemas.microsoft.com/office/powerpoint/2010/main" val="69201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C20FE-805C-498E-BC3A-83C85C12F9CD}"/>
              </a:ext>
            </a:extLst>
          </p:cNvPr>
          <p:cNvSpPr>
            <a:spLocks noGrp="1"/>
          </p:cNvSpPr>
          <p:nvPr>
            <p:ph type="title"/>
          </p:nvPr>
        </p:nvSpPr>
        <p:spPr/>
        <p:txBody>
          <a:bodyPr/>
          <a:lstStyle/>
          <a:p>
            <a:r>
              <a:rPr lang="en-CA" dirty="0"/>
              <a:t>Epic &amp; User stories</a:t>
            </a:r>
          </a:p>
        </p:txBody>
      </p:sp>
      <p:sp>
        <p:nvSpPr>
          <p:cNvPr id="3" name="Content Placeholder 2">
            <a:extLst>
              <a:ext uri="{FF2B5EF4-FFF2-40B4-BE49-F238E27FC236}">
                <a16:creationId xmlns:a16="http://schemas.microsoft.com/office/drawing/2014/main" id="{EEBD7716-46C0-44AD-8355-A7078E705ADD}"/>
              </a:ext>
            </a:extLst>
          </p:cNvPr>
          <p:cNvSpPr>
            <a:spLocks noGrp="1"/>
          </p:cNvSpPr>
          <p:nvPr>
            <p:ph idx="1"/>
          </p:nvPr>
        </p:nvSpPr>
        <p:spPr/>
        <p:txBody>
          <a:bodyPr/>
          <a:lstStyle/>
          <a:p>
            <a:r>
              <a:rPr lang="en-US" b="1" dirty="0"/>
              <a:t>Epic:</a:t>
            </a:r>
            <a:r>
              <a:rPr lang="en-US" dirty="0"/>
              <a:t> Von wants to be able to tailor the app to his needs for maximum efficiency. This efficiency will lead him to use the app and collect rewards faster than other users which Von wants to be able to show off.</a:t>
            </a:r>
          </a:p>
          <a:p>
            <a:r>
              <a:rPr lang="en-US" b="1" dirty="0"/>
              <a:t>User story 1:</a:t>
            </a:r>
            <a:r>
              <a:rPr lang="en-US" dirty="0"/>
              <a:t> Ability to customize the homepage of the app to suit your needs (appearance, functions)</a:t>
            </a:r>
          </a:p>
          <a:p>
            <a:r>
              <a:rPr lang="en-US" b="1" dirty="0"/>
              <a:t>User Story 2:</a:t>
            </a:r>
            <a:r>
              <a:rPr lang="en-US" dirty="0"/>
              <a:t> In-app rewards and achievements for bragging rights.</a:t>
            </a:r>
            <a:endParaRPr lang="en-CA" dirty="0"/>
          </a:p>
        </p:txBody>
      </p:sp>
    </p:spTree>
    <p:extLst>
      <p:ext uri="{BB962C8B-B14F-4D97-AF65-F5344CB8AC3E}">
        <p14:creationId xmlns:p14="http://schemas.microsoft.com/office/powerpoint/2010/main" val="173184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447A2-2A89-4CFF-9169-2979BEBFAC4D}"/>
              </a:ext>
            </a:extLst>
          </p:cNvPr>
          <p:cNvSpPr>
            <a:spLocks noGrp="1"/>
          </p:cNvSpPr>
          <p:nvPr>
            <p:ph type="title"/>
          </p:nvPr>
        </p:nvSpPr>
        <p:spPr/>
        <p:txBody>
          <a:bodyPr/>
          <a:lstStyle/>
          <a:p>
            <a:r>
              <a:rPr lang="en-CA" dirty="0"/>
              <a:t>Quality Assurance Plan</a:t>
            </a:r>
          </a:p>
        </p:txBody>
      </p:sp>
      <p:sp>
        <p:nvSpPr>
          <p:cNvPr id="3" name="Content Placeholder 2">
            <a:extLst>
              <a:ext uri="{FF2B5EF4-FFF2-40B4-BE49-F238E27FC236}">
                <a16:creationId xmlns:a16="http://schemas.microsoft.com/office/drawing/2014/main" id="{F25213E3-2813-47FA-8A30-FD89D38711B0}"/>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748779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Title</a:t>
            </a:r>
          </a:p>
        </p:txBody>
      </p:sp>
      <p:sp>
        <p:nvSpPr>
          <p:cNvPr id="5" name="Content Placeholder 4">
            <a:extLst>
              <a:ext uri="{FF2B5EF4-FFF2-40B4-BE49-F238E27FC236}">
                <a16:creationId xmlns:a16="http://schemas.microsoft.com/office/drawing/2014/main" id="{16878225-679F-4C8D-9DBA-355FFF6C6C4B}"/>
              </a:ext>
            </a:extLst>
          </p:cNvPr>
          <p:cNvSpPr>
            <a:spLocks noGrp="1"/>
          </p:cNvSpPr>
          <p:nvPr>
            <p:ph idx="1"/>
          </p:nvPr>
        </p:nvSpPr>
        <p:spPr/>
        <p:txBody>
          <a:bodyPr>
            <a:normAutofit lnSpcReduction="10000"/>
          </a:bodyPr>
          <a:lstStyle/>
          <a:p>
            <a:pPr>
              <a:lnSpc>
                <a:spcPct val="100000"/>
              </a:lnSpc>
            </a:pPr>
            <a:r>
              <a:rPr lang="en-CA" b="1" dirty="0">
                <a:latin typeface="Aharoni" panose="02010803020104030203" pitchFamily="2" charset="-79"/>
                <a:cs typeface="Aharoni" panose="02010803020104030203" pitchFamily="2" charset="-79"/>
              </a:rPr>
              <a:t>Group number: </a:t>
            </a:r>
            <a:r>
              <a:rPr lang="en-CA" b="1" i="1" dirty="0"/>
              <a:t>23</a:t>
            </a:r>
          </a:p>
          <a:p>
            <a:pPr>
              <a:lnSpc>
                <a:spcPct val="100000"/>
              </a:lnSpc>
            </a:pPr>
            <a:r>
              <a:rPr lang="en-CA" b="1" dirty="0">
                <a:latin typeface="Aharoni" panose="02010803020104030203" pitchFamily="2" charset="-79"/>
                <a:cs typeface="Aharoni" panose="02010803020104030203" pitchFamily="2" charset="-79"/>
              </a:rPr>
              <a:t>Name: </a:t>
            </a:r>
            <a:r>
              <a:rPr lang="en-CA" b="1" i="1" dirty="0"/>
              <a:t>Null pointers</a:t>
            </a:r>
          </a:p>
          <a:p>
            <a:pPr>
              <a:lnSpc>
                <a:spcPct val="100000"/>
              </a:lnSpc>
            </a:pPr>
            <a:r>
              <a:rPr lang="en-CA" b="1" dirty="0">
                <a:latin typeface="Aharoni" panose="02010803020104030203" pitchFamily="2" charset="-79"/>
                <a:cs typeface="Aharoni" panose="02010803020104030203" pitchFamily="2" charset="-79"/>
              </a:rPr>
              <a:t>Product name: </a:t>
            </a:r>
            <a:r>
              <a:rPr lang="en-CA" b="1" i="1" dirty="0"/>
              <a:t>Garage Sale Router</a:t>
            </a:r>
          </a:p>
          <a:p>
            <a:pPr>
              <a:lnSpc>
                <a:spcPct val="100000"/>
              </a:lnSpc>
            </a:pPr>
            <a:r>
              <a:rPr lang="en-CA" b="1" dirty="0">
                <a:latin typeface="Aharoni" panose="02010803020104030203" pitchFamily="2" charset="-79"/>
                <a:cs typeface="Aharoni" panose="02010803020104030203" pitchFamily="2" charset="-79"/>
              </a:rPr>
              <a:t>Group members:</a:t>
            </a:r>
          </a:p>
          <a:p>
            <a:pPr>
              <a:lnSpc>
                <a:spcPct val="100000"/>
              </a:lnSpc>
            </a:pPr>
            <a:r>
              <a:rPr lang="en-CA" b="1" i="1" dirty="0"/>
              <a:t>1) Dorian Moore – drm481</a:t>
            </a:r>
          </a:p>
          <a:p>
            <a:pPr>
              <a:lnSpc>
                <a:spcPct val="100000"/>
              </a:lnSpc>
            </a:pPr>
            <a:r>
              <a:rPr lang="en-CA" b="1" i="1" dirty="0"/>
              <a:t>2) Judge Michael – mij940</a:t>
            </a:r>
          </a:p>
          <a:p>
            <a:pPr>
              <a:lnSpc>
                <a:spcPct val="100000"/>
              </a:lnSpc>
            </a:pPr>
            <a:r>
              <a:rPr lang="en-CA" b="1" i="1" dirty="0"/>
              <a:t>3) Parthvi Solanki – pas084</a:t>
            </a:r>
          </a:p>
          <a:p>
            <a:pPr>
              <a:lnSpc>
                <a:spcPct val="100000"/>
              </a:lnSpc>
            </a:pPr>
            <a:r>
              <a:rPr lang="en-CA" b="1" i="1" dirty="0"/>
              <a:t>4) Abhi Tamakuwala – abt975</a:t>
            </a:r>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2E0E-C774-446F-9569-300C0D0794E6}"/>
              </a:ext>
            </a:extLst>
          </p:cNvPr>
          <p:cNvSpPr>
            <a:spLocks noGrp="1"/>
          </p:cNvSpPr>
          <p:nvPr>
            <p:ph type="title"/>
          </p:nvPr>
        </p:nvSpPr>
        <p:spPr/>
        <p:txBody>
          <a:bodyPr/>
          <a:lstStyle/>
          <a:p>
            <a:r>
              <a:rPr lang="en-CA" dirty="0"/>
              <a:t>List of Presenters and Order</a:t>
            </a:r>
          </a:p>
        </p:txBody>
      </p:sp>
      <p:sp>
        <p:nvSpPr>
          <p:cNvPr id="3" name="Content Placeholder 2">
            <a:extLst>
              <a:ext uri="{FF2B5EF4-FFF2-40B4-BE49-F238E27FC236}">
                <a16:creationId xmlns:a16="http://schemas.microsoft.com/office/drawing/2014/main" id="{F503778B-F8A0-449E-9A69-E6896A329548}"/>
              </a:ext>
            </a:extLst>
          </p:cNvPr>
          <p:cNvSpPr>
            <a:spLocks noGrp="1"/>
          </p:cNvSpPr>
          <p:nvPr>
            <p:ph idx="1"/>
          </p:nvPr>
        </p:nvSpPr>
        <p:spPr/>
        <p:txBody>
          <a:bodyPr/>
          <a:lstStyle/>
          <a:p>
            <a:pPr>
              <a:lnSpc>
                <a:spcPct val="100000"/>
              </a:lnSpc>
            </a:pPr>
            <a:r>
              <a:rPr lang="en-CA" sz="2400" b="1" i="1" dirty="0"/>
              <a:t>1) Dorian Moore – drm481</a:t>
            </a:r>
          </a:p>
          <a:p>
            <a:pPr>
              <a:lnSpc>
                <a:spcPct val="100000"/>
              </a:lnSpc>
            </a:pPr>
            <a:r>
              <a:rPr lang="en-CA" sz="2400" b="1" i="1" dirty="0"/>
              <a:t>2) Judge Michael – mij940</a:t>
            </a:r>
          </a:p>
          <a:p>
            <a:pPr>
              <a:lnSpc>
                <a:spcPct val="100000"/>
              </a:lnSpc>
            </a:pPr>
            <a:r>
              <a:rPr lang="en-CA" sz="2400" b="1" i="1" dirty="0"/>
              <a:t>3) Parthvi Solanki – pas084</a:t>
            </a:r>
          </a:p>
          <a:p>
            <a:pPr>
              <a:lnSpc>
                <a:spcPct val="100000"/>
              </a:lnSpc>
            </a:pPr>
            <a:r>
              <a:rPr lang="en-CA" sz="2400" b="1" i="1" dirty="0"/>
              <a:t>4) Abhi Tamakuwala – abt975</a:t>
            </a:r>
          </a:p>
          <a:p>
            <a:endParaRPr lang="en-CA" dirty="0"/>
          </a:p>
        </p:txBody>
      </p:sp>
    </p:spTree>
    <p:extLst>
      <p:ext uri="{BB962C8B-B14F-4D97-AF65-F5344CB8AC3E}">
        <p14:creationId xmlns:p14="http://schemas.microsoft.com/office/powerpoint/2010/main" val="3473588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B5AD-2773-4DB7-ABCD-681FE1B883B4}"/>
              </a:ext>
            </a:extLst>
          </p:cNvPr>
          <p:cNvSpPr>
            <a:spLocks noGrp="1"/>
          </p:cNvSpPr>
          <p:nvPr>
            <p:ph type="title"/>
          </p:nvPr>
        </p:nvSpPr>
        <p:spPr/>
        <p:txBody>
          <a:bodyPr/>
          <a:lstStyle/>
          <a:p>
            <a:r>
              <a:rPr lang="en-CA" dirty="0"/>
              <a:t>Product vision and description</a:t>
            </a:r>
          </a:p>
        </p:txBody>
      </p:sp>
      <p:sp>
        <p:nvSpPr>
          <p:cNvPr id="3" name="Content Placeholder 2">
            <a:extLst>
              <a:ext uri="{FF2B5EF4-FFF2-40B4-BE49-F238E27FC236}">
                <a16:creationId xmlns:a16="http://schemas.microsoft.com/office/drawing/2014/main" id="{72DD7485-2909-46A5-8BF3-0B6449055831}"/>
              </a:ext>
            </a:extLst>
          </p:cNvPr>
          <p:cNvSpPr>
            <a:spLocks noGrp="1"/>
          </p:cNvSpPr>
          <p:nvPr>
            <p:ph idx="1"/>
          </p:nvPr>
        </p:nvSpPr>
        <p:spPr/>
        <p:txBody>
          <a:bodyPr>
            <a:normAutofit fontScale="62500" lnSpcReduction="20000"/>
          </a:bodyPr>
          <a:lstStyle/>
          <a:p>
            <a:r>
              <a:rPr lang="en-US" b="1" dirty="0"/>
              <a:t>Garage Sale Finding and routing App </a:t>
            </a:r>
          </a:p>
          <a:p>
            <a:r>
              <a:rPr lang="en-US" b="1" dirty="0"/>
              <a:t>Product Description:</a:t>
            </a:r>
            <a:endParaRPr lang="en-US" dirty="0"/>
          </a:p>
          <a:p>
            <a:r>
              <a:rPr lang="en-US" dirty="0"/>
              <a:t>An app that allows you to post a garage sale, allows to view all of them and then plans a route on a map to all of the ones within a specified distance from the user.</a:t>
            </a:r>
          </a:p>
          <a:p>
            <a:r>
              <a:rPr lang="en-US" b="1" dirty="0"/>
              <a:t>-Need and Value (why do we need your product?) </a:t>
            </a:r>
            <a:r>
              <a:rPr lang="en-US" dirty="0"/>
              <a:t>-It is a pain and time consuming to do this task manually.</a:t>
            </a:r>
          </a:p>
          <a:p>
            <a:r>
              <a:rPr lang="en-US" b="1" dirty="0"/>
              <a:t>-Stakeholders (who will use your product?) </a:t>
            </a:r>
            <a:r>
              <a:rPr lang="en-US" dirty="0"/>
              <a:t>-Users who are looking to sell items in a garage sale from their house that they no longer need. </a:t>
            </a:r>
          </a:p>
          <a:p>
            <a:r>
              <a:rPr lang="en-US" dirty="0"/>
              <a:t>-Users who are looking for a good deal on some used items.</a:t>
            </a:r>
          </a:p>
          <a:p>
            <a:pPr marL="0" indent="0">
              <a:buNone/>
            </a:pPr>
            <a:r>
              <a:rPr lang="en-US" b="1" dirty="0"/>
              <a:t>-Technology requirements - </a:t>
            </a:r>
            <a:r>
              <a:rPr lang="en-US" dirty="0"/>
              <a:t>What do you plan to use?</a:t>
            </a:r>
          </a:p>
          <a:p>
            <a:pPr>
              <a:buFont typeface="Arial" panose="020B0604020202020204" pitchFamily="34" charset="0"/>
              <a:buChar char="•"/>
            </a:pPr>
            <a:r>
              <a:rPr lang="en-US" dirty="0"/>
              <a:t>JavaScript/HTML/CSS for application front end</a:t>
            </a:r>
          </a:p>
          <a:p>
            <a:pPr>
              <a:buFont typeface="Arial" panose="020B0604020202020204" pitchFamily="34" charset="0"/>
              <a:buChar char="•"/>
            </a:pPr>
            <a:r>
              <a:rPr lang="en-US" dirty="0"/>
              <a:t>Node.JS for back end/Server-side</a:t>
            </a:r>
          </a:p>
          <a:p>
            <a:pPr>
              <a:buFont typeface="Arial" panose="020B0604020202020204" pitchFamily="34" charset="0"/>
              <a:buChar char="•"/>
            </a:pPr>
            <a:r>
              <a:rPr lang="en-US" dirty="0"/>
              <a:t>Database / MongoDB</a:t>
            </a:r>
          </a:p>
          <a:p>
            <a:endParaRPr lang="en-CA" dirty="0"/>
          </a:p>
        </p:txBody>
      </p:sp>
    </p:spTree>
    <p:extLst>
      <p:ext uri="{BB962C8B-B14F-4D97-AF65-F5344CB8AC3E}">
        <p14:creationId xmlns:p14="http://schemas.microsoft.com/office/powerpoint/2010/main" val="3767612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972D94-5BE7-4334-82D8-0688F574D2E9}"/>
              </a:ext>
            </a:extLst>
          </p:cNvPr>
          <p:cNvSpPr>
            <a:spLocks noGrp="1"/>
          </p:cNvSpPr>
          <p:nvPr>
            <p:ph type="title"/>
          </p:nvPr>
        </p:nvSpPr>
        <p:spPr>
          <a:xfrm>
            <a:off x="878911" y="643468"/>
            <a:ext cx="3177847" cy="1674180"/>
          </a:xfrm>
        </p:spPr>
        <p:txBody>
          <a:bodyPr>
            <a:normAutofit/>
          </a:bodyPr>
          <a:lstStyle/>
          <a:p>
            <a:r>
              <a:rPr lang="en-CA" sz="4000" dirty="0"/>
              <a:t>Architecture</a:t>
            </a:r>
          </a:p>
        </p:txBody>
      </p:sp>
      <p:cxnSp>
        <p:nvCxnSpPr>
          <p:cNvPr id="14" name="Straight Connector 13">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D77F48F6-DD8D-F054-8B6C-AF7B8A91BF72}"/>
              </a:ext>
            </a:extLst>
          </p:cNvPr>
          <p:cNvSpPr>
            <a:spLocks noGrp="1"/>
          </p:cNvSpPr>
          <p:nvPr>
            <p:ph idx="1"/>
          </p:nvPr>
        </p:nvSpPr>
        <p:spPr>
          <a:xfrm>
            <a:off x="858064" y="2639380"/>
            <a:ext cx="3205049" cy="3229714"/>
          </a:xfrm>
        </p:spPr>
        <p:txBody>
          <a:bodyPr>
            <a:normAutofit/>
          </a:bodyPr>
          <a:lstStyle/>
          <a:p>
            <a:r>
              <a:rPr lang="en-US" dirty="0"/>
              <a:t>This represents a software architecture as UML component diagram.</a:t>
            </a:r>
          </a:p>
        </p:txBody>
      </p:sp>
      <p:pic>
        <p:nvPicPr>
          <p:cNvPr id="5" name="Content Placeholder 4" descr="Diagram&#10;&#10;Description automatically generated">
            <a:extLst>
              <a:ext uri="{FF2B5EF4-FFF2-40B4-BE49-F238E27FC236}">
                <a16:creationId xmlns:a16="http://schemas.microsoft.com/office/drawing/2014/main" id="{249F4BF0-BD29-4B79-9CDC-9164DA1DA8DA}"/>
              </a:ext>
            </a:extLst>
          </p:cNvPr>
          <p:cNvPicPr>
            <a:picLocks noChangeAspect="1"/>
          </p:cNvPicPr>
          <p:nvPr/>
        </p:nvPicPr>
        <p:blipFill>
          <a:blip r:embed="rId2"/>
          <a:stretch>
            <a:fillRect/>
          </a:stretch>
        </p:blipFill>
        <p:spPr>
          <a:xfrm>
            <a:off x="4653447" y="1222971"/>
            <a:ext cx="6892560" cy="4066610"/>
          </a:xfrm>
          <a:prstGeom prst="rect">
            <a:avLst/>
          </a:prstGeom>
        </p:spPr>
      </p:pic>
      <p:sp>
        <p:nvSpPr>
          <p:cNvPr id="16" name="Rectangle 15">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5301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A19A-285A-419E-9323-50F8986CA92C}"/>
              </a:ext>
            </a:extLst>
          </p:cNvPr>
          <p:cNvSpPr>
            <a:spLocks noGrp="1"/>
          </p:cNvSpPr>
          <p:nvPr>
            <p:ph type="title"/>
          </p:nvPr>
        </p:nvSpPr>
        <p:spPr/>
        <p:txBody>
          <a:bodyPr/>
          <a:lstStyle/>
          <a:p>
            <a:r>
              <a:rPr lang="en-CA" dirty="0"/>
              <a:t>Persona 1: Retired Bob</a:t>
            </a:r>
          </a:p>
        </p:txBody>
      </p:sp>
      <p:sp>
        <p:nvSpPr>
          <p:cNvPr id="3" name="Content Placeholder 2">
            <a:extLst>
              <a:ext uri="{FF2B5EF4-FFF2-40B4-BE49-F238E27FC236}">
                <a16:creationId xmlns:a16="http://schemas.microsoft.com/office/drawing/2014/main" id="{4257A05F-5CFB-4D4F-86E2-18E82ACC9D27}"/>
              </a:ext>
            </a:extLst>
          </p:cNvPr>
          <p:cNvSpPr>
            <a:spLocks noGrp="1"/>
          </p:cNvSpPr>
          <p:nvPr>
            <p:ph idx="1"/>
          </p:nvPr>
        </p:nvSpPr>
        <p:spPr/>
        <p:txBody>
          <a:bodyPr>
            <a:normAutofit fontScale="92500" lnSpcReduction="10000"/>
          </a:bodyPr>
          <a:lstStyle/>
          <a:p>
            <a:r>
              <a:rPr lang="en-US" b="1" dirty="0"/>
              <a:t>Demographics and Experience:</a:t>
            </a:r>
            <a:r>
              <a:rPr lang="en-US" dirty="0"/>
              <a:t> Bob is a married 68-year-old retired plumber. He loves watching football, drives a pickup truck with a cap on it, does woodworking in his garage as a hobby, and loves spending time with his grandkids. Bob is also an avid lover and collector of antiques. Bob does not have much experience with computers or cell phones and can become frustrated easily when presented with complex UIs.</a:t>
            </a:r>
          </a:p>
          <a:p>
            <a:r>
              <a:rPr lang="en-US" b="1" dirty="0"/>
              <a:t>Motivations:</a:t>
            </a:r>
            <a:r>
              <a:rPr lang="en-US" dirty="0"/>
              <a:t> Bob knows that garage sales are a great place to find antiques and woodworking tools at reasonable prices. He has taken up garage sale as a hobby during his retirement because of this.</a:t>
            </a:r>
          </a:p>
          <a:p>
            <a:r>
              <a:rPr lang="en-US" b="1" dirty="0"/>
              <a:t>Goals/Needs:</a:t>
            </a:r>
            <a:r>
              <a:rPr lang="en-US" dirty="0"/>
              <a:t> Bob is willing to drive long distances to visit garage sales that include the types of items he is interested in but doesn't mind spending time looking at random ones near him as he has lots of free time. He needs a way to find garage sales that isn't too complicated that would save himself the hassle of driving around looking for signs.</a:t>
            </a:r>
          </a:p>
          <a:p>
            <a:endParaRPr lang="en-CA" dirty="0"/>
          </a:p>
        </p:txBody>
      </p:sp>
    </p:spTree>
    <p:extLst>
      <p:ext uri="{BB962C8B-B14F-4D97-AF65-F5344CB8AC3E}">
        <p14:creationId xmlns:p14="http://schemas.microsoft.com/office/powerpoint/2010/main" val="129867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B8771-5924-492F-BC69-39CEC1839971}"/>
              </a:ext>
            </a:extLst>
          </p:cNvPr>
          <p:cNvSpPr>
            <a:spLocks noGrp="1"/>
          </p:cNvSpPr>
          <p:nvPr>
            <p:ph type="title"/>
          </p:nvPr>
        </p:nvSpPr>
        <p:spPr/>
        <p:txBody>
          <a:bodyPr>
            <a:normAutofit/>
          </a:bodyPr>
          <a:lstStyle/>
          <a:p>
            <a:r>
              <a:rPr lang="en-CA" dirty="0"/>
              <a:t>Epic &amp; User stories</a:t>
            </a:r>
          </a:p>
        </p:txBody>
      </p:sp>
      <p:sp>
        <p:nvSpPr>
          <p:cNvPr id="3" name="Content Placeholder 2">
            <a:extLst>
              <a:ext uri="{FF2B5EF4-FFF2-40B4-BE49-F238E27FC236}">
                <a16:creationId xmlns:a16="http://schemas.microsoft.com/office/drawing/2014/main" id="{1A7050CA-BA08-4376-8EEE-1FF35D773076}"/>
              </a:ext>
            </a:extLst>
          </p:cNvPr>
          <p:cNvSpPr>
            <a:spLocks noGrp="1"/>
          </p:cNvSpPr>
          <p:nvPr>
            <p:ph idx="1"/>
          </p:nvPr>
        </p:nvSpPr>
        <p:spPr/>
        <p:txBody>
          <a:bodyPr>
            <a:normAutofit/>
          </a:bodyPr>
          <a:lstStyle/>
          <a:p>
            <a:r>
              <a:rPr lang="en-US" sz="2200" b="1" dirty="0"/>
              <a:t>Epic: </a:t>
            </a:r>
            <a:r>
              <a:rPr lang="en-US" sz="2200" dirty="0"/>
              <a:t>Bob wants to see garage sales near him quickly without much hassle.</a:t>
            </a:r>
            <a:endParaRPr lang="en-US" sz="2200" b="1" dirty="0"/>
          </a:p>
          <a:p>
            <a:pPr marL="0" indent="0">
              <a:buNone/>
            </a:pPr>
            <a:r>
              <a:rPr lang="en-US" sz="2200" b="1" dirty="0"/>
              <a:t> User Story 1:</a:t>
            </a:r>
            <a:r>
              <a:rPr lang="en-US" sz="2200" dirty="0"/>
              <a:t> A user can open the app and it immediately detects their location or         asks for them to provide it.</a:t>
            </a:r>
          </a:p>
          <a:p>
            <a:r>
              <a:rPr lang="en-US" sz="2200" b="1" dirty="0"/>
              <a:t>User Story 2:</a:t>
            </a:r>
            <a:r>
              <a:rPr lang="en-US" sz="2200" dirty="0"/>
              <a:t> A user can look at the main page once the app has their location and see a map with all the garage sales around them</a:t>
            </a:r>
            <a:r>
              <a:rPr lang="en-US" sz="2400" dirty="0"/>
              <a:t>.</a:t>
            </a:r>
          </a:p>
          <a:p>
            <a:endParaRPr lang="en-CA" dirty="0"/>
          </a:p>
        </p:txBody>
      </p:sp>
    </p:spTree>
    <p:extLst>
      <p:ext uri="{BB962C8B-B14F-4D97-AF65-F5344CB8AC3E}">
        <p14:creationId xmlns:p14="http://schemas.microsoft.com/office/powerpoint/2010/main" val="1348692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F8EC7-84A4-4699-872C-B2BB8D1A879C}"/>
              </a:ext>
            </a:extLst>
          </p:cNvPr>
          <p:cNvSpPr>
            <a:spLocks noGrp="1"/>
          </p:cNvSpPr>
          <p:nvPr>
            <p:ph type="title"/>
          </p:nvPr>
        </p:nvSpPr>
        <p:spPr/>
        <p:txBody>
          <a:bodyPr/>
          <a:lstStyle/>
          <a:p>
            <a:r>
              <a:rPr lang="en-CA" dirty="0"/>
              <a:t>Persona 2: Sophia James </a:t>
            </a:r>
          </a:p>
        </p:txBody>
      </p:sp>
      <p:sp>
        <p:nvSpPr>
          <p:cNvPr id="3" name="Content Placeholder 2">
            <a:extLst>
              <a:ext uri="{FF2B5EF4-FFF2-40B4-BE49-F238E27FC236}">
                <a16:creationId xmlns:a16="http://schemas.microsoft.com/office/drawing/2014/main" id="{353C9DD3-F9FA-47C3-A1B5-DD317BE9E20B}"/>
              </a:ext>
            </a:extLst>
          </p:cNvPr>
          <p:cNvSpPr>
            <a:spLocks noGrp="1"/>
          </p:cNvSpPr>
          <p:nvPr>
            <p:ph idx="1"/>
          </p:nvPr>
        </p:nvSpPr>
        <p:spPr>
          <a:xfrm>
            <a:off x="1097280" y="2108201"/>
            <a:ext cx="10058400" cy="4180632"/>
          </a:xfrm>
        </p:spPr>
        <p:txBody>
          <a:bodyPr>
            <a:normAutofit fontScale="62500" lnSpcReduction="20000"/>
          </a:bodyPr>
          <a:lstStyle/>
          <a:p>
            <a:r>
              <a:rPr lang="en-US" sz="2600" b="1" dirty="0"/>
              <a:t>Demographics and Experience:</a:t>
            </a:r>
            <a:r>
              <a:rPr lang="en-US" sz="2600" dirty="0"/>
              <a:t> Sophia is a 35-year-old married woman living at the outskirts of the city. She has 2 daughters to take care of. One is 13 years old, and the other is 6 years old. She has a Degree in Interior Designing. She also owns a very known Interior designing business. She is very passionate about learning new styles and designs. She believes that Interior designing is a field where there should be creativity, new styles, new ideas as the people in the world need change. Sophia works from morning 11 to evening 5 everyday.</a:t>
            </a:r>
          </a:p>
          <a:p>
            <a:r>
              <a:rPr lang="en-US" sz="2600" b="1" dirty="0"/>
              <a:t>Goals and needs:</a:t>
            </a:r>
            <a:r>
              <a:rPr lang="en-US" sz="2600" dirty="0"/>
              <a:t> She visits her client's home and offices to create new designs for. She makes antique designs over there and creates them in the real world by herself at home. Sometimes, people do not tend to like her work, so she uses it to decorate her own house and replace the old items. As she mentions, she likes to change. In a span of time, she gathers a lot of items and her love for designing and antiques, she refuses to throw them away. Instead, I want to sell them to the people who are interested. She wanted some convenient way to sell her items where she does not have to send a picture of her item to an individual person or post about every single item on a site.</a:t>
            </a:r>
          </a:p>
          <a:p>
            <a:r>
              <a:rPr lang="en-US" sz="2600" b="1" dirty="0"/>
              <a:t>Motivations:</a:t>
            </a:r>
            <a:r>
              <a:rPr lang="en-US" sz="2600" dirty="0"/>
              <a:t> She wanted to host a garage sale where she can sell her items so that her hard work and the time she invested doesn’t get wasted and some money for her passion. Frustrations: She has hosted some garage sales earlier but was not very satisfied as people were not able to find her address. She had to explain to people the way to her home due to which some didn't come at all, and some lost their way. She wants people to directly get the route to her garage sale from her address posted in her advertisement.</a:t>
            </a:r>
          </a:p>
          <a:p>
            <a:endParaRPr lang="en-CA" dirty="0"/>
          </a:p>
        </p:txBody>
      </p:sp>
    </p:spTree>
    <p:extLst>
      <p:ext uri="{BB962C8B-B14F-4D97-AF65-F5344CB8AC3E}">
        <p14:creationId xmlns:p14="http://schemas.microsoft.com/office/powerpoint/2010/main" val="390234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A6843-8798-4842-8DB0-100D25A8DB82}"/>
              </a:ext>
            </a:extLst>
          </p:cNvPr>
          <p:cNvSpPr>
            <a:spLocks noGrp="1"/>
          </p:cNvSpPr>
          <p:nvPr>
            <p:ph type="title"/>
          </p:nvPr>
        </p:nvSpPr>
        <p:spPr/>
        <p:txBody>
          <a:bodyPr/>
          <a:lstStyle/>
          <a:p>
            <a:r>
              <a:rPr lang="en-CA" dirty="0"/>
              <a:t>Epic &amp; User stories</a:t>
            </a:r>
          </a:p>
        </p:txBody>
      </p:sp>
      <p:sp>
        <p:nvSpPr>
          <p:cNvPr id="3" name="Content Placeholder 2">
            <a:extLst>
              <a:ext uri="{FF2B5EF4-FFF2-40B4-BE49-F238E27FC236}">
                <a16:creationId xmlns:a16="http://schemas.microsoft.com/office/drawing/2014/main" id="{E29FC7EC-BCD5-4A39-948F-A85C694D2452}"/>
              </a:ext>
            </a:extLst>
          </p:cNvPr>
          <p:cNvSpPr>
            <a:spLocks noGrp="1"/>
          </p:cNvSpPr>
          <p:nvPr>
            <p:ph idx="1"/>
          </p:nvPr>
        </p:nvSpPr>
        <p:spPr/>
        <p:txBody>
          <a:bodyPr>
            <a:normAutofit lnSpcReduction="10000"/>
          </a:bodyPr>
          <a:lstStyle/>
          <a:p>
            <a:r>
              <a:rPr lang="en-US" b="1" dirty="0"/>
              <a:t>Epic: </a:t>
            </a:r>
            <a:r>
              <a:rPr lang="en-US" dirty="0"/>
              <a:t>As Sophia James, I want to be able to post a garage sale for selling my used antiques and items with an option to allow me to show my exact address so that people can easily get directions for visiting and I can get the most out of it by selling my stuff.</a:t>
            </a:r>
          </a:p>
          <a:p>
            <a:r>
              <a:rPr lang="en-US" b="1" dirty="0"/>
              <a:t>User story 1:</a:t>
            </a:r>
            <a:r>
              <a:rPr lang="en-US" dirty="0"/>
              <a:t> As Sophia James, I want to be able to post my garage sale with my address on it so that the viewers will be able to route to my sale without any problem.</a:t>
            </a:r>
          </a:p>
          <a:p>
            <a:r>
              <a:rPr lang="en-US" b="1" dirty="0"/>
              <a:t>User story 2:</a:t>
            </a:r>
            <a:r>
              <a:rPr lang="en-US" dirty="0"/>
              <a:t> As Sophia James, I want to be able to limit the users who can view my personal information so that I can feel safe not leaking my information to everyone other than the information needed to visit my garage sale.</a:t>
            </a:r>
          </a:p>
          <a:p>
            <a:r>
              <a:rPr lang="en-US" b="1" dirty="0"/>
              <a:t>User story 3:</a:t>
            </a:r>
            <a:r>
              <a:rPr lang="en-US" dirty="0"/>
              <a:t> As Sophia James, I want to be able to post my garage sale with filters so that my post pops up at the top for people searching for some specific items</a:t>
            </a:r>
            <a:endParaRPr lang="en-CA" dirty="0"/>
          </a:p>
        </p:txBody>
      </p:sp>
    </p:spTree>
    <p:extLst>
      <p:ext uri="{BB962C8B-B14F-4D97-AF65-F5344CB8AC3E}">
        <p14:creationId xmlns:p14="http://schemas.microsoft.com/office/powerpoint/2010/main" val="404422259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{CF35A589-873D-4E8C-BFF4-18039ED202A1}tf11437505_win32</Template>
  <TotalTime>37</TotalTime>
  <Words>1859</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Aharoni</vt:lpstr>
      <vt:lpstr>Arial</vt:lpstr>
      <vt:lpstr>Calibri</vt:lpstr>
      <vt:lpstr>Georgia Pro Cond Light</vt:lpstr>
      <vt:lpstr>Speak Pro</vt:lpstr>
      <vt:lpstr>RetrospectVTI</vt:lpstr>
      <vt:lpstr>Garage sale Router</vt:lpstr>
      <vt:lpstr>Title</vt:lpstr>
      <vt:lpstr>List of Presenters and Order</vt:lpstr>
      <vt:lpstr>Product vision and description</vt:lpstr>
      <vt:lpstr>Architecture</vt:lpstr>
      <vt:lpstr>Persona 1: Retired Bob</vt:lpstr>
      <vt:lpstr>Epic &amp; User stories</vt:lpstr>
      <vt:lpstr>Persona 2: Sophia James </vt:lpstr>
      <vt:lpstr>Epic &amp; User stories</vt:lpstr>
      <vt:lpstr>Persona 3: Classical Max</vt:lpstr>
      <vt:lpstr>Epic &amp; User stories</vt:lpstr>
      <vt:lpstr>Persona 4: Von Snipe</vt:lpstr>
      <vt:lpstr>Epic &amp; User stories</vt:lpstr>
      <vt:lpstr>Quality Assurance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Garage sale Router</dc:title>
  <dc:creator>SOLANKI, Parthvi</dc:creator>
  <cp:lastModifiedBy>SOLANKI, Parthvi</cp:lastModifiedBy>
  <cp:revision>1</cp:revision>
  <dcterms:created xsi:type="dcterms:W3CDTF">2022-03-28T02:10:26Z</dcterms:created>
  <dcterms:modified xsi:type="dcterms:W3CDTF">2022-03-28T02:47:33Z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