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anva Sans Bold" panose="020B0604020202020204" charset="0"/>
      <p:regular r:id="rId18"/>
    </p:embeddedFont>
    <p:embeddedFont>
      <p:font typeface="Glacial Indifference Bold" panose="020B0604020202020204" charset="0"/>
      <p:regular r:id="rId19"/>
    </p:embeddedFont>
    <p:embeddedFont>
      <p:font typeface="Now" panose="020B0604020202020204" charset="0"/>
      <p:regular r:id="rId20"/>
    </p:embeddedFont>
    <p:embeddedFont>
      <p:font typeface="Now Bold" panose="020B0604020202020204" charset="0"/>
      <p:regular r:id="rId21"/>
    </p:embeddedFont>
    <p:embeddedFont>
      <p:font typeface="Now Bold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1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sv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9.sv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hyperlink" Target="https://www.kaggle.com/kaushil268/disease-prediction-using-machine-learnin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1.sv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808997"/>
            <a:ext cx="18288000" cy="5236410"/>
            <a:chOff x="0" y="0"/>
            <a:chExt cx="6186311" cy="1771329"/>
          </a:xfrm>
        </p:grpSpPr>
        <p:sp>
          <p:nvSpPr>
            <p:cNvPr id="3" name="Freeform 3"/>
            <p:cNvSpPr/>
            <p:nvPr/>
          </p:nvSpPr>
          <p:spPr>
            <a:xfrm>
              <a:off x="0" y="0"/>
              <a:ext cx="6186311" cy="1771329"/>
            </a:xfrm>
            <a:custGeom>
              <a:avLst/>
              <a:gdLst/>
              <a:ahLst/>
              <a:cxnLst/>
              <a:rect l="l" t="t" r="r" b="b"/>
              <a:pathLst>
                <a:path w="6186311" h="1771329">
                  <a:moveTo>
                    <a:pt x="6061851" y="1771329"/>
                  </a:moveTo>
                  <a:lnTo>
                    <a:pt x="124460" y="1771329"/>
                  </a:lnTo>
                  <a:cubicBezTo>
                    <a:pt x="55880" y="1771329"/>
                    <a:pt x="0" y="1715449"/>
                    <a:pt x="0" y="1646869"/>
                  </a:cubicBezTo>
                  <a:lnTo>
                    <a:pt x="0" y="124460"/>
                  </a:lnTo>
                  <a:cubicBezTo>
                    <a:pt x="0" y="55880"/>
                    <a:pt x="55880" y="0"/>
                    <a:pt x="124460" y="0"/>
                  </a:cubicBezTo>
                  <a:lnTo>
                    <a:pt x="6061851" y="0"/>
                  </a:lnTo>
                  <a:cubicBezTo>
                    <a:pt x="6130431" y="0"/>
                    <a:pt x="6186311" y="55880"/>
                    <a:pt x="6186311" y="124460"/>
                  </a:cubicBezTo>
                  <a:lnTo>
                    <a:pt x="6186311" y="1646869"/>
                  </a:lnTo>
                  <a:cubicBezTo>
                    <a:pt x="6186311" y="1715449"/>
                    <a:pt x="6130431" y="1771329"/>
                    <a:pt x="6061851" y="1771329"/>
                  </a:cubicBezTo>
                  <a:close/>
                </a:path>
              </a:pathLst>
            </a:custGeom>
            <a:solidFill>
              <a:srgbClr val="748FE8"/>
            </a:solidFill>
          </p:spPr>
        </p:sp>
      </p:grpSp>
      <p:grpSp>
        <p:nvGrpSpPr>
          <p:cNvPr id="4" name="Group 4"/>
          <p:cNvGrpSpPr/>
          <p:nvPr/>
        </p:nvGrpSpPr>
        <p:grpSpPr>
          <a:xfrm>
            <a:off x="1665945" y="1941101"/>
            <a:ext cx="15147865" cy="5657850"/>
            <a:chOff x="0" y="0"/>
            <a:chExt cx="5124092" cy="1913890"/>
          </a:xfrm>
        </p:grpSpPr>
        <p:sp>
          <p:nvSpPr>
            <p:cNvPr id="5" name="Freeform 5"/>
            <p:cNvSpPr/>
            <p:nvPr/>
          </p:nvSpPr>
          <p:spPr>
            <a:xfrm>
              <a:off x="0" y="0"/>
              <a:ext cx="5124093" cy="1913890"/>
            </a:xfrm>
            <a:custGeom>
              <a:avLst/>
              <a:gdLst/>
              <a:ahLst/>
              <a:cxnLst/>
              <a:rect l="l" t="t" r="r" b="b"/>
              <a:pathLst>
                <a:path w="5124093" h="1913890">
                  <a:moveTo>
                    <a:pt x="4999632" y="1913890"/>
                  </a:moveTo>
                  <a:lnTo>
                    <a:pt x="124460" y="1913890"/>
                  </a:lnTo>
                  <a:cubicBezTo>
                    <a:pt x="55880" y="1913890"/>
                    <a:pt x="0" y="1858010"/>
                    <a:pt x="0" y="1789430"/>
                  </a:cubicBezTo>
                  <a:lnTo>
                    <a:pt x="0" y="124460"/>
                  </a:lnTo>
                  <a:cubicBezTo>
                    <a:pt x="0" y="55880"/>
                    <a:pt x="55880" y="0"/>
                    <a:pt x="124460" y="0"/>
                  </a:cubicBezTo>
                  <a:lnTo>
                    <a:pt x="4999633" y="0"/>
                  </a:lnTo>
                  <a:cubicBezTo>
                    <a:pt x="5068213" y="0"/>
                    <a:pt x="5124093" y="55880"/>
                    <a:pt x="5124093" y="124460"/>
                  </a:cubicBezTo>
                  <a:lnTo>
                    <a:pt x="5124093" y="1789430"/>
                  </a:lnTo>
                  <a:cubicBezTo>
                    <a:pt x="5124093" y="1858010"/>
                    <a:pt x="5068213" y="1913890"/>
                    <a:pt x="4999633" y="1913890"/>
                  </a:cubicBezTo>
                  <a:close/>
                </a:path>
              </a:pathLst>
            </a:custGeom>
            <a:solidFill>
              <a:srgbClr val="065459"/>
            </a:solidFill>
          </p:spPr>
        </p:sp>
      </p:grpSp>
      <p:grpSp>
        <p:nvGrpSpPr>
          <p:cNvPr id="6" name="Group 6"/>
          <p:cNvGrpSpPr/>
          <p:nvPr/>
        </p:nvGrpSpPr>
        <p:grpSpPr>
          <a:xfrm>
            <a:off x="9007073" y="3954506"/>
            <a:ext cx="7288890" cy="3644445"/>
            <a:chOff x="0" y="0"/>
            <a:chExt cx="9718520" cy="4859260"/>
          </a:xfrm>
        </p:grpSpPr>
        <p:sp>
          <p:nvSpPr>
            <p:cNvPr id="7" name="Freeform 7"/>
            <p:cNvSpPr/>
            <p:nvPr/>
          </p:nvSpPr>
          <p:spPr>
            <a:xfrm rot="-10800000">
              <a:off x="0" y="0"/>
              <a:ext cx="9718520" cy="4859260"/>
            </a:xfrm>
            <a:custGeom>
              <a:avLst/>
              <a:gdLst/>
              <a:ahLst/>
              <a:cxnLst/>
              <a:rect l="l" t="t" r="r" b="b"/>
              <a:pathLst>
                <a:path w="9718520" h="4859260">
                  <a:moveTo>
                    <a:pt x="0" y="0"/>
                  </a:moveTo>
                  <a:lnTo>
                    <a:pt x="9718520" y="0"/>
                  </a:lnTo>
                  <a:lnTo>
                    <a:pt x="9718520" y="4859260"/>
                  </a:lnTo>
                  <a:lnTo>
                    <a:pt x="0" y="485926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a:off x="1014319" y="1014319"/>
              <a:ext cx="7689883" cy="3844941"/>
            </a:xfrm>
            <a:custGeom>
              <a:avLst/>
              <a:gdLst/>
              <a:ahLst/>
              <a:cxnLst/>
              <a:rect l="l" t="t" r="r" b="b"/>
              <a:pathLst>
                <a:path w="7689883" h="3844941">
                  <a:moveTo>
                    <a:pt x="0" y="0"/>
                  </a:moveTo>
                  <a:lnTo>
                    <a:pt x="7689883" y="0"/>
                  </a:lnTo>
                  <a:lnTo>
                    <a:pt x="7689883" y="3844941"/>
                  </a:lnTo>
                  <a:lnTo>
                    <a:pt x="0" y="384494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grpSp>
        <p:nvGrpSpPr>
          <p:cNvPr id="9" name="Group 9"/>
          <p:cNvGrpSpPr/>
          <p:nvPr/>
        </p:nvGrpSpPr>
        <p:grpSpPr>
          <a:xfrm>
            <a:off x="1665945" y="1028700"/>
            <a:ext cx="5632261" cy="812098"/>
            <a:chOff x="0" y="0"/>
            <a:chExt cx="7509681" cy="1082798"/>
          </a:xfrm>
        </p:grpSpPr>
        <p:sp>
          <p:nvSpPr>
            <p:cNvPr id="10" name="Freeform 10"/>
            <p:cNvSpPr/>
            <p:nvPr/>
          </p:nvSpPr>
          <p:spPr>
            <a:xfrm>
              <a:off x="0" y="0"/>
              <a:ext cx="887266" cy="613020"/>
            </a:xfrm>
            <a:custGeom>
              <a:avLst/>
              <a:gdLst/>
              <a:ahLst/>
              <a:cxnLst/>
              <a:rect l="l" t="t" r="r" b="b"/>
              <a:pathLst>
                <a:path w="887266" h="613020">
                  <a:moveTo>
                    <a:pt x="0" y="0"/>
                  </a:moveTo>
                  <a:lnTo>
                    <a:pt x="887266" y="0"/>
                  </a:lnTo>
                  <a:lnTo>
                    <a:pt x="887266" y="613020"/>
                  </a:lnTo>
                  <a:lnTo>
                    <a:pt x="0" y="6130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1181013" y="247138"/>
              <a:ext cx="6328668" cy="835660"/>
            </a:xfrm>
            <a:prstGeom prst="rect">
              <a:avLst/>
            </a:prstGeom>
          </p:spPr>
          <p:txBody>
            <a:bodyPr lIns="0" tIns="0" rIns="0" bIns="0" rtlCol="0" anchor="t">
              <a:spAutoFit/>
            </a:bodyPr>
            <a:lstStyle/>
            <a:p>
              <a:pPr>
                <a:lnSpc>
                  <a:spcPts val="2520"/>
                </a:lnSpc>
                <a:spcBef>
                  <a:spcPct val="0"/>
                </a:spcBef>
              </a:pPr>
              <a:r>
                <a:rPr lang="en-US" sz="1800" spc="179">
                  <a:solidFill>
                    <a:srgbClr val="000000"/>
                  </a:solidFill>
                  <a:latin typeface="Now Bold"/>
                </a:rPr>
                <a:t>DEPARTMENT OF INFORMATION TECHNOLOGY</a:t>
              </a:r>
            </a:p>
          </p:txBody>
        </p:sp>
      </p:grpSp>
      <p:sp>
        <p:nvSpPr>
          <p:cNvPr id="12" name="Freeform 12"/>
          <p:cNvSpPr/>
          <p:nvPr/>
        </p:nvSpPr>
        <p:spPr>
          <a:xfrm>
            <a:off x="12062724" y="1941101"/>
            <a:ext cx="4732238" cy="5657850"/>
          </a:xfrm>
          <a:custGeom>
            <a:avLst/>
            <a:gdLst/>
            <a:ahLst/>
            <a:cxnLst/>
            <a:rect l="l" t="t" r="r" b="b"/>
            <a:pathLst>
              <a:path w="4732238" h="5657850">
                <a:moveTo>
                  <a:pt x="0" y="0"/>
                </a:moveTo>
                <a:lnTo>
                  <a:pt x="4732238" y="0"/>
                </a:lnTo>
                <a:lnTo>
                  <a:pt x="4732238" y="5657850"/>
                </a:lnTo>
                <a:lnTo>
                  <a:pt x="0" y="5657850"/>
                </a:lnTo>
                <a:lnTo>
                  <a:pt x="0" y="0"/>
                </a:lnTo>
                <a:close/>
              </a:path>
            </a:pathLst>
          </a:custGeom>
          <a:blipFill>
            <a:blip r:embed="rId6"/>
            <a:stretch>
              <a:fillRect l="-805" r="-805"/>
            </a:stretch>
          </a:blipFill>
        </p:spPr>
      </p:sp>
      <p:sp>
        <p:nvSpPr>
          <p:cNvPr id="13" name="Freeform 13"/>
          <p:cNvSpPr/>
          <p:nvPr/>
        </p:nvSpPr>
        <p:spPr>
          <a:xfrm>
            <a:off x="13939520" y="4431609"/>
            <a:ext cx="2356444" cy="3167342"/>
          </a:xfrm>
          <a:custGeom>
            <a:avLst/>
            <a:gdLst/>
            <a:ahLst/>
            <a:cxnLst/>
            <a:rect l="l" t="t" r="r" b="b"/>
            <a:pathLst>
              <a:path w="2356444" h="3167342">
                <a:moveTo>
                  <a:pt x="0" y="0"/>
                </a:moveTo>
                <a:lnTo>
                  <a:pt x="2356443" y="0"/>
                </a:lnTo>
                <a:lnTo>
                  <a:pt x="2356443" y="3167342"/>
                </a:lnTo>
                <a:lnTo>
                  <a:pt x="0" y="3167342"/>
                </a:lnTo>
                <a:lnTo>
                  <a:pt x="0" y="0"/>
                </a:lnTo>
                <a:close/>
              </a:path>
            </a:pathLst>
          </a:custGeom>
          <a:blipFill>
            <a:blip r:embed="rId7">
              <a:extLst>
                <a:ext uri="{96DAC541-7B7A-43D3-8B79-37D633B846F1}">
                  <asvg:svgBlip xmlns:asvg="http://schemas.microsoft.com/office/drawing/2016/SVG/main" r:embed="rId8"/>
                </a:ext>
              </a:extLst>
            </a:blip>
            <a:stretch>
              <a:fillRect b="-708"/>
            </a:stretch>
          </a:blipFill>
        </p:spPr>
      </p:sp>
      <p:sp>
        <p:nvSpPr>
          <p:cNvPr id="14" name="TextBox 14"/>
          <p:cNvSpPr txBox="1"/>
          <p:nvPr/>
        </p:nvSpPr>
        <p:spPr>
          <a:xfrm>
            <a:off x="1965730" y="2524182"/>
            <a:ext cx="11827639" cy="3252547"/>
          </a:xfrm>
          <a:prstGeom prst="rect">
            <a:avLst/>
          </a:prstGeom>
        </p:spPr>
        <p:txBody>
          <a:bodyPr lIns="0" tIns="0" rIns="0" bIns="0" rtlCol="0" anchor="t">
            <a:spAutoFit/>
          </a:bodyPr>
          <a:lstStyle/>
          <a:p>
            <a:pPr>
              <a:lnSpc>
                <a:spcPts val="8721"/>
              </a:lnSpc>
            </a:pPr>
            <a:r>
              <a:rPr lang="en-US" sz="7928">
                <a:solidFill>
                  <a:srgbClr val="FFFFFF"/>
                </a:solidFill>
                <a:latin typeface="Now Bold"/>
              </a:rPr>
              <a:t>Disease Prediction with Machine Learning</a:t>
            </a:r>
          </a:p>
          <a:p>
            <a:pPr>
              <a:lnSpc>
                <a:spcPts val="8721"/>
              </a:lnSpc>
            </a:pPr>
            <a:endParaRPr lang="en-US" sz="7928">
              <a:solidFill>
                <a:srgbClr val="FFFFFF"/>
              </a:solidFill>
              <a:latin typeface="Now Bold"/>
            </a:endParaRPr>
          </a:p>
        </p:txBody>
      </p:sp>
      <p:sp>
        <p:nvSpPr>
          <p:cNvPr id="15" name="TextBox 15"/>
          <p:cNvSpPr txBox="1"/>
          <p:nvPr/>
        </p:nvSpPr>
        <p:spPr>
          <a:xfrm>
            <a:off x="1965730" y="4840992"/>
            <a:ext cx="13152012" cy="2300951"/>
          </a:xfrm>
          <a:prstGeom prst="rect">
            <a:avLst/>
          </a:prstGeom>
        </p:spPr>
        <p:txBody>
          <a:bodyPr lIns="0" tIns="0" rIns="0" bIns="0" rtlCol="0" anchor="t">
            <a:spAutoFit/>
          </a:bodyPr>
          <a:lstStyle/>
          <a:p>
            <a:pPr>
              <a:lnSpc>
                <a:spcPts val="3085"/>
              </a:lnSpc>
            </a:pPr>
            <a:r>
              <a:rPr lang="en-US" sz="2204">
                <a:solidFill>
                  <a:srgbClr val="FFFFFF"/>
                </a:solidFill>
                <a:latin typeface="Now Bold"/>
              </a:rPr>
              <a:t>NARULA INSTITUTE OF TECHNOLOGY</a:t>
            </a:r>
          </a:p>
          <a:p>
            <a:pPr>
              <a:lnSpc>
                <a:spcPts val="3085"/>
              </a:lnSpc>
            </a:pPr>
            <a:r>
              <a:rPr lang="en-US" sz="2204">
                <a:solidFill>
                  <a:srgbClr val="FFFFFF"/>
                </a:solidFill>
                <a:latin typeface="Now Bold"/>
              </a:rPr>
              <a:t>Team :</a:t>
            </a:r>
          </a:p>
          <a:p>
            <a:pPr>
              <a:lnSpc>
                <a:spcPts val="3085"/>
              </a:lnSpc>
            </a:pPr>
            <a:r>
              <a:rPr lang="en-US" sz="2204">
                <a:solidFill>
                  <a:srgbClr val="FFFFFF"/>
                </a:solidFill>
                <a:latin typeface="Now Bold"/>
              </a:rPr>
              <a:t>Ankita Mitra                  NIT/2021/1296</a:t>
            </a:r>
          </a:p>
          <a:p>
            <a:pPr>
              <a:lnSpc>
                <a:spcPts val="3085"/>
              </a:lnSpc>
            </a:pPr>
            <a:r>
              <a:rPr lang="en-US" sz="2204">
                <a:solidFill>
                  <a:srgbClr val="FFFFFF"/>
                </a:solidFill>
                <a:latin typeface="Now Bold"/>
              </a:rPr>
              <a:t>Kabita Singh                 NIT/2021/1424</a:t>
            </a:r>
          </a:p>
          <a:p>
            <a:pPr>
              <a:lnSpc>
                <a:spcPts val="3085"/>
              </a:lnSpc>
            </a:pPr>
            <a:r>
              <a:rPr lang="en-US" sz="2204">
                <a:solidFill>
                  <a:srgbClr val="FFFFFF"/>
                </a:solidFill>
                <a:latin typeface="Now Bold"/>
              </a:rPr>
              <a:t>Ranjit Kumar Yadav      NIT/2021/1375</a:t>
            </a:r>
          </a:p>
          <a:p>
            <a:pPr>
              <a:lnSpc>
                <a:spcPts val="3085"/>
              </a:lnSpc>
              <a:spcBef>
                <a:spcPct val="0"/>
              </a:spcBef>
            </a:pPr>
            <a:r>
              <a:rPr lang="en-US" sz="2204">
                <a:solidFill>
                  <a:srgbClr val="FFFFFF"/>
                </a:solidFill>
                <a:latin typeface="Now Bold"/>
              </a:rPr>
              <a:t>Tamal Barman               NIT/2021/1486</a:t>
            </a:r>
          </a:p>
        </p:txBody>
      </p:sp>
      <p:sp>
        <p:nvSpPr>
          <p:cNvPr id="16" name="TextBox 16"/>
          <p:cNvSpPr txBox="1"/>
          <p:nvPr/>
        </p:nvSpPr>
        <p:spPr>
          <a:xfrm>
            <a:off x="7363514" y="795601"/>
            <a:ext cx="13152012" cy="1045198"/>
          </a:xfrm>
          <a:prstGeom prst="rect">
            <a:avLst/>
          </a:prstGeom>
        </p:spPr>
        <p:txBody>
          <a:bodyPr lIns="0" tIns="0" rIns="0" bIns="0" rtlCol="0" anchor="t">
            <a:spAutoFit/>
          </a:bodyPr>
          <a:lstStyle/>
          <a:p>
            <a:pPr algn="ctr">
              <a:lnSpc>
                <a:spcPts val="8540"/>
              </a:lnSpc>
            </a:pPr>
            <a:r>
              <a:rPr lang="en-US" sz="6100">
                <a:solidFill>
                  <a:srgbClr val="000000"/>
                </a:solidFill>
                <a:latin typeface="Glacial Indifference Bold"/>
              </a:rPr>
              <a:t>MedDetectives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sp>
        <p:nvSpPr>
          <p:cNvPr id="2" name="Freeform 2"/>
          <p:cNvSpPr/>
          <p:nvPr/>
        </p:nvSpPr>
        <p:spPr>
          <a:xfrm>
            <a:off x="5357130" y="1754029"/>
            <a:ext cx="7573740" cy="3968019"/>
          </a:xfrm>
          <a:custGeom>
            <a:avLst/>
            <a:gdLst/>
            <a:ahLst/>
            <a:cxnLst/>
            <a:rect l="l" t="t" r="r" b="b"/>
            <a:pathLst>
              <a:path w="7573740" h="3968019">
                <a:moveTo>
                  <a:pt x="0" y="0"/>
                </a:moveTo>
                <a:lnTo>
                  <a:pt x="7573740" y="0"/>
                </a:lnTo>
                <a:lnTo>
                  <a:pt x="7573740" y="3968019"/>
                </a:lnTo>
                <a:lnTo>
                  <a:pt x="0" y="3968019"/>
                </a:lnTo>
                <a:lnTo>
                  <a:pt x="0" y="0"/>
                </a:lnTo>
                <a:close/>
              </a:path>
            </a:pathLst>
          </a:custGeom>
          <a:blipFill>
            <a:blip r:embed="rId2"/>
            <a:stretch>
              <a:fillRect/>
            </a:stretch>
          </a:blipFill>
        </p:spPr>
      </p:sp>
      <p:sp>
        <p:nvSpPr>
          <p:cNvPr id="3" name="Freeform 3"/>
          <p:cNvSpPr/>
          <p:nvPr/>
        </p:nvSpPr>
        <p:spPr>
          <a:xfrm>
            <a:off x="2749349" y="5963824"/>
            <a:ext cx="12789302" cy="3983109"/>
          </a:xfrm>
          <a:custGeom>
            <a:avLst/>
            <a:gdLst/>
            <a:ahLst/>
            <a:cxnLst/>
            <a:rect l="l" t="t" r="r" b="b"/>
            <a:pathLst>
              <a:path w="12789302" h="3983109">
                <a:moveTo>
                  <a:pt x="0" y="0"/>
                </a:moveTo>
                <a:lnTo>
                  <a:pt x="12789302" y="0"/>
                </a:lnTo>
                <a:lnTo>
                  <a:pt x="12789302" y="3983109"/>
                </a:lnTo>
                <a:lnTo>
                  <a:pt x="0" y="3983109"/>
                </a:lnTo>
                <a:lnTo>
                  <a:pt x="0" y="0"/>
                </a:lnTo>
                <a:close/>
              </a:path>
            </a:pathLst>
          </a:custGeom>
          <a:blipFill>
            <a:blip r:embed="rId3"/>
            <a:stretch>
              <a:fillRect/>
            </a:stretch>
          </a:blipFill>
        </p:spPr>
      </p:sp>
      <p:sp>
        <p:nvSpPr>
          <p:cNvPr id="4" name="TextBox 4"/>
          <p:cNvSpPr txBox="1"/>
          <p:nvPr/>
        </p:nvSpPr>
        <p:spPr>
          <a:xfrm>
            <a:off x="1028700" y="602298"/>
            <a:ext cx="9439176" cy="909955"/>
          </a:xfrm>
          <a:prstGeom prst="rect">
            <a:avLst/>
          </a:prstGeom>
        </p:spPr>
        <p:txBody>
          <a:bodyPr lIns="0" tIns="0" rIns="0" bIns="0" rtlCol="0" anchor="t">
            <a:spAutoFit/>
          </a:bodyPr>
          <a:lstStyle/>
          <a:p>
            <a:pPr>
              <a:lnSpc>
                <a:spcPts val="7040"/>
              </a:lnSpc>
            </a:pPr>
            <a:r>
              <a:rPr lang="en-US" sz="6400">
                <a:solidFill>
                  <a:srgbClr val="F5F5EF"/>
                </a:solidFill>
                <a:latin typeface="Now Bold"/>
              </a:rPr>
              <a:t>Parkinsons Prediction</a:t>
            </a:r>
          </a:p>
        </p:txBody>
      </p:sp>
      <p:sp>
        <p:nvSpPr>
          <p:cNvPr id="5" name="TextBox 5"/>
          <p:cNvSpPr txBox="1"/>
          <p:nvPr/>
        </p:nvSpPr>
        <p:spPr>
          <a:xfrm>
            <a:off x="2140957" y="3094831"/>
            <a:ext cx="1946672"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Accuracy</a:t>
            </a:r>
          </a:p>
        </p:txBody>
      </p:sp>
      <p:sp>
        <p:nvSpPr>
          <p:cNvPr id="6" name="TextBox 6"/>
          <p:cNvSpPr txBox="1"/>
          <p:nvPr/>
        </p:nvSpPr>
        <p:spPr>
          <a:xfrm>
            <a:off x="16043870" y="6607124"/>
            <a:ext cx="1215430"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Result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sp>
        <p:nvSpPr>
          <p:cNvPr id="2" name="Freeform 2"/>
          <p:cNvSpPr/>
          <p:nvPr/>
        </p:nvSpPr>
        <p:spPr>
          <a:xfrm>
            <a:off x="5760804" y="1586861"/>
            <a:ext cx="6766392" cy="3482031"/>
          </a:xfrm>
          <a:custGeom>
            <a:avLst/>
            <a:gdLst/>
            <a:ahLst/>
            <a:cxnLst/>
            <a:rect l="l" t="t" r="r" b="b"/>
            <a:pathLst>
              <a:path w="6766392" h="3482031">
                <a:moveTo>
                  <a:pt x="0" y="0"/>
                </a:moveTo>
                <a:lnTo>
                  <a:pt x="6766392" y="0"/>
                </a:lnTo>
                <a:lnTo>
                  <a:pt x="6766392" y="3482031"/>
                </a:lnTo>
                <a:lnTo>
                  <a:pt x="0" y="3482031"/>
                </a:lnTo>
                <a:lnTo>
                  <a:pt x="0" y="0"/>
                </a:lnTo>
                <a:close/>
              </a:path>
            </a:pathLst>
          </a:custGeom>
          <a:blipFill>
            <a:blip r:embed="rId2"/>
            <a:stretch>
              <a:fillRect/>
            </a:stretch>
          </a:blipFill>
        </p:spPr>
      </p:sp>
      <p:sp>
        <p:nvSpPr>
          <p:cNvPr id="3" name="Freeform 3"/>
          <p:cNvSpPr/>
          <p:nvPr/>
        </p:nvSpPr>
        <p:spPr>
          <a:xfrm>
            <a:off x="5059846" y="5143500"/>
            <a:ext cx="8168309" cy="4748781"/>
          </a:xfrm>
          <a:custGeom>
            <a:avLst/>
            <a:gdLst/>
            <a:ahLst/>
            <a:cxnLst/>
            <a:rect l="l" t="t" r="r" b="b"/>
            <a:pathLst>
              <a:path w="8168309" h="4748781">
                <a:moveTo>
                  <a:pt x="0" y="0"/>
                </a:moveTo>
                <a:lnTo>
                  <a:pt x="8168308" y="0"/>
                </a:lnTo>
                <a:lnTo>
                  <a:pt x="8168308" y="4748781"/>
                </a:lnTo>
                <a:lnTo>
                  <a:pt x="0" y="4748781"/>
                </a:lnTo>
                <a:lnTo>
                  <a:pt x="0" y="0"/>
                </a:lnTo>
                <a:close/>
              </a:path>
            </a:pathLst>
          </a:custGeom>
          <a:blipFill>
            <a:blip r:embed="rId3"/>
            <a:stretch>
              <a:fillRect/>
            </a:stretch>
          </a:blipFill>
        </p:spPr>
      </p:sp>
      <p:sp>
        <p:nvSpPr>
          <p:cNvPr id="4" name="TextBox 4"/>
          <p:cNvSpPr txBox="1"/>
          <p:nvPr/>
        </p:nvSpPr>
        <p:spPr>
          <a:xfrm>
            <a:off x="1028700" y="602298"/>
            <a:ext cx="10559140" cy="909955"/>
          </a:xfrm>
          <a:prstGeom prst="rect">
            <a:avLst/>
          </a:prstGeom>
        </p:spPr>
        <p:txBody>
          <a:bodyPr lIns="0" tIns="0" rIns="0" bIns="0" rtlCol="0" anchor="t">
            <a:spAutoFit/>
          </a:bodyPr>
          <a:lstStyle/>
          <a:p>
            <a:pPr>
              <a:lnSpc>
                <a:spcPts val="7040"/>
              </a:lnSpc>
            </a:pPr>
            <a:r>
              <a:rPr lang="en-US" sz="6400">
                <a:solidFill>
                  <a:srgbClr val="F5F5EF"/>
                </a:solidFill>
                <a:latin typeface="Now Bold"/>
              </a:rPr>
              <a:t>Heart Disease Prediction</a:t>
            </a:r>
          </a:p>
        </p:txBody>
      </p:sp>
      <p:sp>
        <p:nvSpPr>
          <p:cNvPr id="5" name="TextBox 5"/>
          <p:cNvSpPr txBox="1"/>
          <p:nvPr/>
        </p:nvSpPr>
        <p:spPr>
          <a:xfrm>
            <a:off x="2140957" y="3094831"/>
            <a:ext cx="1946672"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Accuracy</a:t>
            </a:r>
          </a:p>
        </p:txBody>
      </p:sp>
      <p:sp>
        <p:nvSpPr>
          <p:cNvPr id="6" name="TextBox 6"/>
          <p:cNvSpPr txBox="1"/>
          <p:nvPr/>
        </p:nvSpPr>
        <p:spPr>
          <a:xfrm>
            <a:off x="14688226" y="6482684"/>
            <a:ext cx="1215430"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Result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0" y="3576704"/>
            <a:ext cx="18288000" cy="4560996"/>
            <a:chOff x="0" y="0"/>
            <a:chExt cx="6186311" cy="1542856"/>
          </a:xfrm>
        </p:grpSpPr>
        <p:sp>
          <p:nvSpPr>
            <p:cNvPr id="3" name="Freeform 3"/>
            <p:cNvSpPr/>
            <p:nvPr/>
          </p:nvSpPr>
          <p:spPr>
            <a:xfrm>
              <a:off x="0" y="0"/>
              <a:ext cx="6186311" cy="1542856"/>
            </a:xfrm>
            <a:custGeom>
              <a:avLst/>
              <a:gdLst/>
              <a:ahLst/>
              <a:cxnLst/>
              <a:rect l="l" t="t" r="r" b="b"/>
              <a:pathLst>
                <a:path w="6186311" h="1542856">
                  <a:moveTo>
                    <a:pt x="6061851" y="1542856"/>
                  </a:moveTo>
                  <a:lnTo>
                    <a:pt x="124460" y="1542856"/>
                  </a:lnTo>
                  <a:cubicBezTo>
                    <a:pt x="55880" y="1542856"/>
                    <a:pt x="0" y="1486976"/>
                    <a:pt x="0" y="1418395"/>
                  </a:cubicBezTo>
                  <a:lnTo>
                    <a:pt x="0" y="124460"/>
                  </a:lnTo>
                  <a:cubicBezTo>
                    <a:pt x="0" y="55880"/>
                    <a:pt x="55880" y="0"/>
                    <a:pt x="124460" y="0"/>
                  </a:cubicBezTo>
                  <a:lnTo>
                    <a:pt x="6061851" y="0"/>
                  </a:lnTo>
                  <a:cubicBezTo>
                    <a:pt x="6130431" y="0"/>
                    <a:pt x="6186311" y="55880"/>
                    <a:pt x="6186311" y="124460"/>
                  </a:cubicBezTo>
                  <a:lnTo>
                    <a:pt x="6186311" y="1418396"/>
                  </a:lnTo>
                  <a:cubicBezTo>
                    <a:pt x="6186311" y="1486976"/>
                    <a:pt x="6130431" y="1542856"/>
                    <a:pt x="6061851" y="1542856"/>
                  </a:cubicBezTo>
                  <a:close/>
                </a:path>
              </a:pathLst>
            </a:custGeom>
            <a:solidFill>
              <a:srgbClr val="09427D"/>
            </a:solidFill>
          </p:spPr>
        </p:sp>
      </p:grpSp>
      <p:grpSp>
        <p:nvGrpSpPr>
          <p:cNvPr id="4" name="Group 4"/>
          <p:cNvGrpSpPr/>
          <p:nvPr/>
        </p:nvGrpSpPr>
        <p:grpSpPr>
          <a:xfrm>
            <a:off x="3038519" y="3018593"/>
            <a:ext cx="2876349" cy="1899464"/>
            <a:chOff x="0" y="0"/>
            <a:chExt cx="1000040" cy="660400"/>
          </a:xfrm>
        </p:grpSpPr>
        <p:sp>
          <p:nvSpPr>
            <p:cNvPr id="5" name="Freeform 5"/>
            <p:cNvSpPr/>
            <p:nvPr/>
          </p:nvSpPr>
          <p:spPr>
            <a:xfrm>
              <a:off x="0" y="0"/>
              <a:ext cx="1000040" cy="660400"/>
            </a:xfrm>
            <a:custGeom>
              <a:avLst/>
              <a:gdLst/>
              <a:ahLst/>
              <a:cxnLst/>
              <a:rect l="l" t="t" r="r" b="b"/>
              <a:pathLst>
                <a:path w="1000040" h="660400">
                  <a:moveTo>
                    <a:pt x="875580" y="660400"/>
                  </a:moveTo>
                  <a:lnTo>
                    <a:pt x="124460" y="660400"/>
                  </a:lnTo>
                  <a:cubicBezTo>
                    <a:pt x="55880" y="660400"/>
                    <a:pt x="0" y="604520"/>
                    <a:pt x="0" y="535940"/>
                  </a:cubicBezTo>
                  <a:lnTo>
                    <a:pt x="0" y="124460"/>
                  </a:lnTo>
                  <a:cubicBezTo>
                    <a:pt x="0" y="55880"/>
                    <a:pt x="55880" y="0"/>
                    <a:pt x="124460" y="0"/>
                  </a:cubicBezTo>
                  <a:lnTo>
                    <a:pt x="875580" y="0"/>
                  </a:lnTo>
                  <a:cubicBezTo>
                    <a:pt x="944160" y="0"/>
                    <a:pt x="1000040" y="55880"/>
                    <a:pt x="1000040" y="124460"/>
                  </a:cubicBezTo>
                  <a:lnTo>
                    <a:pt x="1000040" y="535940"/>
                  </a:lnTo>
                  <a:cubicBezTo>
                    <a:pt x="1000040" y="604520"/>
                    <a:pt x="944160" y="660400"/>
                    <a:pt x="875580" y="660400"/>
                  </a:cubicBezTo>
                  <a:close/>
                </a:path>
              </a:pathLst>
            </a:custGeom>
            <a:solidFill>
              <a:srgbClr val="FFFFFF"/>
            </a:solidFill>
          </p:spPr>
        </p:sp>
      </p:grpSp>
      <p:grpSp>
        <p:nvGrpSpPr>
          <p:cNvPr id="6" name="Group 6"/>
          <p:cNvGrpSpPr/>
          <p:nvPr/>
        </p:nvGrpSpPr>
        <p:grpSpPr>
          <a:xfrm>
            <a:off x="6153448" y="3018593"/>
            <a:ext cx="2876349" cy="1899464"/>
            <a:chOff x="0" y="0"/>
            <a:chExt cx="1000040" cy="660400"/>
          </a:xfrm>
        </p:grpSpPr>
        <p:sp>
          <p:nvSpPr>
            <p:cNvPr id="7" name="Freeform 7"/>
            <p:cNvSpPr/>
            <p:nvPr/>
          </p:nvSpPr>
          <p:spPr>
            <a:xfrm>
              <a:off x="0" y="0"/>
              <a:ext cx="1000040" cy="660400"/>
            </a:xfrm>
            <a:custGeom>
              <a:avLst/>
              <a:gdLst/>
              <a:ahLst/>
              <a:cxnLst/>
              <a:rect l="l" t="t" r="r" b="b"/>
              <a:pathLst>
                <a:path w="1000040" h="660400">
                  <a:moveTo>
                    <a:pt x="875580" y="660400"/>
                  </a:moveTo>
                  <a:lnTo>
                    <a:pt x="124460" y="660400"/>
                  </a:lnTo>
                  <a:cubicBezTo>
                    <a:pt x="55880" y="660400"/>
                    <a:pt x="0" y="604520"/>
                    <a:pt x="0" y="535940"/>
                  </a:cubicBezTo>
                  <a:lnTo>
                    <a:pt x="0" y="124460"/>
                  </a:lnTo>
                  <a:cubicBezTo>
                    <a:pt x="0" y="55880"/>
                    <a:pt x="55880" y="0"/>
                    <a:pt x="124460" y="0"/>
                  </a:cubicBezTo>
                  <a:lnTo>
                    <a:pt x="875580" y="0"/>
                  </a:lnTo>
                  <a:cubicBezTo>
                    <a:pt x="944160" y="0"/>
                    <a:pt x="1000040" y="55880"/>
                    <a:pt x="1000040" y="124460"/>
                  </a:cubicBezTo>
                  <a:lnTo>
                    <a:pt x="1000040" y="535940"/>
                  </a:lnTo>
                  <a:cubicBezTo>
                    <a:pt x="1000040" y="604520"/>
                    <a:pt x="944160" y="660400"/>
                    <a:pt x="875580" y="660400"/>
                  </a:cubicBezTo>
                  <a:close/>
                </a:path>
              </a:pathLst>
            </a:custGeom>
            <a:solidFill>
              <a:srgbClr val="FFFFFF"/>
            </a:solidFill>
          </p:spPr>
        </p:sp>
      </p:grpSp>
      <p:grpSp>
        <p:nvGrpSpPr>
          <p:cNvPr id="8" name="Group 8"/>
          <p:cNvGrpSpPr/>
          <p:nvPr/>
        </p:nvGrpSpPr>
        <p:grpSpPr>
          <a:xfrm>
            <a:off x="9276203" y="3018593"/>
            <a:ext cx="2876349" cy="1899464"/>
            <a:chOff x="0" y="0"/>
            <a:chExt cx="1000040" cy="660400"/>
          </a:xfrm>
        </p:grpSpPr>
        <p:sp>
          <p:nvSpPr>
            <p:cNvPr id="9" name="Freeform 9"/>
            <p:cNvSpPr/>
            <p:nvPr/>
          </p:nvSpPr>
          <p:spPr>
            <a:xfrm>
              <a:off x="0" y="0"/>
              <a:ext cx="1000040" cy="660400"/>
            </a:xfrm>
            <a:custGeom>
              <a:avLst/>
              <a:gdLst/>
              <a:ahLst/>
              <a:cxnLst/>
              <a:rect l="l" t="t" r="r" b="b"/>
              <a:pathLst>
                <a:path w="1000040" h="660400">
                  <a:moveTo>
                    <a:pt x="875580" y="660400"/>
                  </a:moveTo>
                  <a:lnTo>
                    <a:pt x="124460" y="660400"/>
                  </a:lnTo>
                  <a:cubicBezTo>
                    <a:pt x="55880" y="660400"/>
                    <a:pt x="0" y="604520"/>
                    <a:pt x="0" y="535940"/>
                  </a:cubicBezTo>
                  <a:lnTo>
                    <a:pt x="0" y="124460"/>
                  </a:lnTo>
                  <a:cubicBezTo>
                    <a:pt x="0" y="55880"/>
                    <a:pt x="55880" y="0"/>
                    <a:pt x="124460" y="0"/>
                  </a:cubicBezTo>
                  <a:lnTo>
                    <a:pt x="875580" y="0"/>
                  </a:lnTo>
                  <a:cubicBezTo>
                    <a:pt x="944160" y="0"/>
                    <a:pt x="1000040" y="55880"/>
                    <a:pt x="1000040" y="124460"/>
                  </a:cubicBezTo>
                  <a:lnTo>
                    <a:pt x="1000040" y="535940"/>
                  </a:lnTo>
                  <a:cubicBezTo>
                    <a:pt x="1000040" y="604520"/>
                    <a:pt x="944160" y="660400"/>
                    <a:pt x="875580" y="660400"/>
                  </a:cubicBezTo>
                  <a:close/>
                </a:path>
              </a:pathLst>
            </a:custGeom>
            <a:solidFill>
              <a:srgbClr val="FFFFFF"/>
            </a:solidFill>
          </p:spPr>
        </p:sp>
      </p:grpSp>
      <p:grpSp>
        <p:nvGrpSpPr>
          <p:cNvPr id="10" name="Group 10"/>
          <p:cNvGrpSpPr/>
          <p:nvPr/>
        </p:nvGrpSpPr>
        <p:grpSpPr>
          <a:xfrm>
            <a:off x="12393502" y="3018593"/>
            <a:ext cx="2876349" cy="1899464"/>
            <a:chOff x="0" y="0"/>
            <a:chExt cx="1000040" cy="660400"/>
          </a:xfrm>
        </p:grpSpPr>
        <p:sp>
          <p:nvSpPr>
            <p:cNvPr id="11" name="Freeform 11"/>
            <p:cNvSpPr/>
            <p:nvPr/>
          </p:nvSpPr>
          <p:spPr>
            <a:xfrm>
              <a:off x="0" y="0"/>
              <a:ext cx="1000040" cy="660400"/>
            </a:xfrm>
            <a:custGeom>
              <a:avLst/>
              <a:gdLst/>
              <a:ahLst/>
              <a:cxnLst/>
              <a:rect l="l" t="t" r="r" b="b"/>
              <a:pathLst>
                <a:path w="1000040" h="660400">
                  <a:moveTo>
                    <a:pt x="875580" y="660400"/>
                  </a:moveTo>
                  <a:lnTo>
                    <a:pt x="124460" y="660400"/>
                  </a:lnTo>
                  <a:cubicBezTo>
                    <a:pt x="55880" y="660400"/>
                    <a:pt x="0" y="604520"/>
                    <a:pt x="0" y="535940"/>
                  </a:cubicBezTo>
                  <a:lnTo>
                    <a:pt x="0" y="124460"/>
                  </a:lnTo>
                  <a:cubicBezTo>
                    <a:pt x="0" y="55880"/>
                    <a:pt x="55880" y="0"/>
                    <a:pt x="124460" y="0"/>
                  </a:cubicBezTo>
                  <a:lnTo>
                    <a:pt x="875580" y="0"/>
                  </a:lnTo>
                  <a:cubicBezTo>
                    <a:pt x="944160" y="0"/>
                    <a:pt x="1000040" y="55880"/>
                    <a:pt x="1000040" y="124460"/>
                  </a:cubicBezTo>
                  <a:lnTo>
                    <a:pt x="1000040" y="535940"/>
                  </a:lnTo>
                  <a:cubicBezTo>
                    <a:pt x="1000040" y="604520"/>
                    <a:pt x="944160" y="660400"/>
                    <a:pt x="875580" y="660400"/>
                  </a:cubicBezTo>
                  <a:close/>
                </a:path>
              </a:pathLst>
            </a:custGeom>
            <a:solidFill>
              <a:srgbClr val="FFFFFF"/>
            </a:solidFill>
          </p:spPr>
        </p:sp>
      </p:grpSp>
      <p:grpSp>
        <p:nvGrpSpPr>
          <p:cNvPr id="12" name="Group 12"/>
          <p:cNvGrpSpPr/>
          <p:nvPr/>
        </p:nvGrpSpPr>
        <p:grpSpPr>
          <a:xfrm>
            <a:off x="12359482" y="6710794"/>
            <a:ext cx="2876349" cy="1899464"/>
            <a:chOff x="0" y="0"/>
            <a:chExt cx="1000040" cy="660400"/>
          </a:xfrm>
        </p:grpSpPr>
        <p:sp>
          <p:nvSpPr>
            <p:cNvPr id="13" name="Freeform 13"/>
            <p:cNvSpPr/>
            <p:nvPr/>
          </p:nvSpPr>
          <p:spPr>
            <a:xfrm>
              <a:off x="0" y="0"/>
              <a:ext cx="1000040" cy="660400"/>
            </a:xfrm>
            <a:custGeom>
              <a:avLst/>
              <a:gdLst/>
              <a:ahLst/>
              <a:cxnLst/>
              <a:rect l="l" t="t" r="r" b="b"/>
              <a:pathLst>
                <a:path w="1000040" h="660400">
                  <a:moveTo>
                    <a:pt x="875580" y="660400"/>
                  </a:moveTo>
                  <a:lnTo>
                    <a:pt x="124460" y="660400"/>
                  </a:lnTo>
                  <a:cubicBezTo>
                    <a:pt x="55880" y="660400"/>
                    <a:pt x="0" y="604520"/>
                    <a:pt x="0" y="535940"/>
                  </a:cubicBezTo>
                  <a:lnTo>
                    <a:pt x="0" y="124460"/>
                  </a:lnTo>
                  <a:cubicBezTo>
                    <a:pt x="0" y="55880"/>
                    <a:pt x="55880" y="0"/>
                    <a:pt x="124460" y="0"/>
                  </a:cubicBezTo>
                  <a:lnTo>
                    <a:pt x="875580" y="0"/>
                  </a:lnTo>
                  <a:cubicBezTo>
                    <a:pt x="944160" y="0"/>
                    <a:pt x="1000040" y="55880"/>
                    <a:pt x="1000040" y="124460"/>
                  </a:cubicBezTo>
                  <a:lnTo>
                    <a:pt x="1000040" y="535940"/>
                  </a:lnTo>
                  <a:cubicBezTo>
                    <a:pt x="1000040" y="604520"/>
                    <a:pt x="944160" y="660400"/>
                    <a:pt x="875580" y="660400"/>
                  </a:cubicBezTo>
                  <a:close/>
                </a:path>
              </a:pathLst>
            </a:custGeom>
            <a:solidFill>
              <a:srgbClr val="FFFFFF"/>
            </a:solidFill>
          </p:spPr>
        </p:sp>
      </p:grpSp>
      <p:sp>
        <p:nvSpPr>
          <p:cNvPr id="14" name="TextBox 14"/>
          <p:cNvSpPr txBox="1"/>
          <p:nvPr/>
        </p:nvSpPr>
        <p:spPr>
          <a:xfrm>
            <a:off x="3817284" y="1128241"/>
            <a:ext cx="10653432" cy="971550"/>
          </a:xfrm>
          <a:prstGeom prst="rect">
            <a:avLst/>
          </a:prstGeom>
        </p:spPr>
        <p:txBody>
          <a:bodyPr lIns="0" tIns="0" rIns="0" bIns="0" rtlCol="0" anchor="t">
            <a:spAutoFit/>
          </a:bodyPr>
          <a:lstStyle/>
          <a:p>
            <a:pPr marL="0" lvl="0" indent="0" algn="ctr">
              <a:lnSpc>
                <a:spcPts val="7680"/>
              </a:lnSpc>
              <a:spcBef>
                <a:spcPct val="0"/>
              </a:spcBef>
            </a:pPr>
            <a:r>
              <a:rPr lang="en-US" sz="6400">
                <a:solidFill>
                  <a:srgbClr val="FFFFFF"/>
                </a:solidFill>
                <a:latin typeface="Now Bold"/>
              </a:rPr>
              <a:t>Technology helps</a:t>
            </a:r>
          </a:p>
        </p:txBody>
      </p:sp>
      <p:sp>
        <p:nvSpPr>
          <p:cNvPr id="15" name="TextBox 15"/>
          <p:cNvSpPr txBox="1"/>
          <p:nvPr/>
        </p:nvSpPr>
        <p:spPr>
          <a:xfrm>
            <a:off x="6133078" y="3845281"/>
            <a:ext cx="2808308" cy="621030"/>
          </a:xfrm>
          <a:prstGeom prst="rect">
            <a:avLst/>
          </a:prstGeom>
        </p:spPr>
        <p:txBody>
          <a:bodyPr lIns="0" tIns="0" rIns="0" bIns="0" rtlCol="0" anchor="t">
            <a:spAutoFit/>
          </a:bodyPr>
          <a:lstStyle/>
          <a:p>
            <a:pPr marL="0" lvl="0" indent="0" algn="ctr">
              <a:lnSpc>
                <a:spcPts val="5040"/>
              </a:lnSpc>
              <a:spcBef>
                <a:spcPct val="0"/>
              </a:spcBef>
            </a:pPr>
            <a:r>
              <a:rPr lang="en-US" sz="3600">
                <a:solidFill>
                  <a:srgbClr val="000000"/>
                </a:solidFill>
                <a:latin typeface="Now Bold"/>
              </a:rPr>
              <a:t>NumPy</a:t>
            </a:r>
          </a:p>
        </p:txBody>
      </p:sp>
      <p:sp>
        <p:nvSpPr>
          <p:cNvPr id="16" name="TextBox 16"/>
          <p:cNvSpPr txBox="1"/>
          <p:nvPr/>
        </p:nvSpPr>
        <p:spPr>
          <a:xfrm>
            <a:off x="9277446" y="3877633"/>
            <a:ext cx="2808308" cy="621030"/>
          </a:xfrm>
          <a:prstGeom prst="rect">
            <a:avLst/>
          </a:prstGeom>
        </p:spPr>
        <p:txBody>
          <a:bodyPr lIns="0" tIns="0" rIns="0" bIns="0" rtlCol="0" anchor="t">
            <a:spAutoFit/>
          </a:bodyPr>
          <a:lstStyle/>
          <a:p>
            <a:pPr marL="0" lvl="0" indent="0" algn="ctr">
              <a:lnSpc>
                <a:spcPts val="5040"/>
              </a:lnSpc>
              <a:spcBef>
                <a:spcPct val="0"/>
              </a:spcBef>
            </a:pPr>
            <a:r>
              <a:rPr lang="en-US" sz="3600">
                <a:solidFill>
                  <a:srgbClr val="000000"/>
                </a:solidFill>
                <a:latin typeface="Now Bold"/>
              </a:rPr>
              <a:t>Seaborn</a:t>
            </a:r>
          </a:p>
        </p:txBody>
      </p:sp>
      <p:sp>
        <p:nvSpPr>
          <p:cNvPr id="17" name="TextBox 17"/>
          <p:cNvSpPr txBox="1"/>
          <p:nvPr/>
        </p:nvSpPr>
        <p:spPr>
          <a:xfrm>
            <a:off x="12400202" y="3845281"/>
            <a:ext cx="2808308" cy="621030"/>
          </a:xfrm>
          <a:prstGeom prst="rect">
            <a:avLst/>
          </a:prstGeom>
        </p:spPr>
        <p:txBody>
          <a:bodyPr lIns="0" tIns="0" rIns="0" bIns="0" rtlCol="0" anchor="t">
            <a:spAutoFit/>
          </a:bodyPr>
          <a:lstStyle/>
          <a:p>
            <a:pPr marL="0" lvl="0" indent="0" algn="ctr">
              <a:lnSpc>
                <a:spcPts val="5040"/>
              </a:lnSpc>
              <a:spcBef>
                <a:spcPct val="0"/>
              </a:spcBef>
            </a:pPr>
            <a:r>
              <a:rPr lang="en-US" sz="3600">
                <a:solidFill>
                  <a:srgbClr val="000000"/>
                </a:solidFill>
                <a:latin typeface="Now Bold"/>
              </a:rPr>
              <a:t>Pandas</a:t>
            </a:r>
          </a:p>
        </p:txBody>
      </p:sp>
      <p:sp>
        <p:nvSpPr>
          <p:cNvPr id="18" name="TextBox 18"/>
          <p:cNvSpPr txBox="1"/>
          <p:nvPr/>
        </p:nvSpPr>
        <p:spPr>
          <a:xfrm>
            <a:off x="12383912" y="7516671"/>
            <a:ext cx="2808308" cy="621030"/>
          </a:xfrm>
          <a:prstGeom prst="rect">
            <a:avLst/>
          </a:prstGeom>
        </p:spPr>
        <p:txBody>
          <a:bodyPr lIns="0" tIns="0" rIns="0" bIns="0" rtlCol="0" anchor="t">
            <a:spAutoFit/>
          </a:bodyPr>
          <a:lstStyle/>
          <a:p>
            <a:pPr marL="0" lvl="0" indent="0" algn="ctr">
              <a:lnSpc>
                <a:spcPts val="5040"/>
              </a:lnSpc>
              <a:spcBef>
                <a:spcPct val="0"/>
              </a:spcBef>
            </a:pPr>
            <a:r>
              <a:rPr lang="en-US" sz="3600" dirty="0" err="1">
                <a:solidFill>
                  <a:srgbClr val="000000"/>
                </a:solidFill>
                <a:latin typeface="Now Bold"/>
              </a:rPr>
              <a:t>Streamlit</a:t>
            </a:r>
            <a:endParaRPr lang="en-US" sz="3600" dirty="0">
              <a:solidFill>
                <a:srgbClr val="000000"/>
              </a:solidFill>
              <a:latin typeface="Now Bold"/>
            </a:endParaRPr>
          </a:p>
        </p:txBody>
      </p:sp>
      <p:sp>
        <p:nvSpPr>
          <p:cNvPr id="19" name="TextBox 19"/>
          <p:cNvSpPr txBox="1"/>
          <p:nvPr/>
        </p:nvSpPr>
        <p:spPr>
          <a:xfrm>
            <a:off x="3072539" y="3845281"/>
            <a:ext cx="2808308" cy="621030"/>
          </a:xfrm>
          <a:prstGeom prst="rect">
            <a:avLst/>
          </a:prstGeom>
        </p:spPr>
        <p:txBody>
          <a:bodyPr lIns="0" tIns="0" rIns="0" bIns="0" rtlCol="0" anchor="t">
            <a:spAutoFit/>
          </a:bodyPr>
          <a:lstStyle/>
          <a:p>
            <a:pPr marL="0" lvl="0" indent="0" algn="ctr">
              <a:lnSpc>
                <a:spcPts val="5040"/>
              </a:lnSpc>
              <a:spcBef>
                <a:spcPct val="0"/>
              </a:spcBef>
            </a:pPr>
            <a:r>
              <a:rPr lang="en-US" sz="3600">
                <a:solidFill>
                  <a:srgbClr val="000000"/>
                </a:solidFill>
                <a:latin typeface="Now Bold"/>
              </a:rPr>
              <a:t>Anaconda</a:t>
            </a:r>
          </a:p>
        </p:txBody>
      </p:sp>
      <p:grpSp>
        <p:nvGrpSpPr>
          <p:cNvPr id="20" name="Group 20"/>
          <p:cNvGrpSpPr/>
          <p:nvPr/>
        </p:nvGrpSpPr>
        <p:grpSpPr>
          <a:xfrm>
            <a:off x="3018149" y="6710794"/>
            <a:ext cx="2876349" cy="1899464"/>
            <a:chOff x="0" y="0"/>
            <a:chExt cx="1000040" cy="660400"/>
          </a:xfrm>
        </p:grpSpPr>
        <p:sp>
          <p:nvSpPr>
            <p:cNvPr id="21" name="Freeform 21"/>
            <p:cNvSpPr/>
            <p:nvPr/>
          </p:nvSpPr>
          <p:spPr>
            <a:xfrm>
              <a:off x="0" y="0"/>
              <a:ext cx="1000040" cy="660400"/>
            </a:xfrm>
            <a:custGeom>
              <a:avLst/>
              <a:gdLst/>
              <a:ahLst/>
              <a:cxnLst/>
              <a:rect l="l" t="t" r="r" b="b"/>
              <a:pathLst>
                <a:path w="1000040" h="660400">
                  <a:moveTo>
                    <a:pt x="875580" y="660400"/>
                  </a:moveTo>
                  <a:lnTo>
                    <a:pt x="124460" y="660400"/>
                  </a:lnTo>
                  <a:cubicBezTo>
                    <a:pt x="55880" y="660400"/>
                    <a:pt x="0" y="604520"/>
                    <a:pt x="0" y="535940"/>
                  </a:cubicBezTo>
                  <a:lnTo>
                    <a:pt x="0" y="124460"/>
                  </a:lnTo>
                  <a:cubicBezTo>
                    <a:pt x="0" y="55880"/>
                    <a:pt x="55880" y="0"/>
                    <a:pt x="124460" y="0"/>
                  </a:cubicBezTo>
                  <a:lnTo>
                    <a:pt x="875580" y="0"/>
                  </a:lnTo>
                  <a:cubicBezTo>
                    <a:pt x="944160" y="0"/>
                    <a:pt x="1000040" y="55880"/>
                    <a:pt x="1000040" y="124460"/>
                  </a:cubicBezTo>
                  <a:lnTo>
                    <a:pt x="1000040" y="535940"/>
                  </a:lnTo>
                  <a:cubicBezTo>
                    <a:pt x="1000040" y="604520"/>
                    <a:pt x="944160" y="660400"/>
                    <a:pt x="875580" y="660400"/>
                  </a:cubicBezTo>
                  <a:close/>
                </a:path>
              </a:pathLst>
            </a:custGeom>
            <a:solidFill>
              <a:srgbClr val="FFFFFF"/>
            </a:solidFill>
          </p:spPr>
        </p:sp>
      </p:grpSp>
      <p:sp>
        <p:nvSpPr>
          <p:cNvPr id="22" name="TextBox 22"/>
          <p:cNvSpPr txBox="1"/>
          <p:nvPr/>
        </p:nvSpPr>
        <p:spPr>
          <a:xfrm>
            <a:off x="3038519" y="7516671"/>
            <a:ext cx="2808308" cy="621030"/>
          </a:xfrm>
          <a:prstGeom prst="rect">
            <a:avLst/>
          </a:prstGeom>
        </p:spPr>
        <p:txBody>
          <a:bodyPr lIns="0" tIns="0" rIns="0" bIns="0" rtlCol="0" anchor="t">
            <a:spAutoFit/>
          </a:bodyPr>
          <a:lstStyle/>
          <a:p>
            <a:pPr marL="0" lvl="0" indent="0" algn="ctr">
              <a:lnSpc>
                <a:spcPts val="5040"/>
              </a:lnSpc>
              <a:spcBef>
                <a:spcPct val="0"/>
              </a:spcBef>
            </a:pPr>
            <a:r>
              <a:rPr lang="en-US" sz="3600">
                <a:solidFill>
                  <a:srgbClr val="000000"/>
                </a:solidFill>
                <a:latin typeface="Now Bold"/>
              </a:rPr>
              <a:t>Scikit Learn</a:t>
            </a:r>
          </a:p>
        </p:txBody>
      </p:sp>
      <p:grpSp>
        <p:nvGrpSpPr>
          <p:cNvPr id="23" name="Group 23"/>
          <p:cNvGrpSpPr/>
          <p:nvPr/>
        </p:nvGrpSpPr>
        <p:grpSpPr>
          <a:xfrm>
            <a:off x="6133078" y="6710794"/>
            <a:ext cx="2876349" cy="1899464"/>
            <a:chOff x="0" y="0"/>
            <a:chExt cx="1000040" cy="660400"/>
          </a:xfrm>
        </p:grpSpPr>
        <p:sp>
          <p:nvSpPr>
            <p:cNvPr id="24" name="Freeform 24"/>
            <p:cNvSpPr/>
            <p:nvPr/>
          </p:nvSpPr>
          <p:spPr>
            <a:xfrm>
              <a:off x="0" y="0"/>
              <a:ext cx="1000040" cy="660400"/>
            </a:xfrm>
            <a:custGeom>
              <a:avLst/>
              <a:gdLst/>
              <a:ahLst/>
              <a:cxnLst/>
              <a:rect l="l" t="t" r="r" b="b"/>
              <a:pathLst>
                <a:path w="1000040" h="660400">
                  <a:moveTo>
                    <a:pt x="875580" y="660400"/>
                  </a:moveTo>
                  <a:lnTo>
                    <a:pt x="124460" y="660400"/>
                  </a:lnTo>
                  <a:cubicBezTo>
                    <a:pt x="55880" y="660400"/>
                    <a:pt x="0" y="604520"/>
                    <a:pt x="0" y="535940"/>
                  </a:cubicBezTo>
                  <a:lnTo>
                    <a:pt x="0" y="124460"/>
                  </a:lnTo>
                  <a:cubicBezTo>
                    <a:pt x="0" y="55880"/>
                    <a:pt x="55880" y="0"/>
                    <a:pt x="124460" y="0"/>
                  </a:cubicBezTo>
                  <a:lnTo>
                    <a:pt x="875580" y="0"/>
                  </a:lnTo>
                  <a:cubicBezTo>
                    <a:pt x="944160" y="0"/>
                    <a:pt x="1000040" y="55880"/>
                    <a:pt x="1000040" y="124460"/>
                  </a:cubicBezTo>
                  <a:lnTo>
                    <a:pt x="1000040" y="535940"/>
                  </a:lnTo>
                  <a:cubicBezTo>
                    <a:pt x="1000040" y="604520"/>
                    <a:pt x="944160" y="660400"/>
                    <a:pt x="875580" y="660400"/>
                  </a:cubicBezTo>
                  <a:close/>
                </a:path>
              </a:pathLst>
            </a:custGeom>
            <a:solidFill>
              <a:srgbClr val="FFFFFF"/>
            </a:solidFill>
          </p:spPr>
        </p:sp>
      </p:grpSp>
      <p:sp>
        <p:nvSpPr>
          <p:cNvPr id="25" name="TextBox 25"/>
          <p:cNvSpPr txBox="1"/>
          <p:nvPr/>
        </p:nvSpPr>
        <p:spPr>
          <a:xfrm>
            <a:off x="6156330" y="7516671"/>
            <a:ext cx="2808308" cy="621030"/>
          </a:xfrm>
          <a:prstGeom prst="rect">
            <a:avLst/>
          </a:prstGeom>
        </p:spPr>
        <p:txBody>
          <a:bodyPr lIns="0" tIns="0" rIns="0" bIns="0" rtlCol="0" anchor="t">
            <a:spAutoFit/>
          </a:bodyPr>
          <a:lstStyle/>
          <a:p>
            <a:pPr marL="0" lvl="0" indent="0" algn="ctr">
              <a:lnSpc>
                <a:spcPts val="5040"/>
              </a:lnSpc>
              <a:spcBef>
                <a:spcPct val="0"/>
              </a:spcBef>
            </a:pPr>
            <a:r>
              <a:rPr lang="en-US" sz="3600">
                <a:solidFill>
                  <a:srgbClr val="000000"/>
                </a:solidFill>
                <a:latin typeface="Now Bold"/>
              </a:rPr>
              <a:t>MatplotLib</a:t>
            </a:r>
          </a:p>
        </p:txBody>
      </p:sp>
      <p:grpSp>
        <p:nvGrpSpPr>
          <p:cNvPr id="26" name="Group 26"/>
          <p:cNvGrpSpPr/>
          <p:nvPr/>
        </p:nvGrpSpPr>
        <p:grpSpPr>
          <a:xfrm>
            <a:off x="9221813" y="6710794"/>
            <a:ext cx="2876349" cy="1899464"/>
            <a:chOff x="0" y="0"/>
            <a:chExt cx="1000040" cy="660400"/>
          </a:xfrm>
        </p:grpSpPr>
        <p:sp>
          <p:nvSpPr>
            <p:cNvPr id="27" name="Freeform 27"/>
            <p:cNvSpPr/>
            <p:nvPr/>
          </p:nvSpPr>
          <p:spPr>
            <a:xfrm>
              <a:off x="0" y="0"/>
              <a:ext cx="1000040" cy="660400"/>
            </a:xfrm>
            <a:custGeom>
              <a:avLst/>
              <a:gdLst/>
              <a:ahLst/>
              <a:cxnLst/>
              <a:rect l="l" t="t" r="r" b="b"/>
              <a:pathLst>
                <a:path w="1000040" h="660400">
                  <a:moveTo>
                    <a:pt x="875580" y="660400"/>
                  </a:moveTo>
                  <a:lnTo>
                    <a:pt x="124460" y="660400"/>
                  </a:lnTo>
                  <a:cubicBezTo>
                    <a:pt x="55880" y="660400"/>
                    <a:pt x="0" y="604520"/>
                    <a:pt x="0" y="535940"/>
                  </a:cubicBezTo>
                  <a:lnTo>
                    <a:pt x="0" y="124460"/>
                  </a:lnTo>
                  <a:cubicBezTo>
                    <a:pt x="0" y="55880"/>
                    <a:pt x="55880" y="0"/>
                    <a:pt x="124460" y="0"/>
                  </a:cubicBezTo>
                  <a:lnTo>
                    <a:pt x="875580" y="0"/>
                  </a:lnTo>
                  <a:cubicBezTo>
                    <a:pt x="944160" y="0"/>
                    <a:pt x="1000040" y="55880"/>
                    <a:pt x="1000040" y="124460"/>
                  </a:cubicBezTo>
                  <a:lnTo>
                    <a:pt x="1000040" y="535940"/>
                  </a:lnTo>
                  <a:cubicBezTo>
                    <a:pt x="1000040" y="604520"/>
                    <a:pt x="944160" y="660400"/>
                    <a:pt x="875580" y="660400"/>
                  </a:cubicBezTo>
                  <a:close/>
                </a:path>
              </a:pathLst>
            </a:custGeom>
            <a:solidFill>
              <a:srgbClr val="FFFFFF"/>
            </a:solidFill>
          </p:spPr>
        </p:sp>
      </p:grpSp>
      <p:sp>
        <p:nvSpPr>
          <p:cNvPr id="28" name="TextBox 28"/>
          <p:cNvSpPr txBox="1"/>
          <p:nvPr/>
        </p:nvSpPr>
        <p:spPr>
          <a:xfrm>
            <a:off x="9221813" y="7516671"/>
            <a:ext cx="2808308" cy="621030"/>
          </a:xfrm>
          <a:prstGeom prst="rect">
            <a:avLst/>
          </a:prstGeom>
        </p:spPr>
        <p:txBody>
          <a:bodyPr lIns="0" tIns="0" rIns="0" bIns="0" rtlCol="0" anchor="t">
            <a:spAutoFit/>
          </a:bodyPr>
          <a:lstStyle/>
          <a:p>
            <a:pPr marL="0" lvl="0" indent="0" algn="ctr">
              <a:lnSpc>
                <a:spcPts val="5040"/>
              </a:lnSpc>
              <a:spcBef>
                <a:spcPct val="0"/>
              </a:spcBef>
            </a:pPr>
            <a:r>
              <a:rPr lang="en-US" sz="3600">
                <a:solidFill>
                  <a:srgbClr val="000000"/>
                </a:solidFill>
                <a:latin typeface="Now Bold"/>
              </a:rPr>
              <a:t>Jupyter</a:t>
            </a:r>
          </a:p>
        </p:txBody>
      </p:sp>
      <p:sp>
        <p:nvSpPr>
          <p:cNvPr id="29" name="TextBox 29"/>
          <p:cNvSpPr txBox="1"/>
          <p:nvPr/>
        </p:nvSpPr>
        <p:spPr>
          <a:xfrm>
            <a:off x="710504" y="9432145"/>
            <a:ext cx="5102219" cy="242685"/>
          </a:xfrm>
          <a:prstGeom prst="rect">
            <a:avLst/>
          </a:prstGeom>
        </p:spPr>
        <p:txBody>
          <a:bodyPr lIns="0" tIns="0" rIns="0" bIns="0" rtlCol="0" anchor="t">
            <a:spAutoFit/>
          </a:bodyPr>
          <a:lstStyle/>
          <a:p>
            <a:pPr>
              <a:lnSpc>
                <a:spcPts val="1978"/>
              </a:lnSpc>
              <a:spcBef>
                <a:spcPct val="0"/>
              </a:spcBef>
            </a:pPr>
            <a:r>
              <a:rPr lang="en-US" sz="1413" spc="152">
                <a:solidFill>
                  <a:srgbClr val="000000"/>
                </a:solidFill>
                <a:latin typeface="Now Bold"/>
              </a:rPr>
              <a:t>DISEASE PREDICTION WITH MACHINE LEARNING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196282" y="181212"/>
            <a:ext cx="10105788" cy="10105788"/>
            <a:chOff x="0" y="0"/>
            <a:chExt cx="13474384" cy="13474384"/>
          </a:xfrm>
        </p:grpSpPr>
        <p:grpSp>
          <p:nvGrpSpPr>
            <p:cNvPr id="3" name="Group 3"/>
            <p:cNvGrpSpPr/>
            <p:nvPr/>
          </p:nvGrpSpPr>
          <p:grpSpPr>
            <a:xfrm>
              <a:off x="0" y="0"/>
              <a:ext cx="13474384" cy="13474384"/>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A64B8">
                  <a:alpha val="9804"/>
                </a:srgbClr>
              </a:solidFill>
            </p:spPr>
          </p:sp>
        </p:grpSp>
        <p:grpSp>
          <p:nvGrpSpPr>
            <p:cNvPr id="5" name="Group 5"/>
            <p:cNvGrpSpPr/>
            <p:nvPr/>
          </p:nvGrpSpPr>
          <p:grpSpPr>
            <a:xfrm>
              <a:off x="1234732" y="1234732"/>
              <a:ext cx="11004920" cy="11004920"/>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A64B8">
                  <a:alpha val="9804"/>
                </a:srgbClr>
              </a:solidFill>
            </p:spPr>
          </p:sp>
        </p:grpSp>
      </p:grpSp>
      <p:grpSp>
        <p:nvGrpSpPr>
          <p:cNvPr id="7" name="Group 7"/>
          <p:cNvGrpSpPr/>
          <p:nvPr/>
        </p:nvGrpSpPr>
        <p:grpSpPr>
          <a:xfrm>
            <a:off x="0" y="4526880"/>
            <a:ext cx="18288000" cy="6082590"/>
            <a:chOff x="0" y="0"/>
            <a:chExt cx="6186311" cy="2057567"/>
          </a:xfrm>
        </p:grpSpPr>
        <p:sp>
          <p:nvSpPr>
            <p:cNvPr id="8" name="Freeform 8"/>
            <p:cNvSpPr/>
            <p:nvPr/>
          </p:nvSpPr>
          <p:spPr>
            <a:xfrm>
              <a:off x="0" y="0"/>
              <a:ext cx="6186311" cy="2057568"/>
            </a:xfrm>
            <a:custGeom>
              <a:avLst/>
              <a:gdLst/>
              <a:ahLst/>
              <a:cxnLst/>
              <a:rect l="l" t="t" r="r" b="b"/>
              <a:pathLst>
                <a:path w="6186311" h="2057568">
                  <a:moveTo>
                    <a:pt x="6061851" y="2057567"/>
                  </a:moveTo>
                  <a:lnTo>
                    <a:pt x="124460" y="2057567"/>
                  </a:lnTo>
                  <a:cubicBezTo>
                    <a:pt x="55880" y="2057567"/>
                    <a:pt x="0" y="2001688"/>
                    <a:pt x="0" y="1933107"/>
                  </a:cubicBezTo>
                  <a:lnTo>
                    <a:pt x="0" y="124460"/>
                  </a:lnTo>
                  <a:cubicBezTo>
                    <a:pt x="0" y="55880"/>
                    <a:pt x="55880" y="0"/>
                    <a:pt x="124460" y="0"/>
                  </a:cubicBezTo>
                  <a:lnTo>
                    <a:pt x="6061851" y="0"/>
                  </a:lnTo>
                  <a:cubicBezTo>
                    <a:pt x="6130431" y="0"/>
                    <a:pt x="6186311" y="55880"/>
                    <a:pt x="6186311" y="124460"/>
                  </a:cubicBezTo>
                  <a:lnTo>
                    <a:pt x="6186311" y="1933108"/>
                  </a:lnTo>
                  <a:cubicBezTo>
                    <a:pt x="6186311" y="2001688"/>
                    <a:pt x="6130431" y="2057568"/>
                    <a:pt x="6061851" y="2057568"/>
                  </a:cubicBezTo>
                  <a:close/>
                </a:path>
              </a:pathLst>
            </a:custGeom>
            <a:solidFill>
              <a:srgbClr val="4A64B8"/>
            </a:solidFill>
          </p:spPr>
        </p:sp>
      </p:grpSp>
      <p:sp>
        <p:nvSpPr>
          <p:cNvPr id="9" name="Freeform 9"/>
          <p:cNvSpPr/>
          <p:nvPr/>
        </p:nvSpPr>
        <p:spPr>
          <a:xfrm>
            <a:off x="6546230" y="161490"/>
            <a:ext cx="4822851" cy="4586093"/>
          </a:xfrm>
          <a:custGeom>
            <a:avLst/>
            <a:gdLst/>
            <a:ahLst/>
            <a:cxnLst/>
            <a:rect l="l" t="t" r="r" b="b"/>
            <a:pathLst>
              <a:path w="4822851" h="4586093">
                <a:moveTo>
                  <a:pt x="0" y="0"/>
                </a:moveTo>
                <a:lnTo>
                  <a:pt x="4822851" y="0"/>
                </a:lnTo>
                <a:lnTo>
                  <a:pt x="4822851" y="4586092"/>
                </a:lnTo>
                <a:lnTo>
                  <a:pt x="0" y="45860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1125940" y="3431694"/>
            <a:ext cx="16036121" cy="2190371"/>
            <a:chOff x="0" y="0"/>
            <a:chExt cx="5424564" cy="740940"/>
          </a:xfrm>
        </p:grpSpPr>
        <p:sp>
          <p:nvSpPr>
            <p:cNvPr id="11" name="Freeform 11"/>
            <p:cNvSpPr/>
            <p:nvPr/>
          </p:nvSpPr>
          <p:spPr>
            <a:xfrm>
              <a:off x="0" y="0"/>
              <a:ext cx="5424565" cy="740940"/>
            </a:xfrm>
            <a:custGeom>
              <a:avLst/>
              <a:gdLst/>
              <a:ahLst/>
              <a:cxnLst/>
              <a:rect l="l" t="t" r="r" b="b"/>
              <a:pathLst>
                <a:path w="5424565" h="740940">
                  <a:moveTo>
                    <a:pt x="5300104" y="740940"/>
                  </a:moveTo>
                  <a:lnTo>
                    <a:pt x="124460" y="740940"/>
                  </a:lnTo>
                  <a:cubicBezTo>
                    <a:pt x="55880" y="740940"/>
                    <a:pt x="0" y="685060"/>
                    <a:pt x="0" y="616480"/>
                  </a:cubicBezTo>
                  <a:lnTo>
                    <a:pt x="0" y="124460"/>
                  </a:lnTo>
                  <a:cubicBezTo>
                    <a:pt x="0" y="55880"/>
                    <a:pt x="55880" y="0"/>
                    <a:pt x="124460" y="0"/>
                  </a:cubicBezTo>
                  <a:lnTo>
                    <a:pt x="5300104" y="0"/>
                  </a:lnTo>
                  <a:cubicBezTo>
                    <a:pt x="5368684" y="0"/>
                    <a:pt x="5424565" y="55880"/>
                    <a:pt x="5424565" y="124460"/>
                  </a:cubicBezTo>
                  <a:lnTo>
                    <a:pt x="5424565" y="616480"/>
                  </a:lnTo>
                  <a:cubicBezTo>
                    <a:pt x="5424565" y="685060"/>
                    <a:pt x="5368684" y="740940"/>
                    <a:pt x="5300104" y="740940"/>
                  </a:cubicBezTo>
                  <a:close/>
                </a:path>
              </a:pathLst>
            </a:custGeom>
            <a:solidFill>
              <a:srgbClr val="162942"/>
            </a:solidFill>
          </p:spPr>
        </p:sp>
      </p:grpSp>
      <p:sp>
        <p:nvSpPr>
          <p:cNvPr id="12" name="Freeform 12"/>
          <p:cNvSpPr/>
          <p:nvPr/>
        </p:nvSpPr>
        <p:spPr>
          <a:xfrm>
            <a:off x="0" y="1655793"/>
            <a:ext cx="3222850" cy="2380881"/>
          </a:xfrm>
          <a:custGeom>
            <a:avLst/>
            <a:gdLst/>
            <a:ahLst/>
            <a:cxnLst/>
            <a:rect l="l" t="t" r="r" b="b"/>
            <a:pathLst>
              <a:path w="3222850" h="2380881">
                <a:moveTo>
                  <a:pt x="0" y="0"/>
                </a:moveTo>
                <a:lnTo>
                  <a:pt x="3222850" y="0"/>
                </a:lnTo>
                <a:lnTo>
                  <a:pt x="3222850" y="2380881"/>
                </a:lnTo>
                <a:lnTo>
                  <a:pt x="0" y="23808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1125940" y="6237799"/>
            <a:ext cx="22378769" cy="1929530"/>
          </a:xfrm>
          <a:prstGeom prst="rect">
            <a:avLst/>
          </a:prstGeom>
        </p:spPr>
        <p:txBody>
          <a:bodyPr lIns="0" tIns="0" rIns="0" bIns="0" rtlCol="0" anchor="t">
            <a:spAutoFit/>
          </a:bodyPr>
          <a:lstStyle/>
          <a:p>
            <a:pPr>
              <a:lnSpc>
                <a:spcPts val="5108"/>
              </a:lnSpc>
            </a:pPr>
            <a:r>
              <a:rPr lang="en-US" sz="3649">
                <a:solidFill>
                  <a:srgbClr val="F5F5EF"/>
                </a:solidFill>
                <a:latin typeface="Now Bold"/>
              </a:rPr>
              <a:t>•People will get to know about their diseases just sitting at home.</a:t>
            </a:r>
          </a:p>
          <a:p>
            <a:pPr>
              <a:lnSpc>
                <a:spcPts val="5108"/>
              </a:lnSpc>
            </a:pPr>
            <a:r>
              <a:rPr lang="en-US" sz="3649">
                <a:solidFill>
                  <a:srgbClr val="F5F5EF"/>
                </a:solidFill>
                <a:latin typeface="Now Bold"/>
              </a:rPr>
              <a:t>•Full information</a:t>
            </a:r>
          </a:p>
          <a:p>
            <a:pPr>
              <a:lnSpc>
                <a:spcPts val="5108"/>
              </a:lnSpc>
              <a:spcBef>
                <a:spcPct val="0"/>
              </a:spcBef>
            </a:pPr>
            <a:r>
              <a:rPr lang="en-US" sz="3649">
                <a:solidFill>
                  <a:srgbClr val="F5F5EF"/>
                </a:solidFill>
                <a:latin typeface="Now Bold"/>
              </a:rPr>
              <a:t>•Multiple disease predictive model will be there</a:t>
            </a:r>
          </a:p>
        </p:txBody>
      </p:sp>
      <p:sp>
        <p:nvSpPr>
          <p:cNvPr id="14" name="TextBox 14"/>
          <p:cNvSpPr txBox="1"/>
          <p:nvPr/>
        </p:nvSpPr>
        <p:spPr>
          <a:xfrm>
            <a:off x="2328609" y="4036674"/>
            <a:ext cx="14008010" cy="974268"/>
          </a:xfrm>
          <a:prstGeom prst="rect">
            <a:avLst/>
          </a:prstGeom>
        </p:spPr>
        <p:txBody>
          <a:bodyPr lIns="0" tIns="0" rIns="0" bIns="0" rtlCol="0" anchor="t">
            <a:spAutoFit/>
          </a:bodyPr>
          <a:lstStyle/>
          <a:p>
            <a:pPr algn="ctr">
              <a:lnSpc>
                <a:spcPts val="7680"/>
              </a:lnSpc>
            </a:pPr>
            <a:r>
              <a:rPr lang="en-US" sz="6400">
                <a:solidFill>
                  <a:srgbClr val="F5F5EF"/>
                </a:solidFill>
                <a:latin typeface="Now Bold"/>
              </a:rPr>
              <a:t>Outcomes from our project</a:t>
            </a:r>
          </a:p>
        </p:txBody>
      </p:sp>
      <p:sp>
        <p:nvSpPr>
          <p:cNvPr id="15" name="TextBox 15"/>
          <p:cNvSpPr txBox="1"/>
          <p:nvPr/>
        </p:nvSpPr>
        <p:spPr>
          <a:xfrm>
            <a:off x="710504" y="9432145"/>
            <a:ext cx="5102219" cy="242685"/>
          </a:xfrm>
          <a:prstGeom prst="rect">
            <a:avLst/>
          </a:prstGeom>
        </p:spPr>
        <p:txBody>
          <a:bodyPr lIns="0" tIns="0" rIns="0" bIns="0" rtlCol="0" anchor="t">
            <a:spAutoFit/>
          </a:bodyPr>
          <a:lstStyle/>
          <a:p>
            <a:pPr>
              <a:lnSpc>
                <a:spcPts val="1978"/>
              </a:lnSpc>
              <a:spcBef>
                <a:spcPct val="0"/>
              </a:spcBef>
            </a:pPr>
            <a:r>
              <a:rPr lang="en-US" sz="1413" spc="152">
                <a:solidFill>
                  <a:srgbClr val="000000"/>
                </a:solidFill>
                <a:latin typeface="Now Bold"/>
              </a:rPr>
              <a:t>DISEASE PREDICTION WITH MACHINE LEARNING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10262157" y="1564754"/>
            <a:ext cx="7693546" cy="7693546"/>
            <a:chOff x="0" y="0"/>
            <a:chExt cx="10258062" cy="10258062"/>
          </a:xfrm>
        </p:grpSpPr>
        <p:grpSp>
          <p:nvGrpSpPr>
            <p:cNvPr id="3" name="Group 3"/>
            <p:cNvGrpSpPr/>
            <p:nvPr/>
          </p:nvGrpSpPr>
          <p:grpSpPr>
            <a:xfrm>
              <a:off x="0" y="0"/>
              <a:ext cx="10258062" cy="1025806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nvGrpSpPr>
            <p:cNvPr id="5" name="Group 5"/>
            <p:cNvGrpSpPr/>
            <p:nvPr/>
          </p:nvGrpSpPr>
          <p:grpSpPr>
            <a:xfrm>
              <a:off x="940003" y="940003"/>
              <a:ext cx="8378056" cy="8378056"/>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sp>
        <p:nvSpPr>
          <p:cNvPr id="7" name="Freeform 7"/>
          <p:cNvSpPr/>
          <p:nvPr/>
        </p:nvSpPr>
        <p:spPr>
          <a:xfrm>
            <a:off x="10746797" y="2271853"/>
            <a:ext cx="6512503" cy="6748708"/>
          </a:xfrm>
          <a:custGeom>
            <a:avLst/>
            <a:gdLst/>
            <a:ahLst/>
            <a:cxnLst/>
            <a:rect l="l" t="t" r="r" b="b"/>
            <a:pathLst>
              <a:path w="6512503" h="6748708">
                <a:moveTo>
                  <a:pt x="0" y="0"/>
                </a:moveTo>
                <a:lnTo>
                  <a:pt x="6512503" y="0"/>
                </a:lnTo>
                <a:lnTo>
                  <a:pt x="6512503" y="6748708"/>
                </a:lnTo>
                <a:lnTo>
                  <a:pt x="0" y="67487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1926850" y="3456395"/>
            <a:ext cx="4364161" cy="3419915"/>
          </a:xfrm>
          <a:custGeom>
            <a:avLst/>
            <a:gdLst/>
            <a:ahLst/>
            <a:cxnLst/>
            <a:rect l="l" t="t" r="r" b="b"/>
            <a:pathLst>
              <a:path w="4364161" h="3419915">
                <a:moveTo>
                  <a:pt x="0" y="0"/>
                </a:moveTo>
                <a:lnTo>
                  <a:pt x="4364161" y="0"/>
                </a:lnTo>
                <a:lnTo>
                  <a:pt x="4364161" y="3419915"/>
                </a:lnTo>
                <a:lnTo>
                  <a:pt x="0" y="34199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9" name="Group 9"/>
          <p:cNvGrpSpPr/>
          <p:nvPr/>
        </p:nvGrpSpPr>
        <p:grpSpPr>
          <a:xfrm>
            <a:off x="1530136" y="3836408"/>
            <a:ext cx="9384891" cy="3619599"/>
            <a:chOff x="0" y="0"/>
            <a:chExt cx="3174642" cy="1224408"/>
          </a:xfrm>
        </p:grpSpPr>
        <p:sp>
          <p:nvSpPr>
            <p:cNvPr id="10" name="Freeform 10"/>
            <p:cNvSpPr/>
            <p:nvPr/>
          </p:nvSpPr>
          <p:spPr>
            <a:xfrm>
              <a:off x="0" y="0"/>
              <a:ext cx="3174642" cy="1224408"/>
            </a:xfrm>
            <a:custGeom>
              <a:avLst/>
              <a:gdLst/>
              <a:ahLst/>
              <a:cxnLst/>
              <a:rect l="l" t="t" r="r" b="b"/>
              <a:pathLst>
                <a:path w="3174642" h="1224408">
                  <a:moveTo>
                    <a:pt x="3050182" y="1224408"/>
                  </a:moveTo>
                  <a:lnTo>
                    <a:pt x="124460" y="1224408"/>
                  </a:lnTo>
                  <a:cubicBezTo>
                    <a:pt x="55880" y="1224408"/>
                    <a:pt x="0" y="1168528"/>
                    <a:pt x="0" y="1099947"/>
                  </a:cubicBezTo>
                  <a:lnTo>
                    <a:pt x="0" y="124460"/>
                  </a:lnTo>
                  <a:cubicBezTo>
                    <a:pt x="0" y="55880"/>
                    <a:pt x="55880" y="0"/>
                    <a:pt x="124460" y="0"/>
                  </a:cubicBezTo>
                  <a:lnTo>
                    <a:pt x="3050182" y="0"/>
                  </a:lnTo>
                  <a:cubicBezTo>
                    <a:pt x="3118762" y="0"/>
                    <a:pt x="3174642" y="55880"/>
                    <a:pt x="3174642" y="124460"/>
                  </a:cubicBezTo>
                  <a:lnTo>
                    <a:pt x="3174642" y="1099948"/>
                  </a:lnTo>
                  <a:cubicBezTo>
                    <a:pt x="3174642" y="1168528"/>
                    <a:pt x="3118762" y="1224408"/>
                    <a:pt x="3050182" y="1224408"/>
                  </a:cubicBezTo>
                  <a:close/>
                </a:path>
              </a:pathLst>
            </a:custGeom>
            <a:solidFill>
              <a:srgbClr val="162942"/>
            </a:solidFill>
          </p:spPr>
        </p:sp>
      </p:grpSp>
      <p:sp>
        <p:nvSpPr>
          <p:cNvPr id="11" name="TextBox 11"/>
          <p:cNvSpPr txBox="1"/>
          <p:nvPr/>
        </p:nvSpPr>
        <p:spPr>
          <a:xfrm>
            <a:off x="1867461" y="2271853"/>
            <a:ext cx="6661177" cy="974268"/>
          </a:xfrm>
          <a:prstGeom prst="rect">
            <a:avLst/>
          </a:prstGeom>
        </p:spPr>
        <p:txBody>
          <a:bodyPr lIns="0" tIns="0" rIns="0" bIns="0" rtlCol="0" anchor="t">
            <a:spAutoFit/>
          </a:bodyPr>
          <a:lstStyle/>
          <a:p>
            <a:pPr>
              <a:lnSpc>
                <a:spcPts val="7680"/>
              </a:lnSpc>
            </a:pPr>
            <a:r>
              <a:rPr lang="en-US" sz="6400">
                <a:solidFill>
                  <a:srgbClr val="FFFFFF"/>
                </a:solidFill>
                <a:latin typeface="Now Bold"/>
              </a:rPr>
              <a:t>Future Scope</a:t>
            </a:r>
          </a:p>
        </p:txBody>
      </p:sp>
      <p:sp>
        <p:nvSpPr>
          <p:cNvPr id="12" name="TextBox 12"/>
          <p:cNvSpPr txBox="1"/>
          <p:nvPr/>
        </p:nvSpPr>
        <p:spPr>
          <a:xfrm>
            <a:off x="1867461" y="4282442"/>
            <a:ext cx="7361107" cy="3522771"/>
          </a:xfrm>
          <a:prstGeom prst="rect">
            <a:avLst/>
          </a:prstGeom>
        </p:spPr>
        <p:txBody>
          <a:bodyPr lIns="0" tIns="0" rIns="0" bIns="0" rtlCol="0" anchor="t">
            <a:spAutoFit/>
          </a:bodyPr>
          <a:lstStyle/>
          <a:p>
            <a:pPr>
              <a:lnSpc>
                <a:spcPts val="4745"/>
              </a:lnSpc>
            </a:pPr>
            <a:r>
              <a:rPr lang="en-US" sz="3389">
                <a:solidFill>
                  <a:srgbClr val="F5F5EF"/>
                </a:solidFill>
                <a:latin typeface="Now"/>
              </a:rPr>
              <a:t>•Near Hospital</a:t>
            </a:r>
          </a:p>
          <a:p>
            <a:pPr>
              <a:lnSpc>
                <a:spcPts val="4745"/>
              </a:lnSpc>
            </a:pPr>
            <a:r>
              <a:rPr lang="en-US" sz="3389">
                <a:solidFill>
                  <a:srgbClr val="F5F5EF"/>
                </a:solidFill>
                <a:latin typeface="Now"/>
              </a:rPr>
              <a:t>•Available Doctors </a:t>
            </a:r>
          </a:p>
          <a:p>
            <a:pPr>
              <a:lnSpc>
                <a:spcPts val="4745"/>
              </a:lnSpc>
            </a:pPr>
            <a:r>
              <a:rPr lang="en-US" sz="3389">
                <a:solidFill>
                  <a:srgbClr val="F5F5EF"/>
                </a:solidFill>
                <a:latin typeface="Now"/>
              </a:rPr>
              <a:t>•Nearest Medicine shop with map directions.</a:t>
            </a:r>
          </a:p>
          <a:p>
            <a:pPr>
              <a:lnSpc>
                <a:spcPts val="4745"/>
              </a:lnSpc>
            </a:pPr>
            <a:r>
              <a:rPr lang="en-US" sz="3389">
                <a:solidFill>
                  <a:srgbClr val="F5F5EF"/>
                </a:solidFill>
                <a:latin typeface="Now"/>
              </a:rPr>
              <a:t>•Live consult with Doctors</a:t>
            </a:r>
          </a:p>
          <a:p>
            <a:pPr>
              <a:lnSpc>
                <a:spcPts val="4745"/>
              </a:lnSpc>
              <a:spcBef>
                <a:spcPct val="0"/>
              </a:spcBef>
            </a:pPr>
            <a:endParaRPr lang="en-US" sz="3389">
              <a:solidFill>
                <a:srgbClr val="F5F5EF"/>
              </a:solidFill>
              <a:latin typeface="Now"/>
            </a:endParaRPr>
          </a:p>
        </p:txBody>
      </p:sp>
      <p:sp>
        <p:nvSpPr>
          <p:cNvPr id="13" name="TextBox 13"/>
          <p:cNvSpPr txBox="1"/>
          <p:nvPr/>
        </p:nvSpPr>
        <p:spPr>
          <a:xfrm>
            <a:off x="710504" y="9432145"/>
            <a:ext cx="5102219" cy="242685"/>
          </a:xfrm>
          <a:prstGeom prst="rect">
            <a:avLst/>
          </a:prstGeom>
        </p:spPr>
        <p:txBody>
          <a:bodyPr lIns="0" tIns="0" rIns="0" bIns="0" rtlCol="0" anchor="t">
            <a:spAutoFit/>
          </a:bodyPr>
          <a:lstStyle/>
          <a:p>
            <a:pPr>
              <a:lnSpc>
                <a:spcPts val="1978"/>
              </a:lnSpc>
              <a:spcBef>
                <a:spcPct val="0"/>
              </a:spcBef>
            </a:pPr>
            <a:r>
              <a:rPr lang="en-US" sz="1413" spc="152">
                <a:solidFill>
                  <a:srgbClr val="000000"/>
                </a:solidFill>
                <a:latin typeface="Now Bold"/>
              </a:rPr>
              <a:t>DISEASE PREDICTION WITH MACHINE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12056743" y="3389889"/>
            <a:ext cx="8791180" cy="8791180"/>
            <a:chOff x="0" y="0"/>
            <a:chExt cx="11721574" cy="11721574"/>
          </a:xfrm>
        </p:grpSpPr>
        <p:grpSp>
          <p:nvGrpSpPr>
            <p:cNvPr id="3" name="Group 3"/>
            <p:cNvGrpSpPr/>
            <p:nvPr/>
          </p:nvGrpSpPr>
          <p:grpSpPr>
            <a:xfrm>
              <a:off x="0" y="0"/>
              <a:ext cx="11721574" cy="11721574"/>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nvGrpSpPr>
            <p:cNvPr id="5" name="Group 5"/>
            <p:cNvGrpSpPr/>
            <p:nvPr/>
          </p:nvGrpSpPr>
          <p:grpSpPr>
            <a:xfrm>
              <a:off x="1074112" y="1074112"/>
              <a:ext cx="9573349" cy="9573349"/>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grpSp>
        <p:nvGrpSpPr>
          <p:cNvPr id="7" name="Group 7"/>
          <p:cNvGrpSpPr/>
          <p:nvPr/>
        </p:nvGrpSpPr>
        <p:grpSpPr>
          <a:xfrm>
            <a:off x="196477" y="2970409"/>
            <a:ext cx="17882838" cy="5500773"/>
            <a:chOff x="0" y="0"/>
            <a:chExt cx="6049256" cy="1860755"/>
          </a:xfrm>
        </p:grpSpPr>
        <p:sp>
          <p:nvSpPr>
            <p:cNvPr id="8" name="Freeform 8"/>
            <p:cNvSpPr/>
            <p:nvPr/>
          </p:nvSpPr>
          <p:spPr>
            <a:xfrm>
              <a:off x="0" y="0"/>
              <a:ext cx="6049256" cy="1860755"/>
            </a:xfrm>
            <a:custGeom>
              <a:avLst/>
              <a:gdLst/>
              <a:ahLst/>
              <a:cxnLst/>
              <a:rect l="l" t="t" r="r" b="b"/>
              <a:pathLst>
                <a:path w="6049256" h="1860755">
                  <a:moveTo>
                    <a:pt x="5924796" y="1860755"/>
                  </a:moveTo>
                  <a:lnTo>
                    <a:pt x="124460" y="1860755"/>
                  </a:lnTo>
                  <a:cubicBezTo>
                    <a:pt x="55880" y="1860755"/>
                    <a:pt x="0" y="1804875"/>
                    <a:pt x="0" y="1736295"/>
                  </a:cubicBezTo>
                  <a:lnTo>
                    <a:pt x="0" y="124460"/>
                  </a:lnTo>
                  <a:cubicBezTo>
                    <a:pt x="0" y="55880"/>
                    <a:pt x="55880" y="0"/>
                    <a:pt x="124460" y="0"/>
                  </a:cubicBezTo>
                  <a:lnTo>
                    <a:pt x="5924796" y="0"/>
                  </a:lnTo>
                  <a:cubicBezTo>
                    <a:pt x="5993376" y="0"/>
                    <a:pt x="6049256" y="55880"/>
                    <a:pt x="6049256" y="124460"/>
                  </a:cubicBezTo>
                  <a:lnTo>
                    <a:pt x="6049256" y="1736295"/>
                  </a:lnTo>
                  <a:cubicBezTo>
                    <a:pt x="6049256" y="1804875"/>
                    <a:pt x="5993376" y="1860755"/>
                    <a:pt x="5924796" y="1860755"/>
                  </a:cubicBezTo>
                  <a:close/>
                </a:path>
              </a:pathLst>
            </a:custGeom>
            <a:solidFill>
              <a:srgbClr val="09427D"/>
            </a:solidFill>
          </p:spPr>
        </p:sp>
      </p:grpSp>
      <p:sp>
        <p:nvSpPr>
          <p:cNvPr id="9" name="TextBox 9"/>
          <p:cNvSpPr txBox="1"/>
          <p:nvPr/>
        </p:nvSpPr>
        <p:spPr>
          <a:xfrm>
            <a:off x="663287" y="1085850"/>
            <a:ext cx="5882148" cy="905611"/>
          </a:xfrm>
          <a:prstGeom prst="rect">
            <a:avLst/>
          </a:prstGeom>
        </p:spPr>
        <p:txBody>
          <a:bodyPr lIns="0" tIns="0" rIns="0" bIns="0" rtlCol="0" anchor="t">
            <a:spAutoFit/>
          </a:bodyPr>
          <a:lstStyle/>
          <a:p>
            <a:pPr algn="ctr">
              <a:lnSpc>
                <a:spcPts val="7040"/>
              </a:lnSpc>
            </a:pPr>
            <a:r>
              <a:rPr lang="en-US" sz="6400">
                <a:solidFill>
                  <a:srgbClr val="F5F5EF"/>
                </a:solidFill>
                <a:latin typeface="Now Bold"/>
              </a:rPr>
              <a:t>Conclusion</a:t>
            </a:r>
          </a:p>
        </p:txBody>
      </p:sp>
      <p:sp>
        <p:nvSpPr>
          <p:cNvPr id="10" name="TextBox 10"/>
          <p:cNvSpPr txBox="1"/>
          <p:nvPr/>
        </p:nvSpPr>
        <p:spPr>
          <a:xfrm>
            <a:off x="1377080" y="3549226"/>
            <a:ext cx="15533840" cy="4285989"/>
          </a:xfrm>
          <a:prstGeom prst="rect">
            <a:avLst/>
          </a:prstGeom>
        </p:spPr>
        <p:txBody>
          <a:bodyPr lIns="0" tIns="0" rIns="0" bIns="0" rtlCol="0" anchor="t">
            <a:spAutoFit/>
          </a:bodyPr>
          <a:lstStyle/>
          <a:p>
            <a:pPr algn="just">
              <a:lnSpc>
                <a:spcPts val="3779"/>
              </a:lnSpc>
            </a:pPr>
            <a:r>
              <a:rPr lang="en-US" sz="2699">
                <a:solidFill>
                  <a:srgbClr val="F5F5EF"/>
                </a:solidFill>
                <a:latin typeface="Canva Sans Bold"/>
              </a:rPr>
              <a:t>Our Project has the potential to revolutionized health care. Machine Learning Algorithm can be trained to analyse large amount of patient data and identified pattern and that may indicate the presents of a particular daisies. This projects will analyse large dataset of medical records and genetic data to identify pattern and generate predicated model.</a:t>
            </a:r>
          </a:p>
          <a:p>
            <a:pPr algn="just">
              <a:lnSpc>
                <a:spcPts val="3779"/>
              </a:lnSpc>
            </a:pPr>
            <a:endParaRPr lang="en-US" sz="2699">
              <a:solidFill>
                <a:srgbClr val="F5F5EF"/>
              </a:solidFill>
              <a:latin typeface="Canva Sans Bold"/>
            </a:endParaRPr>
          </a:p>
          <a:p>
            <a:pPr algn="just">
              <a:lnSpc>
                <a:spcPts val="3779"/>
              </a:lnSpc>
            </a:pPr>
            <a:r>
              <a:rPr lang="en-US" sz="2699">
                <a:solidFill>
                  <a:srgbClr val="F5F5EF"/>
                </a:solidFill>
                <a:latin typeface="Canva Sans Bold"/>
              </a:rPr>
              <a:t>But there are still challenges to overcome in term of data privacy and ethical considerations but with continued research and development diseases predication with machine learning has the potential to greatly improved the quality of health care and save countless life</a:t>
            </a:r>
          </a:p>
          <a:p>
            <a:pPr algn="just">
              <a:lnSpc>
                <a:spcPts val="3779"/>
              </a:lnSpc>
            </a:pPr>
            <a:endParaRPr lang="en-US" sz="2699">
              <a:solidFill>
                <a:srgbClr val="F5F5EF"/>
              </a:solidFill>
              <a:latin typeface="Canva Sans Bold"/>
            </a:endParaRPr>
          </a:p>
        </p:txBody>
      </p:sp>
      <p:sp>
        <p:nvSpPr>
          <p:cNvPr id="11" name="TextBox 11"/>
          <p:cNvSpPr txBox="1"/>
          <p:nvPr/>
        </p:nvSpPr>
        <p:spPr>
          <a:xfrm>
            <a:off x="710504" y="9432145"/>
            <a:ext cx="5102219" cy="242685"/>
          </a:xfrm>
          <a:prstGeom prst="rect">
            <a:avLst/>
          </a:prstGeom>
        </p:spPr>
        <p:txBody>
          <a:bodyPr lIns="0" tIns="0" rIns="0" bIns="0" rtlCol="0" anchor="t">
            <a:spAutoFit/>
          </a:bodyPr>
          <a:lstStyle/>
          <a:p>
            <a:pPr>
              <a:lnSpc>
                <a:spcPts val="1978"/>
              </a:lnSpc>
              <a:spcBef>
                <a:spcPct val="0"/>
              </a:spcBef>
            </a:pPr>
            <a:r>
              <a:rPr lang="en-US" sz="1413" spc="152">
                <a:solidFill>
                  <a:srgbClr val="000000"/>
                </a:solidFill>
                <a:latin typeface="Now Bold"/>
              </a:rPr>
              <a:t>DISEASE PREDICTION WITH MACHINE LEARNING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sp>
        <p:nvSpPr>
          <p:cNvPr id="2" name="TextBox 2"/>
          <p:cNvSpPr txBox="1"/>
          <p:nvPr/>
        </p:nvSpPr>
        <p:spPr>
          <a:xfrm>
            <a:off x="5405974" y="4607879"/>
            <a:ext cx="7476053" cy="1147443"/>
          </a:xfrm>
          <a:prstGeom prst="rect">
            <a:avLst/>
          </a:prstGeom>
        </p:spPr>
        <p:txBody>
          <a:bodyPr lIns="0" tIns="0" rIns="0" bIns="0" rtlCol="0" anchor="t">
            <a:spAutoFit/>
          </a:bodyPr>
          <a:lstStyle/>
          <a:p>
            <a:pPr algn="ctr">
              <a:lnSpc>
                <a:spcPts val="8947"/>
              </a:lnSpc>
            </a:pPr>
            <a:r>
              <a:rPr lang="en-US" sz="8134">
                <a:solidFill>
                  <a:srgbClr val="F5F5EF"/>
                </a:solidFill>
                <a:latin typeface="Now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25751" y="-17393"/>
            <a:ext cx="9240342" cy="10304393"/>
            <a:chOff x="0" y="0"/>
            <a:chExt cx="3125745" cy="3485684"/>
          </a:xfrm>
        </p:grpSpPr>
        <p:sp>
          <p:nvSpPr>
            <p:cNvPr id="3" name="Freeform 3"/>
            <p:cNvSpPr/>
            <p:nvPr/>
          </p:nvSpPr>
          <p:spPr>
            <a:xfrm>
              <a:off x="0" y="0"/>
              <a:ext cx="3125746" cy="3485684"/>
            </a:xfrm>
            <a:custGeom>
              <a:avLst/>
              <a:gdLst/>
              <a:ahLst/>
              <a:cxnLst/>
              <a:rect l="l" t="t" r="r" b="b"/>
              <a:pathLst>
                <a:path w="3125746" h="3485684">
                  <a:moveTo>
                    <a:pt x="3001285" y="3485683"/>
                  </a:moveTo>
                  <a:lnTo>
                    <a:pt x="124460" y="3485683"/>
                  </a:lnTo>
                  <a:cubicBezTo>
                    <a:pt x="55880" y="3485683"/>
                    <a:pt x="0" y="3429804"/>
                    <a:pt x="0" y="3361224"/>
                  </a:cubicBezTo>
                  <a:lnTo>
                    <a:pt x="0" y="124460"/>
                  </a:lnTo>
                  <a:cubicBezTo>
                    <a:pt x="0" y="55880"/>
                    <a:pt x="55880" y="0"/>
                    <a:pt x="124460" y="0"/>
                  </a:cubicBezTo>
                  <a:lnTo>
                    <a:pt x="3001286" y="0"/>
                  </a:lnTo>
                  <a:cubicBezTo>
                    <a:pt x="3069866" y="0"/>
                    <a:pt x="3125746" y="55880"/>
                    <a:pt x="3125746" y="124460"/>
                  </a:cubicBezTo>
                  <a:lnTo>
                    <a:pt x="3125746" y="3361224"/>
                  </a:lnTo>
                  <a:cubicBezTo>
                    <a:pt x="3125746" y="3429804"/>
                    <a:pt x="3069866" y="3485684"/>
                    <a:pt x="3001286" y="3485684"/>
                  </a:cubicBezTo>
                  <a:close/>
                </a:path>
              </a:pathLst>
            </a:custGeom>
            <a:solidFill>
              <a:srgbClr val="748FE8"/>
            </a:solidFill>
          </p:spPr>
        </p:sp>
      </p:grpSp>
      <p:grpSp>
        <p:nvGrpSpPr>
          <p:cNvPr id="4" name="Group 4"/>
          <p:cNvGrpSpPr/>
          <p:nvPr/>
        </p:nvGrpSpPr>
        <p:grpSpPr>
          <a:xfrm>
            <a:off x="11704454" y="5143500"/>
            <a:ext cx="9062659" cy="9062659"/>
            <a:chOff x="0" y="0"/>
            <a:chExt cx="12083545" cy="12083545"/>
          </a:xfrm>
        </p:grpSpPr>
        <p:grpSp>
          <p:nvGrpSpPr>
            <p:cNvPr id="5" name="Group 5"/>
            <p:cNvGrpSpPr/>
            <p:nvPr/>
          </p:nvGrpSpPr>
          <p:grpSpPr>
            <a:xfrm>
              <a:off x="0" y="0"/>
              <a:ext cx="12083545" cy="12083545"/>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nvGrpSpPr>
            <p:cNvPr id="7" name="Group 7"/>
            <p:cNvGrpSpPr/>
            <p:nvPr/>
          </p:nvGrpSpPr>
          <p:grpSpPr>
            <a:xfrm>
              <a:off x="1107282" y="1107282"/>
              <a:ext cx="9868982" cy="9868982"/>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grpSp>
        <p:nvGrpSpPr>
          <p:cNvPr id="9" name="Group 9"/>
          <p:cNvGrpSpPr/>
          <p:nvPr/>
        </p:nvGrpSpPr>
        <p:grpSpPr>
          <a:xfrm>
            <a:off x="6013148" y="1188914"/>
            <a:ext cx="8135926" cy="8806734"/>
            <a:chOff x="0" y="0"/>
            <a:chExt cx="2752153" cy="2979068"/>
          </a:xfrm>
        </p:grpSpPr>
        <p:sp>
          <p:nvSpPr>
            <p:cNvPr id="10" name="Freeform 10"/>
            <p:cNvSpPr/>
            <p:nvPr/>
          </p:nvSpPr>
          <p:spPr>
            <a:xfrm>
              <a:off x="0" y="0"/>
              <a:ext cx="2752153" cy="2979068"/>
            </a:xfrm>
            <a:custGeom>
              <a:avLst/>
              <a:gdLst/>
              <a:ahLst/>
              <a:cxnLst/>
              <a:rect l="l" t="t" r="r" b="b"/>
              <a:pathLst>
                <a:path w="2752153" h="2979068">
                  <a:moveTo>
                    <a:pt x="2627693" y="2979068"/>
                  </a:moveTo>
                  <a:lnTo>
                    <a:pt x="124460" y="2979068"/>
                  </a:lnTo>
                  <a:cubicBezTo>
                    <a:pt x="55880" y="2979068"/>
                    <a:pt x="0" y="2923188"/>
                    <a:pt x="0" y="2854608"/>
                  </a:cubicBezTo>
                  <a:lnTo>
                    <a:pt x="0" y="124460"/>
                  </a:lnTo>
                  <a:cubicBezTo>
                    <a:pt x="0" y="55880"/>
                    <a:pt x="55880" y="0"/>
                    <a:pt x="124460" y="0"/>
                  </a:cubicBezTo>
                  <a:lnTo>
                    <a:pt x="2627693" y="0"/>
                  </a:lnTo>
                  <a:cubicBezTo>
                    <a:pt x="2696273" y="0"/>
                    <a:pt x="2752153" y="55880"/>
                    <a:pt x="2752153" y="124460"/>
                  </a:cubicBezTo>
                  <a:lnTo>
                    <a:pt x="2752153" y="2854608"/>
                  </a:lnTo>
                  <a:cubicBezTo>
                    <a:pt x="2752153" y="2923188"/>
                    <a:pt x="2696273" y="2979068"/>
                    <a:pt x="2627693" y="2979068"/>
                  </a:cubicBezTo>
                  <a:close/>
                </a:path>
              </a:pathLst>
            </a:custGeom>
            <a:solidFill>
              <a:srgbClr val="065459"/>
            </a:solidFill>
          </p:spPr>
        </p:sp>
      </p:grpSp>
      <p:sp>
        <p:nvSpPr>
          <p:cNvPr id="11" name="TextBox 11"/>
          <p:cNvSpPr txBox="1"/>
          <p:nvPr/>
        </p:nvSpPr>
        <p:spPr>
          <a:xfrm>
            <a:off x="7644328" y="2526690"/>
            <a:ext cx="4873565" cy="6616957"/>
          </a:xfrm>
          <a:prstGeom prst="rect">
            <a:avLst/>
          </a:prstGeom>
        </p:spPr>
        <p:txBody>
          <a:bodyPr lIns="0" tIns="0" rIns="0" bIns="0" rtlCol="0" anchor="t">
            <a:spAutoFit/>
          </a:bodyPr>
          <a:lstStyle/>
          <a:p>
            <a:pPr marL="672505" lvl="1" indent="-336253">
              <a:lnSpc>
                <a:spcPts val="4360"/>
              </a:lnSpc>
              <a:buFont typeface="Arial"/>
              <a:buChar char="•"/>
            </a:pPr>
            <a:r>
              <a:rPr lang="en-US" sz="3114">
                <a:solidFill>
                  <a:srgbClr val="000000"/>
                </a:solidFill>
                <a:latin typeface="Glacial Indifference Bold"/>
              </a:rPr>
              <a:t>MOTIVATION</a:t>
            </a:r>
          </a:p>
          <a:p>
            <a:pPr marL="672505" lvl="1" indent="-336253">
              <a:lnSpc>
                <a:spcPts val="4360"/>
              </a:lnSpc>
              <a:buFont typeface="Arial"/>
              <a:buChar char="•"/>
            </a:pPr>
            <a:r>
              <a:rPr lang="en-US" sz="3114">
                <a:solidFill>
                  <a:srgbClr val="000000"/>
                </a:solidFill>
                <a:latin typeface="Glacial Indifference Bold"/>
              </a:rPr>
              <a:t>OBJECTIVES</a:t>
            </a:r>
          </a:p>
          <a:p>
            <a:pPr marL="672505" lvl="1" indent="-336253">
              <a:lnSpc>
                <a:spcPts val="4360"/>
              </a:lnSpc>
              <a:buFont typeface="Arial"/>
              <a:buChar char="•"/>
            </a:pPr>
            <a:r>
              <a:rPr lang="en-US" sz="3114">
                <a:solidFill>
                  <a:srgbClr val="000000"/>
                </a:solidFill>
                <a:latin typeface="Glacial Indifference Bold"/>
              </a:rPr>
              <a:t>INTRODUCTION</a:t>
            </a:r>
          </a:p>
          <a:p>
            <a:pPr marL="672505" lvl="1" indent="-336253">
              <a:lnSpc>
                <a:spcPts val="4360"/>
              </a:lnSpc>
              <a:buFont typeface="Arial"/>
              <a:buChar char="•"/>
            </a:pPr>
            <a:r>
              <a:rPr lang="en-US" sz="3114">
                <a:solidFill>
                  <a:srgbClr val="000000"/>
                </a:solidFill>
                <a:latin typeface="Glacial Indifference Bold"/>
              </a:rPr>
              <a:t>ALGORITHMS</a:t>
            </a:r>
          </a:p>
          <a:p>
            <a:pPr marL="672505" lvl="1" indent="-336253">
              <a:lnSpc>
                <a:spcPts val="4360"/>
              </a:lnSpc>
              <a:buFont typeface="Arial"/>
              <a:buChar char="•"/>
            </a:pPr>
            <a:r>
              <a:rPr lang="en-US" sz="3114">
                <a:solidFill>
                  <a:srgbClr val="000000"/>
                </a:solidFill>
                <a:latin typeface="Glacial Indifference Bold"/>
              </a:rPr>
              <a:t>IMPLEMENTATION</a:t>
            </a:r>
          </a:p>
          <a:p>
            <a:pPr marL="672505" lvl="1" indent="-336253">
              <a:lnSpc>
                <a:spcPts val="4360"/>
              </a:lnSpc>
              <a:buFont typeface="Arial"/>
              <a:buChar char="•"/>
            </a:pPr>
            <a:r>
              <a:rPr lang="en-US" sz="3114">
                <a:solidFill>
                  <a:srgbClr val="000000"/>
                </a:solidFill>
                <a:latin typeface="Glacial Indifference Bold"/>
              </a:rPr>
              <a:t>MODEL DIAGRAM</a:t>
            </a:r>
          </a:p>
          <a:p>
            <a:pPr marL="672505" lvl="1" indent="-336253">
              <a:lnSpc>
                <a:spcPts val="4360"/>
              </a:lnSpc>
              <a:buFont typeface="Arial"/>
              <a:buChar char="•"/>
            </a:pPr>
            <a:r>
              <a:rPr lang="en-US" sz="3114">
                <a:solidFill>
                  <a:srgbClr val="000000"/>
                </a:solidFill>
                <a:latin typeface="Glacial Indifference Bold"/>
              </a:rPr>
              <a:t>PREDICTIVE MODEL</a:t>
            </a:r>
          </a:p>
          <a:p>
            <a:pPr marL="672505" lvl="1" indent="-336253">
              <a:lnSpc>
                <a:spcPts val="4360"/>
              </a:lnSpc>
              <a:buFont typeface="Arial"/>
              <a:buChar char="•"/>
            </a:pPr>
            <a:r>
              <a:rPr lang="en-US" sz="3114">
                <a:solidFill>
                  <a:srgbClr val="000000"/>
                </a:solidFill>
                <a:latin typeface="Glacial Indifference Bold"/>
              </a:rPr>
              <a:t>TECHNOLOGY USED</a:t>
            </a:r>
          </a:p>
          <a:p>
            <a:pPr marL="672505" lvl="1" indent="-336253">
              <a:lnSpc>
                <a:spcPts val="4360"/>
              </a:lnSpc>
              <a:buFont typeface="Arial"/>
              <a:buChar char="•"/>
            </a:pPr>
            <a:r>
              <a:rPr lang="en-US" sz="3114">
                <a:solidFill>
                  <a:srgbClr val="000000"/>
                </a:solidFill>
                <a:latin typeface="Glacial Indifference Bold"/>
              </a:rPr>
              <a:t>OUTCOMES FROM OUR PROJECT</a:t>
            </a:r>
          </a:p>
          <a:p>
            <a:pPr marL="672505" lvl="1" indent="-336253">
              <a:lnSpc>
                <a:spcPts val="4360"/>
              </a:lnSpc>
              <a:buFont typeface="Arial"/>
              <a:buChar char="•"/>
            </a:pPr>
            <a:r>
              <a:rPr lang="en-US" sz="3114">
                <a:solidFill>
                  <a:srgbClr val="000000"/>
                </a:solidFill>
                <a:latin typeface="Glacial Indifference Bold"/>
              </a:rPr>
              <a:t>FUTURE PLANNING</a:t>
            </a:r>
          </a:p>
          <a:p>
            <a:pPr marL="672505" lvl="1" indent="-336253">
              <a:lnSpc>
                <a:spcPts val="4360"/>
              </a:lnSpc>
              <a:buFont typeface="Arial"/>
              <a:buChar char="•"/>
            </a:pPr>
            <a:r>
              <a:rPr lang="en-US" sz="3114">
                <a:solidFill>
                  <a:srgbClr val="000000"/>
                </a:solidFill>
                <a:latin typeface="Glacial Indifference Bold"/>
              </a:rPr>
              <a:t>CONCLUSION</a:t>
            </a:r>
          </a:p>
        </p:txBody>
      </p:sp>
      <p:sp>
        <p:nvSpPr>
          <p:cNvPr id="12" name="Freeform 12"/>
          <p:cNvSpPr/>
          <p:nvPr/>
        </p:nvSpPr>
        <p:spPr>
          <a:xfrm>
            <a:off x="13682558" y="7334562"/>
            <a:ext cx="3576742" cy="2952438"/>
          </a:xfrm>
          <a:custGeom>
            <a:avLst/>
            <a:gdLst/>
            <a:ahLst/>
            <a:cxnLst/>
            <a:rect l="l" t="t" r="r" b="b"/>
            <a:pathLst>
              <a:path w="3576742" h="2952438">
                <a:moveTo>
                  <a:pt x="0" y="0"/>
                </a:moveTo>
                <a:lnTo>
                  <a:pt x="3576742" y="0"/>
                </a:lnTo>
                <a:lnTo>
                  <a:pt x="3576742" y="2952438"/>
                </a:lnTo>
                <a:lnTo>
                  <a:pt x="0" y="2952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1028700" y="3849684"/>
            <a:ext cx="4465827" cy="2570238"/>
            <a:chOff x="0" y="0"/>
            <a:chExt cx="5954437" cy="3426984"/>
          </a:xfrm>
        </p:grpSpPr>
        <p:sp>
          <p:nvSpPr>
            <p:cNvPr id="14" name="TextBox 14"/>
            <p:cNvSpPr txBox="1"/>
            <p:nvPr/>
          </p:nvSpPr>
          <p:spPr>
            <a:xfrm>
              <a:off x="0" y="-123825"/>
              <a:ext cx="5954437" cy="2822152"/>
            </a:xfrm>
            <a:prstGeom prst="rect">
              <a:avLst/>
            </a:prstGeom>
          </p:spPr>
          <p:txBody>
            <a:bodyPr lIns="0" tIns="0" rIns="0" bIns="0" rtlCol="0" anchor="t">
              <a:spAutoFit/>
            </a:bodyPr>
            <a:lstStyle/>
            <a:p>
              <a:pPr>
                <a:lnSpc>
                  <a:spcPts val="8960"/>
                </a:lnSpc>
                <a:spcBef>
                  <a:spcPct val="0"/>
                </a:spcBef>
              </a:pPr>
              <a:r>
                <a:rPr lang="en-US" sz="6400">
                  <a:solidFill>
                    <a:srgbClr val="000000"/>
                  </a:solidFill>
                  <a:latin typeface="Now Bold"/>
                </a:rPr>
                <a:t>Content</a:t>
              </a:r>
            </a:p>
            <a:p>
              <a:pPr>
                <a:lnSpc>
                  <a:spcPts val="7680"/>
                </a:lnSpc>
              </a:pPr>
              <a:r>
                <a:rPr lang="en-US" sz="6400">
                  <a:solidFill>
                    <a:srgbClr val="000000"/>
                  </a:solidFill>
                  <a:latin typeface="Now Bold"/>
                </a:rPr>
                <a:t>Outline</a:t>
              </a:r>
            </a:p>
          </p:txBody>
        </p:sp>
        <p:sp>
          <p:nvSpPr>
            <p:cNvPr id="15" name="TextBox 15"/>
            <p:cNvSpPr txBox="1"/>
            <p:nvPr/>
          </p:nvSpPr>
          <p:spPr>
            <a:xfrm>
              <a:off x="0" y="2955179"/>
              <a:ext cx="5954437" cy="471805"/>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Now Bold"/>
                </a:rPr>
                <a:t>Topics for discussion</a:t>
              </a:r>
            </a:p>
          </p:txBody>
        </p:sp>
      </p:grpSp>
      <p:sp>
        <p:nvSpPr>
          <p:cNvPr id="16" name="TextBox 16"/>
          <p:cNvSpPr txBox="1"/>
          <p:nvPr/>
        </p:nvSpPr>
        <p:spPr>
          <a:xfrm>
            <a:off x="710504" y="9432145"/>
            <a:ext cx="5102219" cy="242685"/>
          </a:xfrm>
          <a:prstGeom prst="rect">
            <a:avLst/>
          </a:prstGeom>
        </p:spPr>
        <p:txBody>
          <a:bodyPr lIns="0" tIns="0" rIns="0" bIns="0" rtlCol="0" anchor="t">
            <a:spAutoFit/>
          </a:bodyPr>
          <a:lstStyle/>
          <a:p>
            <a:pPr>
              <a:lnSpc>
                <a:spcPts val="1978"/>
              </a:lnSpc>
              <a:spcBef>
                <a:spcPct val="0"/>
              </a:spcBef>
            </a:pPr>
            <a:r>
              <a:rPr lang="en-US" sz="1413" spc="152">
                <a:solidFill>
                  <a:srgbClr val="000000"/>
                </a:solidFill>
                <a:latin typeface="Now Bold"/>
              </a:rPr>
              <a:t>DISEASE PREDICTION WITH MACHINE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844502"/>
            <a:ext cx="12587576" cy="4245158"/>
            <a:chOff x="0" y="0"/>
            <a:chExt cx="2998912" cy="1011383"/>
          </a:xfrm>
        </p:grpSpPr>
        <p:sp>
          <p:nvSpPr>
            <p:cNvPr id="3" name="Freeform 3"/>
            <p:cNvSpPr/>
            <p:nvPr/>
          </p:nvSpPr>
          <p:spPr>
            <a:xfrm>
              <a:off x="0" y="0"/>
              <a:ext cx="2998912" cy="1011383"/>
            </a:xfrm>
            <a:custGeom>
              <a:avLst/>
              <a:gdLst/>
              <a:ahLst/>
              <a:cxnLst/>
              <a:rect l="l" t="t" r="r" b="b"/>
              <a:pathLst>
                <a:path w="2998912" h="1011383">
                  <a:moveTo>
                    <a:pt x="2874452" y="1011383"/>
                  </a:moveTo>
                  <a:lnTo>
                    <a:pt x="124460" y="1011383"/>
                  </a:lnTo>
                  <a:cubicBezTo>
                    <a:pt x="55880" y="1011383"/>
                    <a:pt x="0" y="955503"/>
                    <a:pt x="0" y="886923"/>
                  </a:cubicBezTo>
                  <a:lnTo>
                    <a:pt x="0" y="124460"/>
                  </a:lnTo>
                  <a:cubicBezTo>
                    <a:pt x="0" y="55880"/>
                    <a:pt x="55880" y="0"/>
                    <a:pt x="124460" y="0"/>
                  </a:cubicBezTo>
                  <a:lnTo>
                    <a:pt x="2874452" y="0"/>
                  </a:lnTo>
                  <a:cubicBezTo>
                    <a:pt x="2943032" y="0"/>
                    <a:pt x="2998912" y="55880"/>
                    <a:pt x="2998912" y="124460"/>
                  </a:cubicBezTo>
                  <a:lnTo>
                    <a:pt x="2998912" y="886923"/>
                  </a:lnTo>
                  <a:cubicBezTo>
                    <a:pt x="2998912" y="955503"/>
                    <a:pt x="2943032" y="1011383"/>
                    <a:pt x="2874452" y="1011383"/>
                  </a:cubicBezTo>
                  <a:close/>
                </a:path>
              </a:pathLst>
            </a:custGeom>
            <a:solidFill>
              <a:srgbClr val="09427D"/>
            </a:solidFill>
          </p:spPr>
        </p:sp>
      </p:grpSp>
      <p:sp>
        <p:nvSpPr>
          <p:cNvPr id="4" name="TextBox 4"/>
          <p:cNvSpPr txBox="1"/>
          <p:nvPr/>
        </p:nvSpPr>
        <p:spPr>
          <a:xfrm>
            <a:off x="1842239" y="4857199"/>
            <a:ext cx="10906308" cy="2141709"/>
          </a:xfrm>
          <a:prstGeom prst="rect">
            <a:avLst/>
          </a:prstGeom>
        </p:spPr>
        <p:txBody>
          <a:bodyPr lIns="0" tIns="0" rIns="0" bIns="0" rtlCol="0" anchor="t">
            <a:spAutoFit/>
          </a:bodyPr>
          <a:lstStyle/>
          <a:p>
            <a:pPr>
              <a:lnSpc>
                <a:spcPts val="4278"/>
              </a:lnSpc>
            </a:pPr>
            <a:r>
              <a:rPr lang="en-US" sz="3055">
                <a:solidFill>
                  <a:srgbClr val="F5F5EF"/>
                </a:solidFill>
                <a:latin typeface="Now"/>
              </a:rPr>
              <a:t>-&gt; Less availability of Doctors</a:t>
            </a:r>
          </a:p>
          <a:p>
            <a:pPr>
              <a:lnSpc>
                <a:spcPts val="4278"/>
              </a:lnSpc>
            </a:pPr>
            <a:r>
              <a:rPr lang="en-US" sz="3055">
                <a:solidFill>
                  <a:srgbClr val="F5F5EF"/>
                </a:solidFill>
                <a:latin typeface="Now"/>
              </a:rPr>
              <a:t>-&gt; Less availability of Medicine Shop</a:t>
            </a:r>
          </a:p>
          <a:p>
            <a:pPr>
              <a:lnSpc>
                <a:spcPts val="4278"/>
              </a:lnSpc>
            </a:pPr>
            <a:r>
              <a:rPr lang="en-US" sz="3055">
                <a:solidFill>
                  <a:srgbClr val="F5F5EF"/>
                </a:solidFill>
                <a:latin typeface="Now"/>
              </a:rPr>
              <a:t>-&gt; Distance of Health Centre</a:t>
            </a:r>
          </a:p>
          <a:p>
            <a:pPr>
              <a:lnSpc>
                <a:spcPts val="4278"/>
              </a:lnSpc>
              <a:spcBef>
                <a:spcPct val="0"/>
              </a:spcBef>
            </a:pPr>
            <a:r>
              <a:rPr lang="en-US" sz="3055">
                <a:solidFill>
                  <a:srgbClr val="F5F5EF"/>
                </a:solidFill>
                <a:latin typeface="Now"/>
              </a:rPr>
              <a:t>-&gt; Awareness of Diseases sitting at home</a:t>
            </a:r>
          </a:p>
        </p:txBody>
      </p:sp>
      <p:grpSp>
        <p:nvGrpSpPr>
          <p:cNvPr id="5" name="Group 5"/>
          <p:cNvGrpSpPr/>
          <p:nvPr/>
        </p:nvGrpSpPr>
        <p:grpSpPr>
          <a:xfrm>
            <a:off x="10061553" y="4354508"/>
            <a:ext cx="7479715" cy="4554335"/>
            <a:chOff x="0" y="0"/>
            <a:chExt cx="2752153" cy="1675762"/>
          </a:xfrm>
        </p:grpSpPr>
        <p:sp>
          <p:nvSpPr>
            <p:cNvPr id="6" name="Freeform 6"/>
            <p:cNvSpPr/>
            <p:nvPr/>
          </p:nvSpPr>
          <p:spPr>
            <a:xfrm>
              <a:off x="0" y="0"/>
              <a:ext cx="2752153" cy="1675762"/>
            </a:xfrm>
            <a:custGeom>
              <a:avLst/>
              <a:gdLst/>
              <a:ahLst/>
              <a:cxnLst/>
              <a:rect l="l" t="t" r="r" b="b"/>
              <a:pathLst>
                <a:path w="2752153" h="1675762">
                  <a:moveTo>
                    <a:pt x="2627693" y="1675762"/>
                  </a:moveTo>
                  <a:lnTo>
                    <a:pt x="124460" y="1675762"/>
                  </a:lnTo>
                  <a:cubicBezTo>
                    <a:pt x="55880" y="1675762"/>
                    <a:pt x="0" y="1619882"/>
                    <a:pt x="0" y="1551302"/>
                  </a:cubicBezTo>
                  <a:lnTo>
                    <a:pt x="0" y="124460"/>
                  </a:lnTo>
                  <a:cubicBezTo>
                    <a:pt x="0" y="55880"/>
                    <a:pt x="55880" y="0"/>
                    <a:pt x="124460" y="0"/>
                  </a:cubicBezTo>
                  <a:lnTo>
                    <a:pt x="2627693" y="0"/>
                  </a:lnTo>
                  <a:cubicBezTo>
                    <a:pt x="2696273" y="0"/>
                    <a:pt x="2752153" y="55880"/>
                    <a:pt x="2752153" y="124460"/>
                  </a:cubicBezTo>
                  <a:lnTo>
                    <a:pt x="2752153" y="1551303"/>
                  </a:lnTo>
                  <a:cubicBezTo>
                    <a:pt x="2752153" y="1619882"/>
                    <a:pt x="2696273" y="1675762"/>
                    <a:pt x="2627693" y="1675762"/>
                  </a:cubicBezTo>
                  <a:close/>
                </a:path>
              </a:pathLst>
            </a:custGeom>
            <a:solidFill>
              <a:srgbClr val="162942"/>
            </a:solidFill>
          </p:spPr>
        </p:sp>
      </p:grpSp>
      <p:grpSp>
        <p:nvGrpSpPr>
          <p:cNvPr id="7" name="Group 7"/>
          <p:cNvGrpSpPr/>
          <p:nvPr/>
        </p:nvGrpSpPr>
        <p:grpSpPr>
          <a:xfrm>
            <a:off x="10624157" y="5731589"/>
            <a:ext cx="6354509" cy="3177254"/>
            <a:chOff x="0" y="0"/>
            <a:chExt cx="8472678" cy="4236339"/>
          </a:xfrm>
        </p:grpSpPr>
        <p:sp>
          <p:nvSpPr>
            <p:cNvPr id="8" name="Freeform 8"/>
            <p:cNvSpPr/>
            <p:nvPr/>
          </p:nvSpPr>
          <p:spPr>
            <a:xfrm rot="-10800000">
              <a:off x="0" y="0"/>
              <a:ext cx="8472678" cy="4236339"/>
            </a:xfrm>
            <a:custGeom>
              <a:avLst/>
              <a:gdLst/>
              <a:ahLst/>
              <a:cxnLst/>
              <a:rect l="l" t="t" r="r" b="b"/>
              <a:pathLst>
                <a:path w="8472678" h="4236339">
                  <a:moveTo>
                    <a:pt x="0" y="0"/>
                  </a:moveTo>
                  <a:lnTo>
                    <a:pt x="8472678" y="0"/>
                  </a:lnTo>
                  <a:lnTo>
                    <a:pt x="8472678" y="4236339"/>
                  </a:lnTo>
                  <a:lnTo>
                    <a:pt x="0" y="4236339"/>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9" name="Freeform 9"/>
            <p:cNvSpPr/>
            <p:nvPr/>
          </p:nvSpPr>
          <p:spPr>
            <a:xfrm rot="-10800000">
              <a:off x="884291" y="884291"/>
              <a:ext cx="6704097" cy="3352049"/>
            </a:xfrm>
            <a:custGeom>
              <a:avLst/>
              <a:gdLst/>
              <a:ahLst/>
              <a:cxnLst/>
              <a:rect l="l" t="t" r="r" b="b"/>
              <a:pathLst>
                <a:path w="6704097" h="3352049">
                  <a:moveTo>
                    <a:pt x="0" y="0"/>
                  </a:moveTo>
                  <a:lnTo>
                    <a:pt x="6704097" y="0"/>
                  </a:lnTo>
                  <a:lnTo>
                    <a:pt x="6704097" y="3352048"/>
                  </a:lnTo>
                  <a:lnTo>
                    <a:pt x="0" y="3352048"/>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sp>
        <p:nvSpPr>
          <p:cNvPr id="10" name="Freeform 10"/>
          <p:cNvSpPr/>
          <p:nvPr/>
        </p:nvSpPr>
        <p:spPr>
          <a:xfrm>
            <a:off x="12407554" y="5262816"/>
            <a:ext cx="2417445" cy="4114800"/>
          </a:xfrm>
          <a:custGeom>
            <a:avLst/>
            <a:gdLst/>
            <a:ahLst/>
            <a:cxnLst/>
            <a:rect l="l" t="t" r="r" b="b"/>
            <a:pathLst>
              <a:path w="2417445" h="4114800">
                <a:moveTo>
                  <a:pt x="0" y="0"/>
                </a:moveTo>
                <a:lnTo>
                  <a:pt x="2417445" y="0"/>
                </a:lnTo>
                <a:lnTo>
                  <a:pt x="241744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1028700" y="1713767"/>
            <a:ext cx="8865396" cy="1094640"/>
          </a:xfrm>
          <a:prstGeom prst="rect">
            <a:avLst/>
          </a:prstGeom>
        </p:spPr>
        <p:txBody>
          <a:bodyPr lIns="0" tIns="0" rIns="0" bIns="0" rtlCol="0" anchor="t">
            <a:spAutoFit/>
          </a:bodyPr>
          <a:lstStyle/>
          <a:p>
            <a:pPr>
              <a:lnSpc>
                <a:spcPts val="8960"/>
              </a:lnSpc>
              <a:spcBef>
                <a:spcPct val="0"/>
              </a:spcBef>
            </a:pPr>
            <a:r>
              <a:rPr lang="en-US" sz="6400">
                <a:solidFill>
                  <a:srgbClr val="F5F5EF"/>
                </a:solidFill>
                <a:latin typeface="Now Bold"/>
              </a:rPr>
              <a:t>What motivate us?</a:t>
            </a:r>
          </a:p>
        </p:txBody>
      </p:sp>
      <p:sp>
        <p:nvSpPr>
          <p:cNvPr id="12" name="TextBox 12"/>
          <p:cNvSpPr txBox="1"/>
          <p:nvPr/>
        </p:nvSpPr>
        <p:spPr>
          <a:xfrm>
            <a:off x="710504" y="9432145"/>
            <a:ext cx="5102219" cy="242685"/>
          </a:xfrm>
          <a:prstGeom prst="rect">
            <a:avLst/>
          </a:prstGeom>
        </p:spPr>
        <p:txBody>
          <a:bodyPr lIns="0" tIns="0" rIns="0" bIns="0" rtlCol="0" anchor="t">
            <a:spAutoFit/>
          </a:bodyPr>
          <a:lstStyle/>
          <a:p>
            <a:pPr>
              <a:lnSpc>
                <a:spcPts val="1978"/>
              </a:lnSpc>
              <a:spcBef>
                <a:spcPct val="0"/>
              </a:spcBef>
            </a:pPr>
            <a:r>
              <a:rPr lang="en-US" sz="1413" spc="152">
                <a:solidFill>
                  <a:srgbClr val="000000"/>
                </a:solidFill>
                <a:latin typeface="Now Bold"/>
              </a:rPr>
              <a:t>DISEASE PREDICTION WITH MACHINE LEARNING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705876" y="1880752"/>
            <a:ext cx="10553424" cy="5331746"/>
            <a:chOff x="0" y="0"/>
            <a:chExt cx="3569924" cy="1803578"/>
          </a:xfrm>
        </p:grpSpPr>
        <p:sp>
          <p:nvSpPr>
            <p:cNvPr id="3" name="Freeform 3"/>
            <p:cNvSpPr/>
            <p:nvPr/>
          </p:nvSpPr>
          <p:spPr>
            <a:xfrm>
              <a:off x="0" y="0"/>
              <a:ext cx="3569924" cy="1803578"/>
            </a:xfrm>
            <a:custGeom>
              <a:avLst/>
              <a:gdLst/>
              <a:ahLst/>
              <a:cxnLst/>
              <a:rect l="l" t="t" r="r" b="b"/>
              <a:pathLst>
                <a:path w="3569924" h="1803578">
                  <a:moveTo>
                    <a:pt x="3445464" y="1803578"/>
                  </a:moveTo>
                  <a:lnTo>
                    <a:pt x="124460" y="1803578"/>
                  </a:lnTo>
                  <a:cubicBezTo>
                    <a:pt x="55880" y="1803578"/>
                    <a:pt x="0" y="1747698"/>
                    <a:pt x="0" y="1679118"/>
                  </a:cubicBezTo>
                  <a:lnTo>
                    <a:pt x="0" y="124460"/>
                  </a:lnTo>
                  <a:cubicBezTo>
                    <a:pt x="0" y="55880"/>
                    <a:pt x="55880" y="0"/>
                    <a:pt x="124460" y="0"/>
                  </a:cubicBezTo>
                  <a:lnTo>
                    <a:pt x="3445464" y="0"/>
                  </a:lnTo>
                  <a:cubicBezTo>
                    <a:pt x="3514044" y="0"/>
                    <a:pt x="3569924" y="55880"/>
                    <a:pt x="3569924" y="124460"/>
                  </a:cubicBezTo>
                  <a:lnTo>
                    <a:pt x="3569924" y="1679118"/>
                  </a:lnTo>
                  <a:cubicBezTo>
                    <a:pt x="3569924" y="1747698"/>
                    <a:pt x="3514044" y="1803578"/>
                    <a:pt x="3445464" y="1803578"/>
                  </a:cubicBezTo>
                  <a:close/>
                </a:path>
              </a:pathLst>
            </a:custGeom>
            <a:solidFill>
              <a:srgbClr val="162942"/>
            </a:solidFill>
          </p:spPr>
        </p:sp>
      </p:grpSp>
      <p:grpSp>
        <p:nvGrpSpPr>
          <p:cNvPr id="4" name="Group 4"/>
          <p:cNvGrpSpPr/>
          <p:nvPr/>
        </p:nvGrpSpPr>
        <p:grpSpPr>
          <a:xfrm>
            <a:off x="1028700" y="1880752"/>
            <a:ext cx="5231176" cy="5331746"/>
            <a:chOff x="0" y="0"/>
            <a:chExt cx="1769558" cy="1803578"/>
          </a:xfrm>
        </p:grpSpPr>
        <p:sp>
          <p:nvSpPr>
            <p:cNvPr id="5" name="Freeform 5"/>
            <p:cNvSpPr/>
            <p:nvPr/>
          </p:nvSpPr>
          <p:spPr>
            <a:xfrm>
              <a:off x="0" y="0"/>
              <a:ext cx="1769558" cy="1803578"/>
            </a:xfrm>
            <a:custGeom>
              <a:avLst/>
              <a:gdLst/>
              <a:ahLst/>
              <a:cxnLst/>
              <a:rect l="l" t="t" r="r" b="b"/>
              <a:pathLst>
                <a:path w="1769558" h="180357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4A64B8"/>
            </a:solidFill>
          </p:spPr>
        </p:sp>
      </p:grpSp>
      <p:grpSp>
        <p:nvGrpSpPr>
          <p:cNvPr id="6" name="Group 6"/>
          <p:cNvGrpSpPr/>
          <p:nvPr/>
        </p:nvGrpSpPr>
        <p:grpSpPr>
          <a:xfrm>
            <a:off x="1340111" y="4546625"/>
            <a:ext cx="4660457" cy="2330229"/>
            <a:chOff x="0" y="0"/>
            <a:chExt cx="6213943" cy="3106972"/>
          </a:xfrm>
        </p:grpSpPr>
        <p:sp>
          <p:nvSpPr>
            <p:cNvPr id="7" name="Freeform 7"/>
            <p:cNvSpPr/>
            <p:nvPr/>
          </p:nvSpPr>
          <p:spPr>
            <a:xfrm rot="-10800000">
              <a:off x="0" y="0"/>
              <a:ext cx="6213943" cy="3106972"/>
            </a:xfrm>
            <a:custGeom>
              <a:avLst/>
              <a:gdLst/>
              <a:ahLst/>
              <a:cxnLst/>
              <a:rect l="l" t="t" r="r" b="b"/>
              <a:pathLst>
                <a:path w="6213943" h="3106972">
                  <a:moveTo>
                    <a:pt x="0" y="0"/>
                  </a:moveTo>
                  <a:lnTo>
                    <a:pt x="6213943" y="0"/>
                  </a:lnTo>
                  <a:lnTo>
                    <a:pt x="6213943" y="3106972"/>
                  </a:lnTo>
                  <a:lnTo>
                    <a:pt x="0" y="3106972"/>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a:off x="648547" y="648547"/>
              <a:ext cx="4916849" cy="2458424"/>
            </a:xfrm>
            <a:custGeom>
              <a:avLst/>
              <a:gdLst/>
              <a:ahLst/>
              <a:cxnLst/>
              <a:rect l="l" t="t" r="r" b="b"/>
              <a:pathLst>
                <a:path w="4916849" h="2458424">
                  <a:moveTo>
                    <a:pt x="0" y="0"/>
                  </a:moveTo>
                  <a:lnTo>
                    <a:pt x="4916849" y="0"/>
                  </a:lnTo>
                  <a:lnTo>
                    <a:pt x="4916849" y="2458425"/>
                  </a:lnTo>
                  <a:lnTo>
                    <a:pt x="0" y="2458425"/>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sp>
        <p:nvSpPr>
          <p:cNvPr id="9" name="Freeform 9"/>
          <p:cNvSpPr/>
          <p:nvPr/>
        </p:nvSpPr>
        <p:spPr>
          <a:xfrm>
            <a:off x="1813915" y="2848635"/>
            <a:ext cx="3712850" cy="3517925"/>
          </a:xfrm>
          <a:custGeom>
            <a:avLst/>
            <a:gdLst/>
            <a:ahLst/>
            <a:cxnLst/>
            <a:rect l="l" t="t" r="r" b="b"/>
            <a:pathLst>
              <a:path w="3712850" h="3517925">
                <a:moveTo>
                  <a:pt x="0" y="0"/>
                </a:moveTo>
                <a:lnTo>
                  <a:pt x="3712850" y="0"/>
                </a:lnTo>
                <a:lnTo>
                  <a:pt x="3712850" y="3517925"/>
                </a:lnTo>
                <a:lnTo>
                  <a:pt x="0" y="35179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6973962" y="3867398"/>
            <a:ext cx="9779325" cy="2783673"/>
          </a:xfrm>
          <a:prstGeom prst="rect">
            <a:avLst/>
          </a:prstGeom>
        </p:spPr>
        <p:txBody>
          <a:bodyPr lIns="0" tIns="0" rIns="0" bIns="0" rtlCol="0" anchor="t">
            <a:spAutoFit/>
          </a:bodyPr>
          <a:lstStyle/>
          <a:p>
            <a:pPr algn="r">
              <a:lnSpc>
                <a:spcPts val="4443"/>
              </a:lnSpc>
            </a:pPr>
            <a:r>
              <a:rPr lang="en-US" sz="3173">
                <a:solidFill>
                  <a:srgbClr val="FFFFFF"/>
                </a:solidFill>
                <a:latin typeface="Now"/>
              </a:rPr>
              <a:t>-&gt; Our main aim is to provide a quick medical diagnosis to the patients.</a:t>
            </a:r>
          </a:p>
          <a:p>
            <a:pPr algn="r">
              <a:lnSpc>
                <a:spcPts val="4443"/>
              </a:lnSpc>
            </a:pPr>
            <a:r>
              <a:rPr lang="en-US" sz="3173">
                <a:solidFill>
                  <a:srgbClr val="FFFFFF"/>
                </a:solidFill>
                <a:latin typeface="Now"/>
              </a:rPr>
              <a:t>-&gt;The goal is to provide access to medical specialists.</a:t>
            </a:r>
          </a:p>
          <a:p>
            <a:pPr algn="r">
              <a:lnSpc>
                <a:spcPts val="4443"/>
              </a:lnSpc>
              <a:spcBef>
                <a:spcPct val="0"/>
              </a:spcBef>
            </a:pPr>
            <a:r>
              <a:rPr lang="en-US" sz="3173">
                <a:solidFill>
                  <a:srgbClr val="FFFFFF"/>
                </a:solidFill>
                <a:latin typeface="Now"/>
              </a:rPr>
              <a:t>-&gt;This system enhance quality of health care. </a:t>
            </a:r>
          </a:p>
        </p:txBody>
      </p:sp>
      <p:sp>
        <p:nvSpPr>
          <p:cNvPr id="11" name="TextBox 11"/>
          <p:cNvSpPr txBox="1"/>
          <p:nvPr/>
        </p:nvSpPr>
        <p:spPr>
          <a:xfrm>
            <a:off x="710504" y="9432145"/>
            <a:ext cx="5102219" cy="242685"/>
          </a:xfrm>
          <a:prstGeom prst="rect">
            <a:avLst/>
          </a:prstGeom>
        </p:spPr>
        <p:txBody>
          <a:bodyPr lIns="0" tIns="0" rIns="0" bIns="0" rtlCol="0" anchor="t">
            <a:spAutoFit/>
          </a:bodyPr>
          <a:lstStyle/>
          <a:p>
            <a:pPr>
              <a:lnSpc>
                <a:spcPts val="1978"/>
              </a:lnSpc>
              <a:spcBef>
                <a:spcPct val="0"/>
              </a:spcBef>
            </a:pPr>
            <a:r>
              <a:rPr lang="en-US" sz="1413" spc="152">
                <a:solidFill>
                  <a:srgbClr val="000000"/>
                </a:solidFill>
                <a:latin typeface="Now Bold"/>
              </a:rPr>
              <a:t>DISEASE PREDICTION WITH MACHINE LEARNING</a:t>
            </a:r>
          </a:p>
        </p:txBody>
      </p:sp>
      <p:sp>
        <p:nvSpPr>
          <p:cNvPr id="12" name="TextBox 12"/>
          <p:cNvSpPr txBox="1"/>
          <p:nvPr/>
        </p:nvSpPr>
        <p:spPr>
          <a:xfrm>
            <a:off x="12320589" y="2038696"/>
            <a:ext cx="8865396" cy="1094640"/>
          </a:xfrm>
          <a:prstGeom prst="rect">
            <a:avLst/>
          </a:prstGeom>
        </p:spPr>
        <p:txBody>
          <a:bodyPr lIns="0" tIns="0" rIns="0" bIns="0" rtlCol="0" anchor="t">
            <a:spAutoFit/>
          </a:bodyPr>
          <a:lstStyle/>
          <a:p>
            <a:pPr>
              <a:lnSpc>
                <a:spcPts val="8960"/>
              </a:lnSpc>
              <a:spcBef>
                <a:spcPct val="0"/>
              </a:spcBef>
            </a:pPr>
            <a:r>
              <a:rPr lang="en-US" sz="6400">
                <a:solidFill>
                  <a:srgbClr val="F5F5EF"/>
                </a:solidFill>
                <a:latin typeface="Now Bold"/>
              </a:rPr>
              <a:t>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214895"/>
            <a:ext cx="18288000" cy="5236410"/>
            <a:chOff x="0" y="0"/>
            <a:chExt cx="6186311" cy="1771329"/>
          </a:xfrm>
        </p:grpSpPr>
        <p:sp>
          <p:nvSpPr>
            <p:cNvPr id="3" name="Freeform 3"/>
            <p:cNvSpPr/>
            <p:nvPr/>
          </p:nvSpPr>
          <p:spPr>
            <a:xfrm>
              <a:off x="0" y="0"/>
              <a:ext cx="6186311" cy="1771329"/>
            </a:xfrm>
            <a:custGeom>
              <a:avLst/>
              <a:gdLst/>
              <a:ahLst/>
              <a:cxnLst/>
              <a:rect l="l" t="t" r="r" b="b"/>
              <a:pathLst>
                <a:path w="6186311" h="1771329">
                  <a:moveTo>
                    <a:pt x="6061851" y="1771329"/>
                  </a:moveTo>
                  <a:lnTo>
                    <a:pt x="124460" y="1771329"/>
                  </a:lnTo>
                  <a:cubicBezTo>
                    <a:pt x="55880" y="1771329"/>
                    <a:pt x="0" y="1715449"/>
                    <a:pt x="0" y="1646869"/>
                  </a:cubicBezTo>
                  <a:lnTo>
                    <a:pt x="0" y="124460"/>
                  </a:lnTo>
                  <a:cubicBezTo>
                    <a:pt x="0" y="55880"/>
                    <a:pt x="55880" y="0"/>
                    <a:pt x="124460" y="0"/>
                  </a:cubicBezTo>
                  <a:lnTo>
                    <a:pt x="6061851" y="0"/>
                  </a:lnTo>
                  <a:cubicBezTo>
                    <a:pt x="6130431" y="0"/>
                    <a:pt x="6186311" y="55880"/>
                    <a:pt x="6186311" y="124460"/>
                  </a:cubicBezTo>
                  <a:lnTo>
                    <a:pt x="6186311" y="1646869"/>
                  </a:lnTo>
                  <a:cubicBezTo>
                    <a:pt x="6186311" y="1715449"/>
                    <a:pt x="6130431" y="1771329"/>
                    <a:pt x="6061851" y="1771329"/>
                  </a:cubicBezTo>
                  <a:close/>
                </a:path>
              </a:pathLst>
            </a:custGeom>
            <a:solidFill>
              <a:srgbClr val="4A64B8"/>
            </a:solidFill>
          </p:spPr>
        </p:sp>
      </p:grpSp>
      <p:grpSp>
        <p:nvGrpSpPr>
          <p:cNvPr id="4" name="Group 4"/>
          <p:cNvGrpSpPr/>
          <p:nvPr/>
        </p:nvGrpSpPr>
        <p:grpSpPr>
          <a:xfrm>
            <a:off x="3120737" y="366072"/>
            <a:ext cx="12046525" cy="2678600"/>
            <a:chOff x="0" y="0"/>
            <a:chExt cx="4074997" cy="906094"/>
          </a:xfrm>
        </p:grpSpPr>
        <p:sp>
          <p:nvSpPr>
            <p:cNvPr id="5" name="Freeform 5"/>
            <p:cNvSpPr/>
            <p:nvPr/>
          </p:nvSpPr>
          <p:spPr>
            <a:xfrm>
              <a:off x="0" y="0"/>
              <a:ext cx="4074998" cy="906094"/>
            </a:xfrm>
            <a:custGeom>
              <a:avLst/>
              <a:gdLst/>
              <a:ahLst/>
              <a:cxnLst/>
              <a:rect l="l" t="t" r="r" b="b"/>
              <a:pathLst>
                <a:path w="4074998" h="906094">
                  <a:moveTo>
                    <a:pt x="3950538" y="906094"/>
                  </a:moveTo>
                  <a:lnTo>
                    <a:pt x="124460" y="906094"/>
                  </a:lnTo>
                  <a:cubicBezTo>
                    <a:pt x="55880" y="906094"/>
                    <a:pt x="0" y="850214"/>
                    <a:pt x="0" y="781634"/>
                  </a:cubicBezTo>
                  <a:lnTo>
                    <a:pt x="0" y="124460"/>
                  </a:lnTo>
                  <a:cubicBezTo>
                    <a:pt x="0" y="55880"/>
                    <a:pt x="55880" y="0"/>
                    <a:pt x="124460" y="0"/>
                  </a:cubicBezTo>
                  <a:lnTo>
                    <a:pt x="3950538" y="0"/>
                  </a:lnTo>
                  <a:cubicBezTo>
                    <a:pt x="4019117" y="0"/>
                    <a:pt x="4074998" y="55880"/>
                    <a:pt x="4074998" y="124460"/>
                  </a:cubicBezTo>
                  <a:lnTo>
                    <a:pt x="4074998" y="781634"/>
                  </a:lnTo>
                  <a:cubicBezTo>
                    <a:pt x="4074998" y="850214"/>
                    <a:pt x="4019117" y="906094"/>
                    <a:pt x="3950538" y="906094"/>
                  </a:cubicBezTo>
                  <a:close/>
                </a:path>
              </a:pathLst>
            </a:custGeom>
            <a:solidFill>
              <a:srgbClr val="09427D"/>
            </a:solidFill>
          </p:spPr>
        </p:sp>
      </p:grpSp>
      <p:sp>
        <p:nvSpPr>
          <p:cNvPr id="6" name="TextBox 6"/>
          <p:cNvSpPr txBox="1"/>
          <p:nvPr/>
        </p:nvSpPr>
        <p:spPr>
          <a:xfrm>
            <a:off x="882252" y="3502235"/>
            <a:ext cx="16523497" cy="5126990"/>
          </a:xfrm>
          <a:prstGeom prst="rect">
            <a:avLst/>
          </a:prstGeom>
        </p:spPr>
        <p:txBody>
          <a:bodyPr lIns="0" tIns="0" rIns="0" bIns="0" rtlCol="0" anchor="t">
            <a:spAutoFit/>
          </a:bodyPr>
          <a:lstStyle/>
          <a:p>
            <a:pPr>
              <a:lnSpc>
                <a:spcPts val="4060"/>
              </a:lnSpc>
            </a:pPr>
            <a:r>
              <a:rPr lang="en-US" sz="2900">
                <a:solidFill>
                  <a:srgbClr val="000000"/>
                </a:solidFill>
                <a:latin typeface="Now"/>
              </a:rPr>
              <a:t>-&gt;The main goal of our project is to provide the disease name by taking the symptoms from the user or patients. </a:t>
            </a:r>
          </a:p>
          <a:p>
            <a:pPr>
              <a:lnSpc>
                <a:spcPts val="4060"/>
              </a:lnSpc>
            </a:pPr>
            <a:r>
              <a:rPr lang="en-US" sz="2900">
                <a:solidFill>
                  <a:srgbClr val="000000"/>
                </a:solidFill>
                <a:latin typeface="Now"/>
              </a:rPr>
              <a:t>Nowadays everything is available on the internet, so we thought of predicting the disease based on the symptoms that are given by the customer online.it is an interactive system that takes symptoms from the customer. </a:t>
            </a:r>
            <a:r>
              <a:rPr lang="en-US" sz="2900">
                <a:solidFill>
                  <a:srgbClr val="000000"/>
                </a:solidFill>
                <a:latin typeface="Now Bold"/>
              </a:rPr>
              <a:t>the customer has to provide a minimum of 2 or 3 or more symptoms</a:t>
            </a:r>
            <a:r>
              <a:rPr lang="en-US" sz="2900">
                <a:solidFill>
                  <a:srgbClr val="000000"/>
                </a:solidFill>
                <a:latin typeface="Now"/>
              </a:rPr>
              <a:t> that they are suffering from.</a:t>
            </a:r>
          </a:p>
          <a:p>
            <a:pPr>
              <a:lnSpc>
                <a:spcPts val="4060"/>
              </a:lnSpc>
            </a:pPr>
            <a:endParaRPr lang="en-US" sz="2900">
              <a:solidFill>
                <a:srgbClr val="000000"/>
              </a:solidFill>
              <a:latin typeface="Now"/>
            </a:endParaRPr>
          </a:p>
          <a:p>
            <a:pPr>
              <a:lnSpc>
                <a:spcPts val="4060"/>
              </a:lnSpc>
            </a:pPr>
            <a:r>
              <a:rPr lang="en-US" sz="2900">
                <a:solidFill>
                  <a:srgbClr val="000000"/>
                </a:solidFill>
                <a:latin typeface="Now"/>
              </a:rPr>
              <a:t> -&gt;The purpose of this system is to predict disease and controlling the disease by </a:t>
            </a:r>
            <a:r>
              <a:rPr lang="en-US" sz="2900">
                <a:solidFill>
                  <a:srgbClr val="000000"/>
                </a:solidFill>
                <a:latin typeface="Now Bold"/>
              </a:rPr>
              <a:t>providing accurate and trustworthy</a:t>
            </a:r>
            <a:r>
              <a:rPr lang="en-US" sz="2900">
                <a:solidFill>
                  <a:srgbClr val="000000"/>
                </a:solidFill>
                <a:latin typeface="Now"/>
              </a:rPr>
              <a:t> disease risk prediction.</a:t>
            </a:r>
          </a:p>
          <a:p>
            <a:pPr>
              <a:lnSpc>
                <a:spcPts val="4060"/>
              </a:lnSpc>
              <a:spcBef>
                <a:spcPct val="0"/>
              </a:spcBef>
            </a:pPr>
            <a:endParaRPr lang="en-US" sz="2900">
              <a:solidFill>
                <a:srgbClr val="000000"/>
              </a:solidFill>
              <a:latin typeface="Now"/>
            </a:endParaRPr>
          </a:p>
        </p:txBody>
      </p:sp>
      <p:grpSp>
        <p:nvGrpSpPr>
          <p:cNvPr id="7" name="Group 7"/>
          <p:cNvGrpSpPr/>
          <p:nvPr/>
        </p:nvGrpSpPr>
        <p:grpSpPr>
          <a:xfrm>
            <a:off x="-2530064" y="7252961"/>
            <a:ext cx="6045421" cy="6045421"/>
            <a:chOff x="0" y="0"/>
            <a:chExt cx="8060561" cy="8060561"/>
          </a:xfrm>
        </p:grpSpPr>
        <p:grpSp>
          <p:nvGrpSpPr>
            <p:cNvPr id="8" name="Group 8"/>
            <p:cNvGrpSpPr/>
            <p:nvPr/>
          </p:nvGrpSpPr>
          <p:grpSpPr>
            <a:xfrm>
              <a:off x="0" y="0"/>
              <a:ext cx="8060561" cy="8060561"/>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A64B8">
                  <a:alpha val="9804"/>
                </a:srgbClr>
              </a:solidFill>
            </p:spPr>
          </p:sp>
        </p:grpSp>
        <p:grpSp>
          <p:nvGrpSpPr>
            <p:cNvPr id="10" name="Group 10"/>
            <p:cNvGrpSpPr/>
            <p:nvPr/>
          </p:nvGrpSpPr>
          <p:grpSpPr>
            <a:xfrm>
              <a:off x="738634" y="738634"/>
              <a:ext cx="6583294" cy="6583294"/>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A64B8">
                  <a:alpha val="9804"/>
                </a:srgbClr>
              </a:solidFill>
            </p:spPr>
          </p:sp>
        </p:grpSp>
      </p:grpSp>
      <p:sp>
        <p:nvSpPr>
          <p:cNvPr id="12" name="Freeform 12"/>
          <p:cNvSpPr/>
          <p:nvPr/>
        </p:nvSpPr>
        <p:spPr>
          <a:xfrm>
            <a:off x="4996267" y="675438"/>
            <a:ext cx="1632912" cy="2059866"/>
          </a:xfrm>
          <a:custGeom>
            <a:avLst/>
            <a:gdLst/>
            <a:ahLst/>
            <a:cxnLst/>
            <a:rect l="l" t="t" r="r" b="b"/>
            <a:pathLst>
              <a:path w="1632912" h="2059866">
                <a:moveTo>
                  <a:pt x="0" y="0"/>
                </a:moveTo>
                <a:lnTo>
                  <a:pt x="1632913" y="0"/>
                </a:lnTo>
                <a:lnTo>
                  <a:pt x="1632913" y="2059867"/>
                </a:lnTo>
                <a:lnTo>
                  <a:pt x="0" y="20598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5616678" y="1104830"/>
            <a:ext cx="8032587" cy="1077258"/>
          </a:xfrm>
          <a:prstGeom prst="rect">
            <a:avLst/>
          </a:prstGeom>
        </p:spPr>
        <p:txBody>
          <a:bodyPr lIns="0" tIns="0" rIns="0" bIns="0" rtlCol="0" anchor="t">
            <a:spAutoFit/>
          </a:bodyPr>
          <a:lstStyle/>
          <a:p>
            <a:pPr algn="ctr">
              <a:lnSpc>
                <a:spcPts val="8959"/>
              </a:lnSpc>
              <a:spcBef>
                <a:spcPct val="0"/>
              </a:spcBef>
            </a:pPr>
            <a:r>
              <a:rPr lang="en-US" sz="6399">
                <a:solidFill>
                  <a:srgbClr val="F5F5EF"/>
                </a:solidFill>
                <a:latin typeface="Now Bold"/>
              </a:rPr>
              <a:t>Introduction</a:t>
            </a:r>
          </a:p>
        </p:txBody>
      </p:sp>
      <p:sp>
        <p:nvSpPr>
          <p:cNvPr id="14" name="TextBox 14"/>
          <p:cNvSpPr txBox="1"/>
          <p:nvPr/>
        </p:nvSpPr>
        <p:spPr>
          <a:xfrm>
            <a:off x="710504" y="9432145"/>
            <a:ext cx="5102219" cy="242685"/>
          </a:xfrm>
          <a:prstGeom prst="rect">
            <a:avLst/>
          </a:prstGeom>
        </p:spPr>
        <p:txBody>
          <a:bodyPr lIns="0" tIns="0" rIns="0" bIns="0" rtlCol="0" anchor="t">
            <a:spAutoFit/>
          </a:bodyPr>
          <a:lstStyle/>
          <a:p>
            <a:pPr>
              <a:lnSpc>
                <a:spcPts val="1978"/>
              </a:lnSpc>
              <a:spcBef>
                <a:spcPct val="0"/>
              </a:spcBef>
            </a:pPr>
            <a:r>
              <a:rPr lang="en-US" sz="1413" spc="152">
                <a:solidFill>
                  <a:srgbClr val="000000"/>
                </a:solidFill>
                <a:latin typeface="Now Bold"/>
              </a:rPr>
              <a:t>DISEASE PREDICTION WITH MACHINE LEARNING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517213" y="0"/>
            <a:ext cx="7557654" cy="10287000"/>
            <a:chOff x="0" y="0"/>
            <a:chExt cx="2556540" cy="3479800"/>
          </a:xfrm>
        </p:grpSpPr>
        <p:sp>
          <p:nvSpPr>
            <p:cNvPr id="3" name="Freeform 3"/>
            <p:cNvSpPr/>
            <p:nvPr/>
          </p:nvSpPr>
          <p:spPr>
            <a:xfrm>
              <a:off x="0" y="0"/>
              <a:ext cx="2556540" cy="3479800"/>
            </a:xfrm>
            <a:custGeom>
              <a:avLst/>
              <a:gdLst/>
              <a:ahLst/>
              <a:cxnLst/>
              <a:rect l="l" t="t" r="r" b="b"/>
              <a:pathLst>
                <a:path w="2556540" h="3479800">
                  <a:moveTo>
                    <a:pt x="2432080" y="3479800"/>
                  </a:moveTo>
                  <a:lnTo>
                    <a:pt x="124460" y="3479800"/>
                  </a:lnTo>
                  <a:cubicBezTo>
                    <a:pt x="55880" y="3479800"/>
                    <a:pt x="0" y="3423920"/>
                    <a:pt x="0" y="3355340"/>
                  </a:cubicBezTo>
                  <a:lnTo>
                    <a:pt x="0" y="124460"/>
                  </a:lnTo>
                  <a:cubicBezTo>
                    <a:pt x="0" y="55880"/>
                    <a:pt x="55880" y="0"/>
                    <a:pt x="124460" y="0"/>
                  </a:cubicBezTo>
                  <a:lnTo>
                    <a:pt x="2432080" y="0"/>
                  </a:lnTo>
                  <a:cubicBezTo>
                    <a:pt x="2500660" y="0"/>
                    <a:pt x="2556540" y="55880"/>
                    <a:pt x="2556540" y="124460"/>
                  </a:cubicBezTo>
                  <a:lnTo>
                    <a:pt x="2556540" y="3355340"/>
                  </a:lnTo>
                  <a:cubicBezTo>
                    <a:pt x="2556540" y="3423920"/>
                    <a:pt x="2500660" y="3479800"/>
                    <a:pt x="2432080" y="3479800"/>
                  </a:cubicBezTo>
                  <a:close/>
                </a:path>
              </a:pathLst>
            </a:custGeom>
            <a:solidFill>
              <a:srgbClr val="4A64B8"/>
            </a:solidFill>
          </p:spPr>
        </p:sp>
      </p:grpSp>
      <p:grpSp>
        <p:nvGrpSpPr>
          <p:cNvPr id="4" name="Group 4"/>
          <p:cNvGrpSpPr/>
          <p:nvPr/>
        </p:nvGrpSpPr>
        <p:grpSpPr>
          <a:xfrm>
            <a:off x="-1764126" y="5814873"/>
            <a:ext cx="8363635" cy="8363635"/>
            <a:chOff x="0" y="0"/>
            <a:chExt cx="11151514" cy="11151514"/>
          </a:xfrm>
        </p:grpSpPr>
        <p:grpSp>
          <p:nvGrpSpPr>
            <p:cNvPr id="5" name="Group 5"/>
            <p:cNvGrpSpPr/>
            <p:nvPr/>
          </p:nvGrpSpPr>
          <p:grpSpPr>
            <a:xfrm>
              <a:off x="0" y="0"/>
              <a:ext cx="11151514" cy="11151514"/>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nvGrpSpPr>
            <p:cNvPr id="7" name="Group 7"/>
            <p:cNvGrpSpPr/>
            <p:nvPr/>
          </p:nvGrpSpPr>
          <p:grpSpPr>
            <a:xfrm>
              <a:off x="1021875" y="1021875"/>
              <a:ext cx="9107765" cy="9107765"/>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sp>
        <p:nvSpPr>
          <p:cNvPr id="9" name="TextBox 9"/>
          <p:cNvSpPr txBox="1"/>
          <p:nvPr/>
        </p:nvSpPr>
        <p:spPr>
          <a:xfrm>
            <a:off x="1406317" y="1355143"/>
            <a:ext cx="4161737" cy="974268"/>
          </a:xfrm>
          <a:prstGeom prst="rect">
            <a:avLst/>
          </a:prstGeom>
        </p:spPr>
        <p:txBody>
          <a:bodyPr lIns="0" tIns="0" rIns="0" bIns="0" rtlCol="0" anchor="t">
            <a:spAutoFit/>
          </a:bodyPr>
          <a:lstStyle/>
          <a:p>
            <a:pPr>
              <a:lnSpc>
                <a:spcPts val="7680"/>
              </a:lnSpc>
            </a:pPr>
            <a:r>
              <a:rPr lang="en-US" sz="6400">
                <a:solidFill>
                  <a:srgbClr val="F5F5EF"/>
                </a:solidFill>
                <a:latin typeface="Now Bold"/>
              </a:rPr>
              <a:t>Algorithm</a:t>
            </a:r>
          </a:p>
        </p:txBody>
      </p:sp>
      <p:grpSp>
        <p:nvGrpSpPr>
          <p:cNvPr id="10" name="Group 10"/>
          <p:cNvGrpSpPr/>
          <p:nvPr/>
        </p:nvGrpSpPr>
        <p:grpSpPr>
          <a:xfrm>
            <a:off x="5568053" y="383584"/>
            <a:ext cx="12349646" cy="9519832"/>
            <a:chOff x="0" y="0"/>
            <a:chExt cx="3294061" cy="2761177"/>
          </a:xfrm>
        </p:grpSpPr>
        <p:sp>
          <p:nvSpPr>
            <p:cNvPr id="11" name="Freeform 11"/>
            <p:cNvSpPr/>
            <p:nvPr/>
          </p:nvSpPr>
          <p:spPr>
            <a:xfrm>
              <a:off x="0" y="0"/>
              <a:ext cx="3294062" cy="2761177"/>
            </a:xfrm>
            <a:custGeom>
              <a:avLst/>
              <a:gdLst/>
              <a:ahLst/>
              <a:cxnLst/>
              <a:rect l="l" t="t" r="r" b="b"/>
              <a:pathLst>
                <a:path w="3294062" h="2761177">
                  <a:moveTo>
                    <a:pt x="3169601" y="2761177"/>
                  </a:moveTo>
                  <a:lnTo>
                    <a:pt x="124460" y="2761177"/>
                  </a:lnTo>
                  <a:cubicBezTo>
                    <a:pt x="55880" y="2761177"/>
                    <a:pt x="0" y="2705297"/>
                    <a:pt x="0" y="2636717"/>
                  </a:cubicBezTo>
                  <a:lnTo>
                    <a:pt x="0" y="124460"/>
                  </a:lnTo>
                  <a:cubicBezTo>
                    <a:pt x="0" y="55880"/>
                    <a:pt x="55880" y="0"/>
                    <a:pt x="124460" y="0"/>
                  </a:cubicBezTo>
                  <a:lnTo>
                    <a:pt x="3169601" y="0"/>
                  </a:lnTo>
                  <a:cubicBezTo>
                    <a:pt x="3238181" y="0"/>
                    <a:pt x="3294062" y="55880"/>
                    <a:pt x="3294062" y="124460"/>
                  </a:cubicBezTo>
                  <a:lnTo>
                    <a:pt x="3294062" y="2636717"/>
                  </a:lnTo>
                  <a:cubicBezTo>
                    <a:pt x="3294062" y="2705297"/>
                    <a:pt x="3238181" y="2761177"/>
                    <a:pt x="3169601" y="2761177"/>
                  </a:cubicBezTo>
                  <a:close/>
                </a:path>
              </a:pathLst>
            </a:custGeom>
            <a:solidFill>
              <a:srgbClr val="09427D"/>
            </a:solidFill>
          </p:spPr>
        </p:sp>
      </p:grpSp>
      <p:sp>
        <p:nvSpPr>
          <p:cNvPr id="12" name="TextBox 12"/>
          <p:cNvSpPr txBox="1"/>
          <p:nvPr/>
        </p:nvSpPr>
        <p:spPr>
          <a:xfrm>
            <a:off x="6940955" y="1736532"/>
            <a:ext cx="9603842" cy="6766311"/>
          </a:xfrm>
          <a:prstGeom prst="rect">
            <a:avLst/>
          </a:prstGeom>
        </p:spPr>
        <p:txBody>
          <a:bodyPr lIns="0" tIns="0" rIns="0" bIns="0" rtlCol="0" anchor="t">
            <a:spAutoFit/>
          </a:bodyPr>
          <a:lstStyle/>
          <a:p>
            <a:pPr>
              <a:lnSpc>
                <a:spcPts val="3195"/>
              </a:lnSpc>
            </a:pPr>
            <a:r>
              <a:rPr lang="en-US" sz="2282">
                <a:solidFill>
                  <a:srgbClr val="FFFFFF"/>
                </a:solidFill>
                <a:latin typeface="Now Bold"/>
              </a:rPr>
              <a:t>Machine Learning and it’s algorithms.</a:t>
            </a:r>
          </a:p>
          <a:p>
            <a:pPr>
              <a:lnSpc>
                <a:spcPts val="3195"/>
              </a:lnSpc>
            </a:pPr>
            <a:r>
              <a:rPr lang="en-US" sz="2282">
                <a:solidFill>
                  <a:srgbClr val="FFFFFF"/>
                </a:solidFill>
                <a:latin typeface="Now"/>
              </a:rPr>
              <a:t>·Machine learning use programming algorithms that learn and optimize their operations by analysing input data </a:t>
            </a:r>
          </a:p>
          <a:p>
            <a:pPr>
              <a:lnSpc>
                <a:spcPts val="3195"/>
              </a:lnSpc>
            </a:pPr>
            <a:r>
              <a:rPr lang="en-US" sz="2282">
                <a:solidFill>
                  <a:srgbClr val="FFFFFF"/>
                </a:solidFill>
                <a:latin typeface="Now"/>
              </a:rPr>
              <a:t>To make predictions withing an acceptable range. Machine learning algorithms they can be divided into three broad categories according to their purposes. There four categories</a:t>
            </a:r>
          </a:p>
          <a:p>
            <a:pPr>
              <a:lnSpc>
                <a:spcPts val="3195"/>
              </a:lnSpc>
            </a:pPr>
            <a:r>
              <a:rPr lang="en-US" sz="2282">
                <a:solidFill>
                  <a:srgbClr val="FFFFFF"/>
                </a:solidFill>
                <a:latin typeface="Now"/>
              </a:rPr>
              <a:t>Are</a:t>
            </a:r>
            <a:r>
              <a:rPr lang="en-US" sz="2282">
                <a:solidFill>
                  <a:srgbClr val="FFFFFF"/>
                </a:solidFill>
                <a:latin typeface="Now Bold Italics"/>
              </a:rPr>
              <a:t>: supervised, unsupervised, semi-supervised. reinforcement.</a:t>
            </a:r>
          </a:p>
          <a:p>
            <a:pPr>
              <a:lnSpc>
                <a:spcPts val="3195"/>
              </a:lnSpc>
            </a:pPr>
            <a:r>
              <a:rPr lang="en-US" sz="2282">
                <a:solidFill>
                  <a:srgbClr val="FFFFFF"/>
                </a:solidFill>
                <a:latin typeface="Now Bold Italics"/>
              </a:rPr>
              <a:t> </a:t>
            </a:r>
          </a:p>
          <a:p>
            <a:pPr>
              <a:lnSpc>
                <a:spcPts val="3195"/>
              </a:lnSpc>
            </a:pPr>
            <a:r>
              <a:rPr lang="en-US" sz="2282">
                <a:solidFill>
                  <a:srgbClr val="FFFFFF"/>
                </a:solidFill>
                <a:latin typeface="Now"/>
              </a:rPr>
              <a:t>·In supervised machine learning algorithms, a labelled training dataset is used first to train the underlying algorithms. This trained algorithm is then fed on the unlabelled test dataset to categories them into similar groups.</a:t>
            </a:r>
          </a:p>
          <a:p>
            <a:pPr>
              <a:lnSpc>
                <a:spcPts val="3195"/>
              </a:lnSpc>
            </a:pPr>
            <a:r>
              <a:rPr lang="en-US" sz="2282">
                <a:solidFill>
                  <a:srgbClr val="FFFFFF"/>
                </a:solidFill>
                <a:latin typeface="Now"/>
              </a:rPr>
              <a:t> </a:t>
            </a:r>
          </a:p>
          <a:p>
            <a:pPr>
              <a:lnSpc>
                <a:spcPts val="3195"/>
              </a:lnSpc>
              <a:spcBef>
                <a:spcPct val="0"/>
              </a:spcBef>
            </a:pPr>
            <a:r>
              <a:rPr lang="en-US" sz="2282">
                <a:solidFill>
                  <a:srgbClr val="FFFFFF"/>
                </a:solidFill>
                <a:latin typeface="Now"/>
              </a:rPr>
              <a:t>·For disease prediction the learning model include </a:t>
            </a:r>
            <a:r>
              <a:rPr lang="en-US" sz="2282">
                <a:solidFill>
                  <a:srgbClr val="FFFFFF"/>
                </a:solidFill>
                <a:latin typeface="Now Bold Italics"/>
              </a:rPr>
              <a:t>Linear Regression, Support Vector Machine, Decision Tree, Random Forest, Naïve Bayes, k-nearest neighbour, Artificial Neural Network etc.</a:t>
            </a:r>
          </a:p>
        </p:txBody>
      </p:sp>
      <p:sp>
        <p:nvSpPr>
          <p:cNvPr id="13" name="Freeform 13"/>
          <p:cNvSpPr/>
          <p:nvPr/>
        </p:nvSpPr>
        <p:spPr>
          <a:xfrm>
            <a:off x="1204214" y="411626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13120192" y="9537160"/>
            <a:ext cx="4049613" cy="240665"/>
          </a:xfrm>
          <a:prstGeom prst="rect">
            <a:avLst/>
          </a:prstGeom>
        </p:spPr>
        <p:txBody>
          <a:bodyPr lIns="0" tIns="0" rIns="0" bIns="0" rtlCol="0" anchor="t">
            <a:spAutoFit/>
          </a:bodyPr>
          <a:lstStyle/>
          <a:p>
            <a:pPr>
              <a:lnSpc>
                <a:spcPts val="1959"/>
              </a:lnSpc>
              <a:spcBef>
                <a:spcPct val="0"/>
              </a:spcBef>
            </a:pPr>
            <a:r>
              <a:rPr lang="en-US" sz="1400" spc="151">
                <a:solidFill>
                  <a:srgbClr val="000000"/>
                </a:solidFill>
                <a:latin typeface="Now"/>
              </a:rPr>
              <a:t>ARAICO PHARMACEUTICAL</a:t>
            </a:r>
            <a:r>
              <a:rPr lang="en-US" sz="1400" spc="151">
                <a:solidFill>
                  <a:srgbClr val="000000"/>
                </a:solidFill>
                <a:latin typeface="Now Bold"/>
              </a:rPr>
              <a:t> | VACCINES</a:t>
            </a:r>
          </a:p>
        </p:txBody>
      </p:sp>
      <p:sp>
        <p:nvSpPr>
          <p:cNvPr id="15" name="TextBox 15"/>
          <p:cNvSpPr txBox="1"/>
          <p:nvPr/>
        </p:nvSpPr>
        <p:spPr>
          <a:xfrm>
            <a:off x="710504" y="9432145"/>
            <a:ext cx="5102219" cy="242685"/>
          </a:xfrm>
          <a:prstGeom prst="rect">
            <a:avLst/>
          </a:prstGeom>
        </p:spPr>
        <p:txBody>
          <a:bodyPr lIns="0" tIns="0" rIns="0" bIns="0" rtlCol="0" anchor="t">
            <a:spAutoFit/>
          </a:bodyPr>
          <a:lstStyle/>
          <a:p>
            <a:pPr>
              <a:lnSpc>
                <a:spcPts val="1978"/>
              </a:lnSpc>
              <a:spcBef>
                <a:spcPct val="0"/>
              </a:spcBef>
            </a:pPr>
            <a:r>
              <a:rPr lang="en-US" sz="1413" spc="152">
                <a:solidFill>
                  <a:srgbClr val="000000"/>
                </a:solidFill>
                <a:latin typeface="Now Bold"/>
              </a:rPr>
              <a:t>DISEASE PREDICTION WITH MACHINE LEARNING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7990578" y="736629"/>
            <a:ext cx="10297422" cy="8449101"/>
            <a:chOff x="0" y="0"/>
            <a:chExt cx="3483325" cy="2858091"/>
          </a:xfrm>
        </p:grpSpPr>
        <p:sp>
          <p:nvSpPr>
            <p:cNvPr id="3" name="Freeform 3"/>
            <p:cNvSpPr/>
            <p:nvPr/>
          </p:nvSpPr>
          <p:spPr>
            <a:xfrm>
              <a:off x="0" y="0"/>
              <a:ext cx="3483325" cy="2858091"/>
            </a:xfrm>
            <a:custGeom>
              <a:avLst/>
              <a:gdLst/>
              <a:ahLst/>
              <a:cxnLst/>
              <a:rect l="l" t="t" r="r" b="b"/>
              <a:pathLst>
                <a:path w="3483325" h="2858091">
                  <a:moveTo>
                    <a:pt x="3358865" y="2858091"/>
                  </a:moveTo>
                  <a:lnTo>
                    <a:pt x="124460" y="2858091"/>
                  </a:lnTo>
                  <a:cubicBezTo>
                    <a:pt x="55880" y="2858091"/>
                    <a:pt x="0" y="2802211"/>
                    <a:pt x="0" y="2733631"/>
                  </a:cubicBezTo>
                  <a:lnTo>
                    <a:pt x="0" y="124460"/>
                  </a:lnTo>
                  <a:cubicBezTo>
                    <a:pt x="0" y="55880"/>
                    <a:pt x="55880" y="0"/>
                    <a:pt x="124460" y="0"/>
                  </a:cubicBezTo>
                  <a:lnTo>
                    <a:pt x="3358866" y="0"/>
                  </a:lnTo>
                  <a:cubicBezTo>
                    <a:pt x="3427445" y="0"/>
                    <a:pt x="3483325" y="55880"/>
                    <a:pt x="3483325" y="124460"/>
                  </a:cubicBezTo>
                  <a:lnTo>
                    <a:pt x="3483325" y="2733631"/>
                  </a:lnTo>
                  <a:cubicBezTo>
                    <a:pt x="3483325" y="2802211"/>
                    <a:pt x="3427445" y="2858091"/>
                    <a:pt x="3358866" y="2858091"/>
                  </a:cubicBezTo>
                  <a:close/>
                </a:path>
              </a:pathLst>
            </a:custGeom>
            <a:solidFill>
              <a:srgbClr val="F5F5EF"/>
            </a:solidFill>
          </p:spPr>
        </p:sp>
      </p:grpSp>
      <p:grpSp>
        <p:nvGrpSpPr>
          <p:cNvPr id="4" name="Group 4"/>
          <p:cNvGrpSpPr/>
          <p:nvPr/>
        </p:nvGrpSpPr>
        <p:grpSpPr>
          <a:xfrm>
            <a:off x="-3585950" y="4206733"/>
            <a:ext cx="7693546" cy="7693546"/>
            <a:chOff x="0" y="0"/>
            <a:chExt cx="10258062" cy="10258062"/>
          </a:xfrm>
        </p:grpSpPr>
        <p:grpSp>
          <p:nvGrpSpPr>
            <p:cNvPr id="5" name="Group 5"/>
            <p:cNvGrpSpPr/>
            <p:nvPr/>
          </p:nvGrpSpPr>
          <p:grpSpPr>
            <a:xfrm>
              <a:off x="0" y="0"/>
              <a:ext cx="10258062" cy="10258062"/>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nvGrpSpPr>
            <p:cNvPr id="7" name="Group 7"/>
            <p:cNvGrpSpPr/>
            <p:nvPr/>
          </p:nvGrpSpPr>
          <p:grpSpPr>
            <a:xfrm>
              <a:off x="940003" y="940003"/>
              <a:ext cx="8378056" cy="8378056"/>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sp>
        <p:nvSpPr>
          <p:cNvPr id="9" name="Freeform 9"/>
          <p:cNvSpPr/>
          <p:nvPr/>
        </p:nvSpPr>
        <p:spPr>
          <a:xfrm>
            <a:off x="2461415" y="4453000"/>
            <a:ext cx="4129818" cy="4114800"/>
          </a:xfrm>
          <a:custGeom>
            <a:avLst/>
            <a:gdLst/>
            <a:ahLst/>
            <a:cxnLst/>
            <a:rect l="l" t="t" r="r" b="b"/>
            <a:pathLst>
              <a:path w="4129818" h="4114800">
                <a:moveTo>
                  <a:pt x="0" y="0"/>
                </a:moveTo>
                <a:lnTo>
                  <a:pt x="4129817" y="0"/>
                </a:lnTo>
                <a:lnTo>
                  <a:pt x="412981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206133" y="1355703"/>
            <a:ext cx="6784445" cy="909955"/>
          </a:xfrm>
          <a:prstGeom prst="rect">
            <a:avLst/>
          </a:prstGeom>
        </p:spPr>
        <p:txBody>
          <a:bodyPr lIns="0" tIns="0" rIns="0" bIns="0" rtlCol="0" anchor="t">
            <a:spAutoFit/>
          </a:bodyPr>
          <a:lstStyle/>
          <a:p>
            <a:pPr>
              <a:lnSpc>
                <a:spcPts val="7040"/>
              </a:lnSpc>
            </a:pPr>
            <a:r>
              <a:rPr lang="en-US" sz="6400">
                <a:solidFill>
                  <a:srgbClr val="F5F5EF"/>
                </a:solidFill>
                <a:latin typeface="Now Bold"/>
              </a:rPr>
              <a:t>Implementation</a:t>
            </a:r>
          </a:p>
        </p:txBody>
      </p:sp>
      <p:sp>
        <p:nvSpPr>
          <p:cNvPr id="11" name="TextBox 11"/>
          <p:cNvSpPr txBox="1"/>
          <p:nvPr/>
        </p:nvSpPr>
        <p:spPr>
          <a:xfrm>
            <a:off x="8721023" y="1726609"/>
            <a:ext cx="8196362" cy="3234570"/>
          </a:xfrm>
          <a:prstGeom prst="rect">
            <a:avLst/>
          </a:prstGeom>
        </p:spPr>
        <p:txBody>
          <a:bodyPr lIns="0" tIns="0" rIns="0" bIns="0" rtlCol="0" anchor="t">
            <a:spAutoFit/>
          </a:bodyPr>
          <a:lstStyle/>
          <a:p>
            <a:pPr>
              <a:lnSpc>
                <a:spcPts val="4675"/>
              </a:lnSpc>
            </a:pPr>
            <a:r>
              <a:rPr lang="en-US" sz="4250">
                <a:solidFill>
                  <a:srgbClr val="09427D"/>
                </a:solidFill>
                <a:latin typeface="Now Bold"/>
              </a:rPr>
              <a:t>Data preparation is the primary step for any machine learning problem. We will be using a </a:t>
            </a:r>
            <a:r>
              <a:rPr lang="en-US" sz="4250" u="sng">
                <a:solidFill>
                  <a:srgbClr val="09427D"/>
                </a:solidFill>
                <a:latin typeface="Now Bold"/>
                <a:hlinkClick r:id="rId4" tooltip="https://www.kaggle.com/kaushil268/disease-prediction-using-machine-learning"/>
              </a:rPr>
              <a:t>dataset </a:t>
            </a:r>
            <a:r>
              <a:rPr lang="en-US" sz="4250">
                <a:solidFill>
                  <a:srgbClr val="09427D"/>
                </a:solidFill>
                <a:latin typeface="Now Bold"/>
              </a:rPr>
              <a:t>from </a:t>
            </a:r>
            <a:r>
              <a:rPr lang="en-US" sz="4250">
                <a:solidFill>
                  <a:srgbClr val="09427D"/>
                </a:solidFill>
                <a:latin typeface="Now Bold Bold"/>
              </a:rPr>
              <a:t>Kaggle</a:t>
            </a:r>
            <a:r>
              <a:rPr lang="en-US" sz="4250">
                <a:solidFill>
                  <a:srgbClr val="09427D"/>
                </a:solidFill>
                <a:latin typeface="Now Bold"/>
              </a:rPr>
              <a:t> for this problem. </a:t>
            </a:r>
          </a:p>
          <a:p>
            <a:pPr>
              <a:lnSpc>
                <a:spcPts val="2337"/>
              </a:lnSpc>
            </a:pPr>
            <a:endParaRPr lang="en-US" sz="4250">
              <a:solidFill>
                <a:srgbClr val="09427D"/>
              </a:solidFill>
              <a:latin typeface="Now Bold"/>
            </a:endParaRPr>
          </a:p>
        </p:txBody>
      </p:sp>
      <p:sp>
        <p:nvSpPr>
          <p:cNvPr id="12" name="TextBox 12"/>
          <p:cNvSpPr txBox="1"/>
          <p:nvPr/>
        </p:nvSpPr>
        <p:spPr>
          <a:xfrm>
            <a:off x="7990578" y="4799254"/>
            <a:ext cx="7448552" cy="3951097"/>
          </a:xfrm>
          <a:prstGeom prst="rect">
            <a:avLst/>
          </a:prstGeom>
        </p:spPr>
        <p:txBody>
          <a:bodyPr lIns="0" tIns="0" rIns="0" bIns="0" rtlCol="0" anchor="t">
            <a:spAutoFit/>
          </a:bodyPr>
          <a:lstStyle/>
          <a:p>
            <a:pPr marL="1122679" lvl="1" indent="-561340">
              <a:lnSpc>
                <a:spcPts val="7903"/>
              </a:lnSpc>
              <a:buFont typeface="Arial"/>
              <a:buChar char="•"/>
            </a:pPr>
            <a:r>
              <a:rPr lang="en-US" sz="5199">
                <a:solidFill>
                  <a:srgbClr val="000000"/>
                </a:solidFill>
                <a:latin typeface="Canva Sans Bold"/>
              </a:rPr>
              <a:t>Gathering the Data </a:t>
            </a:r>
          </a:p>
          <a:p>
            <a:pPr marL="1122679" lvl="1" indent="-561340">
              <a:lnSpc>
                <a:spcPts val="7903"/>
              </a:lnSpc>
              <a:buFont typeface="Arial"/>
              <a:buChar char="•"/>
            </a:pPr>
            <a:r>
              <a:rPr lang="en-US" sz="5199">
                <a:solidFill>
                  <a:srgbClr val="000000"/>
                </a:solidFill>
                <a:latin typeface="Canva Sans Bold"/>
              </a:rPr>
              <a:t>Cleaning the Data</a:t>
            </a:r>
          </a:p>
          <a:p>
            <a:pPr marL="1122679" lvl="1" indent="-561340">
              <a:lnSpc>
                <a:spcPts val="7903"/>
              </a:lnSpc>
              <a:buFont typeface="Arial"/>
              <a:buChar char="•"/>
            </a:pPr>
            <a:r>
              <a:rPr lang="en-US" sz="5199">
                <a:solidFill>
                  <a:srgbClr val="000000"/>
                </a:solidFill>
                <a:latin typeface="Canva Sans Bold"/>
              </a:rPr>
              <a:t>Model Building</a:t>
            </a:r>
          </a:p>
          <a:p>
            <a:pPr marL="1122679" lvl="1" indent="-561340">
              <a:lnSpc>
                <a:spcPts val="7903"/>
              </a:lnSpc>
              <a:buFont typeface="Arial"/>
              <a:buChar char="•"/>
            </a:pPr>
            <a:r>
              <a:rPr lang="en-US" sz="5199">
                <a:solidFill>
                  <a:srgbClr val="000000"/>
                </a:solidFill>
                <a:latin typeface="Canva Sans Bold"/>
              </a:rPr>
              <a:t>Inference</a:t>
            </a:r>
          </a:p>
        </p:txBody>
      </p:sp>
      <p:sp>
        <p:nvSpPr>
          <p:cNvPr id="13" name="TextBox 13"/>
          <p:cNvSpPr txBox="1"/>
          <p:nvPr/>
        </p:nvSpPr>
        <p:spPr>
          <a:xfrm>
            <a:off x="710504" y="9432145"/>
            <a:ext cx="5102219" cy="242685"/>
          </a:xfrm>
          <a:prstGeom prst="rect">
            <a:avLst/>
          </a:prstGeom>
        </p:spPr>
        <p:txBody>
          <a:bodyPr lIns="0" tIns="0" rIns="0" bIns="0" rtlCol="0" anchor="t">
            <a:spAutoFit/>
          </a:bodyPr>
          <a:lstStyle/>
          <a:p>
            <a:pPr>
              <a:lnSpc>
                <a:spcPts val="1978"/>
              </a:lnSpc>
              <a:spcBef>
                <a:spcPct val="0"/>
              </a:spcBef>
            </a:pPr>
            <a:r>
              <a:rPr lang="en-US" sz="1413" spc="152">
                <a:solidFill>
                  <a:srgbClr val="000000"/>
                </a:solidFill>
                <a:latin typeface="Now Bold"/>
              </a:rPr>
              <a:t>DISEASE PREDICTION WITH MACHINE LEARNING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sp>
        <p:nvSpPr>
          <p:cNvPr id="2" name="Freeform 2"/>
          <p:cNvSpPr/>
          <p:nvPr/>
        </p:nvSpPr>
        <p:spPr>
          <a:xfrm>
            <a:off x="1258733" y="1733863"/>
            <a:ext cx="2051914" cy="2057400"/>
          </a:xfrm>
          <a:custGeom>
            <a:avLst/>
            <a:gdLst/>
            <a:ahLst/>
            <a:cxnLst/>
            <a:rect l="l" t="t" r="r" b="b"/>
            <a:pathLst>
              <a:path w="2051914" h="2057400">
                <a:moveTo>
                  <a:pt x="0" y="0"/>
                </a:moveTo>
                <a:lnTo>
                  <a:pt x="2051914" y="0"/>
                </a:lnTo>
                <a:lnTo>
                  <a:pt x="2051914"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861899" y="1733863"/>
            <a:ext cx="1904030" cy="2057400"/>
          </a:xfrm>
          <a:custGeom>
            <a:avLst/>
            <a:gdLst/>
            <a:ahLst/>
            <a:cxnLst/>
            <a:rect l="l" t="t" r="r" b="b"/>
            <a:pathLst>
              <a:path w="1904030" h="2057400">
                <a:moveTo>
                  <a:pt x="0" y="0"/>
                </a:moveTo>
                <a:lnTo>
                  <a:pt x="1904030" y="0"/>
                </a:lnTo>
                <a:lnTo>
                  <a:pt x="190403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0393818" y="1733863"/>
            <a:ext cx="2131017" cy="2057400"/>
          </a:xfrm>
          <a:custGeom>
            <a:avLst/>
            <a:gdLst/>
            <a:ahLst/>
            <a:cxnLst/>
            <a:rect l="l" t="t" r="r" b="b"/>
            <a:pathLst>
              <a:path w="2131017" h="2057400">
                <a:moveTo>
                  <a:pt x="0" y="0"/>
                </a:moveTo>
                <a:lnTo>
                  <a:pt x="2131017" y="0"/>
                </a:lnTo>
                <a:lnTo>
                  <a:pt x="213101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029910" y="1733863"/>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258733" y="6625991"/>
            <a:ext cx="2531075" cy="1729908"/>
          </a:xfrm>
          <a:custGeom>
            <a:avLst/>
            <a:gdLst/>
            <a:ahLst/>
            <a:cxnLst/>
            <a:rect l="l" t="t" r="r" b="b"/>
            <a:pathLst>
              <a:path w="2531075" h="1729908">
                <a:moveTo>
                  <a:pt x="0" y="0"/>
                </a:moveTo>
                <a:lnTo>
                  <a:pt x="2531076" y="0"/>
                </a:lnTo>
                <a:lnTo>
                  <a:pt x="2531076" y="1729909"/>
                </a:lnTo>
                <a:lnTo>
                  <a:pt x="0" y="172990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5812723" y="6388071"/>
            <a:ext cx="2169654" cy="2205748"/>
          </a:xfrm>
          <a:custGeom>
            <a:avLst/>
            <a:gdLst/>
            <a:ahLst/>
            <a:cxnLst/>
            <a:rect l="l" t="t" r="r" b="b"/>
            <a:pathLst>
              <a:path w="2169654" h="2205748">
                <a:moveTo>
                  <a:pt x="0" y="0"/>
                </a:moveTo>
                <a:lnTo>
                  <a:pt x="2169654" y="0"/>
                </a:lnTo>
                <a:lnTo>
                  <a:pt x="2169654" y="2205748"/>
                </a:lnTo>
                <a:lnTo>
                  <a:pt x="0" y="220574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0001677" y="6150152"/>
            <a:ext cx="2013246" cy="2205748"/>
          </a:xfrm>
          <a:custGeom>
            <a:avLst/>
            <a:gdLst/>
            <a:ahLst/>
            <a:cxnLst/>
            <a:rect l="l" t="t" r="r" b="b"/>
            <a:pathLst>
              <a:path w="2013246" h="2205748">
                <a:moveTo>
                  <a:pt x="0" y="0"/>
                </a:moveTo>
                <a:lnTo>
                  <a:pt x="2013247" y="0"/>
                </a:lnTo>
                <a:lnTo>
                  <a:pt x="2013247" y="2205748"/>
                </a:lnTo>
                <a:lnTo>
                  <a:pt x="0" y="220574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4714677" y="5983266"/>
            <a:ext cx="2372633" cy="2372633"/>
          </a:xfrm>
          <a:custGeom>
            <a:avLst/>
            <a:gdLst/>
            <a:ahLst/>
            <a:cxnLst/>
            <a:rect l="l" t="t" r="r" b="b"/>
            <a:pathLst>
              <a:path w="2372633" h="2372633">
                <a:moveTo>
                  <a:pt x="0" y="0"/>
                </a:moveTo>
                <a:lnTo>
                  <a:pt x="2372633" y="0"/>
                </a:lnTo>
                <a:lnTo>
                  <a:pt x="2372633" y="2372634"/>
                </a:lnTo>
                <a:lnTo>
                  <a:pt x="0" y="237263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TextBox 10"/>
          <p:cNvSpPr txBox="1"/>
          <p:nvPr/>
        </p:nvSpPr>
        <p:spPr>
          <a:xfrm>
            <a:off x="710504" y="9432145"/>
            <a:ext cx="5102219" cy="242685"/>
          </a:xfrm>
          <a:prstGeom prst="rect">
            <a:avLst/>
          </a:prstGeom>
        </p:spPr>
        <p:txBody>
          <a:bodyPr lIns="0" tIns="0" rIns="0" bIns="0" rtlCol="0" anchor="t">
            <a:spAutoFit/>
          </a:bodyPr>
          <a:lstStyle/>
          <a:p>
            <a:pPr>
              <a:lnSpc>
                <a:spcPts val="1978"/>
              </a:lnSpc>
              <a:spcBef>
                <a:spcPct val="0"/>
              </a:spcBef>
            </a:pPr>
            <a:r>
              <a:rPr lang="en-US" sz="1413" spc="152">
                <a:solidFill>
                  <a:srgbClr val="000000"/>
                </a:solidFill>
                <a:latin typeface="Now Bold"/>
              </a:rPr>
              <a:t>DISEASE PREDICTION WITH MACHINE LEARNING</a:t>
            </a:r>
          </a:p>
        </p:txBody>
      </p:sp>
      <p:sp>
        <p:nvSpPr>
          <p:cNvPr id="11" name="AutoShape 11"/>
          <p:cNvSpPr/>
          <p:nvPr/>
        </p:nvSpPr>
        <p:spPr>
          <a:xfrm flipV="1">
            <a:off x="3310789" y="2762563"/>
            <a:ext cx="1663368" cy="19050"/>
          </a:xfrm>
          <a:prstGeom prst="line">
            <a:avLst/>
          </a:prstGeom>
          <a:ln w="38100" cap="flat">
            <a:solidFill>
              <a:srgbClr val="FFFFFF"/>
            </a:solidFill>
            <a:prstDash val="solid"/>
            <a:headEnd type="none" w="sm" len="sm"/>
            <a:tailEnd type="triangle" w="lg" len="med"/>
          </a:ln>
        </p:spPr>
      </p:sp>
      <p:sp>
        <p:nvSpPr>
          <p:cNvPr id="12" name="AutoShape 12"/>
          <p:cNvSpPr/>
          <p:nvPr/>
        </p:nvSpPr>
        <p:spPr>
          <a:xfrm flipV="1">
            <a:off x="7982596" y="2800662"/>
            <a:ext cx="1663368" cy="19050"/>
          </a:xfrm>
          <a:prstGeom prst="line">
            <a:avLst/>
          </a:prstGeom>
          <a:ln w="38100" cap="flat">
            <a:solidFill>
              <a:srgbClr val="FFFFFF"/>
            </a:solidFill>
            <a:prstDash val="solid"/>
            <a:headEnd type="none" w="sm" len="sm"/>
            <a:tailEnd type="triangle" w="lg" len="med"/>
          </a:ln>
        </p:spPr>
      </p:sp>
      <p:sp>
        <p:nvSpPr>
          <p:cNvPr id="13" name="AutoShape 13"/>
          <p:cNvSpPr/>
          <p:nvPr/>
        </p:nvSpPr>
        <p:spPr>
          <a:xfrm flipV="1">
            <a:off x="13051091" y="2838760"/>
            <a:ext cx="1663368" cy="19050"/>
          </a:xfrm>
          <a:prstGeom prst="line">
            <a:avLst/>
          </a:prstGeom>
          <a:ln w="38100" cap="flat">
            <a:solidFill>
              <a:srgbClr val="FFFFFF"/>
            </a:solidFill>
            <a:prstDash val="solid"/>
            <a:headEnd type="none" w="sm" len="sm"/>
            <a:tailEnd type="triangle" w="lg" len="med"/>
          </a:ln>
        </p:spPr>
      </p:sp>
      <p:sp>
        <p:nvSpPr>
          <p:cNvPr id="14" name="AutoShape 14"/>
          <p:cNvSpPr/>
          <p:nvPr/>
        </p:nvSpPr>
        <p:spPr>
          <a:xfrm flipV="1">
            <a:off x="3790027" y="7509994"/>
            <a:ext cx="1663368" cy="19050"/>
          </a:xfrm>
          <a:prstGeom prst="line">
            <a:avLst/>
          </a:prstGeom>
          <a:ln w="38100" cap="flat">
            <a:solidFill>
              <a:srgbClr val="FFFFFF"/>
            </a:solidFill>
            <a:prstDash val="solid"/>
            <a:headEnd type="none" w="sm" len="sm"/>
            <a:tailEnd type="triangle" w="lg" len="med"/>
          </a:ln>
        </p:spPr>
      </p:sp>
      <p:sp>
        <p:nvSpPr>
          <p:cNvPr id="15" name="AutoShape 15"/>
          <p:cNvSpPr/>
          <p:nvPr/>
        </p:nvSpPr>
        <p:spPr>
          <a:xfrm flipV="1">
            <a:off x="7982814" y="7509994"/>
            <a:ext cx="1663368" cy="19050"/>
          </a:xfrm>
          <a:prstGeom prst="line">
            <a:avLst/>
          </a:prstGeom>
          <a:ln w="38100" cap="flat">
            <a:solidFill>
              <a:srgbClr val="FFFFFF"/>
            </a:solidFill>
            <a:prstDash val="solid"/>
            <a:headEnd type="none" w="sm" len="sm"/>
            <a:tailEnd type="triangle" w="lg" len="med"/>
          </a:ln>
        </p:spPr>
      </p:sp>
      <p:sp>
        <p:nvSpPr>
          <p:cNvPr id="16" name="AutoShape 16"/>
          <p:cNvSpPr/>
          <p:nvPr/>
        </p:nvSpPr>
        <p:spPr>
          <a:xfrm flipV="1">
            <a:off x="12219407" y="7452847"/>
            <a:ext cx="1663368" cy="19050"/>
          </a:xfrm>
          <a:prstGeom prst="line">
            <a:avLst/>
          </a:prstGeom>
          <a:ln w="38100" cap="flat">
            <a:solidFill>
              <a:srgbClr val="FFFFFF"/>
            </a:solidFill>
            <a:prstDash val="solid"/>
            <a:headEnd type="none" w="sm" len="sm"/>
            <a:tailEnd type="triangle" w="lg" len="med"/>
          </a:ln>
        </p:spPr>
      </p:sp>
      <p:sp>
        <p:nvSpPr>
          <p:cNvPr id="17" name="AutoShape 17"/>
          <p:cNvSpPr/>
          <p:nvPr/>
        </p:nvSpPr>
        <p:spPr>
          <a:xfrm flipH="1">
            <a:off x="12647993" y="4792681"/>
            <a:ext cx="1225315" cy="701638"/>
          </a:xfrm>
          <a:prstGeom prst="line">
            <a:avLst/>
          </a:prstGeom>
          <a:ln w="38100" cap="flat">
            <a:solidFill>
              <a:srgbClr val="FFFFFF"/>
            </a:solidFill>
            <a:prstDash val="solid"/>
            <a:headEnd type="none" w="sm" len="sm"/>
            <a:tailEnd type="triangle" w="lg" len="med"/>
          </a:ln>
        </p:spPr>
      </p:sp>
      <p:sp>
        <p:nvSpPr>
          <p:cNvPr id="18" name="TextBox 18"/>
          <p:cNvSpPr txBox="1"/>
          <p:nvPr/>
        </p:nvSpPr>
        <p:spPr>
          <a:xfrm>
            <a:off x="846961" y="3918957"/>
            <a:ext cx="2875459"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Training Data</a:t>
            </a:r>
          </a:p>
        </p:txBody>
      </p:sp>
      <p:sp>
        <p:nvSpPr>
          <p:cNvPr id="19" name="TextBox 19"/>
          <p:cNvSpPr txBox="1"/>
          <p:nvPr/>
        </p:nvSpPr>
        <p:spPr>
          <a:xfrm>
            <a:off x="4656551" y="3918957"/>
            <a:ext cx="4314726"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Data Transformation</a:t>
            </a:r>
          </a:p>
        </p:txBody>
      </p:sp>
      <p:sp>
        <p:nvSpPr>
          <p:cNvPr id="20" name="TextBox 20"/>
          <p:cNvSpPr txBox="1"/>
          <p:nvPr/>
        </p:nvSpPr>
        <p:spPr>
          <a:xfrm>
            <a:off x="9798752" y="3918957"/>
            <a:ext cx="3321149"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Processed Data</a:t>
            </a:r>
          </a:p>
        </p:txBody>
      </p:sp>
      <p:sp>
        <p:nvSpPr>
          <p:cNvPr id="21" name="TextBox 21"/>
          <p:cNvSpPr txBox="1"/>
          <p:nvPr/>
        </p:nvSpPr>
        <p:spPr>
          <a:xfrm>
            <a:off x="14452499" y="3918957"/>
            <a:ext cx="2896989"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ML Algorithms</a:t>
            </a:r>
          </a:p>
        </p:txBody>
      </p:sp>
      <p:sp>
        <p:nvSpPr>
          <p:cNvPr id="22" name="TextBox 22"/>
          <p:cNvSpPr txBox="1"/>
          <p:nvPr/>
        </p:nvSpPr>
        <p:spPr>
          <a:xfrm>
            <a:off x="1465706" y="8479725"/>
            <a:ext cx="2117130"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User Data</a:t>
            </a:r>
          </a:p>
        </p:txBody>
      </p:sp>
      <p:sp>
        <p:nvSpPr>
          <p:cNvPr id="23" name="TextBox 23"/>
          <p:cNvSpPr txBox="1"/>
          <p:nvPr/>
        </p:nvSpPr>
        <p:spPr>
          <a:xfrm>
            <a:off x="5243182" y="8479725"/>
            <a:ext cx="3141464"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User Symptoms</a:t>
            </a:r>
          </a:p>
        </p:txBody>
      </p:sp>
      <p:sp>
        <p:nvSpPr>
          <p:cNvPr id="24" name="TextBox 24"/>
          <p:cNvSpPr txBox="1"/>
          <p:nvPr/>
        </p:nvSpPr>
        <p:spPr>
          <a:xfrm>
            <a:off x="9197161" y="8479725"/>
            <a:ext cx="3622278"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Prediction Model</a:t>
            </a:r>
          </a:p>
        </p:txBody>
      </p:sp>
      <p:sp>
        <p:nvSpPr>
          <p:cNvPr id="25" name="TextBox 25"/>
          <p:cNvSpPr txBox="1"/>
          <p:nvPr/>
        </p:nvSpPr>
        <p:spPr>
          <a:xfrm>
            <a:off x="15293279" y="8479725"/>
            <a:ext cx="1215430"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Result</a:t>
            </a:r>
          </a:p>
        </p:txBody>
      </p:sp>
      <p:sp>
        <p:nvSpPr>
          <p:cNvPr id="26" name="TextBox 26"/>
          <p:cNvSpPr txBox="1"/>
          <p:nvPr/>
        </p:nvSpPr>
        <p:spPr>
          <a:xfrm>
            <a:off x="6937325" y="605155"/>
            <a:ext cx="4413349" cy="755016"/>
          </a:xfrm>
          <a:prstGeom prst="rect">
            <a:avLst/>
          </a:prstGeom>
        </p:spPr>
        <p:txBody>
          <a:bodyPr lIns="0" tIns="0" rIns="0" bIns="0" rtlCol="0" anchor="t">
            <a:spAutoFit/>
          </a:bodyPr>
          <a:lstStyle/>
          <a:p>
            <a:pPr algn="ctr">
              <a:lnSpc>
                <a:spcPts val="6159"/>
              </a:lnSpc>
            </a:pPr>
            <a:r>
              <a:rPr lang="en-US" sz="4399">
                <a:solidFill>
                  <a:srgbClr val="FFFFFF"/>
                </a:solidFill>
                <a:latin typeface="Now Bold"/>
              </a:rPr>
              <a:t>Model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sp>
        <p:nvSpPr>
          <p:cNvPr id="2" name="Freeform 2"/>
          <p:cNvSpPr/>
          <p:nvPr/>
        </p:nvSpPr>
        <p:spPr>
          <a:xfrm>
            <a:off x="4861946" y="1800260"/>
            <a:ext cx="8564107" cy="3217157"/>
          </a:xfrm>
          <a:custGeom>
            <a:avLst/>
            <a:gdLst/>
            <a:ahLst/>
            <a:cxnLst/>
            <a:rect l="l" t="t" r="r" b="b"/>
            <a:pathLst>
              <a:path w="8564107" h="3217157">
                <a:moveTo>
                  <a:pt x="0" y="0"/>
                </a:moveTo>
                <a:lnTo>
                  <a:pt x="8564108" y="0"/>
                </a:lnTo>
                <a:lnTo>
                  <a:pt x="8564108" y="3217157"/>
                </a:lnTo>
                <a:lnTo>
                  <a:pt x="0" y="3217157"/>
                </a:lnTo>
                <a:lnTo>
                  <a:pt x="0" y="0"/>
                </a:lnTo>
                <a:close/>
              </a:path>
            </a:pathLst>
          </a:custGeom>
          <a:blipFill>
            <a:blip r:embed="rId2"/>
            <a:stretch>
              <a:fillRect/>
            </a:stretch>
          </a:blipFill>
        </p:spPr>
      </p:sp>
      <p:sp>
        <p:nvSpPr>
          <p:cNvPr id="3" name="Freeform 3"/>
          <p:cNvSpPr/>
          <p:nvPr/>
        </p:nvSpPr>
        <p:spPr>
          <a:xfrm>
            <a:off x="4548826" y="5305425"/>
            <a:ext cx="9190347" cy="4529340"/>
          </a:xfrm>
          <a:custGeom>
            <a:avLst/>
            <a:gdLst/>
            <a:ahLst/>
            <a:cxnLst/>
            <a:rect l="l" t="t" r="r" b="b"/>
            <a:pathLst>
              <a:path w="9190347" h="4529340">
                <a:moveTo>
                  <a:pt x="0" y="0"/>
                </a:moveTo>
                <a:lnTo>
                  <a:pt x="9190348" y="0"/>
                </a:lnTo>
                <a:lnTo>
                  <a:pt x="9190348" y="4529340"/>
                </a:lnTo>
                <a:lnTo>
                  <a:pt x="0" y="4529340"/>
                </a:lnTo>
                <a:lnTo>
                  <a:pt x="0" y="0"/>
                </a:lnTo>
                <a:close/>
              </a:path>
            </a:pathLst>
          </a:custGeom>
          <a:blipFill>
            <a:blip r:embed="rId3"/>
            <a:stretch>
              <a:fillRect/>
            </a:stretch>
          </a:blipFill>
        </p:spPr>
      </p:sp>
      <p:sp>
        <p:nvSpPr>
          <p:cNvPr id="4" name="TextBox 4"/>
          <p:cNvSpPr txBox="1"/>
          <p:nvPr/>
        </p:nvSpPr>
        <p:spPr>
          <a:xfrm>
            <a:off x="1028700" y="602298"/>
            <a:ext cx="8692533" cy="909955"/>
          </a:xfrm>
          <a:prstGeom prst="rect">
            <a:avLst/>
          </a:prstGeom>
        </p:spPr>
        <p:txBody>
          <a:bodyPr lIns="0" tIns="0" rIns="0" bIns="0" rtlCol="0" anchor="t">
            <a:spAutoFit/>
          </a:bodyPr>
          <a:lstStyle/>
          <a:p>
            <a:pPr>
              <a:lnSpc>
                <a:spcPts val="7040"/>
              </a:lnSpc>
            </a:pPr>
            <a:r>
              <a:rPr lang="en-US" sz="6400">
                <a:solidFill>
                  <a:srgbClr val="F5F5EF"/>
                </a:solidFill>
                <a:latin typeface="Now Bold"/>
              </a:rPr>
              <a:t>Diabetes Prediction</a:t>
            </a:r>
          </a:p>
        </p:txBody>
      </p:sp>
      <p:sp>
        <p:nvSpPr>
          <p:cNvPr id="5" name="TextBox 5"/>
          <p:cNvSpPr txBox="1"/>
          <p:nvPr/>
        </p:nvSpPr>
        <p:spPr>
          <a:xfrm>
            <a:off x="2140957" y="3094831"/>
            <a:ext cx="1946672"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Accuracy</a:t>
            </a:r>
          </a:p>
        </p:txBody>
      </p:sp>
      <p:sp>
        <p:nvSpPr>
          <p:cNvPr id="6" name="TextBox 6"/>
          <p:cNvSpPr txBox="1"/>
          <p:nvPr/>
        </p:nvSpPr>
        <p:spPr>
          <a:xfrm>
            <a:off x="14688226" y="6482684"/>
            <a:ext cx="1215430" cy="570865"/>
          </a:xfrm>
          <a:prstGeom prst="rect">
            <a:avLst/>
          </a:prstGeom>
        </p:spPr>
        <p:txBody>
          <a:bodyPr lIns="0" tIns="0" rIns="0" bIns="0" rtlCol="0" anchor="t">
            <a:spAutoFit/>
          </a:bodyPr>
          <a:lstStyle/>
          <a:p>
            <a:pPr algn="ctr">
              <a:lnSpc>
                <a:spcPts val="4759"/>
              </a:lnSpc>
            </a:pPr>
            <a:r>
              <a:rPr lang="en-US" sz="3399">
                <a:solidFill>
                  <a:srgbClr val="000000"/>
                </a:solidFill>
                <a:latin typeface="Now"/>
              </a:rPr>
              <a:t>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647</Words>
  <Application>Microsoft Office PowerPoint</Application>
  <PresentationFormat>Custom</PresentationFormat>
  <Paragraphs>105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Now</vt:lpstr>
      <vt:lpstr>Now Bold Bold</vt:lpstr>
      <vt:lpstr>Glacial Indifference Bold</vt:lpstr>
      <vt:lpstr>Arial</vt:lpstr>
      <vt:lpstr>Calibri</vt:lpstr>
      <vt:lpstr>Now Bold Italics</vt:lpstr>
      <vt:lpstr>Canva Sans Bold</vt:lpstr>
      <vt:lpstr>Now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with Machine Learning</dc:title>
  <cp:lastModifiedBy>Tamal Barman</cp:lastModifiedBy>
  <cp:revision>2</cp:revision>
  <dcterms:created xsi:type="dcterms:W3CDTF">2006-08-16T00:00:00Z</dcterms:created>
  <dcterms:modified xsi:type="dcterms:W3CDTF">2024-04-16T18:11:00Z</dcterms:modified>
  <dc:identifier>DAFnEizKxik</dc:identifier>
</cp:coreProperties>
</file>