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blipFill rotWithShape="1">
            <a:blip r:embed="rId1"/>
            <a:srcRect l="0" t="0" r="0" b="0"/>
            <a:tile tx="0" ty="0" sx="100000" sy="100000" flip="none" algn="tl"/>
          </a:blip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67665E">
              <a:alpha val="30000"/>
            </a:srgbClr>
          </a:solidFill>
        </a:fill>
      </a:tcStyle>
    </a:wholeTbl>
    <a:band2H>
      <a:tcTxStyle b="def" i="def"/>
      <a:tcStyle>
        <a:tcBdr/>
        <a:fill>
          <a:solidFill>
            <a:srgbClr val="67665E">
              <a:alpha val="40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67665E">
              <a:alpha val="50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65E">
              <a:alpha val="1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_rels/tableStyles.xml.rels><?xml version="1.0" encoding="UTF-8"?>
<Relationships xmlns="http://schemas.openxmlformats.org/package/2006/relationships"><Relationship Id="rId1" Type="http://schemas.openxmlformats.org/officeDocument/2006/relationships/image" Target="media/image5.png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901700" y="3060700"/>
            <a:ext cx="11201400" cy="1714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901700" y="4775200"/>
            <a:ext cx="11201400" cy="1536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6303924" y="9258299"/>
            <a:ext cx="409652" cy="419101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660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i="1" sz="3200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6" name="“Type a quote here.”"/>
          <p:cNvSpPr txBox="1"/>
          <p:nvPr>
            <p:ph type="body" sz="quarter" idx="14"/>
          </p:nvPr>
        </p:nvSpPr>
        <p:spPr>
          <a:xfrm>
            <a:off x="1270000" y="424815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buSzTx/>
              <a:buNone/>
              <a:defRPr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halk_line_box_10x7.png" descr="chalk_line_box_10x7.png"/>
          <p:cNvPicPr>
            <a:picLocks noChangeAspect="0"/>
          </p:cNvPicPr>
          <p:nvPr/>
        </p:nvPicPr>
        <p:blipFill>
          <a:blip r:embed="rId2">
            <a:alphaModFix amt="45000"/>
            <a:extLst/>
          </a:blip>
          <a:stretch>
            <a:fillRect/>
          </a:stretch>
        </p:blipFill>
        <p:spPr>
          <a:xfrm>
            <a:off x="317500" y="6794500"/>
            <a:ext cx="12344400" cy="233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Image"/>
          <p:cNvSpPr/>
          <p:nvPr>
            <p:ph type="pic" idx="13"/>
          </p:nvPr>
        </p:nvSpPr>
        <p:spPr>
          <a:xfrm>
            <a:off x="393700" y="381000"/>
            <a:ext cx="12217400" cy="614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901700" y="6934200"/>
            <a:ext cx="11201400" cy="952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901700" y="7823200"/>
            <a:ext cx="11201400" cy="1206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xfrm>
            <a:off x="901700" y="3898900"/>
            <a:ext cx="11201400" cy="19431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/>
          <p:cNvSpPr/>
          <p:nvPr>
            <p:ph type="pic" sz="half" idx="13"/>
          </p:nvPr>
        </p:nvSpPr>
        <p:spPr>
          <a:xfrm>
            <a:off x="6451600" y="1066800"/>
            <a:ext cx="5626100" cy="7632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Title Text"/>
          <p:cNvSpPr txBox="1"/>
          <p:nvPr>
            <p:ph type="title"/>
          </p:nvPr>
        </p:nvSpPr>
        <p:spPr>
          <a:xfrm>
            <a:off x="901700" y="927100"/>
            <a:ext cx="5080000" cy="41021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901700" y="5029200"/>
            <a:ext cx="5080000" cy="36830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Image"/>
          <p:cNvSpPr/>
          <p:nvPr>
            <p:ph type="pic" sz="half" idx="13"/>
          </p:nvPr>
        </p:nvSpPr>
        <p:spPr>
          <a:xfrm>
            <a:off x="6769100" y="2603500"/>
            <a:ext cx="5308600" cy="596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half" idx="1"/>
          </p:nvPr>
        </p:nvSpPr>
        <p:spPr>
          <a:xfrm>
            <a:off x="901700" y="2603500"/>
            <a:ext cx="5334000" cy="5969000"/>
          </a:xfrm>
          <a:prstGeom prst="rect">
            <a:avLst/>
          </a:prstGeom>
        </p:spPr>
        <p:txBody>
          <a:bodyPr/>
          <a:lstStyle>
            <a:lvl1pPr marL="393700" indent="-393700">
              <a:lnSpc>
                <a:spcPct val="90000"/>
              </a:lnSpc>
              <a:spcBef>
                <a:spcPts val="2800"/>
              </a:spcBef>
              <a:defRPr sz="3200"/>
            </a:lvl1pPr>
            <a:lvl2pPr marL="787400" indent="-393700">
              <a:lnSpc>
                <a:spcPct val="90000"/>
              </a:lnSpc>
              <a:spcBef>
                <a:spcPts val="2800"/>
              </a:spcBef>
              <a:defRPr sz="3200"/>
            </a:lvl2pPr>
            <a:lvl3pPr marL="1181100" indent="-393700">
              <a:lnSpc>
                <a:spcPct val="90000"/>
              </a:lnSpc>
              <a:spcBef>
                <a:spcPts val="2800"/>
              </a:spcBef>
              <a:defRPr sz="3200"/>
            </a:lvl3pPr>
            <a:lvl4pPr marL="1574800" indent="-393700">
              <a:lnSpc>
                <a:spcPct val="90000"/>
              </a:lnSpc>
              <a:spcBef>
                <a:spcPts val="2800"/>
              </a:spcBef>
              <a:defRPr sz="3200"/>
            </a:lvl4pPr>
            <a:lvl5pPr marL="1968500" indent="-393700">
              <a:lnSpc>
                <a:spcPct val="90000"/>
              </a:lnSpc>
              <a:spcBef>
                <a:spcPts val="2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ody Level One…"/>
          <p:cNvSpPr txBox="1"/>
          <p:nvPr>
            <p:ph type="body" idx="1"/>
          </p:nvPr>
        </p:nvSpPr>
        <p:spPr>
          <a:xfrm>
            <a:off x="901700" y="1727200"/>
            <a:ext cx="11201400" cy="62865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Image"/>
          <p:cNvSpPr/>
          <p:nvPr>
            <p:ph type="pic" sz="quarter" idx="13"/>
          </p:nvPr>
        </p:nvSpPr>
        <p:spPr>
          <a:xfrm>
            <a:off x="6654800" y="482600"/>
            <a:ext cx="5981700" cy="3911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Image"/>
          <p:cNvSpPr/>
          <p:nvPr>
            <p:ph type="pic" sz="half" idx="14"/>
          </p:nvPr>
        </p:nvSpPr>
        <p:spPr>
          <a:xfrm>
            <a:off x="6654800" y="4673600"/>
            <a:ext cx="5981700" cy="4597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Image"/>
          <p:cNvSpPr/>
          <p:nvPr>
            <p:ph type="pic" idx="15"/>
          </p:nvPr>
        </p:nvSpPr>
        <p:spPr>
          <a:xfrm>
            <a:off x="406400" y="482600"/>
            <a:ext cx="5981700" cy="8788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halk_line_10x7.png" descr="chalk_line_10x7.png"/>
          <p:cNvPicPr>
            <a:picLocks noChangeAspect="0"/>
          </p:cNvPicPr>
          <p:nvPr/>
        </p:nvPicPr>
        <p:blipFill>
          <a:blip r:embed="rId3">
            <a:alphaModFix amt="45000"/>
            <a:extLst/>
          </a:blip>
          <a:stretch>
            <a:fillRect/>
          </a:stretch>
        </p:blipFill>
        <p:spPr>
          <a:xfrm>
            <a:off x="393700" y="355600"/>
            <a:ext cx="12217400" cy="8775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901700" y="635000"/>
            <a:ext cx="11201400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901700" y="2603500"/>
            <a:ext cx="11201400" cy="596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6299199" y="9258300"/>
            <a:ext cx="409652" cy="4191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1" cap="all" i="0" sz="1800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tamami.oka@gmail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OP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OOP 1</a:t>
            </a:r>
          </a:p>
        </p:txBody>
      </p:sp>
      <p:sp>
        <p:nvSpPr>
          <p:cNvPr id="122" name="Tamami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Tamami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i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Bio</a:t>
            </a:r>
          </a:p>
        </p:txBody>
      </p:sp>
      <p:sp>
        <p:nvSpPr>
          <p:cNvPr id="125" name="Tamam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Tamami</a:t>
            </a:r>
          </a:p>
          <a:p>
            <a:pPr/>
            <a:r>
              <a:t>sms/hp/wa : 0856 4240 2088</a:t>
            </a:r>
          </a:p>
          <a:p>
            <a:pPr/>
            <a:r>
              <a:t>Telegram : @tamamioka</a:t>
            </a:r>
          </a:p>
          <a:p>
            <a:pPr/>
            <a:r>
              <a:t>Email : </a:t>
            </a:r>
            <a:r>
              <a:rPr u="sng">
                <a:hlinkClick r:id="rId2" invalidUrl="" action="" tgtFrame="" tooltip="" history="1" highlightClick="0" endSnd="0"/>
              </a:rPr>
              <a:t>tamami.oka@gmail.com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Materi OOP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Materi OOP 1</a:t>
            </a:r>
          </a:p>
        </p:txBody>
      </p:sp>
      <p:sp>
        <p:nvSpPr>
          <p:cNvPr id="128" name="Review Konsep Dasar…"/>
          <p:cNvSpPr txBox="1"/>
          <p:nvPr>
            <p:ph type="body" sz="half" idx="1"/>
          </p:nvPr>
        </p:nvSpPr>
        <p:spPr>
          <a:xfrm>
            <a:off x="622300" y="2603500"/>
            <a:ext cx="5461000" cy="5969000"/>
          </a:xfrm>
          <a:prstGeom prst="rect">
            <a:avLst/>
          </a:prstGeom>
        </p:spPr>
        <p:txBody>
          <a:bodyPr/>
          <a:lstStyle/>
          <a:p>
            <a:pPr marL="297815" indent="-297815" defTabSz="391414">
              <a:spcBef>
                <a:spcPts val="2100"/>
              </a:spcBef>
              <a:defRPr sz="2412">
                <a:effectLst>
                  <a:outerShdw sx="100000" sy="100000" kx="0" ky="0" algn="b" rotWithShape="0" blurRad="17018" dist="1701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Review Konsep Dasar</a:t>
            </a:r>
          </a:p>
          <a:p>
            <a:pPr marL="297815" indent="-297815" defTabSz="391414">
              <a:spcBef>
                <a:spcPts val="2100"/>
              </a:spcBef>
              <a:defRPr sz="2412">
                <a:effectLst>
                  <a:outerShdw sx="100000" sy="100000" kx="0" ky="0" algn="b" rotWithShape="0" blurRad="17018" dist="1701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Konstruktor, Field, dan Overloading</a:t>
            </a:r>
          </a:p>
          <a:p>
            <a:pPr marL="297815" indent="-297815" defTabSz="391414">
              <a:spcBef>
                <a:spcPts val="2100"/>
              </a:spcBef>
              <a:defRPr sz="2412">
                <a:effectLst>
                  <a:outerShdw sx="100000" sy="100000" kx="0" ky="0" algn="b" rotWithShape="0" blurRad="17018" dist="1701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Percabangan dan Perulangan</a:t>
            </a:r>
          </a:p>
          <a:p>
            <a:pPr marL="297815" indent="-297815" defTabSz="391414">
              <a:spcBef>
                <a:spcPts val="2100"/>
              </a:spcBef>
              <a:defRPr sz="2412">
                <a:effectLst>
                  <a:outerShdw sx="100000" sy="100000" kx="0" ky="0" algn="b" rotWithShape="0" blurRad="17018" dist="1701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Paket</a:t>
            </a:r>
          </a:p>
          <a:p>
            <a:pPr marL="297815" indent="-297815" defTabSz="391414">
              <a:spcBef>
                <a:spcPts val="2100"/>
              </a:spcBef>
              <a:defRPr sz="2412">
                <a:effectLst>
                  <a:outerShdw sx="100000" sy="100000" kx="0" ky="0" algn="b" rotWithShape="0" blurRad="17018" dist="1701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Pewarisan, Enkapsulasi, dan Polimorfis</a:t>
            </a:r>
          </a:p>
          <a:p>
            <a:pPr marL="297815" indent="-297815" defTabSz="391414">
              <a:spcBef>
                <a:spcPts val="2100"/>
              </a:spcBef>
              <a:defRPr sz="2412">
                <a:effectLst>
                  <a:outerShdw sx="100000" sy="100000" kx="0" ky="0" algn="b" rotWithShape="0" blurRad="17018" dist="1701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Passing Object dan Overloading Method</a:t>
            </a:r>
          </a:p>
          <a:p>
            <a:pPr marL="297815" indent="-297815" defTabSz="391414">
              <a:spcBef>
                <a:spcPts val="2100"/>
              </a:spcBef>
              <a:defRPr sz="2412">
                <a:effectLst>
                  <a:outerShdw sx="100000" sy="100000" kx="0" ky="0" algn="b" rotWithShape="0" blurRad="17018" dist="1701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Rekursif, Static Modifier, dan Nested Class</a:t>
            </a:r>
          </a:p>
        </p:txBody>
      </p:sp>
      <p:sp>
        <p:nvSpPr>
          <p:cNvPr id="129" name="Sorting dan Searching…"/>
          <p:cNvSpPr txBox="1"/>
          <p:nvPr/>
        </p:nvSpPr>
        <p:spPr>
          <a:xfrm>
            <a:off x="6908800" y="2603500"/>
            <a:ext cx="5461000" cy="596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35609" indent="-435609" algn="l" defTabSz="572516">
              <a:spcBef>
                <a:spcPts val="3100"/>
              </a:spcBef>
              <a:buSzPct val="75000"/>
              <a:buChar char="•"/>
              <a:defRPr i="0" sz="3528">
                <a:effectLst>
                  <a:outerShdw sx="100000" sy="100000" kx="0" ky="0" algn="b" rotWithShape="0" blurRad="24892" dist="2489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Sorting dan Searching</a:t>
            </a:r>
          </a:p>
          <a:p>
            <a:pPr marL="435609" indent="-435609" algn="l" defTabSz="572516">
              <a:spcBef>
                <a:spcPts val="3100"/>
              </a:spcBef>
              <a:buSzPct val="75000"/>
              <a:buChar char="•"/>
              <a:defRPr i="0" sz="3528">
                <a:effectLst>
                  <a:outerShdw sx="100000" sy="100000" kx="0" ky="0" algn="b" rotWithShape="0" blurRad="24892" dist="2489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Exception dan Debugging</a:t>
            </a:r>
          </a:p>
          <a:p>
            <a:pPr marL="435609" indent="-435609" algn="l" defTabSz="572516">
              <a:spcBef>
                <a:spcPts val="3100"/>
              </a:spcBef>
              <a:buSzPct val="75000"/>
              <a:buChar char="•"/>
              <a:defRPr i="0" sz="3528">
                <a:effectLst>
                  <a:outerShdw sx="100000" sy="100000" kx="0" ky="0" algn="b" rotWithShape="0" blurRad="24892" dist="2489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Handling Errors</a:t>
            </a:r>
          </a:p>
          <a:p>
            <a:pPr marL="435609" indent="-435609" algn="l" defTabSz="572516">
              <a:spcBef>
                <a:spcPts val="3100"/>
              </a:spcBef>
              <a:buSzPct val="75000"/>
              <a:buChar char="•"/>
              <a:defRPr i="0" sz="3528">
                <a:effectLst>
                  <a:outerShdw sx="100000" sy="100000" kx="0" ky="0" algn="b" rotWithShape="0" blurRad="24892" dist="2489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Image, Audio, dan Animasi</a:t>
            </a:r>
          </a:p>
          <a:p>
            <a:pPr marL="435609" indent="-435609" algn="l" defTabSz="572516">
              <a:spcBef>
                <a:spcPts val="3100"/>
              </a:spcBef>
              <a:buSzPct val="75000"/>
              <a:buChar char="•"/>
              <a:defRPr i="0" sz="3528">
                <a:effectLst>
                  <a:outerShdw sx="100000" sy="100000" kx="0" ky="0" algn="b" rotWithShape="0" blurRad="24892" dist="2489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Basis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eralatan yang digunak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Peralatan yang digunakan</a:t>
            </a:r>
          </a:p>
        </p:txBody>
      </p:sp>
      <p:sp>
        <p:nvSpPr>
          <p:cNvPr id="132" name="JD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JDK </a:t>
            </a:r>
          </a:p>
          <a:p>
            <a:pPr/>
            <a:r>
              <a:t>IDE / Editor</a:t>
            </a:r>
          </a:p>
          <a:p>
            <a:pPr/>
            <a:r>
              <a:t>Git - Github</a:t>
            </a:r>
          </a:p>
        </p:txBody>
      </p:sp>
      <p:grpSp>
        <p:nvGrpSpPr>
          <p:cNvPr id="135" name="Image Gallery"/>
          <p:cNvGrpSpPr/>
          <p:nvPr/>
        </p:nvGrpSpPr>
        <p:grpSpPr>
          <a:xfrm>
            <a:off x="6502400" y="2057400"/>
            <a:ext cx="5600700" cy="6375400"/>
            <a:chOff x="0" y="0"/>
            <a:chExt cx="5600700" cy="6375400"/>
          </a:xfrm>
        </p:grpSpPr>
        <p:pic>
          <p:nvPicPr>
            <p:cNvPr id="133" name="cartoon-tools.jpg" descr="cartoon-tools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676" t="0" r="1676" b="0"/>
            <a:stretch>
              <a:fillRect/>
            </a:stretch>
          </p:blipFill>
          <p:spPr>
            <a:xfrm>
              <a:off x="0" y="0"/>
              <a:ext cx="5600700" cy="5803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4" name="Type to enter a caption."/>
            <p:cNvSpPr/>
            <p:nvPr/>
          </p:nvSpPr>
          <p:spPr>
            <a:xfrm>
              <a:off x="0" y="5880100"/>
              <a:ext cx="5600700" cy="495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Type to enter a caption.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4.png"/></Relationships>

</file>

<file path=ppt/theme/theme1.xml><?xml version="1.0" encoding="utf-8"?>
<a:theme xmlns:a="http://schemas.openxmlformats.org/drawingml/2006/main" xmlns:r="http://schemas.openxmlformats.org/officeDocument/2006/relationships" name="New_Template5">
  <a:themeElements>
    <a:clrScheme name="New_Template5">
      <a:dk1>
        <a:srgbClr val="5E524C"/>
      </a:dk1>
      <a:lt1>
        <a:srgbClr val="12455E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E3B39"/>
            </a:solidFill>
            <a:effectLst>
              <a:outerShdw sx="100000" sy="100000" kx="0" ky="0" algn="b" rotWithShape="0" blurRad="25400" dist="12700" dir="492000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sx="100000" sy="100000" kx="0" ky="0" algn="b" rotWithShape="0" blurRad="25400" dist="25400" dir="552000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5">
  <a:themeElements>
    <a:clrScheme name="New_Template5">
      <a:dk1>
        <a:srgbClr val="000000"/>
      </a:dk1>
      <a:lt1>
        <a:srgbClr val="FFFFFF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E3B39"/>
            </a:solidFill>
            <a:effectLst>
              <a:outerShdw sx="100000" sy="100000" kx="0" ky="0" algn="b" rotWithShape="0" blurRad="25400" dist="12700" dir="492000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sx="100000" sy="100000" kx="0" ky="0" algn="b" rotWithShape="0" blurRad="25400" dist="25400" dir="552000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