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media/image3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E5E5E"/>
        </a:solidFill>
        <a:effectLst/>
        <a:uFillTx/>
        <a:latin typeface="Hoefler Text"/>
        <a:ea typeface="Hoefler Text"/>
        <a:cs typeface="Hoefler Text"/>
        <a:sym typeface="Hoefler Tex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chemeClr val="accent5">
          <a:hueOff val="85969"/>
          <a:satOff val="-7811"/>
          <a:lumOff val="-38955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5">
                  <a:hueOff val="85969"/>
                  <a:satOff val="-7811"/>
                  <a:lumOff val="-38955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10875"/>
                  <a:lumOff val="-37767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45430"/>
              <a:satOff val="-14506"/>
              <a:lumOff val="-2003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8625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half" idx="13"/>
          </p:nvPr>
        </p:nvSpPr>
        <p:spPr>
          <a:xfrm>
            <a:off x="2489200" y="889000"/>
            <a:ext cx="8051800" cy="60833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02692" y="9131300"/>
            <a:ext cx="386716" cy="43180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484788" y="1206500"/>
            <a:ext cx="5465912" cy="72771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0" algn="ctr">
              <a:spcBef>
                <a:spcPts val="0"/>
              </a:spcBef>
              <a:buSzTx/>
              <a:buNone/>
              <a:defRPr sz="4000"/>
            </a:lvl2pPr>
            <a:lvl3pPr marL="0" indent="0" algn="ctr">
              <a:spcBef>
                <a:spcPts val="0"/>
              </a:spcBef>
              <a:buSzTx/>
              <a:buNone/>
              <a:defRPr sz="4000"/>
            </a:lvl3pPr>
            <a:lvl4pPr marL="0" indent="0" algn="ctr">
              <a:spcBef>
                <a:spcPts val="0"/>
              </a:spcBef>
              <a:buSzTx/>
              <a:buNone/>
              <a:defRPr sz="4000"/>
            </a:lvl4pPr>
            <a:lvl5pPr marL="0" indent="0" algn="ctr">
              <a:spcBef>
                <a:spcPts val="0"/>
              </a:spcBef>
              <a:buSzTx/>
              <a:buNone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7556500" y="2933700"/>
            <a:ext cx="3987347" cy="5308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13"/>
          </p:nvPr>
        </p:nvSpPr>
        <p:spPr>
          <a:xfrm>
            <a:off x="787400" y="685800"/>
            <a:ext cx="6184900" cy="8229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645400" y="685800"/>
            <a:ext cx="4572000" cy="29845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645400" y="4381500"/>
            <a:ext cx="4572000" cy="4546600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63500" dist="38100" dir="5400000">
              <a:srgbClr val="000000">
                <a:alpha val="5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02692" y="9131299"/>
            <a:ext cx="38671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767367"/>
          </a:solidFill>
          <a:effectLst>
            <a:outerShdw sx="100000" sy="100000" kx="0" ky="0" algn="b" rotWithShape="0" blurRad="63500" dist="12700" dir="540000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3937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1pPr>
      <a:lvl2pPr marL="7874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2pPr>
      <a:lvl3pPr marL="11811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3pPr>
      <a:lvl4pPr marL="15748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4pPr>
      <a:lvl5pPr marL="19685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5pPr>
      <a:lvl6pPr marL="23622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6pPr>
      <a:lvl7pPr marL="27559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7pPr>
      <a:lvl8pPr marL="31496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8pPr>
      <a:lvl9pPr marL="3543300" marR="0" indent="-3937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5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5E5E5E"/>
          </a:solidFill>
          <a:uFillTx/>
          <a:latin typeface="Hoefler Text"/>
          <a:ea typeface="Hoefler Text"/>
          <a:cs typeface="Hoefler Text"/>
          <a:sym typeface="Hoefler Tex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kursif, Static Modifier, dan Nested Class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Rekursif, Static Modifier, dan Nested Classes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kursi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Rekursif</a:t>
            </a:r>
          </a:p>
        </p:txBody>
      </p:sp>
      <p:sp>
        <p:nvSpPr>
          <p:cNvPr id="123" name="Fungsi yang memanggil / mengeksekusi dirinya sendir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Fungsi yang memanggil / mengeksekusi dirinya sendiri.</a:t>
            </a:r>
          </a:p>
          <a:p>
            <a:pPr marL="0" indent="0">
              <a:buSzTx/>
              <a:buNone/>
            </a:pPr>
            <a:r>
              <a:t>Contoh : faktorial, rasio golden, fibonacci, dan suku bunga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tatic Modif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Modifier</a:t>
            </a:r>
          </a:p>
        </p:txBody>
      </p:sp>
      <p:sp>
        <p:nvSpPr>
          <p:cNvPr id="126" name="Kondisi dimana sebuah objek dipaksa untuk berada pada 1 (satu) alamat memor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Kondisi dimana sebuah objek dipaksa untuk berada pada 1 (satu) alamat memori.</a:t>
            </a:r>
          </a:p>
          <a:p>
            <a:pPr marL="0" indent="0">
              <a:buSzTx/>
              <a:buNone/>
            </a:pPr>
            <a:r>
              <a:t>Karena kondisinya, objek tersebut tidak dapat memanggil objek lain yang tidak </a:t>
            </a:r>
            <a:r>
              <a:rPr i="1"/>
              <a:t>static.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ested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Nested Classes</a:t>
            </a:r>
          </a:p>
        </p:txBody>
      </p:sp>
      <p:sp>
        <p:nvSpPr>
          <p:cNvPr id="129" name="Seperti namanya, bahwa ini adalah deklarasi kelas yang berada di dalam deklarasi kelas lai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25779">
              <a:spcBef>
                <a:spcPts val="3200"/>
              </a:spcBef>
              <a:buSzTx/>
              <a:buNone/>
              <a:defRPr sz="3239"/>
            </a:pPr>
            <a:r>
              <a:t>Seperti namanya, bahwa ini adalah deklarasi kelas yang berada di dalam deklarasi kelas lain.</a:t>
            </a:r>
          </a:p>
          <a:p>
            <a:pPr marL="0" indent="0" defTabSz="525779">
              <a:spcBef>
                <a:spcPts val="3200"/>
              </a:spcBef>
              <a:buSzTx/>
              <a:buNone/>
              <a:defRPr sz="3239"/>
            </a:pPr>
            <a:r>
              <a:t>Diharapkan :</a:t>
            </a:r>
          </a:p>
          <a:p>
            <a:pPr marL="354329" indent="-354329" defTabSz="525779">
              <a:spcBef>
                <a:spcPts val="3200"/>
              </a:spcBef>
              <a:buSzPct val="100000"/>
              <a:buChar char="•"/>
              <a:defRPr sz="3239"/>
            </a:pPr>
            <a:r>
              <a:t>Dapat mengelompokkan kelas yang hanya dapat dibutuhkan pada satu tempat</a:t>
            </a:r>
          </a:p>
          <a:p>
            <a:pPr marL="354329" indent="-354329" defTabSz="525779">
              <a:spcBef>
                <a:spcPts val="3200"/>
              </a:spcBef>
              <a:buSzPct val="100000"/>
              <a:buChar char="•"/>
              <a:defRPr sz="3239"/>
            </a:pPr>
            <a:r>
              <a:t>Meningkatkan enkapsulasi</a:t>
            </a:r>
          </a:p>
          <a:p>
            <a:pPr marL="354329" indent="-354329" defTabSz="525779">
              <a:spcBef>
                <a:spcPts val="3200"/>
              </a:spcBef>
              <a:buSzPct val="100000"/>
              <a:buChar char="•"/>
              <a:defRPr sz="3239"/>
            </a:pPr>
            <a:r>
              <a:t>Dapat mengarah ke kode yang lebih mudah dibaca dan dipelihara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aatnya k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Saatnya koding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chemeClr val="accent5">
              <a:hueOff val="85969"/>
              <a:satOff val="-7811"/>
              <a:lumOff val="-38955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