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Roboto"/>
      <p:regular r:id="rId51"/>
      <p:bold r:id="rId52"/>
      <p:italic r:id="rId53"/>
      <p:boldItalic r:id="rId54"/>
    </p:embeddedFont>
    <p:embeddedFont>
      <p:font typeface="Roboto Mono"/>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regular.fntdata"/><Relationship Id="rId50" Type="http://schemas.openxmlformats.org/officeDocument/2006/relationships/slide" Target="slides/slide45.xml"/><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6.xml"/><Relationship Id="rId55" Type="http://schemas.openxmlformats.org/officeDocument/2006/relationships/font" Target="fonts/RobotoMono-regular.fntdata"/><Relationship Id="rId10" Type="http://schemas.openxmlformats.org/officeDocument/2006/relationships/slide" Target="slides/slide5.xml"/><Relationship Id="rId54" Type="http://schemas.openxmlformats.org/officeDocument/2006/relationships/font" Target="fonts/Roboto-boldItalic.fntdata"/><Relationship Id="rId13" Type="http://schemas.openxmlformats.org/officeDocument/2006/relationships/slide" Target="slides/slide8.xml"/><Relationship Id="rId57" Type="http://schemas.openxmlformats.org/officeDocument/2006/relationships/font" Target="fonts/RobotoMono-italic.fntdata"/><Relationship Id="rId12" Type="http://schemas.openxmlformats.org/officeDocument/2006/relationships/slide" Target="slides/slide7.xml"/><Relationship Id="rId56" Type="http://schemas.openxmlformats.org/officeDocument/2006/relationships/font" Target="fonts/RobotoMono-bold.fntdata"/><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font" Target="fonts/RobotoMon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0046a85b5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0046a85b5a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0046a85b5a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0046a85b5a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0046a85b5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0046a85b5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0046a85b5a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0046a85b5a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0046a85b5a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0046a85b5a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0046a85b5a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0046a85b5a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0046a85b5a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0046a85b5a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0046a85b5a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0046a85b5a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0046a85b5a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0046a85b5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0046a85b5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0046a85b5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0046a85b5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0046a85b5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0046a85b5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0046a85b5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005c226a6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005c226a6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005c226a6f_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005c226a6f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005c226a6f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005c226a6f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005c226a6f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005c226a6f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005c226a6f_2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005c226a6f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005c226a6f_2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005c226a6f_2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005c226a6f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005c226a6f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005c226a6f_2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005c226a6f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005c226a6f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005c226a6f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0046a85b5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0046a85b5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005c226a6f_2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005c226a6f_2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005c226a6f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005c226a6f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005c226a6f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005c226a6f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005c226a6f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005c226a6f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005c226a6f_2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005c226a6f_2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0046a85b5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0046a85b5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0046a85b5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0046a85b5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0046a85b5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0046a85b5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005c226a6f_2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005c226a6f_2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005c226a6f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005c226a6f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0046a85b5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0046a85b5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005c226a6f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005c226a6f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005c226a6f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005c226a6f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005c226a6f_4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005c226a6f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005c226a6f_4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005c226a6f_4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0046a85b5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0046a85b5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005c226a6f_2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005c226a6f_2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0046a85b5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0046a85b5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0046a85b5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0046a85b5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0046a85b5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0046a85b5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0046a85b5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0046a85b5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0046a85b5a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0046a85b5a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9.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docs.google.com/spreadsheets/d/1jRSlkSTGuS88H4tQUSeEfJQKfSsUrMthuRR8F-kOx58/edit#gid=0" TargetMode="External"/><Relationship Id="rId4" Type="http://schemas.openxmlformats.org/officeDocument/2006/relationships/image" Target="../media/image5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5.png"/><Relationship Id="rId6" Type="http://schemas.openxmlformats.org/officeDocument/2006/relationships/image" Target="../media/image2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docs.google.com/spreadsheets/d/1jRSlkSTGuS88H4tQUSeEfJQKfSsUrMthuRR8F-kOx58/edit#gid=0" TargetMode="External"/><Relationship Id="rId4" Type="http://schemas.openxmlformats.org/officeDocument/2006/relationships/hyperlink" Target="https://github.com/rfordatascience/tidytuesday/tree/master/data/2020/2020-02-11"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lookerstudio.google.com/reporting/46d2584c-63bf-48e6-ae57-056b529e789c/page/JDgID"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kaggle.com/datasets/zusmani/pakistans-largest-ecommerce-dataset" TargetMode="External"/><Relationship Id="rId4" Type="http://schemas.openxmlformats.org/officeDocument/2006/relationships/image" Target="../media/image11.png"/><Relationship Id="rId5" Type="http://schemas.openxmlformats.org/officeDocument/2006/relationships/hyperlink" Target="https://medium.com/@ferryandhk/a-sql-data-analysis-journey-d28c2b771386"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2826125" y="1630800"/>
            <a:ext cx="6030300" cy="188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id" sz="6200">
                <a:solidFill>
                  <a:schemeClr val="lt1"/>
                </a:solidFill>
                <a:latin typeface="Roboto"/>
                <a:ea typeface="Roboto"/>
                <a:cs typeface="Roboto"/>
                <a:sym typeface="Roboto"/>
              </a:rPr>
              <a:t>Final Project</a:t>
            </a:r>
            <a:endParaRPr b="1" sz="6200">
              <a:solidFill>
                <a:schemeClr val="lt1"/>
              </a:solidFill>
              <a:latin typeface="Roboto"/>
              <a:ea typeface="Roboto"/>
              <a:cs typeface="Roboto"/>
              <a:sym typeface="Roboto"/>
            </a:endParaRPr>
          </a:p>
          <a:p>
            <a:pPr indent="0" lvl="0" marL="0" rtl="0" algn="l">
              <a:spcBef>
                <a:spcPts val="0"/>
              </a:spcBef>
              <a:spcAft>
                <a:spcPts val="0"/>
              </a:spcAft>
              <a:buNone/>
            </a:pPr>
            <a:r>
              <a:rPr b="1" lang="id" sz="2500">
                <a:solidFill>
                  <a:schemeClr val="lt1"/>
                </a:solidFill>
                <a:latin typeface="Roboto"/>
                <a:ea typeface="Roboto"/>
                <a:cs typeface="Roboto"/>
                <a:sym typeface="Roboto"/>
              </a:rPr>
              <a:t>Kelompok 16</a:t>
            </a:r>
            <a:endParaRPr b="1" sz="2500">
              <a:solidFill>
                <a:schemeClr val="lt1"/>
              </a:solidFill>
              <a:latin typeface="Roboto"/>
              <a:ea typeface="Roboto"/>
              <a:cs typeface="Roboto"/>
              <a:sym typeface="Roboto"/>
            </a:endParaRPr>
          </a:p>
        </p:txBody>
      </p:sp>
      <p:pic>
        <p:nvPicPr>
          <p:cNvPr id="55" name="Google Shape;55;p13"/>
          <p:cNvPicPr preferRelativeResize="0"/>
          <p:nvPr/>
        </p:nvPicPr>
        <p:blipFill rotWithShape="1">
          <a:blip r:embed="rId3">
            <a:alphaModFix/>
          </a:blip>
          <a:srcRect b="0" l="0" r="0" t="0"/>
          <a:stretch/>
        </p:blipFill>
        <p:spPr>
          <a:xfrm>
            <a:off x="7868850" y="186749"/>
            <a:ext cx="1053300" cy="462131"/>
          </a:xfrm>
          <a:prstGeom prst="rect">
            <a:avLst/>
          </a:prstGeom>
          <a:noFill/>
          <a:ln>
            <a:noFill/>
          </a:ln>
        </p:spPr>
      </p:pic>
      <p:pic>
        <p:nvPicPr>
          <p:cNvPr id="56" name="Google Shape;56;p13"/>
          <p:cNvPicPr preferRelativeResize="0"/>
          <p:nvPr/>
        </p:nvPicPr>
        <p:blipFill>
          <a:blip r:embed="rId4">
            <a:alphaModFix/>
          </a:blip>
          <a:stretch>
            <a:fillRect/>
          </a:stretch>
        </p:blipFill>
        <p:spPr>
          <a:xfrm>
            <a:off x="-1" y="0"/>
            <a:ext cx="2227326" cy="5143500"/>
          </a:xfrm>
          <a:prstGeom prst="rect">
            <a:avLst/>
          </a:prstGeom>
          <a:noFill/>
          <a:ln>
            <a:noFill/>
          </a:ln>
        </p:spPr>
      </p:pic>
      <p:sp>
        <p:nvSpPr>
          <p:cNvPr id="57" name="Google Shape;57;p13"/>
          <p:cNvSpPr txBox="1"/>
          <p:nvPr/>
        </p:nvSpPr>
        <p:spPr>
          <a:xfrm>
            <a:off x="2902325" y="406300"/>
            <a:ext cx="3183300" cy="369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Arial"/>
              <a:buNone/>
            </a:pPr>
            <a:r>
              <a:rPr b="1" i="0" lang="id" sz="2400" u="none" cap="none" strike="noStrike">
                <a:solidFill>
                  <a:srgbClr val="FFFFFF"/>
                </a:solidFill>
                <a:latin typeface="Roboto"/>
                <a:ea typeface="Roboto"/>
                <a:cs typeface="Roboto"/>
                <a:sym typeface="Roboto"/>
              </a:rPr>
              <a:t>Data Analyst</a:t>
            </a:r>
            <a:endParaRPr b="1" i="0" sz="2400" u="none" cap="none" strike="noStrike">
              <a:solidFill>
                <a:srgbClr val="000000"/>
              </a:solidFill>
              <a:latin typeface="Roboto"/>
              <a:ea typeface="Roboto"/>
              <a:cs typeface="Roboto"/>
              <a:sym typeface="Roboto"/>
            </a:endParaRPr>
          </a:p>
        </p:txBody>
      </p:sp>
      <p:sp>
        <p:nvSpPr>
          <p:cNvPr id="58" name="Google Shape;58;p13"/>
          <p:cNvSpPr txBox="1"/>
          <p:nvPr/>
        </p:nvSpPr>
        <p:spPr>
          <a:xfrm>
            <a:off x="2826125" y="76200"/>
            <a:ext cx="31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id" sz="1400" u="none" cap="none" strike="noStrike">
                <a:solidFill>
                  <a:srgbClr val="FFFFFF"/>
                </a:solidFill>
                <a:latin typeface="Roboto"/>
                <a:ea typeface="Roboto"/>
                <a:cs typeface="Roboto"/>
                <a:sym typeface="Roboto"/>
              </a:rPr>
              <a:t>FULLSTACK INTENSIVE BOOTCAMP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idx="1" type="body"/>
          </p:nvPr>
        </p:nvSpPr>
        <p:spPr>
          <a:xfrm>
            <a:off x="311700" y="976175"/>
            <a:ext cx="4552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id" sz="1500">
                <a:solidFill>
                  <a:schemeClr val="accent5"/>
                </a:solidFill>
                <a:latin typeface="Roboto"/>
                <a:ea typeface="Roboto"/>
                <a:cs typeface="Roboto"/>
                <a:sym typeface="Roboto"/>
              </a:rPr>
              <a:t> 3. 	</a:t>
            </a:r>
            <a:r>
              <a:rPr b="1" lang="id" sz="1500">
                <a:solidFill>
                  <a:schemeClr val="accent5"/>
                </a:solidFill>
                <a:latin typeface="Roboto"/>
                <a:ea typeface="Roboto"/>
                <a:cs typeface="Roboto"/>
                <a:sym typeface="Roboto"/>
              </a:rPr>
              <a:t>Category with the Biggest Income every </a:t>
            </a:r>
            <a:br>
              <a:rPr b="1" lang="id" sz="1500">
                <a:solidFill>
                  <a:schemeClr val="accent5"/>
                </a:solidFill>
                <a:latin typeface="Roboto"/>
                <a:ea typeface="Roboto"/>
                <a:cs typeface="Roboto"/>
                <a:sym typeface="Roboto"/>
              </a:rPr>
            </a:br>
            <a:r>
              <a:rPr b="1" lang="id" sz="1500">
                <a:solidFill>
                  <a:schemeClr val="accent5"/>
                </a:solidFill>
                <a:latin typeface="Roboto"/>
                <a:ea typeface="Roboto"/>
                <a:cs typeface="Roboto"/>
                <a:sym typeface="Roboto"/>
              </a:rPr>
              <a:t>	Month in 2022</a:t>
            </a:r>
            <a:endParaRPr b="1" sz="1500">
              <a:solidFill>
                <a:schemeClr val="accent5"/>
              </a:solidFill>
              <a:latin typeface="Roboto"/>
              <a:ea typeface="Roboto"/>
              <a:cs typeface="Roboto"/>
              <a:sym typeface="Roboto"/>
            </a:endParaRPr>
          </a:p>
        </p:txBody>
      </p:sp>
      <p:pic>
        <p:nvPicPr>
          <p:cNvPr id="138" name="Google Shape;138;p22"/>
          <p:cNvPicPr preferRelativeResize="0"/>
          <p:nvPr/>
        </p:nvPicPr>
        <p:blipFill>
          <a:blip r:embed="rId3">
            <a:alphaModFix/>
          </a:blip>
          <a:stretch>
            <a:fillRect/>
          </a:stretch>
        </p:blipFill>
        <p:spPr>
          <a:xfrm>
            <a:off x="980225" y="1657725"/>
            <a:ext cx="2813900" cy="3485775"/>
          </a:xfrm>
          <a:prstGeom prst="rect">
            <a:avLst/>
          </a:prstGeom>
          <a:noFill/>
          <a:ln>
            <a:noFill/>
          </a:ln>
        </p:spPr>
      </p:pic>
      <p:pic>
        <p:nvPicPr>
          <p:cNvPr id="139" name="Google Shape;139;p22"/>
          <p:cNvPicPr preferRelativeResize="0"/>
          <p:nvPr/>
        </p:nvPicPr>
        <p:blipFill>
          <a:blip r:embed="rId4">
            <a:alphaModFix/>
          </a:blip>
          <a:stretch>
            <a:fillRect/>
          </a:stretch>
        </p:blipFill>
        <p:spPr>
          <a:xfrm>
            <a:off x="4695825" y="0"/>
            <a:ext cx="4448175" cy="3086100"/>
          </a:xfrm>
          <a:prstGeom prst="rect">
            <a:avLst/>
          </a:prstGeom>
          <a:noFill/>
          <a:ln>
            <a:noFill/>
          </a:ln>
        </p:spPr>
      </p:pic>
      <p:sp>
        <p:nvSpPr>
          <p:cNvPr id="140" name="Google Shape;140;p22"/>
          <p:cNvSpPr txBox="1"/>
          <p:nvPr>
            <p:ph type="title"/>
          </p:nvPr>
        </p:nvSpPr>
        <p:spPr>
          <a:xfrm>
            <a:off x="311700" y="166100"/>
            <a:ext cx="8520600" cy="85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id" sz="3220">
                <a:solidFill>
                  <a:schemeClr val="accent5"/>
                </a:solidFill>
                <a:latin typeface="Roboto"/>
                <a:ea typeface="Roboto"/>
                <a:cs typeface="Roboto"/>
                <a:sym typeface="Roboto"/>
              </a:rPr>
              <a:t>Results</a:t>
            </a:r>
            <a:endParaRPr b="1" sz="3220">
              <a:solidFill>
                <a:schemeClr val="accent5"/>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idx="1" type="body"/>
          </p:nvPr>
        </p:nvSpPr>
        <p:spPr>
          <a:xfrm>
            <a:off x="311700" y="976175"/>
            <a:ext cx="4552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id" sz="1500">
                <a:solidFill>
                  <a:schemeClr val="accent5"/>
                </a:solidFill>
                <a:latin typeface="Roboto"/>
                <a:ea typeface="Roboto"/>
                <a:cs typeface="Roboto"/>
                <a:sym typeface="Roboto"/>
              </a:rPr>
              <a:t> 4. 	</a:t>
            </a:r>
            <a:r>
              <a:rPr b="1" lang="id" sz="1500">
                <a:solidFill>
                  <a:schemeClr val="accent5"/>
                </a:solidFill>
                <a:latin typeface="Roboto"/>
                <a:ea typeface="Roboto"/>
                <a:cs typeface="Roboto"/>
                <a:sym typeface="Roboto"/>
              </a:rPr>
              <a:t>Comparison of Monthly Income in 2021 and </a:t>
            </a:r>
            <a:br>
              <a:rPr b="1" lang="id" sz="1500">
                <a:solidFill>
                  <a:schemeClr val="accent5"/>
                </a:solidFill>
                <a:latin typeface="Roboto"/>
                <a:ea typeface="Roboto"/>
                <a:cs typeface="Roboto"/>
                <a:sym typeface="Roboto"/>
              </a:rPr>
            </a:br>
            <a:r>
              <a:rPr b="1" lang="id" sz="1500">
                <a:solidFill>
                  <a:schemeClr val="accent5"/>
                </a:solidFill>
                <a:latin typeface="Roboto"/>
                <a:ea typeface="Roboto"/>
                <a:cs typeface="Roboto"/>
                <a:sym typeface="Roboto"/>
              </a:rPr>
              <a:t>	2022, for Each Product Category</a:t>
            </a:r>
            <a:endParaRPr b="1" sz="1500">
              <a:solidFill>
                <a:schemeClr val="accent5"/>
              </a:solidFill>
              <a:latin typeface="Roboto"/>
              <a:ea typeface="Roboto"/>
              <a:cs typeface="Roboto"/>
              <a:sym typeface="Roboto"/>
            </a:endParaRPr>
          </a:p>
        </p:txBody>
      </p:sp>
      <p:pic>
        <p:nvPicPr>
          <p:cNvPr id="146" name="Google Shape;146;p23"/>
          <p:cNvPicPr preferRelativeResize="0"/>
          <p:nvPr/>
        </p:nvPicPr>
        <p:blipFill>
          <a:blip r:embed="rId3">
            <a:alphaModFix/>
          </a:blip>
          <a:stretch>
            <a:fillRect/>
          </a:stretch>
        </p:blipFill>
        <p:spPr>
          <a:xfrm>
            <a:off x="311700" y="1642150"/>
            <a:ext cx="3974700" cy="3171072"/>
          </a:xfrm>
          <a:prstGeom prst="rect">
            <a:avLst/>
          </a:prstGeom>
          <a:noFill/>
          <a:ln>
            <a:noFill/>
          </a:ln>
        </p:spPr>
      </p:pic>
      <p:pic>
        <p:nvPicPr>
          <p:cNvPr id="147" name="Google Shape;147;p23"/>
          <p:cNvPicPr preferRelativeResize="0"/>
          <p:nvPr/>
        </p:nvPicPr>
        <p:blipFill>
          <a:blip r:embed="rId4">
            <a:alphaModFix/>
          </a:blip>
          <a:stretch>
            <a:fillRect/>
          </a:stretch>
        </p:blipFill>
        <p:spPr>
          <a:xfrm>
            <a:off x="6221138" y="0"/>
            <a:ext cx="2922874" cy="5143499"/>
          </a:xfrm>
          <a:prstGeom prst="rect">
            <a:avLst/>
          </a:prstGeom>
          <a:noFill/>
          <a:ln>
            <a:noFill/>
          </a:ln>
        </p:spPr>
      </p:pic>
      <p:sp>
        <p:nvSpPr>
          <p:cNvPr id="148" name="Google Shape;148;p23"/>
          <p:cNvSpPr txBox="1"/>
          <p:nvPr>
            <p:ph type="title"/>
          </p:nvPr>
        </p:nvSpPr>
        <p:spPr>
          <a:xfrm>
            <a:off x="311700" y="166100"/>
            <a:ext cx="8520600" cy="85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id" sz="3220">
                <a:solidFill>
                  <a:schemeClr val="accent5"/>
                </a:solidFill>
                <a:latin typeface="Roboto"/>
                <a:ea typeface="Roboto"/>
                <a:cs typeface="Roboto"/>
                <a:sym typeface="Roboto"/>
              </a:rPr>
              <a:t>Results</a:t>
            </a:r>
            <a:endParaRPr b="1" sz="3220">
              <a:solidFill>
                <a:schemeClr val="accent5"/>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idx="1" type="body"/>
          </p:nvPr>
        </p:nvSpPr>
        <p:spPr>
          <a:xfrm>
            <a:off x="311700" y="976175"/>
            <a:ext cx="4552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id" sz="1500">
                <a:solidFill>
                  <a:schemeClr val="accent5"/>
                </a:solidFill>
                <a:latin typeface="Roboto"/>
                <a:ea typeface="Roboto"/>
                <a:cs typeface="Roboto"/>
                <a:sym typeface="Roboto"/>
              </a:rPr>
              <a:t> 5. 	</a:t>
            </a:r>
            <a:r>
              <a:rPr b="1" lang="id" sz="1500">
                <a:solidFill>
                  <a:schemeClr val="accent5"/>
                </a:solidFill>
                <a:latin typeface="Roboto"/>
                <a:ea typeface="Roboto"/>
                <a:cs typeface="Roboto"/>
                <a:sym typeface="Roboto"/>
              </a:rPr>
              <a:t>Top 10 sku_name Based on Revenue Value in </a:t>
            </a:r>
            <a:br>
              <a:rPr b="1" lang="id" sz="1500">
                <a:solidFill>
                  <a:schemeClr val="accent5"/>
                </a:solidFill>
                <a:latin typeface="Roboto"/>
                <a:ea typeface="Roboto"/>
                <a:cs typeface="Roboto"/>
                <a:sym typeface="Roboto"/>
              </a:rPr>
            </a:br>
            <a:r>
              <a:rPr b="1" lang="id" sz="1500">
                <a:solidFill>
                  <a:schemeClr val="accent5"/>
                </a:solidFill>
                <a:latin typeface="Roboto"/>
                <a:ea typeface="Roboto"/>
                <a:cs typeface="Roboto"/>
                <a:sym typeface="Roboto"/>
              </a:rPr>
              <a:t>	2022</a:t>
            </a:r>
            <a:endParaRPr b="1" sz="1500">
              <a:solidFill>
                <a:schemeClr val="accent5"/>
              </a:solidFill>
              <a:latin typeface="Roboto"/>
              <a:ea typeface="Roboto"/>
              <a:cs typeface="Roboto"/>
              <a:sym typeface="Roboto"/>
            </a:endParaRPr>
          </a:p>
        </p:txBody>
      </p:sp>
      <p:pic>
        <p:nvPicPr>
          <p:cNvPr id="154" name="Google Shape;154;p24"/>
          <p:cNvPicPr preferRelativeResize="0"/>
          <p:nvPr/>
        </p:nvPicPr>
        <p:blipFill>
          <a:blip r:embed="rId3">
            <a:alphaModFix/>
          </a:blip>
          <a:stretch>
            <a:fillRect/>
          </a:stretch>
        </p:blipFill>
        <p:spPr>
          <a:xfrm>
            <a:off x="201575" y="1751250"/>
            <a:ext cx="4773049" cy="2040240"/>
          </a:xfrm>
          <a:prstGeom prst="rect">
            <a:avLst/>
          </a:prstGeom>
          <a:noFill/>
          <a:ln>
            <a:noFill/>
          </a:ln>
        </p:spPr>
      </p:pic>
      <p:pic>
        <p:nvPicPr>
          <p:cNvPr id="155" name="Google Shape;155;p24"/>
          <p:cNvPicPr preferRelativeResize="0"/>
          <p:nvPr/>
        </p:nvPicPr>
        <p:blipFill>
          <a:blip r:embed="rId4">
            <a:alphaModFix/>
          </a:blip>
          <a:stretch>
            <a:fillRect/>
          </a:stretch>
        </p:blipFill>
        <p:spPr>
          <a:xfrm>
            <a:off x="5084753" y="0"/>
            <a:ext cx="4059244" cy="5143501"/>
          </a:xfrm>
          <a:prstGeom prst="rect">
            <a:avLst/>
          </a:prstGeom>
          <a:noFill/>
          <a:ln>
            <a:noFill/>
          </a:ln>
        </p:spPr>
      </p:pic>
      <p:sp>
        <p:nvSpPr>
          <p:cNvPr id="156" name="Google Shape;156;p24"/>
          <p:cNvSpPr txBox="1"/>
          <p:nvPr>
            <p:ph type="title"/>
          </p:nvPr>
        </p:nvSpPr>
        <p:spPr>
          <a:xfrm>
            <a:off x="311700" y="166100"/>
            <a:ext cx="8520600" cy="85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id" sz="3220">
                <a:solidFill>
                  <a:schemeClr val="accent5"/>
                </a:solidFill>
                <a:latin typeface="Roboto"/>
                <a:ea typeface="Roboto"/>
                <a:cs typeface="Roboto"/>
                <a:sym typeface="Roboto"/>
              </a:rPr>
              <a:t>Results</a:t>
            </a:r>
            <a:endParaRPr b="1" sz="3220">
              <a:solidFill>
                <a:schemeClr val="accent5"/>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idx="1" type="body"/>
          </p:nvPr>
        </p:nvSpPr>
        <p:spPr>
          <a:xfrm>
            <a:off x="311700" y="976175"/>
            <a:ext cx="4552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id" sz="1500">
                <a:solidFill>
                  <a:schemeClr val="accent5"/>
                </a:solidFill>
                <a:latin typeface="Roboto"/>
                <a:ea typeface="Roboto"/>
                <a:cs typeface="Roboto"/>
                <a:sym typeface="Roboto"/>
              </a:rPr>
              <a:t> 6. 	</a:t>
            </a:r>
            <a:r>
              <a:rPr b="1" lang="id" sz="1500">
                <a:solidFill>
                  <a:schemeClr val="accent5"/>
                </a:solidFill>
                <a:latin typeface="Roboto"/>
                <a:ea typeface="Roboto"/>
                <a:cs typeface="Roboto"/>
                <a:sym typeface="Roboto"/>
              </a:rPr>
              <a:t>Top 5 Payment Methods in 2022</a:t>
            </a:r>
            <a:endParaRPr b="1" sz="1500">
              <a:solidFill>
                <a:schemeClr val="accent5"/>
              </a:solidFill>
              <a:latin typeface="Roboto"/>
              <a:ea typeface="Roboto"/>
              <a:cs typeface="Roboto"/>
              <a:sym typeface="Roboto"/>
            </a:endParaRPr>
          </a:p>
        </p:txBody>
      </p:sp>
      <p:pic>
        <p:nvPicPr>
          <p:cNvPr id="162" name="Google Shape;162;p25"/>
          <p:cNvPicPr preferRelativeResize="0"/>
          <p:nvPr/>
        </p:nvPicPr>
        <p:blipFill>
          <a:blip r:embed="rId3">
            <a:alphaModFix/>
          </a:blip>
          <a:stretch>
            <a:fillRect/>
          </a:stretch>
        </p:blipFill>
        <p:spPr>
          <a:xfrm>
            <a:off x="3725475" y="0"/>
            <a:ext cx="5418525" cy="3893500"/>
          </a:xfrm>
          <a:prstGeom prst="rect">
            <a:avLst/>
          </a:prstGeom>
          <a:noFill/>
          <a:ln>
            <a:noFill/>
          </a:ln>
        </p:spPr>
      </p:pic>
      <p:pic>
        <p:nvPicPr>
          <p:cNvPr id="163" name="Google Shape;163;p25"/>
          <p:cNvPicPr preferRelativeResize="0"/>
          <p:nvPr/>
        </p:nvPicPr>
        <p:blipFill>
          <a:blip r:embed="rId4">
            <a:alphaModFix/>
          </a:blip>
          <a:stretch>
            <a:fillRect/>
          </a:stretch>
        </p:blipFill>
        <p:spPr>
          <a:xfrm>
            <a:off x="311700" y="1446850"/>
            <a:ext cx="3228975" cy="1819275"/>
          </a:xfrm>
          <a:prstGeom prst="rect">
            <a:avLst/>
          </a:prstGeom>
          <a:noFill/>
          <a:ln>
            <a:noFill/>
          </a:ln>
        </p:spPr>
      </p:pic>
      <p:sp>
        <p:nvSpPr>
          <p:cNvPr id="164" name="Google Shape;164;p25"/>
          <p:cNvSpPr txBox="1"/>
          <p:nvPr>
            <p:ph type="title"/>
          </p:nvPr>
        </p:nvSpPr>
        <p:spPr>
          <a:xfrm>
            <a:off x="311700" y="166100"/>
            <a:ext cx="8520600" cy="85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id" sz="3220">
                <a:solidFill>
                  <a:schemeClr val="accent5"/>
                </a:solidFill>
                <a:latin typeface="Roboto"/>
                <a:ea typeface="Roboto"/>
                <a:cs typeface="Roboto"/>
                <a:sym typeface="Roboto"/>
              </a:rPr>
              <a:t>Results</a:t>
            </a:r>
            <a:endParaRPr b="1" sz="3220">
              <a:solidFill>
                <a:schemeClr val="accent5"/>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idx="1" type="body"/>
          </p:nvPr>
        </p:nvSpPr>
        <p:spPr>
          <a:xfrm>
            <a:off x="311700" y="976175"/>
            <a:ext cx="4552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id" sz="1500">
                <a:solidFill>
                  <a:schemeClr val="accent5"/>
                </a:solidFill>
                <a:latin typeface="Roboto"/>
                <a:ea typeface="Roboto"/>
                <a:cs typeface="Roboto"/>
                <a:sym typeface="Roboto"/>
              </a:rPr>
              <a:t> 7. 	</a:t>
            </a:r>
            <a:r>
              <a:rPr b="1" lang="id" sz="1500">
                <a:solidFill>
                  <a:schemeClr val="accent5"/>
                </a:solidFill>
                <a:latin typeface="Roboto"/>
                <a:ea typeface="Roboto"/>
                <a:cs typeface="Roboto"/>
                <a:sym typeface="Roboto"/>
              </a:rPr>
              <a:t>Top 5 Products based on revenue value</a:t>
            </a:r>
            <a:endParaRPr b="1" sz="1500">
              <a:solidFill>
                <a:schemeClr val="accent5"/>
              </a:solidFill>
              <a:latin typeface="Roboto"/>
              <a:ea typeface="Roboto"/>
              <a:cs typeface="Roboto"/>
              <a:sym typeface="Roboto"/>
            </a:endParaRPr>
          </a:p>
        </p:txBody>
      </p:sp>
      <p:pic>
        <p:nvPicPr>
          <p:cNvPr id="170" name="Google Shape;170;p26"/>
          <p:cNvPicPr preferRelativeResize="0"/>
          <p:nvPr/>
        </p:nvPicPr>
        <p:blipFill>
          <a:blip r:embed="rId3">
            <a:alphaModFix/>
          </a:blip>
          <a:stretch>
            <a:fillRect/>
          </a:stretch>
        </p:blipFill>
        <p:spPr>
          <a:xfrm>
            <a:off x="311688" y="1446850"/>
            <a:ext cx="3257550" cy="1800225"/>
          </a:xfrm>
          <a:prstGeom prst="rect">
            <a:avLst/>
          </a:prstGeom>
          <a:noFill/>
          <a:ln>
            <a:noFill/>
          </a:ln>
        </p:spPr>
      </p:pic>
      <p:pic>
        <p:nvPicPr>
          <p:cNvPr id="171" name="Google Shape;171;p26"/>
          <p:cNvPicPr preferRelativeResize="0"/>
          <p:nvPr/>
        </p:nvPicPr>
        <p:blipFill>
          <a:blip r:embed="rId4">
            <a:alphaModFix/>
          </a:blip>
          <a:stretch>
            <a:fillRect/>
          </a:stretch>
        </p:blipFill>
        <p:spPr>
          <a:xfrm>
            <a:off x="4472350" y="555725"/>
            <a:ext cx="4671649" cy="3582479"/>
          </a:xfrm>
          <a:prstGeom prst="rect">
            <a:avLst/>
          </a:prstGeom>
          <a:noFill/>
          <a:ln>
            <a:noFill/>
          </a:ln>
        </p:spPr>
      </p:pic>
      <p:sp>
        <p:nvSpPr>
          <p:cNvPr id="172" name="Google Shape;172;p26"/>
          <p:cNvSpPr txBox="1"/>
          <p:nvPr>
            <p:ph type="title"/>
          </p:nvPr>
        </p:nvSpPr>
        <p:spPr>
          <a:xfrm>
            <a:off x="311700" y="166100"/>
            <a:ext cx="8520600" cy="85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id" sz="3220">
                <a:solidFill>
                  <a:schemeClr val="accent5"/>
                </a:solidFill>
                <a:latin typeface="Roboto"/>
                <a:ea typeface="Roboto"/>
                <a:cs typeface="Roboto"/>
                <a:sym typeface="Roboto"/>
              </a:rPr>
              <a:t>Results</a:t>
            </a:r>
            <a:endParaRPr b="1" sz="3220">
              <a:solidFill>
                <a:schemeClr val="accent5"/>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idx="1" type="body"/>
          </p:nvPr>
        </p:nvSpPr>
        <p:spPr>
          <a:xfrm>
            <a:off x="311700" y="976175"/>
            <a:ext cx="4552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id" sz="1500">
                <a:solidFill>
                  <a:schemeClr val="accent5"/>
                </a:solidFill>
                <a:latin typeface="Roboto"/>
                <a:ea typeface="Roboto"/>
                <a:cs typeface="Roboto"/>
                <a:sym typeface="Roboto"/>
              </a:rPr>
              <a:t> 8. 	</a:t>
            </a:r>
            <a:r>
              <a:rPr b="1" lang="id" sz="1500">
                <a:solidFill>
                  <a:schemeClr val="accent5"/>
                </a:solidFill>
                <a:latin typeface="Roboto"/>
                <a:ea typeface="Roboto"/>
                <a:cs typeface="Roboto"/>
                <a:sym typeface="Roboto"/>
              </a:rPr>
              <a:t>Comparison of Profit Value in 2021 and 2022 </a:t>
            </a:r>
            <a:br>
              <a:rPr b="1" lang="id" sz="1500">
                <a:solidFill>
                  <a:schemeClr val="accent5"/>
                </a:solidFill>
                <a:latin typeface="Roboto"/>
                <a:ea typeface="Roboto"/>
                <a:cs typeface="Roboto"/>
                <a:sym typeface="Roboto"/>
              </a:rPr>
            </a:br>
            <a:r>
              <a:rPr b="1" lang="id" sz="1500">
                <a:solidFill>
                  <a:schemeClr val="accent5"/>
                </a:solidFill>
                <a:latin typeface="Roboto"/>
                <a:ea typeface="Roboto"/>
                <a:cs typeface="Roboto"/>
                <a:sym typeface="Roboto"/>
              </a:rPr>
              <a:t>	for Each Category in Percentage Form</a:t>
            </a:r>
            <a:endParaRPr b="1" sz="1500">
              <a:solidFill>
                <a:schemeClr val="accent5"/>
              </a:solidFill>
              <a:latin typeface="Roboto"/>
              <a:ea typeface="Roboto"/>
              <a:cs typeface="Roboto"/>
              <a:sym typeface="Roboto"/>
            </a:endParaRPr>
          </a:p>
        </p:txBody>
      </p:sp>
      <p:pic>
        <p:nvPicPr>
          <p:cNvPr id="178" name="Google Shape;178;p27"/>
          <p:cNvPicPr preferRelativeResize="0"/>
          <p:nvPr/>
        </p:nvPicPr>
        <p:blipFill>
          <a:blip r:embed="rId3">
            <a:alphaModFix/>
          </a:blip>
          <a:stretch>
            <a:fillRect/>
          </a:stretch>
        </p:blipFill>
        <p:spPr>
          <a:xfrm>
            <a:off x="491925" y="1642175"/>
            <a:ext cx="3974700" cy="3218999"/>
          </a:xfrm>
          <a:prstGeom prst="rect">
            <a:avLst/>
          </a:prstGeom>
          <a:noFill/>
          <a:ln>
            <a:noFill/>
          </a:ln>
        </p:spPr>
      </p:pic>
      <p:pic>
        <p:nvPicPr>
          <p:cNvPr id="179" name="Google Shape;179;p27"/>
          <p:cNvPicPr preferRelativeResize="0"/>
          <p:nvPr/>
        </p:nvPicPr>
        <p:blipFill>
          <a:blip r:embed="rId4">
            <a:alphaModFix/>
          </a:blip>
          <a:stretch>
            <a:fillRect/>
          </a:stretch>
        </p:blipFill>
        <p:spPr>
          <a:xfrm>
            <a:off x="5304911" y="0"/>
            <a:ext cx="3839079" cy="5143501"/>
          </a:xfrm>
          <a:prstGeom prst="rect">
            <a:avLst/>
          </a:prstGeom>
          <a:noFill/>
          <a:ln>
            <a:noFill/>
          </a:ln>
        </p:spPr>
      </p:pic>
      <p:sp>
        <p:nvSpPr>
          <p:cNvPr id="180" name="Google Shape;180;p27"/>
          <p:cNvSpPr txBox="1"/>
          <p:nvPr>
            <p:ph type="title"/>
          </p:nvPr>
        </p:nvSpPr>
        <p:spPr>
          <a:xfrm>
            <a:off x="311700" y="166100"/>
            <a:ext cx="8520600" cy="85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id" sz="3220">
                <a:solidFill>
                  <a:schemeClr val="accent5"/>
                </a:solidFill>
                <a:latin typeface="Roboto"/>
                <a:ea typeface="Roboto"/>
                <a:cs typeface="Roboto"/>
                <a:sym typeface="Roboto"/>
              </a:rPr>
              <a:t>Results</a:t>
            </a:r>
            <a:endParaRPr b="1" sz="3220">
              <a:solidFill>
                <a:schemeClr val="accent5"/>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idx="1" type="body"/>
          </p:nvPr>
        </p:nvSpPr>
        <p:spPr>
          <a:xfrm>
            <a:off x="311700" y="976175"/>
            <a:ext cx="4552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id" sz="1500">
                <a:solidFill>
                  <a:schemeClr val="accent5"/>
                </a:solidFill>
                <a:latin typeface="Roboto"/>
                <a:ea typeface="Roboto"/>
                <a:cs typeface="Roboto"/>
                <a:sym typeface="Roboto"/>
              </a:rPr>
              <a:t> 9. 	</a:t>
            </a:r>
            <a:r>
              <a:rPr b="1" lang="id" sz="1500">
                <a:solidFill>
                  <a:schemeClr val="accent5"/>
                </a:solidFill>
                <a:latin typeface="Roboto"/>
                <a:ea typeface="Roboto"/>
                <a:cs typeface="Roboto"/>
                <a:sym typeface="Roboto"/>
              </a:rPr>
              <a:t>Top 5 SKUs with the Highest Profit </a:t>
            </a:r>
            <a:br>
              <a:rPr b="1" lang="id" sz="1500">
                <a:solidFill>
                  <a:schemeClr val="accent5"/>
                </a:solidFill>
                <a:latin typeface="Roboto"/>
                <a:ea typeface="Roboto"/>
                <a:cs typeface="Roboto"/>
                <a:sym typeface="Roboto"/>
              </a:rPr>
            </a:br>
            <a:r>
              <a:rPr b="1" lang="id" sz="1500">
                <a:solidFill>
                  <a:schemeClr val="accent5"/>
                </a:solidFill>
                <a:latin typeface="Roboto"/>
                <a:ea typeface="Roboto"/>
                <a:cs typeface="Roboto"/>
                <a:sym typeface="Roboto"/>
              </a:rPr>
              <a:t>	Contribution in 2022</a:t>
            </a:r>
            <a:endParaRPr b="1" sz="1500">
              <a:solidFill>
                <a:schemeClr val="accent5"/>
              </a:solidFill>
              <a:latin typeface="Roboto"/>
              <a:ea typeface="Roboto"/>
              <a:cs typeface="Roboto"/>
              <a:sym typeface="Roboto"/>
            </a:endParaRPr>
          </a:p>
        </p:txBody>
      </p:sp>
      <p:pic>
        <p:nvPicPr>
          <p:cNvPr id="186" name="Google Shape;186;p28"/>
          <p:cNvPicPr preferRelativeResize="0"/>
          <p:nvPr/>
        </p:nvPicPr>
        <p:blipFill>
          <a:blip r:embed="rId3">
            <a:alphaModFix/>
          </a:blip>
          <a:stretch>
            <a:fillRect/>
          </a:stretch>
        </p:blipFill>
        <p:spPr>
          <a:xfrm>
            <a:off x="3941250" y="0"/>
            <a:ext cx="5202739" cy="5143500"/>
          </a:xfrm>
          <a:prstGeom prst="rect">
            <a:avLst/>
          </a:prstGeom>
          <a:noFill/>
          <a:ln>
            <a:noFill/>
          </a:ln>
        </p:spPr>
      </p:pic>
      <p:pic>
        <p:nvPicPr>
          <p:cNvPr id="187" name="Google Shape;187;p28"/>
          <p:cNvPicPr preferRelativeResize="0"/>
          <p:nvPr/>
        </p:nvPicPr>
        <p:blipFill>
          <a:blip r:embed="rId4">
            <a:alphaModFix/>
          </a:blip>
          <a:stretch>
            <a:fillRect/>
          </a:stretch>
        </p:blipFill>
        <p:spPr>
          <a:xfrm>
            <a:off x="311700" y="1647825"/>
            <a:ext cx="3248025" cy="1847850"/>
          </a:xfrm>
          <a:prstGeom prst="rect">
            <a:avLst/>
          </a:prstGeom>
          <a:noFill/>
          <a:ln>
            <a:noFill/>
          </a:ln>
        </p:spPr>
      </p:pic>
      <p:sp>
        <p:nvSpPr>
          <p:cNvPr id="188" name="Google Shape;188;p28"/>
          <p:cNvSpPr txBox="1"/>
          <p:nvPr>
            <p:ph type="title"/>
          </p:nvPr>
        </p:nvSpPr>
        <p:spPr>
          <a:xfrm>
            <a:off x="311700" y="166100"/>
            <a:ext cx="8520600" cy="85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id" sz="3220">
                <a:solidFill>
                  <a:schemeClr val="accent5"/>
                </a:solidFill>
                <a:latin typeface="Roboto"/>
                <a:ea typeface="Roboto"/>
                <a:cs typeface="Roboto"/>
                <a:sym typeface="Roboto"/>
              </a:rPr>
              <a:t>Results</a:t>
            </a:r>
            <a:endParaRPr b="1" sz="3220">
              <a:solidFill>
                <a:schemeClr val="accent5"/>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idx="1" type="body"/>
          </p:nvPr>
        </p:nvSpPr>
        <p:spPr>
          <a:xfrm>
            <a:off x="311700" y="976175"/>
            <a:ext cx="4552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id" sz="1500">
                <a:solidFill>
                  <a:schemeClr val="accent5"/>
                </a:solidFill>
                <a:latin typeface="Roboto"/>
                <a:ea typeface="Roboto"/>
                <a:cs typeface="Roboto"/>
                <a:sym typeface="Roboto"/>
              </a:rPr>
              <a:t> 10. 	Total</a:t>
            </a:r>
            <a:r>
              <a:rPr b="1" lang="id" sz="1500">
                <a:solidFill>
                  <a:schemeClr val="accent5"/>
                </a:solidFill>
                <a:latin typeface="Roboto"/>
                <a:ea typeface="Roboto"/>
                <a:cs typeface="Roboto"/>
                <a:sym typeface="Roboto"/>
              </a:rPr>
              <a:t> of Unique Order Top 5 Payment </a:t>
            </a:r>
            <a:br>
              <a:rPr b="1" lang="id" sz="1500">
                <a:solidFill>
                  <a:schemeClr val="accent5"/>
                </a:solidFill>
                <a:latin typeface="Roboto"/>
                <a:ea typeface="Roboto"/>
                <a:cs typeface="Roboto"/>
                <a:sym typeface="Roboto"/>
              </a:rPr>
            </a:br>
            <a:r>
              <a:rPr b="1" lang="id" sz="1500">
                <a:solidFill>
                  <a:schemeClr val="accent5"/>
                </a:solidFill>
                <a:latin typeface="Roboto"/>
                <a:ea typeface="Roboto"/>
                <a:cs typeface="Roboto"/>
                <a:sym typeface="Roboto"/>
              </a:rPr>
              <a:t>	Methods in Each Product Category, 2022</a:t>
            </a:r>
            <a:endParaRPr b="1" sz="1500">
              <a:solidFill>
                <a:schemeClr val="accent5"/>
              </a:solidFill>
              <a:latin typeface="Roboto"/>
              <a:ea typeface="Roboto"/>
              <a:cs typeface="Roboto"/>
              <a:sym typeface="Roboto"/>
            </a:endParaRPr>
          </a:p>
        </p:txBody>
      </p:sp>
      <p:pic>
        <p:nvPicPr>
          <p:cNvPr id="194" name="Google Shape;194;p29"/>
          <p:cNvPicPr preferRelativeResize="0"/>
          <p:nvPr/>
        </p:nvPicPr>
        <p:blipFill>
          <a:blip r:embed="rId3">
            <a:alphaModFix/>
          </a:blip>
          <a:stretch>
            <a:fillRect/>
          </a:stretch>
        </p:blipFill>
        <p:spPr>
          <a:xfrm>
            <a:off x="311700" y="1674700"/>
            <a:ext cx="3974700" cy="2830855"/>
          </a:xfrm>
          <a:prstGeom prst="rect">
            <a:avLst/>
          </a:prstGeom>
          <a:noFill/>
          <a:ln>
            <a:noFill/>
          </a:ln>
        </p:spPr>
      </p:pic>
      <p:pic>
        <p:nvPicPr>
          <p:cNvPr id="195" name="Google Shape;195;p29"/>
          <p:cNvPicPr preferRelativeResize="0"/>
          <p:nvPr/>
        </p:nvPicPr>
        <p:blipFill>
          <a:blip r:embed="rId4">
            <a:alphaModFix/>
          </a:blip>
          <a:stretch>
            <a:fillRect/>
          </a:stretch>
        </p:blipFill>
        <p:spPr>
          <a:xfrm>
            <a:off x="4438799" y="13675"/>
            <a:ext cx="4705199" cy="2558077"/>
          </a:xfrm>
          <a:prstGeom prst="rect">
            <a:avLst/>
          </a:prstGeom>
          <a:noFill/>
          <a:ln>
            <a:noFill/>
          </a:ln>
        </p:spPr>
      </p:pic>
      <p:sp>
        <p:nvSpPr>
          <p:cNvPr id="196" name="Google Shape;196;p29"/>
          <p:cNvSpPr txBox="1"/>
          <p:nvPr>
            <p:ph type="title"/>
          </p:nvPr>
        </p:nvSpPr>
        <p:spPr>
          <a:xfrm>
            <a:off x="311700" y="166100"/>
            <a:ext cx="8520600" cy="85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id" sz="3220">
                <a:solidFill>
                  <a:schemeClr val="accent5"/>
                </a:solidFill>
                <a:latin typeface="Roboto"/>
                <a:ea typeface="Roboto"/>
                <a:cs typeface="Roboto"/>
                <a:sym typeface="Roboto"/>
              </a:rPr>
              <a:t>Results</a:t>
            </a:r>
            <a:endParaRPr b="1" sz="3220">
              <a:solidFill>
                <a:schemeClr val="accent5"/>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311700" y="443250"/>
            <a:ext cx="8520600" cy="4257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id" sz="4600">
                <a:solidFill>
                  <a:schemeClr val="accent5"/>
                </a:solidFill>
                <a:latin typeface="Roboto"/>
                <a:ea typeface="Roboto"/>
                <a:cs typeface="Roboto"/>
                <a:sym typeface="Roboto"/>
              </a:rPr>
              <a:t>Final Project Python</a:t>
            </a:r>
            <a:endParaRPr b="1" sz="4600">
              <a:solidFill>
                <a:schemeClr val="accent5"/>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id" sz="3200">
                <a:solidFill>
                  <a:schemeClr val="accent5"/>
                </a:solidFill>
                <a:latin typeface="Roboto"/>
                <a:ea typeface="Roboto"/>
                <a:cs typeface="Roboto"/>
                <a:sym typeface="Roboto"/>
              </a:rPr>
              <a:t>Overview</a:t>
            </a:r>
            <a:endParaRPr b="1" sz="3200">
              <a:solidFill>
                <a:schemeClr val="accent5"/>
              </a:solidFill>
              <a:latin typeface="Roboto"/>
              <a:ea typeface="Roboto"/>
              <a:cs typeface="Roboto"/>
              <a:sym typeface="Roboto"/>
            </a:endParaRPr>
          </a:p>
        </p:txBody>
      </p:sp>
      <p:sp>
        <p:nvSpPr>
          <p:cNvPr id="207" name="Google Shape;20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id"/>
              <a:t>Data yang digunakan adalah </a:t>
            </a:r>
            <a:r>
              <a:rPr lang="id" u="sng">
                <a:solidFill>
                  <a:schemeClr val="accent5"/>
                </a:solidFill>
                <a:hlinkClick r:id="rId3">
                  <a:extLst>
                    <a:ext uri="{A12FA001-AC4F-418D-AE19-62706E023703}">
                      <ahyp:hlinkClr val="tx"/>
                    </a:ext>
                  </a:extLst>
                </a:hlinkClick>
              </a:rPr>
              <a:t>Hotel Booking Demand</a:t>
            </a:r>
            <a:r>
              <a:rPr lang="id"/>
              <a:t> dari Jurnal Internasional milik Antonio. N, de Almeida. A, dan Nunes. L</a:t>
            </a:r>
            <a:endParaRPr/>
          </a:p>
          <a:p>
            <a:pPr indent="0" lvl="0" marL="0" rtl="0" algn="l">
              <a:spcBef>
                <a:spcPts val="1200"/>
              </a:spcBef>
              <a:spcAft>
                <a:spcPts val="0"/>
              </a:spcAft>
              <a:buClr>
                <a:schemeClr val="dk1"/>
              </a:buClr>
              <a:buSzPts val="1100"/>
              <a:buFont typeface="Arial"/>
              <a:buNone/>
            </a:pPr>
            <a:r>
              <a:rPr lang="id" sz="1100"/>
              <a:t>pengerjaan diawali dengan import library python yang kita butuhkan dalam proses pengerjaan</a:t>
            </a:r>
            <a:endParaRPr sz="1100"/>
          </a:p>
          <a:p>
            <a:pPr indent="0" lvl="0" marL="0" rtl="0" algn="l">
              <a:spcBef>
                <a:spcPts val="1200"/>
              </a:spcBef>
              <a:spcAft>
                <a:spcPts val="0"/>
              </a:spcAft>
              <a:buClr>
                <a:schemeClr val="dk1"/>
              </a:buClr>
              <a:buSzPts val="1100"/>
              <a:buFont typeface="Arial"/>
              <a:buNone/>
            </a:pPr>
            <a:r>
              <a:t/>
            </a:r>
            <a:endParaRPr sz="1100"/>
          </a:p>
          <a:p>
            <a:pPr indent="0" lvl="0" marL="0" rtl="0" algn="l">
              <a:spcBef>
                <a:spcPts val="1200"/>
              </a:spcBef>
              <a:spcAft>
                <a:spcPts val="0"/>
              </a:spcAft>
              <a:buClr>
                <a:schemeClr val="dk1"/>
              </a:buClr>
              <a:buSzPts val="1100"/>
              <a:buFont typeface="Arial"/>
              <a:buNone/>
            </a:pPr>
            <a:r>
              <a:t/>
            </a:r>
            <a:endParaRPr sz="1100"/>
          </a:p>
          <a:p>
            <a:pPr indent="0" lvl="0" marL="0" rtl="0" algn="l">
              <a:spcBef>
                <a:spcPts val="1200"/>
              </a:spcBef>
              <a:spcAft>
                <a:spcPts val="0"/>
              </a:spcAft>
              <a:buClr>
                <a:schemeClr val="dk1"/>
              </a:buClr>
              <a:buSzPts val="1100"/>
              <a:buFont typeface="Arial"/>
              <a:buNone/>
            </a:pPr>
            <a:r>
              <a:t/>
            </a:r>
            <a:endParaRPr sz="1100"/>
          </a:p>
          <a:p>
            <a:pPr indent="0" lvl="0" marL="0" rtl="0" algn="l">
              <a:spcBef>
                <a:spcPts val="1200"/>
              </a:spcBef>
              <a:spcAft>
                <a:spcPts val="1200"/>
              </a:spcAft>
              <a:buClr>
                <a:schemeClr val="dk1"/>
              </a:buClr>
              <a:buSzPts val="1100"/>
              <a:buFont typeface="Arial"/>
              <a:buNone/>
            </a:pPr>
            <a:r>
              <a:rPr lang="id" sz="1100"/>
              <a:t>kemudian menggunakan libarary pandas untuk input data</a:t>
            </a:r>
            <a:endParaRPr sz="1100"/>
          </a:p>
        </p:txBody>
      </p:sp>
      <p:pic>
        <p:nvPicPr>
          <p:cNvPr id="208" name="Google Shape;208;p31"/>
          <p:cNvPicPr preferRelativeResize="0"/>
          <p:nvPr/>
        </p:nvPicPr>
        <p:blipFill rotWithShape="1">
          <a:blip r:embed="rId4">
            <a:alphaModFix/>
          </a:blip>
          <a:srcRect b="0" l="0" r="0" t="58447"/>
          <a:stretch/>
        </p:blipFill>
        <p:spPr>
          <a:xfrm>
            <a:off x="354563" y="3626475"/>
            <a:ext cx="8752826" cy="760675"/>
          </a:xfrm>
          <a:prstGeom prst="rect">
            <a:avLst/>
          </a:prstGeom>
          <a:noFill/>
          <a:ln>
            <a:noFill/>
          </a:ln>
        </p:spPr>
      </p:pic>
      <p:pic>
        <p:nvPicPr>
          <p:cNvPr id="209" name="Google Shape;209;p31"/>
          <p:cNvPicPr preferRelativeResize="0"/>
          <p:nvPr/>
        </p:nvPicPr>
        <p:blipFill rotWithShape="1">
          <a:blip r:embed="rId4">
            <a:alphaModFix/>
          </a:blip>
          <a:srcRect b="38953" l="0" r="72610" t="0"/>
          <a:stretch/>
        </p:blipFill>
        <p:spPr>
          <a:xfrm>
            <a:off x="2911500" y="2254750"/>
            <a:ext cx="2504499" cy="1117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1804525" y="1174075"/>
            <a:ext cx="1683300" cy="1683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4" name="Google Shape;64;p14"/>
          <p:cNvPicPr preferRelativeResize="0"/>
          <p:nvPr/>
        </p:nvPicPr>
        <p:blipFill>
          <a:blip r:embed="rId3">
            <a:alphaModFix/>
          </a:blip>
          <a:stretch>
            <a:fillRect/>
          </a:stretch>
        </p:blipFill>
        <p:spPr>
          <a:xfrm>
            <a:off x="1480193" y="549593"/>
            <a:ext cx="2189425" cy="2158479"/>
          </a:xfrm>
          <a:prstGeom prst="rect">
            <a:avLst/>
          </a:prstGeom>
          <a:noFill/>
          <a:ln>
            <a:noFill/>
          </a:ln>
        </p:spPr>
      </p:pic>
      <p:sp>
        <p:nvSpPr>
          <p:cNvPr id="65" name="Google Shape;65;p14"/>
          <p:cNvSpPr txBox="1"/>
          <p:nvPr>
            <p:ph type="ctrTitle"/>
          </p:nvPr>
        </p:nvSpPr>
        <p:spPr>
          <a:xfrm>
            <a:off x="311700" y="327175"/>
            <a:ext cx="8520600" cy="846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id">
                <a:solidFill>
                  <a:schemeClr val="accent5"/>
                </a:solidFill>
                <a:latin typeface="Roboto"/>
                <a:ea typeface="Roboto"/>
                <a:cs typeface="Roboto"/>
                <a:sym typeface="Roboto"/>
              </a:rPr>
              <a:t>Our Team</a:t>
            </a:r>
            <a:endParaRPr b="1">
              <a:solidFill>
                <a:schemeClr val="accent5"/>
              </a:solidFill>
              <a:latin typeface="Roboto"/>
              <a:ea typeface="Roboto"/>
              <a:cs typeface="Roboto"/>
              <a:sym typeface="Roboto"/>
            </a:endParaRPr>
          </a:p>
        </p:txBody>
      </p:sp>
      <p:sp>
        <p:nvSpPr>
          <p:cNvPr id="66" name="Google Shape;66;p14"/>
          <p:cNvSpPr/>
          <p:nvPr/>
        </p:nvSpPr>
        <p:spPr>
          <a:xfrm>
            <a:off x="1330825" y="2439854"/>
            <a:ext cx="2612100" cy="504900"/>
          </a:xfrm>
          <a:prstGeom prst="roundRect">
            <a:avLst>
              <a:gd fmla="val 48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txBox="1"/>
          <p:nvPr>
            <p:ph idx="1" type="subTitle"/>
          </p:nvPr>
        </p:nvSpPr>
        <p:spPr>
          <a:xfrm>
            <a:off x="1416625" y="2467300"/>
            <a:ext cx="2459100" cy="450000"/>
          </a:xfrm>
          <a:prstGeom prst="rect">
            <a:avLst/>
          </a:prstGeom>
          <a:ln>
            <a:noFill/>
          </a:ln>
        </p:spPr>
        <p:txBody>
          <a:bodyPr anchorCtr="0" anchor="t" bIns="91425" lIns="91425" spcFirstLastPara="1" rIns="91425" wrap="square" tIns="91425">
            <a:normAutofit/>
          </a:bodyPr>
          <a:lstStyle/>
          <a:p>
            <a:pPr indent="0" lvl="0" marL="0" rtl="0" algn="ctr">
              <a:spcBef>
                <a:spcPts val="0"/>
              </a:spcBef>
              <a:spcAft>
                <a:spcPts val="0"/>
              </a:spcAft>
              <a:buNone/>
            </a:pPr>
            <a:r>
              <a:rPr b="1" lang="id" sz="1500">
                <a:solidFill>
                  <a:schemeClr val="accent5"/>
                </a:solidFill>
                <a:latin typeface="Roboto"/>
                <a:ea typeface="Roboto"/>
                <a:cs typeface="Roboto"/>
                <a:sym typeface="Roboto"/>
              </a:rPr>
              <a:t>Muhammad Tamam Setia</a:t>
            </a:r>
            <a:endParaRPr b="1" sz="1500">
              <a:solidFill>
                <a:schemeClr val="accent5"/>
              </a:solidFill>
              <a:latin typeface="Roboto"/>
              <a:ea typeface="Roboto"/>
              <a:cs typeface="Roboto"/>
              <a:sym typeface="Roboto"/>
            </a:endParaRPr>
          </a:p>
        </p:txBody>
      </p:sp>
      <p:sp>
        <p:nvSpPr>
          <p:cNvPr id="68" name="Google Shape;68;p14"/>
          <p:cNvSpPr/>
          <p:nvPr/>
        </p:nvSpPr>
        <p:spPr>
          <a:xfrm>
            <a:off x="5693375" y="1174075"/>
            <a:ext cx="1683300" cy="1683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 name="Google Shape;69;p14"/>
          <p:cNvPicPr preferRelativeResize="0"/>
          <p:nvPr/>
        </p:nvPicPr>
        <p:blipFill rotWithShape="1">
          <a:blip r:embed="rId4">
            <a:alphaModFix/>
          </a:blip>
          <a:srcRect b="23240" l="34452" r="0" t="39503"/>
          <a:stretch/>
        </p:blipFill>
        <p:spPr>
          <a:xfrm>
            <a:off x="5684075" y="1040550"/>
            <a:ext cx="1551900" cy="1766699"/>
          </a:xfrm>
          <a:prstGeom prst="rect">
            <a:avLst/>
          </a:prstGeom>
          <a:noFill/>
          <a:ln>
            <a:noFill/>
          </a:ln>
        </p:spPr>
      </p:pic>
      <p:sp>
        <p:nvSpPr>
          <p:cNvPr id="70" name="Google Shape;70;p14"/>
          <p:cNvSpPr/>
          <p:nvPr/>
        </p:nvSpPr>
        <p:spPr>
          <a:xfrm>
            <a:off x="5219675" y="2439854"/>
            <a:ext cx="2612100" cy="504900"/>
          </a:xfrm>
          <a:prstGeom prst="roundRect">
            <a:avLst>
              <a:gd fmla="val 48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txBox="1"/>
          <p:nvPr>
            <p:ph idx="1" type="subTitle"/>
          </p:nvPr>
        </p:nvSpPr>
        <p:spPr>
          <a:xfrm>
            <a:off x="5296175" y="2467925"/>
            <a:ext cx="2459100" cy="450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id" sz="1500">
                <a:solidFill>
                  <a:schemeClr val="accent5"/>
                </a:solidFill>
                <a:latin typeface="Roboto"/>
                <a:ea typeface="Roboto"/>
                <a:cs typeface="Roboto"/>
                <a:sym typeface="Roboto"/>
              </a:rPr>
              <a:t>Devina Ellysia Alfiany</a:t>
            </a:r>
            <a:endParaRPr b="1" sz="1500">
              <a:solidFill>
                <a:schemeClr val="accent5"/>
              </a:solidFill>
              <a:latin typeface="Roboto"/>
              <a:ea typeface="Roboto"/>
              <a:cs typeface="Roboto"/>
              <a:sym typeface="Roboto"/>
            </a:endParaRPr>
          </a:p>
        </p:txBody>
      </p:sp>
      <p:sp>
        <p:nvSpPr>
          <p:cNvPr id="72" name="Google Shape;72;p14"/>
          <p:cNvSpPr/>
          <p:nvPr/>
        </p:nvSpPr>
        <p:spPr>
          <a:xfrm>
            <a:off x="1795225" y="3090350"/>
            <a:ext cx="1683300" cy="1683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3" name="Google Shape;73;p14"/>
          <p:cNvPicPr preferRelativeResize="0"/>
          <p:nvPr/>
        </p:nvPicPr>
        <p:blipFill>
          <a:blip r:embed="rId5">
            <a:alphaModFix/>
          </a:blip>
          <a:stretch>
            <a:fillRect/>
          </a:stretch>
        </p:blipFill>
        <p:spPr>
          <a:xfrm>
            <a:off x="1542162" y="2546868"/>
            <a:ext cx="2189425" cy="2244161"/>
          </a:xfrm>
          <a:prstGeom prst="rect">
            <a:avLst/>
          </a:prstGeom>
          <a:noFill/>
          <a:ln>
            <a:noFill/>
          </a:ln>
        </p:spPr>
      </p:pic>
      <p:sp>
        <p:nvSpPr>
          <p:cNvPr id="74" name="Google Shape;74;p14"/>
          <p:cNvSpPr/>
          <p:nvPr/>
        </p:nvSpPr>
        <p:spPr>
          <a:xfrm>
            <a:off x="924925" y="4356125"/>
            <a:ext cx="3423900" cy="504900"/>
          </a:xfrm>
          <a:prstGeom prst="roundRect">
            <a:avLst>
              <a:gd fmla="val 48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txBox="1"/>
          <p:nvPr>
            <p:ph idx="1" type="subTitle"/>
          </p:nvPr>
        </p:nvSpPr>
        <p:spPr>
          <a:xfrm>
            <a:off x="924925" y="4383575"/>
            <a:ext cx="3423900" cy="45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d" sz="1500">
                <a:solidFill>
                  <a:schemeClr val="accent5"/>
                </a:solidFill>
                <a:latin typeface="Roboto"/>
                <a:ea typeface="Roboto"/>
                <a:cs typeface="Roboto"/>
                <a:sym typeface="Roboto"/>
              </a:rPr>
              <a:t>Muhammad Syauqirrahman Kancana</a:t>
            </a:r>
            <a:endParaRPr b="1" sz="1500">
              <a:solidFill>
                <a:schemeClr val="accent5"/>
              </a:solidFill>
              <a:latin typeface="Roboto"/>
              <a:ea typeface="Roboto"/>
              <a:cs typeface="Roboto"/>
              <a:sym typeface="Roboto"/>
            </a:endParaRPr>
          </a:p>
        </p:txBody>
      </p:sp>
      <p:sp>
        <p:nvSpPr>
          <p:cNvPr id="76" name="Google Shape;76;p14"/>
          <p:cNvSpPr/>
          <p:nvPr/>
        </p:nvSpPr>
        <p:spPr>
          <a:xfrm>
            <a:off x="5693375" y="3163150"/>
            <a:ext cx="1683300" cy="1683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7" name="Google Shape;77;p14"/>
          <p:cNvPicPr preferRelativeResize="0"/>
          <p:nvPr/>
        </p:nvPicPr>
        <p:blipFill>
          <a:blip r:embed="rId6">
            <a:alphaModFix/>
          </a:blip>
          <a:stretch>
            <a:fillRect/>
          </a:stretch>
        </p:blipFill>
        <p:spPr>
          <a:xfrm>
            <a:off x="5693375" y="2930175"/>
            <a:ext cx="1551900" cy="1551900"/>
          </a:xfrm>
          <a:prstGeom prst="rect">
            <a:avLst/>
          </a:prstGeom>
          <a:noFill/>
          <a:ln>
            <a:noFill/>
          </a:ln>
        </p:spPr>
      </p:pic>
      <p:sp>
        <p:nvSpPr>
          <p:cNvPr id="78" name="Google Shape;78;p14"/>
          <p:cNvSpPr/>
          <p:nvPr/>
        </p:nvSpPr>
        <p:spPr>
          <a:xfrm>
            <a:off x="5219675" y="4428929"/>
            <a:ext cx="2612100" cy="504900"/>
          </a:xfrm>
          <a:prstGeom prst="roundRect">
            <a:avLst>
              <a:gd fmla="val 48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txBox="1"/>
          <p:nvPr>
            <p:ph idx="1" type="subTitle"/>
          </p:nvPr>
        </p:nvSpPr>
        <p:spPr>
          <a:xfrm>
            <a:off x="5296175" y="4456375"/>
            <a:ext cx="2459100" cy="450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id" sz="1500">
                <a:solidFill>
                  <a:schemeClr val="accent5"/>
                </a:solidFill>
                <a:latin typeface="Roboto"/>
                <a:ea typeface="Roboto"/>
                <a:cs typeface="Roboto"/>
                <a:sym typeface="Roboto"/>
              </a:rPr>
              <a:t>Taufik Yasir Sukarda</a:t>
            </a:r>
            <a:endParaRPr b="1" sz="1500">
              <a:solidFill>
                <a:schemeClr val="accent5"/>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600"/>
              </a:spcBef>
              <a:spcAft>
                <a:spcPts val="0"/>
              </a:spcAft>
              <a:buClr>
                <a:schemeClr val="dk1"/>
              </a:buClr>
              <a:buSzPts val="1100"/>
              <a:buFont typeface="Arial"/>
              <a:buNone/>
            </a:pPr>
            <a:r>
              <a:rPr b="1" lang="id" sz="1750">
                <a:solidFill>
                  <a:schemeClr val="accent5"/>
                </a:solidFill>
                <a:latin typeface="Roboto"/>
                <a:ea typeface="Roboto"/>
                <a:cs typeface="Roboto"/>
                <a:sym typeface="Roboto"/>
              </a:rPr>
              <a:t>Nomor 1</a:t>
            </a:r>
            <a:endParaRPr b="1" sz="1750">
              <a:solidFill>
                <a:schemeClr val="accent5"/>
              </a:solidFill>
              <a:latin typeface="Roboto"/>
              <a:ea typeface="Roboto"/>
              <a:cs typeface="Roboto"/>
              <a:sym typeface="Roboto"/>
            </a:endParaRPr>
          </a:p>
          <a:p>
            <a:pPr indent="0" lvl="0" marL="457200" rtl="0" algn="l">
              <a:spcBef>
                <a:spcPts val="600"/>
              </a:spcBef>
              <a:spcAft>
                <a:spcPts val="0"/>
              </a:spcAft>
              <a:buClr>
                <a:schemeClr val="dk1"/>
              </a:buClr>
              <a:buSzPts val="1100"/>
              <a:buFont typeface="Arial"/>
              <a:buNone/>
            </a:pPr>
            <a:r>
              <a:rPr b="1" lang="id" sz="1200">
                <a:solidFill>
                  <a:schemeClr val="accent5"/>
                </a:solidFill>
                <a:latin typeface="Roboto"/>
                <a:ea typeface="Roboto"/>
                <a:cs typeface="Roboto"/>
                <a:sym typeface="Roboto"/>
              </a:rPr>
              <a:t>Buatlah fungsi dengan :</a:t>
            </a:r>
            <a:br>
              <a:rPr b="1" lang="id" sz="1200">
                <a:solidFill>
                  <a:schemeClr val="accent5"/>
                </a:solidFill>
                <a:latin typeface="Roboto"/>
                <a:ea typeface="Roboto"/>
                <a:cs typeface="Roboto"/>
                <a:sym typeface="Roboto"/>
              </a:rPr>
            </a:br>
            <a:r>
              <a:rPr b="1" lang="id" sz="1200">
                <a:solidFill>
                  <a:schemeClr val="accent5"/>
                </a:solidFill>
                <a:latin typeface="Roboto"/>
                <a:ea typeface="Roboto"/>
                <a:cs typeface="Roboto"/>
                <a:sym typeface="Roboto"/>
              </a:rPr>
              <a:t>1argumen berupa dataframe untuk mengecek data type,</a:t>
            </a:r>
            <a:br>
              <a:rPr b="1" lang="id" sz="1200">
                <a:solidFill>
                  <a:schemeClr val="accent5"/>
                </a:solidFill>
                <a:latin typeface="Roboto"/>
                <a:ea typeface="Roboto"/>
                <a:cs typeface="Roboto"/>
                <a:sym typeface="Roboto"/>
              </a:rPr>
            </a:br>
            <a:r>
              <a:rPr b="1" lang="id" sz="1200">
                <a:solidFill>
                  <a:schemeClr val="accent5"/>
                </a:solidFill>
                <a:latin typeface="Roboto"/>
                <a:ea typeface="Roboto"/>
                <a:cs typeface="Roboto"/>
                <a:sym typeface="Roboto"/>
              </a:rPr>
              <a:t>untuk mengecek jumlah null value,</a:t>
            </a:r>
            <a:br>
              <a:rPr b="1" lang="id" sz="1200">
                <a:solidFill>
                  <a:schemeClr val="accent5"/>
                </a:solidFill>
                <a:latin typeface="Roboto"/>
                <a:ea typeface="Roboto"/>
                <a:cs typeface="Roboto"/>
                <a:sym typeface="Roboto"/>
              </a:rPr>
            </a:br>
            <a:r>
              <a:rPr b="1" lang="id" sz="1200">
                <a:solidFill>
                  <a:schemeClr val="accent5"/>
                </a:solidFill>
                <a:latin typeface="Roboto"/>
                <a:ea typeface="Roboto"/>
                <a:cs typeface="Roboto"/>
                <a:sym typeface="Roboto"/>
              </a:rPr>
              <a:t>untuk mengecek percent null value,</a:t>
            </a:r>
            <a:br>
              <a:rPr b="1" lang="id" sz="1200">
                <a:solidFill>
                  <a:schemeClr val="accent5"/>
                </a:solidFill>
                <a:latin typeface="Roboto"/>
                <a:ea typeface="Roboto"/>
                <a:cs typeface="Roboto"/>
                <a:sym typeface="Roboto"/>
              </a:rPr>
            </a:br>
            <a:r>
              <a:rPr b="1" lang="id" sz="1200">
                <a:solidFill>
                  <a:schemeClr val="accent5"/>
                </a:solidFill>
                <a:latin typeface="Roboto"/>
                <a:ea typeface="Roboto"/>
                <a:cs typeface="Roboto"/>
                <a:sym typeface="Roboto"/>
              </a:rPr>
              <a:t>serta jumlah unique value tiap kolom yang ada di sebuah dataframe</a:t>
            </a:r>
            <a:endParaRPr b="1" sz="1200">
              <a:solidFill>
                <a:schemeClr val="accent5"/>
              </a:solidFill>
              <a:highlight>
                <a:srgbClr val="383838"/>
              </a:highlight>
              <a:latin typeface="Roboto"/>
              <a:ea typeface="Roboto"/>
              <a:cs typeface="Roboto"/>
              <a:sym typeface="Roboto"/>
            </a:endParaRPr>
          </a:p>
          <a:p>
            <a:pPr indent="0" lvl="0" marL="0" rtl="0" algn="l">
              <a:spcBef>
                <a:spcPts val="500"/>
              </a:spcBef>
              <a:spcAft>
                <a:spcPts val="1200"/>
              </a:spcAft>
              <a:buNone/>
            </a:pPr>
            <a:r>
              <a:t/>
            </a:r>
            <a:endParaRPr sz="1000"/>
          </a:p>
        </p:txBody>
      </p:sp>
      <p:pic>
        <p:nvPicPr>
          <p:cNvPr id="215" name="Google Shape;215;p32"/>
          <p:cNvPicPr preferRelativeResize="0"/>
          <p:nvPr/>
        </p:nvPicPr>
        <p:blipFill>
          <a:blip r:embed="rId3">
            <a:alphaModFix/>
          </a:blip>
          <a:stretch>
            <a:fillRect/>
          </a:stretch>
        </p:blipFill>
        <p:spPr>
          <a:xfrm>
            <a:off x="233350" y="2850475"/>
            <a:ext cx="8677275" cy="1905000"/>
          </a:xfrm>
          <a:prstGeom prst="rect">
            <a:avLst/>
          </a:prstGeom>
          <a:noFill/>
          <a:ln>
            <a:noFill/>
          </a:ln>
        </p:spPr>
      </p:pic>
      <p:pic>
        <p:nvPicPr>
          <p:cNvPr id="216" name="Google Shape;216;p32"/>
          <p:cNvPicPr preferRelativeResize="0"/>
          <p:nvPr/>
        </p:nvPicPr>
        <p:blipFill rotWithShape="1">
          <a:blip r:embed="rId4">
            <a:alphaModFix/>
          </a:blip>
          <a:srcRect b="27330" l="0" r="0" t="0"/>
          <a:stretch/>
        </p:blipFill>
        <p:spPr>
          <a:xfrm>
            <a:off x="6115050" y="0"/>
            <a:ext cx="3028950" cy="3737750"/>
          </a:xfrm>
          <a:prstGeom prst="rect">
            <a:avLst/>
          </a:prstGeom>
          <a:noFill/>
          <a:ln>
            <a:noFill/>
          </a:ln>
        </p:spPr>
      </p:pic>
      <p:sp>
        <p:nvSpPr>
          <p:cNvPr id="217" name="Google Shape;217;p32"/>
          <p:cNvSpPr txBox="1"/>
          <p:nvPr>
            <p:ph type="title"/>
          </p:nvPr>
        </p:nvSpPr>
        <p:spPr>
          <a:xfrm>
            <a:off x="311700" y="166100"/>
            <a:ext cx="8520600" cy="85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id" sz="3220">
                <a:solidFill>
                  <a:schemeClr val="accent5"/>
                </a:solidFill>
                <a:latin typeface="Roboto"/>
                <a:ea typeface="Roboto"/>
                <a:cs typeface="Roboto"/>
                <a:sym typeface="Roboto"/>
              </a:rPr>
              <a:t>Results</a:t>
            </a:r>
            <a:endParaRPr b="1" sz="3220">
              <a:solidFill>
                <a:schemeClr val="accent5"/>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idx="1" type="body"/>
          </p:nvPr>
        </p:nvSpPr>
        <p:spPr>
          <a:xfrm>
            <a:off x="311700" y="1152475"/>
            <a:ext cx="5376600" cy="3416400"/>
          </a:xfrm>
          <a:prstGeom prst="rect">
            <a:avLst/>
          </a:prstGeom>
        </p:spPr>
        <p:txBody>
          <a:bodyPr anchorCtr="0" anchor="t" bIns="91425" lIns="91425" spcFirstLastPara="1" rIns="91425" wrap="square" tIns="91425">
            <a:normAutofit/>
          </a:bodyPr>
          <a:lstStyle/>
          <a:p>
            <a:pPr indent="0" lvl="0" marL="0" rtl="0" algn="l">
              <a:spcBef>
                <a:spcPts val="900"/>
              </a:spcBef>
              <a:spcAft>
                <a:spcPts val="0"/>
              </a:spcAft>
              <a:buClr>
                <a:schemeClr val="dk1"/>
              </a:buClr>
              <a:buSzPts val="1100"/>
              <a:buFont typeface="Arial"/>
              <a:buNone/>
            </a:pPr>
            <a:r>
              <a:rPr b="1" lang="id" sz="1750">
                <a:solidFill>
                  <a:schemeClr val="accent5"/>
                </a:solidFill>
                <a:highlight>
                  <a:srgbClr val="FFFFFF"/>
                </a:highlight>
                <a:latin typeface="Roboto"/>
                <a:ea typeface="Roboto"/>
                <a:cs typeface="Roboto"/>
                <a:sym typeface="Roboto"/>
              </a:rPr>
              <a:t>Nomor 2</a:t>
            </a:r>
            <a:endParaRPr b="1" sz="1750">
              <a:solidFill>
                <a:schemeClr val="accent5"/>
              </a:solidFill>
              <a:highlight>
                <a:srgbClr val="FFFFFF"/>
              </a:highlight>
              <a:latin typeface="Roboto"/>
              <a:ea typeface="Roboto"/>
              <a:cs typeface="Roboto"/>
              <a:sym typeface="Roboto"/>
            </a:endParaRPr>
          </a:p>
          <a:p>
            <a:pPr indent="0" lvl="0" marL="0" rtl="0" algn="l">
              <a:spcBef>
                <a:spcPts val="900"/>
              </a:spcBef>
              <a:spcAft>
                <a:spcPts val="0"/>
              </a:spcAft>
              <a:buClr>
                <a:schemeClr val="dk1"/>
              </a:buClr>
              <a:buSzPts val="1100"/>
              <a:buFont typeface="Arial"/>
              <a:buNone/>
            </a:pPr>
            <a:r>
              <a:rPr b="1" lang="id" sz="1200">
                <a:solidFill>
                  <a:schemeClr val="accent5"/>
                </a:solidFill>
                <a:highlight>
                  <a:srgbClr val="FFFFFF"/>
                </a:highlight>
                <a:latin typeface="Roboto"/>
                <a:ea typeface="Roboto"/>
                <a:cs typeface="Roboto"/>
                <a:sym typeface="Roboto"/>
              </a:rPr>
              <a:t>Ada berapa berapa jumlah pengunjung yang membatalkan reservasi dan yang tidak? Dan dari jumlah tersebut buatlah kesimpulan mengenai proporsisi masing-masing!</a:t>
            </a:r>
            <a:endParaRPr b="1" sz="1200">
              <a:solidFill>
                <a:schemeClr val="accent5"/>
              </a:solidFill>
              <a:highlight>
                <a:srgbClr val="FFFFFF"/>
              </a:highlight>
              <a:latin typeface="Roboto"/>
              <a:ea typeface="Roboto"/>
              <a:cs typeface="Roboto"/>
              <a:sym typeface="Roboto"/>
            </a:endParaRPr>
          </a:p>
          <a:p>
            <a:pPr indent="0" lvl="0" marL="0" rtl="0" algn="l">
              <a:spcBef>
                <a:spcPts val="500"/>
              </a:spcBef>
              <a:spcAft>
                <a:spcPts val="1200"/>
              </a:spcAft>
              <a:buNone/>
            </a:pPr>
            <a:r>
              <a:t/>
            </a:r>
            <a:endParaRPr/>
          </a:p>
        </p:txBody>
      </p:sp>
      <p:pic>
        <p:nvPicPr>
          <p:cNvPr id="223" name="Google Shape;223;p33"/>
          <p:cNvPicPr preferRelativeResize="0"/>
          <p:nvPr/>
        </p:nvPicPr>
        <p:blipFill>
          <a:blip r:embed="rId3">
            <a:alphaModFix/>
          </a:blip>
          <a:stretch>
            <a:fillRect/>
          </a:stretch>
        </p:blipFill>
        <p:spPr>
          <a:xfrm>
            <a:off x="5763438" y="0"/>
            <a:ext cx="3305175" cy="4724400"/>
          </a:xfrm>
          <a:prstGeom prst="rect">
            <a:avLst/>
          </a:prstGeom>
          <a:noFill/>
          <a:ln>
            <a:noFill/>
          </a:ln>
        </p:spPr>
      </p:pic>
      <p:sp>
        <p:nvSpPr>
          <p:cNvPr id="224" name="Google Shape;224;p33"/>
          <p:cNvSpPr txBox="1"/>
          <p:nvPr>
            <p:ph type="title"/>
          </p:nvPr>
        </p:nvSpPr>
        <p:spPr>
          <a:xfrm>
            <a:off x="311700" y="166100"/>
            <a:ext cx="8520600" cy="85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id" sz="3220">
                <a:solidFill>
                  <a:schemeClr val="accent5"/>
                </a:solidFill>
                <a:latin typeface="Roboto"/>
                <a:ea typeface="Roboto"/>
                <a:cs typeface="Roboto"/>
                <a:sym typeface="Roboto"/>
              </a:rPr>
              <a:t>Results</a:t>
            </a:r>
            <a:endParaRPr b="1" sz="3220">
              <a:solidFill>
                <a:schemeClr val="accent5"/>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l">
              <a:spcBef>
                <a:spcPts val="900"/>
              </a:spcBef>
              <a:spcAft>
                <a:spcPts val="0"/>
              </a:spcAft>
              <a:buClr>
                <a:schemeClr val="dk1"/>
              </a:buClr>
              <a:buSzPts val="1100"/>
              <a:buFont typeface="Arial"/>
              <a:buNone/>
            </a:pPr>
            <a:r>
              <a:rPr b="1" lang="id" sz="1750">
                <a:solidFill>
                  <a:schemeClr val="accent5"/>
                </a:solidFill>
                <a:highlight>
                  <a:srgbClr val="FFFFFF"/>
                </a:highlight>
                <a:latin typeface="Roboto"/>
                <a:ea typeface="Roboto"/>
                <a:cs typeface="Roboto"/>
                <a:sym typeface="Roboto"/>
              </a:rPr>
              <a:t>Nomor 3</a:t>
            </a:r>
            <a:endParaRPr b="1" sz="1750">
              <a:solidFill>
                <a:schemeClr val="accent5"/>
              </a:solidFill>
              <a:highlight>
                <a:srgbClr val="FFFFFF"/>
              </a:highlight>
              <a:latin typeface="Roboto"/>
              <a:ea typeface="Roboto"/>
              <a:cs typeface="Roboto"/>
              <a:sym typeface="Roboto"/>
            </a:endParaRPr>
          </a:p>
          <a:p>
            <a:pPr indent="0" lvl="0" marL="0" rtl="0" algn="l">
              <a:spcBef>
                <a:spcPts val="900"/>
              </a:spcBef>
              <a:spcAft>
                <a:spcPts val="0"/>
              </a:spcAft>
              <a:buClr>
                <a:schemeClr val="dk1"/>
              </a:buClr>
              <a:buSzPts val="1100"/>
              <a:buFont typeface="Arial"/>
              <a:buNone/>
            </a:pPr>
            <a:r>
              <a:rPr b="1" lang="id" sz="1200">
                <a:solidFill>
                  <a:schemeClr val="accent5"/>
                </a:solidFill>
                <a:highlight>
                  <a:srgbClr val="FFFFFF"/>
                </a:highlight>
                <a:latin typeface="Roboto"/>
                <a:ea typeface="Roboto"/>
                <a:cs typeface="Roboto"/>
                <a:sym typeface="Roboto"/>
              </a:rPr>
              <a:t>A. Untuk "City Hotel", berapa persen reservasi yang dibatalkan?</a:t>
            </a:r>
            <a:endParaRPr b="1" sz="1200">
              <a:solidFill>
                <a:schemeClr val="accent5"/>
              </a:solidFill>
              <a:highlight>
                <a:srgbClr val="FFFFFF"/>
              </a:highlight>
              <a:latin typeface="Roboto"/>
              <a:ea typeface="Roboto"/>
              <a:cs typeface="Roboto"/>
              <a:sym typeface="Roboto"/>
            </a:endParaRPr>
          </a:p>
          <a:p>
            <a:pPr indent="0" lvl="0" marL="0" rtl="0" algn="l">
              <a:spcBef>
                <a:spcPts val="600"/>
              </a:spcBef>
              <a:spcAft>
                <a:spcPts val="0"/>
              </a:spcAft>
              <a:buNone/>
            </a:pPr>
            <a:r>
              <a:rPr b="1" lang="id" sz="1200">
                <a:solidFill>
                  <a:schemeClr val="accent5"/>
                </a:solidFill>
                <a:highlight>
                  <a:srgbClr val="FFFFFF"/>
                </a:highlight>
                <a:latin typeface="Roboto"/>
                <a:ea typeface="Roboto"/>
                <a:cs typeface="Roboto"/>
                <a:sym typeface="Roboto"/>
              </a:rPr>
              <a:t>B. Untuk "Resort Hotel", berapa persen reservasi yang dibatalkan?</a:t>
            </a:r>
            <a:endParaRPr b="1" sz="1200">
              <a:solidFill>
                <a:schemeClr val="accent5"/>
              </a:solidFill>
              <a:highlight>
                <a:srgbClr val="FFFFFF"/>
              </a:highlight>
              <a:latin typeface="Roboto"/>
              <a:ea typeface="Roboto"/>
              <a:cs typeface="Roboto"/>
              <a:sym typeface="Roboto"/>
            </a:endParaRPr>
          </a:p>
          <a:p>
            <a:pPr indent="0" lvl="0" marL="0" rtl="0" algn="l">
              <a:spcBef>
                <a:spcPts val="600"/>
              </a:spcBef>
              <a:spcAft>
                <a:spcPts val="0"/>
              </a:spcAft>
              <a:buNone/>
            </a:pPr>
            <a:r>
              <a:rPr b="1" lang="id" sz="1200">
                <a:solidFill>
                  <a:schemeClr val="accent5"/>
                </a:solidFill>
                <a:highlight>
                  <a:srgbClr val="FFFFFF"/>
                </a:highlight>
                <a:latin typeface="Roboto"/>
                <a:ea typeface="Roboto"/>
                <a:cs typeface="Roboto"/>
                <a:sym typeface="Roboto"/>
              </a:rPr>
              <a:t>Di hotel jenis apa ditemukan proporsi reservasi yang dibatalkan lebih besar?</a:t>
            </a:r>
            <a:endParaRPr b="1" sz="1200">
              <a:solidFill>
                <a:schemeClr val="accent5"/>
              </a:solidFill>
              <a:highlight>
                <a:srgbClr val="FFFFFF"/>
              </a:highlight>
              <a:latin typeface="Roboto"/>
              <a:ea typeface="Roboto"/>
              <a:cs typeface="Roboto"/>
              <a:sym typeface="Roboto"/>
            </a:endParaRPr>
          </a:p>
          <a:p>
            <a:pPr indent="0" lvl="0" marL="0" rtl="0" algn="l">
              <a:spcBef>
                <a:spcPts val="600"/>
              </a:spcBef>
              <a:spcAft>
                <a:spcPts val="500"/>
              </a:spcAft>
              <a:buNone/>
            </a:pPr>
            <a:r>
              <a:t/>
            </a:r>
            <a:endParaRPr sz="1200">
              <a:solidFill>
                <a:schemeClr val="accent2"/>
              </a:solidFill>
              <a:highlight>
                <a:srgbClr val="FFFFFF"/>
              </a:highlight>
              <a:latin typeface="Roboto"/>
              <a:ea typeface="Roboto"/>
              <a:cs typeface="Roboto"/>
              <a:sym typeface="Roboto"/>
            </a:endParaRPr>
          </a:p>
        </p:txBody>
      </p:sp>
      <p:pic>
        <p:nvPicPr>
          <p:cNvPr id="230" name="Google Shape;230;p34"/>
          <p:cNvPicPr preferRelativeResize="0"/>
          <p:nvPr/>
        </p:nvPicPr>
        <p:blipFill>
          <a:blip r:embed="rId3">
            <a:alphaModFix/>
          </a:blip>
          <a:stretch>
            <a:fillRect/>
          </a:stretch>
        </p:blipFill>
        <p:spPr>
          <a:xfrm>
            <a:off x="1037225" y="2294450"/>
            <a:ext cx="7069550" cy="2849050"/>
          </a:xfrm>
          <a:prstGeom prst="rect">
            <a:avLst/>
          </a:prstGeom>
          <a:noFill/>
          <a:ln>
            <a:noFill/>
          </a:ln>
        </p:spPr>
      </p:pic>
      <p:sp>
        <p:nvSpPr>
          <p:cNvPr id="231" name="Google Shape;231;p34"/>
          <p:cNvSpPr txBox="1"/>
          <p:nvPr>
            <p:ph type="title"/>
          </p:nvPr>
        </p:nvSpPr>
        <p:spPr>
          <a:xfrm>
            <a:off x="311700" y="166100"/>
            <a:ext cx="8520600" cy="85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id" sz="3220">
                <a:solidFill>
                  <a:schemeClr val="accent5"/>
                </a:solidFill>
                <a:latin typeface="Roboto"/>
                <a:ea typeface="Roboto"/>
                <a:cs typeface="Roboto"/>
                <a:sym typeface="Roboto"/>
              </a:rPr>
              <a:t>Results</a:t>
            </a:r>
            <a:endParaRPr b="1" sz="3220">
              <a:solidFill>
                <a:schemeClr val="accent5"/>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5"/>
          <p:cNvSpPr txBox="1"/>
          <p:nvPr>
            <p:ph idx="1" type="body"/>
          </p:nvPr>
        </p:nvSpPr>
        <p:spPr>
          <a:xfrm>
            <a:off x="311700" y="1174250"/>
            <a:ext cx="8520600" cy="3416400"/>
          </a:xfrm>
          <a:prstGeom prst="rect">
            <a:avLst/>
          </a:prstGeom>
        </p:spPr>
        <p:txBody>
          <a:bodyPr anchorCtr="0" anchor="t" bIns="91425" lIns="91425" spcFirstLastPara="1" rIns="91425" wrap="square" tIns="91425">
            <a:normAutofit/>
          </a:bodyPr>
          <a:lstStyle/>
          <a:p>
            <a:pPr indent="0" lvl="0" marL="0" rtl="0" algn="l">
              <a:spcBef>
                <a:spcPts val="900"/>
              </a:spcBef>
              <a:spcAft>
                <a:spcPts val="0"/>
              </a:spcAft>
              <a:buClr>
                <a:schemeClr val="dk1"/>
              </a:buClr>
              <a:buSzPts val="1100"/>
              <a:buFont typeface="Arial"/>
              <a:buNone/>
            </a:pPr>
            <a:r>
              <a:rPr b="1" lang="id" sz="1750">
                <a:solidFill>
                  <a:schemeClr val="accent5"/>
                </a:solidFill>
                <a:highlight>
                  <a:srgbClr val="FFFFFF"/>
                </a:highlight>
                <a:latin typeface="Roboto"/>
                <a:ea typeface="Roboto"/>
                <a:cs typeface="Roboto"/>
                <a:sym typeface="Roboto"/>
              </a:rPr>
              <a:t>Nomor 4</a:t>
            </a:r>
            <a:endParaRPr b="1" sz="1750">
              <a:solidFill>
                <a:schemeClr val="accent5"/>
              </a:solidFill>
              <a:highlight>
                <a:srgbClr val="FFFFFF"/>
              </a:highlight>
              <a:latin typeface="Roboto"/>
              <a:ea typeface="Roboto"/>
              <a:cs typeface="Roboto"/>
              <a:sym typeface="Roboto"/>
            </a:endParaRPr>
          </a:p>
          <a:p>
            <a:pPr indent="0" lvl="0" marL="0" rtl="0" algn="l">
              <a:spcBef>
                <a:spcPts val="900"/>
              </a:spcBef>
              <a:spcAft>
                <a:spcPts val="0"/>
              </a:spcAft>
              <a:buClr>
                <a:schemeClr val="dk1"/>
              </a:buClr>
              <a:buSzPts val="1100"/>
              <a:buFont typeface="Arial"/>
              <a:buNone/>
            </a:pPr>
            <a:r>
              <a:rPr b="1" lang="id" sz="1200">
                <a:solidFill>
                  <a:schemeClr val="accent5"/>
                </a:solidFill>
                <a:highlight>
                  <a:srgbClr val="FFFFFF"/>
                </a:highlight>
                <a:latin typeface="Roboto"/>
                <a:ea typeface="Roboto"/>
                <a:cs typeface="Roboto"/>
                <a:sym typeface="Roboto"/>
              </a:rPr>
              <a:t>Lakukan filter sehingga hanya menampilkan data pengunjung yang tidak membatalkan reservasi. Dan simpan hasilnya dalam variabel </a:t>
            </a:r>
            <a:r>
              <a:rPr b="1" lang="id" sz="1100">
                <a:solidFill>
                  <a:schemeClr val="accent5"/>
                </a:solidFill>
                <a:highlight>
                  <a:srgbClr val="FFFFFF"/>
                </a:highlight>
                <a:latin typeface="Roboto Mono"/>
                <a:ea typeface="Roboto Mono"/>
                <a:cs typeface="Roboto Mono"/>
                <a:sym typeface="Roboto Mono"/>
              </a:rPr>
              <a:t>df_checkout</a:t>
            </a:r>
            <a:r>
              <a:rPr b="1" lang="id" sz="1200">
                <a:solidFill>
                  <a:schemeClr val="accent5"/>
                </a:solidFill>
                <a:highlight>
                  <a:srgbClr val="FFFFFF"/>
                </a:highlight>
                <a:latin typeface="Roboto"/>
                <a:ea typeface="Roboto"/>
                <a:cs typeface="Roboto"/>
                <a:sym typeface="Roboto"/>
              </a:rPr>
              <a:t>.</a:t>
            </a:r>
            <a:endParaRPr b="1" sz="1200">
              <a:solidFill>
                <a:schemeClr val="accent5"/>
              </a:solidFill>
              <a:highlight>
                <a:srgbClr val="FFFFFF"/>
              </a:highlight>
              <a:latin typeface="Roboto"/>
              <a:ea typeface="Roboto"/>
              <a:cs typeface="Roboto"/>
              <a:sym typeface="Roboto"/>
            </a:endParaRPr>
          </a:p>
          <a:p>
            <a:pPr indent="0" lvl="0" marL="0" rtl="0" algn="l">
              <a:spcBef>
                <a:spcPts val="500"/>
              </a:spcBef>
              <a:spcAft>
                <a:spcPts val="1200"/>
              </a:spcAft>
              <a:buNone/>
            </a:pPr>
            <a:r>
              <a:t/>
            </a:r>
            <a:endParaRPr/>
          </a:p>
        </p:txBody>
      </p:sp>
      <p:pic>
        <p:nvPicPr>
          <p:cNvPr id="237" name="Google Shape;237;p35"/>
          <p:cNvPicPr preferRelativeResize="0"/>
          <p:nvPr/>
        </p:nvPicPr>
        <p:blipFill>
          <a:blip r:embed="rId3">
            <a:alphaModFix/>
          </a:blip>
          <a:stretch>
            <a:fillRect/>
          </a:stretch>
        </p:blipFill>
        <p:spPr>
          <a:xfrm>
            <a:off x="2249054" y="2571754"/>
            <a:ext cx="4336525" cy="842150"/>
          </a:xfrm>
          <a:prstGeom prst="rect">
            <a:avLst/>
          </a:prstGeom>
          <a:noFill/>
          <a:ln>
            <a:noFill/>
          </a:ln>
        </p:spPr>
      </p:pic>
      <p:sp>
        <p:nvSpPr>
          <p:cNvPr id="238" name="Google Shape;238;p35"/>
          <p:cNvSpPr txBox="1"/>
          <p:nvPr>
            <p:ph type="title"/>
          </p:nvPr>
        </p:nvSpPr>
        <p:spPr>
          <a:xfrm>
            <a:off x="311700" y="166100"/>
            <a:ext cx="8520600" cy="85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id" sz="3220">
                <a:solidFill>
                  <a:schemeClr val="accent5"/>
                </a:solidFill>
                <a:latin typeface="Roboto"/>
                <a:ea typeface="Roboto"/>
                <a:cs typeface="Roboto"/>
                <a:sym typeface="Roboto"/>
              </a:rPr>
              <a:t>Results</a:t>
            </a:r>
            <a:endParaRPr b="1" sz="3220">
              <a:solidFill>
                <a:schemeClr val="accent5"/>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6"/>
          <p:cNvSpPr txBox="1"/>
          <p:nvPr>
            <p:ph idx="1" type="body"/>
          </p:nvPr>
        </p:nvSpPr>
        <p:spPr>
          <a:xfrm>
            <a:off x="311700" y="1152475"/>
            <a:ext cx="4624800" cy="3416400"/>
          </a:xfrm>
          <a:prstGeom prst="rect">
            <a:avLst/>
          </a:prstGeom>
        </p:spPr>
        <p:txBody>
          <a:bodyPr anchorCtr="0" anchor="t" bIns="91425" lIns="91425" spcFirstLastPara="1" rIns="91425" wrap="square" tIns="91425">
            <a:normAutofit/>
          </a:bodyPr>
          <a:lstStyle/>
          <a:p>
            <a:pPr indent="0" lvl="0" marL="0" rtl="0" algn="l">
              <a:spcBef>
                <a:spcPts val="900"/>
              </a:spcBef>
              <a:spcAft>
                <a:spcPts val="0"/>
              </a:spcAft>
              <a:buClr>
                <a:schemeClr val="dk1"/>
              </a:buClr>
              <a:buSzPts val="1100"/>
              <a:buFont typeface="Arial"/>
              <a:buNone/>
            </a:pPr>
            <a:r>
              <a:rPr b="1" lang="id" sz="1750">
                <a:solidFill>
                  <a:schemeClr val="accent5"/>
                </a:solidFill>
                <a:highlight>
                  <a:schemeClr val="lt1"/>
                </a:highlight>
                <a:latin typeface="Roboto"/>
                <a:ea typeface="Roboto"/>
                <a:cs typeface="Roboto"/>
                <a:sym typeface="Roboto"/>
              </a:rPr>
              <a:t>Nomor 5</a:t>
            </a:r>
            <a:endParaRPr b="1" sz="1750">
              <a:solidFill>
                <a:schemeClr val="accent5"/>
              </a:solidFill>
              <a:highlight>
                <a:schemeClr val="lt1"/>
              </a:highlight>
              <a:latin typeface="Roboto"/>
              <a:ea typeface="Roboto"/>
              <a:cs typeface="Roboto"/>
              <a:sym typeface="Roboto"/>
            </a:endParaRPr>
          </a:p>
          <a:p>
            <a:pPr indent="0" lvl="0" marL="0" rtl="0" algn="l">
              <a:lnSpc>
                <a:spcPct val="90000"/>
              </a:lnSpc>
              <a:spcBef>
                <a:spcPts val="900"/>
              </a:spcBef>
              <a:spcAft>
                <a:spcPts val="0"/>
              </a:spcAft>
              <a:buNone/>
            </a:pPr>
            <a:r>
              <a:rPr b="1" lang="id" sz="1000">
                <a:solidFill>
                  <a:schemeClr val="accent5"/>
                </a:solidFill>
                <a:latin typeface="Roboto"/>
                <a:ea typeface="Roboto"/>
                <a:cs typeface="Roboto"/>
                <a:sym typeface="Roboto"/>
              </a:rPr>
              <a:t>A. Tampilkan jumlah reservasi tiap bulan kedatangan untuk masing-masing jenis hotel.</a:t>
            </a:r>
            <a:endParaRPr b="1" sz="1000">
              <a:solidFill>
                <a:schemeClr val="accent5"/>
              </a:solidFill>
              <a:latin typeface="Roboto"/>
              <a:ea typeface="Roboto"/>
              <a:cs typeface="Roboto"/>
              <a:sym typeface="Roboto"/>
            </a:endParaRPr>
          </a:p>
          <a:p>
            <a:pPr indent="0" lvl="0" marL="0" rtl="0" algn="l">
              <a:lnSpc>
                <a:spcPct val="90000"/>
              </a:lnSpc>
              <a:spcBef>
                <a:spcPts val="600"/>
              </a:spcBef>
              <a:spcAft>
                <a:spcPts val="0"/>
              </a:spcAft>
              <a:buNone/>
            </a:pPr>
            <a:r>
              <a:rPr b="1" lang="id" sz="1000">
                <a:solidFill>
                  <a:schemeClr val="accent5"/>
                </a:solidFill>
                <a:latin typeface="Roboto"/>
                <a:ea typeface="Roboto"/>
                <a:cs typeface="Roboto"/>
                <a:sym typeface="Roboto"/>
              </a:rPr>
              <a:t>B. Lalu di bulan apa terdapat reservasi yang paling banyak di masing-masing jenis hotel? Buatlah kesimpulan apakah trennya sama di kedua jenis hotel?</a:t>
            </a:r>
            <a:endParaRPr b="1" sz="1000">
              <a:solidFill>
                <a:schemeClr val="accent5"/>
              </a:solidFill>
              <a:latin typeface="Roboto"/>
              <a:ea typeface="Roboto"/>
              <a:cs typeface="Roboto"/>
              <a:sym typeface="Roboto"/>
            </a:endParaRPr>
          </a:p>
          <a:p>
            <a:pPr indent="0" lvl="0" marL="0" rtl="0" algn="l">
              <a:lnSpc>
                <a:spcPct val="90000"/>
              </a:lnSpc>
              <a:spcBef>
                <a:spcPts val="600"/>
              </a:spcBef>
              <a:spcAft>
                <a:spcPts val="0"/>
              </a:spcAft>
              <a:buNone/>
            </a:pPr>
            <a:r>
              <a:rPr b="1" lang="id" sz="1000">
                <a:solidFill>
                  <a:schemeClr val="accent5"/>
                </a:solidFill>
                <a:latin typeface="Roboto"/>
                <a:ea typeface="Roboto"/>
                <a:cs typeface="Roboto"/>
                <a:sym typeface="Roboto"/>
              </a:rPr>
              <a:t>C. Lakukan seperti point B namun dengan nama bulan yang sudah di-mapping menjadi bulan dalam angka</a:t>
            </a:r>
            <a:endParaRPr b="1" sz="1000">
              <a:solidFill>
                <a:schemeClr val="accent5"/>
              </a:solidFill>
              <a:latin typeface="Roboto"/>
              <a:ea typeface="Roboto"/>
              <a:cs typeface="Roboto"/>
              <a:sym typeface="Roboto"/>
            </a:endParaRPr>
          </a:p>
          <a:p>
            <a:pPr indent="0" lvl="0" marL="0" rtl="0" algn="l">
              <a:spcBef>
                <a:spcPts val="600"/>
              </a:spcBef>
              <a:spcAft>
                <a:spcPts val="0"/>
              </a:spcAft>
              <a:buNone/>
            </a:pPr>
            <a:r>
              <a:t/>
            </a:r>
            <a:endParaRPr sz="1200">
              <a:solidFill>
                <a:srgbClr val="D5D5D5"/>
              </a:solidFill>
              <a:highlight>
                <a:srgbClr val="383838"/>
              </a:highlight>
              <a:latin typeface="Roboto"/>
              <a:ea typeface="Roboto"/>
              <a:cs typeface="Roboto"/>
              <a:sym typeface="Roboto"/>
            </a:endParaRPr>
          </a:p>
          <a:p>
            <a:pPr indent="0" lvl="0" marL="0" rtl="0" algn="l">
              <a:spcBef>
                <a:spcPts val="600"/>
              </a:spcBef>
              <a:spcAft>
                <a:spcPts val="500"/>
              </a:spcAft>
              <a:buClr>
                <a:schemeClr val="dk1"/>
              </a:buClr>
              <a:buSzPts val="1100"/>
              <a:buFont typeface="Arial"/>
              <a:buNone/>
            </a:pPr>
            <a:r>
              <a:t/>
            </a:r>
            <a:endParaRPr sz="1200">
              <a:solidFill>
                <a:schemeClr val="accent2"/>
              </a:solidFill>
              <a:highlight>
                <a:schemeClr val="lt1"/>
              </a:highlight>
              <a:latin typeface="Roboto"/>
              <a:ea typeface="Roboto"/>
              <a:cs typeface="Roboto"/>
              <a:sym typeface="Roboto"/>
            </a:endParaRPr>
          </a:p>
        </p:txBody>
      </p:sp>
      <p:pic>
        <p:nvPicPr>
          <p:cNvPr id="244" name="Google Shape;244;p36"/>
          <p:cNvPicPr preferRelativeResize="0"/>
          <p:nvPr/>
        </p:nvPicPr>
        <p:blipFill>
          <a:blip r:embed="rId3">
            <a:alphaModFix/>
          </a:blip>
          <a:stretch>
            <a:fillRect/>
          </a:stretch>
        </p:blipFill>
        <p:spPr>
          <a:xfrm>
            <a:off x="4936500" y="996888"/>
            <a:ext cx="3902700" cy="3727579"/>
          </a:xfrm>
          <a:prstGeom prst="rect">
            <a:avLst/>
          </a:prstGeom>
          <a:noFill/>
          <a:ln>
            <a:noFill/>
          </a:ln>
        </p:spPr>
      </p:pic>
      <p:sp>
        <p:nvSpPr>
          <p:cNvPr id="245" name="Google Shape;245;p36"/>
          <p:cNvSpPr txBox="1"/>
          <p:nvPr/>
        </p:nvSpPr>
        <p:spPr>
          <a:xfrm>
            <a:off x="4877250" y="596700"/>
            <a:ext cx="402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t>5A</a:t>
            </a:r>
            <a:endParaRPr/>
          </a:p>
        </p:txBody>
      </p:sp>
      <p:sp>
        <p:nvSpPr>
          <p:cNvPr id="246" name="Google Shape;246;p36"/>
          <p:cNvSpPr txBox="1"/>
          <p:nvPr>
            <p:ph type="title"/>
          </p:nvPr>
        </p:nvSpPr>
        <p:spPr>
          <a:xfrm>
            <a:off x="311700" y="166100"/>
            <a:ext cx="8520600" cy="85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id" sz="3220">
                <a:solidFill>
                  <a:schemeClr val="accent5"/>
                </a:solidFill>
                <a:latin typeface="Roboto"/>
                <a:ea typeface="Roboto"/>
                <a:cs typeface="Roboto"/>
                <a:sym typeface="Roboto"/>
              </a:rPr>
              <a:t>Results</a:t>
            </a:r>
            <a:endParaRPr b="1" sz="3220">
              <a:solidFill>
                <a:schemeClr val="accent5"/>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7"/>
          <p:cNvSpPr txBox="1"/>
          <p:nvPr>
            <p:ph idx="1" type="body"/>
          </p:nvPr>
        </p:nvSpPr>
        <p:spPr>
          <a:xfrm>
            <a:off x="311700" y="1152475"/>
            <a:ext cx="4624800" cy="3416400"/>
          </a:xfrm>
          <a:prstGeom prst="rect">
            <a:avLst/>
          </a:prstGeom>
        </p:spPr>
        <p:txBody>
          <a:bodyPr anchorCtr="0" anchor="t" bIns="91425" lIns="91425" spcFirstLastPara="1" rIns="91425" wrap="square" tIns="91425">
            <a:normAutofit/>
          </a:bodyPr>
          <a:lstStyle/>
          <a:p>
            <a:pPr indent="0" lvl="0" marL="0" rtl="0" algn="l">
              <a:spcBef>
                <a:spcPts val="900"/>
              </a:spcBef>
              <a:spcAft>
                <a:spcPts val="0"/>
              </a:spcAft>
              <a:buClr>
                <a:schemeClr val="dk1"/>
              </a:buClr>
              <a:buSzPts val="1100"/>
              <a:buFont typeface="Arial"/>
              <a:buNone/>
            </a:pPr>
            <a:r>
              <a:rPr b="1" lang="id" sz="1750">
                <a:solidFill>
                  <a:schemeClr val="accent5"/>
                </a:solidFill>
                <a:highlight>
                  <a:schemeClr val="lt1"/>
                </a:highlight>
                <a:latin typeface="Roboto"/>
                <a:ea typeface="Roboto"/>
                <a:cs typeface="Roboto"/>
                <a:sym typeface="Roboto"/>
              </a:rPr>
              <a:t>Nomor 5</a:t>
            </a:r>
            <a:endParaRPr b="1" sz="1750">
              <a:solidFill>
                <a:schemeClr val="accent5"/>
              </a:solidFill>
              <a:highlight>
                <a:schemeClr val="lt1"/>
              </a:highlight>
              <a:latin typeface="Roboto"/>
              <a:ea typeface="Roboto"/>
              <a:cs typeface="Roboto"/>
              <a:sym typeface="Roboto"/>
            </a:endParaRPr>
          </a:p>
          <a:p>
            <a:pPr indent="0" lvl="0" marL="0" rtl="0" algn="l">
              <a:lnSpc>
                <a:spcPct val="90000"/>
              </a:lnSpc>
              <a:spcBef>
                <a:spcPts val="900"/>
              </a:spcBef>
              <a:spcAft>
                <a:spcPts val="0"/>
              </a:spcAft>
              <a:buNone/>
            </a:pPr>
            <a:r>
              <a:rPr b="1" lang="id" sz="1000">
                <a:solidFill>
                  <a:schemeClr val="accent5"/>
                </a:solidFill>
                <a:latin typeface="Roboto"/>
                <a:ea typeface="Roboto"/>
                <a:cs typeface="Roboto"/>
                <a:sym typeface="Roboto"/>
              </a:rPr>
              <a:t>A. Tampilkan jumlah reservasi tiap bulan kedatangan untuk masing-masing jenis hotel.</a:t>
            </a:r>
            <a:endParaRPr b="1" sz="1000">
              <a:solidFill>
                <a:schemeClr val="accent5"/>
              </a:solidFill>
              <a:latin typeface="Roboto"/>
              <a:ea typeface="Roboto"/>
              <a:cs typeface="Roboto"/>
              <a:sym typeface="Roboto"/>
            </a:endParaRPr>
          </a:p>
          <a:p>
            <a:pPr indent="0" lvl="0" marL="0" rtl="0" algn="l">
              <a:lnSpc>
                <a:spcPct val="90000"/>
              </a:lnSpc>
              <a:spcBef>
                <a:spcPts val="600"/>
              </a:spcBef>
              <a:spcAft>
                <a:spcPts val="0"/>
              </a:spcAft>
              <a:buNone/>
            </a:pPr>
            <a:r>
              <a:rPr b="1" lang="id" sz="1000">
                <a:solidFill>
                  <a:schemeClr val="accent5"/>
                </a:solidFill>
                <a:latin typeface="Roboto"/>
                <a:ea typeface="Roboto"/>
                <a:cs typeface="Roboto"/>
                <a:sym typeface="Roboto"/>
              </a:rPr>
              <a:t>B. Lalu di bulan apa terdapat reservasi yang paling banyak di masing-masing jenis hotel? </a:t>
            </a:r>
            <a:r>
              <a:rPr b="1" lang="id" sz="1000">
                <a:solidFill>
                  <a:schemeClr val="accent5"/>
                </a:solidFill>
                <a:latin typeface="Roboto"/>
                <a:ea typeface="Roboto"/>
                <a:cs typeface="Roboto"/>
                <a:sym typeface="Roboto"/>
              </a:rPr>
              <a:t>Buatlah kesimpulan</a:t>
            </a:r>
            <a:r>
              <a:rPr b="1" lang="id" sz="1000">
                <a:solidFill>
                  <a:schemeClr val="accent5"/>
                </a:solidFill>
                <a:latin typeface="Roboto"/>
                <a:ea typeface="Roboto"/>
                <a:cs typeface="Roboto"/>
                <a:sym typeface="Roboto"/>
              </a:rPr>
              <a:t> apakah trennya sama di kedua jenis hotel?</a:t>
            </a:r>
            <a:endParaRPr b="1" sz="1000">
              <a:solidFill>
                <a:schemeClr val="accent5"/>
              </a:solidFill>
              <a:latin typeface="Roboto"/>
              <a:ea typeface="Roboto"/>
              <a:cs typeface="Roboto"/>
              <a:sym typeface="Roboto"/>
            </a:endParaRPr>
          </a:p>
          <a:p>
            <a:pPr indent="0" lvl="0" marL="0" rtl="0" algn="l">
              <a:lnSpc>
                <a:spcPct val="90000"/>
              </a:lnSpc>
              <a:spcBef>
                <a:spcPts val="600"/>
              </a:spcBef>
              <a:spcAft>
                <a:spcPts val="0"/>
              </a:spcAft>
              <a:buNone/>
            </a:pPr>
            <a:r>
              <a:rPr b="1" lang="id" sz="1000">
                <a:solidFill>
                  <a:schemeClr val="accent5"/>
                </a:solidFill>
                <a:latin typeface="Roboto"/>
                <a:ea typeface="Roboto"/>
                <a:cs typeface="Roboto"/>
                <a:sym typeface="Roboto"/>
              </a:rPr>
              <a:t>C. Lakukan seperti point B namun dengan nama bulan yang sudah di-mapping menjadi bulan dalam angka</a:t>
            </a:r>
            <a:endParaRPr b="1" sz="1000">
              <a:solidFill>
                <a:schemeClr val="accent5"/>
              </a:solidFill>
              <a:latin typeface="Roboto"/>
              <a:ea typeface="Roboto"/>
              <a:cs typeface="Roboto"/>
              <a:sym typeface="Roboto"/>
            </a:endParaRPr>
          </a:p>
          <a:p>
            <a:pPr indent="0" lvl="0" marL="0" rtl="0" algn="l">
              <a:spcBef>
                <a:spcPts val="600"/>
              </a:spcBef>
              <a:spcAft>
                <a:spcPts val="0"/>
              </a:spcAft>
              <a:buNone/>
            </a:pPr>
            <a:r>
              <a:t/>
            </a:r>
            <a:endParaRPr sz="1200">
              <a:solidFill>
                <a:srgbClr val="D5D5D5"/>
              </a:solidFill>
              <a:highlight>
                <a:srgbClr val="383838"/>
              </a:highlight>
              <a:latin typeface="Roboto"/>
              <a:ea typeface="Roboto"/>
              <a:cs typeface="Roboto"/>
              <a:sym typeface="Roboto"/>
            </a:endParaRPr>
          </a:p>
          <a:p>
            <a:pPr indent="0" lvl="0" marL="0" rtl="0" algn="l">
              <a:spcBef>
                <a:spcPts val="600"/>
              </a:spcBef>
              <a:spcAft>
                <a:spcPts val="500"/>
              </a:spcAft>
              <a:buClr>
                <a:schemeClr val="dk1"/>
              </a:buClr>
              <a:buSzPts val="1100"/>
              <a:buFont typeface="Arial"/>
              <a:buNone/>
            </a:pPr>
            <a:r>
              <a:t/>
            </a:r>
            <a:endParaRPr sz="1200">
              <a:solidFill>
                <a:schemeClr val="accent2"/>
              </a:solidFill>
              <a:highlight>
                <a:schemeClr val="lt1"/>
              </a:highlight>
              <a:latin typeface="Roboto"/>
              <a:ea typeface="Roboto"/>
              <a:cs typeface="Roboto"/>
              <a:sym typeface="Roboto"/>
            </a:endParaRPr>
          </a:p>
        </p:txBody>
      </p:sp>
      <p:pic>
        <p:nvPicPr>
          <p:cNvPr id="252" name="Google Shape;252;p37"/>
          <p:cNvPicPr preferRelativeResize="0"/>
          <p:nvPr/>
        </p:nvPicPr>
        <p:blipFill>
          <a:blip r:embed="rId3">
            <a:alphaModFix/>
          </a:blip>
          <a:stretch>
            <a:fillRect/>
          </a:stretch>
        </p:blipFill>
        <p:spPr>
          <a:xfrm>
            <a:off x="5012650" y="996888"/>
            <a:ext cx="3097866" cy="3820975"/>
          </a:xfrm>
          <a:prstGeom prst="rect">
            <a:avLst/>
          </a:prstGeom>
          <a:noFill/>
          <a:ln>
            <a:noFill/>
          </a:ln>
        </p:spPr>
      </p:pic>
      <p:sp>
        <p:nvSpPr>
          <p:cNvPr id="253" name="Google Shape;253;p37"/>
          <p:cNvSpPr txBox="1"/>
          <p:nvPr/>
        </p:nvSpPr>
        <p:spPr>
          <a:xfrm>
            <a:off x="4877250" y="596700"/>
            <a:ext cx="402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t>5B</a:t>
            </a:r>
            <a:endParaRPr/>
          </a:p>
        </p:txBody>
      </p:sp>
      <p:sp>
        <p:nvSpPr>
          <p:cNvPr id="254" name="Google Shape;254;p37"/>
          <p:cNvSpPr txBox="1"/>
          <p:nvPr>
            <p:ph type="title"/>
          </p:nvPr>
        </p:nvSpPr>
        <p:spPr>
          <a:xfrm>
            <a:off x="311700" y="166100"/>
            <a:ext cx="8520600" cy="85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id" sz="3220">
                <a:solidFill>
                  <a:schemeClr val="accent5"/>
                </a:solidFill>
                <a:latin typeface="Roboto"/>
                <a:ea typeface="Roboto"/>
                <a:cs typeface="Roboto"/>
                <a:sym typeface="Roboto"/>
              </a:rPr>
              <a:t>Results</a:t>
            </a:r>
            <a:endParaRPr b="1" sz="3220">
              <a:solidFill>
                <a:schemeClr val="accent5"/>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8"/>
          <p:cNvSpPr txBox="1"/>
          <p:nvPr>
            <p:ph idx="1" type="body"/>
          </p:nvPr>
        </p:nvSpPr>
        <p:spPr>
          <a:xfrm>
            <a:off x="311700" y="1152475"/>
            <a:ext cx="4624800" cy="3416400"/>
          </a:xfrm>
          <a:prstGeom prst="rect">
            <a:avLst/>
          </a:prstGeom>
        </p:spPr>
        <p:txBody>
          <a:bodyPr anchorCtr="0" anchor="t" bIns="91425" lIns="91425" spcFirstLastPara="1" rIns="91425" wrap="square" tIns="91425">
            <a:normAutofit/>
          </a:bodyPr>
          <a:lstStyle/>
          <a:p>
            <a:pPr indent="0" lvl="0" marL="0" rtl="0" algn="l">
              <a:spcBef>
                <a:spcPts val="900"/>
              </a:spcBef>
              <a:spcAft>
                <a:spcPts val="0"/>
              </a:spcAft>
              <a:buClr>
                <a:schemeClr val="dk1"/>
              </a:buClr>
              <a:buSzPts val="1100"/>
              <a:buFont typeface="Arial"/>
              <a:buNone/>
            </a:pPr>
            <a:r>
              <a:rPr b="1" lang="id" sz="1750">
                <a:solidFill>
                  <a:schemeClr val="accent5"/>
                </a:solidFill>
                <a:highlight>
                  <a:schemeClr val="lt1"/>
                </a:highlight>
                <a:latin typeface="Roboto"/>
                <a:ea typeface="Roboto"/>
                <a:cs typeface="Roboto"/>
                <a:sym typeface="Roboto"/>
              </a:rPr>
              <a:t>Nomor 5</a:t>
            </a:r>
            <a:endParaRPr b="1" sz="1750">
              <a:solidFill>
                <a:schemeClr val="accent5"/>
              </a:solidFill>
              <a:highlight>
                <a:schemeClr val="lt1"/>
              </a:highlight>
              <a:latin typeface="Roboto"/>
              <a:ea typeface="Roboto"/>
              <a:cs typeface="Roboto"/>
              <a:sym typeface="Roboto"/>
            </a:endParaRPr>
          </a:p>
          <a:p>
            <a:pPr indent="0" lvl="0" marL="0" rtl="0" algn="l">
              <a:lnSpc>
                <a:spcPct val="90000"/>
              </a:lnSpc>
              <a:spcBef>
                <a:spcPts val="900"/>
              </a:spcBef>
              <a:spcAft>
                <a:spcPts val="0"/>
              </a:spcAft>
              <a:buNone/>
            </a:pPr>
            <a:r>
              <a:rPr b="1" lang="id" sz="1000">
                <a:solidFill>
                  <a:schemeClr val="accent5"/>
                </a:solidFill>
                <a:latin typeface="Roboto"/>
                <a:ea typeface="Roboto"/>
                <a:cs typeface="Roboto"/>
                <a:sym typeface="Roboto"/>
              </a:rPr>
              <a:t>A. Tampilkan jumlah reservasi tiap bulan kedatangan untuk masing-masing jenis hotel.</a:t>
            </a:r>
            <a:endParaRPr b="1" sz="1000">
              <a:solidFill>
                <a:schemeClr val="accent5"/>
              </a:solidFill>
              <a:latin typeface="Roboto"/>
              <a:ea typeface="Roboto"/>
              <a:cs typeface="Roboto"/>
              <a:sym typeface="Roboto"/>
            </a:endParaRPr>
          </a:p>
          <a:p>
            <a:pPr indent="0" lvl="0" marL="0" rtl="0" algn="l">
              <a:lnSpc>
                <a:spcPct val="90000"/>
              </a:lnSpc>
              <a:spcBef>
                <a:spcPts val="600"/>
              </a:spcBef>
              <a:spcAft>
                <a:spcPts val="0"/>
              </a:spcAft>
              <a:buNone/>
            </a:pPr>
            <a:r>
              <a:rPr b="1" lang="id" sz="1000">
                <a:solidFill>
                  <a:schemeClr val="accent5"/>
                </a:solidFill>
                <a:latin typeface="Roboto"/>
                <a:ea typeface="Roboto"/>
                <a:cs typeface="Roboto"/>
                <a:sym typeface="Roboto"/>
              </a:rPr>
              <a:t>B. Lalu di bulan apa terdapat reservasi yang paling banyak di masing-masing jenis hotel? </a:t>
            </a:r>
            <a:r>
              <a:rPr b="1" lang="id" sz="1000">
                <a:solidFill>
                  <a:schemeClr val="accent5"/>
                </a:solidFill>
                <a:latin typeface="Roboto"/>
                <a:ea typeface="Roboto"/>
                <a:cs typeface="Roboto"/>
                <a:sym typeface="Roboto"/>
              </a:rPr>
              <a:t>Buatlah kesimpulan</a:t>
            </a:r>
            <a:r>
              <a:rPr b="1" lang="id" sz="1000">
                <a:solidFill>
                  <a:schemeClr val="accent5"/>
                </a:solidFill>
                <a:latin typeface="Roboto"/>
                <a:ea typeface="Roboto"/>
                <a:cs typeface="Roboto"/>
                <a:sym typeface="Roboto"/>
              </a:rPr>
              <a:t> apakah trennya sama di kedua jenis hotel?</a:t>
            </a:r>
            <a:endParaRPr b="1" sz="1000">
              <a:solidFill>
                <a:schemeClr val="accent5"/>
              </a:solidFill>
              <a:latin typeface="Roboto"/>
              <a:ea typeface="Roboto"/>
              <a:cs typeface="Roboto"/>
              <a:sym typeface="Roboto"/>
            </a:endParaRPr>
          </a:p>
          <a:p>
            <a:pPr indent="0" lvl="0" marL="0" rtl="0" algn="l">
              <a:lnSpc>
                <a:spcPct val="90000"/>
              </a:lnSpc>
              <a:spcBef>
                <a:spcPts val="600"/>
              </a:spcBef>
              <a:spcAft>
                <a:spcPts val="0"/>
              </a:spcAft>
              <a:buNone/>
            </a:pPr>
            <a:r>
              <a:rPr b="1" lang="id" sz="1000">
                <a:solidFill>
                  <a:schemeClr val="accent5"/>
                </a:solidFill>
                <a:latin typeface="Roboto"/>
                <a:ea typeface="Roboto"/>
                <a:cs typeface="Roboto"/>
                <a:sym typeface="Roboto"/>
              </a:rPr>
              <a:t>C. Lakukan seperti point B namun dengan nama bulan yang sudah di-mapping menjadi bulan dalam angka</a:t>
            </a:r>
            <a:endParaRPr b="1" sz="1000">
              <a:solidFill>
                <a:schemeClr val="accent5"/>
              </a:solidFill>
              <a:latin typeface="Roboto"/>
              <a:ea typeface="Roboto"/>
              <a:cs typeface="Roboto"/>
              <a:sym typeface="Roboto"/>
            </a:endParaRPr>
          </a:p>
          <a:p>
            <a:pPr indent="0" lvl="0" marL="0" rtl="0" algn="l">
              <a:spcBef>
                <a:spcPts val="600"/>
              </a:spcBef>
              <a:spcAft>
                <a:spcPts val="0"/>
              </a:spcAft>
              <a:buNone/>
            </a:pPr>
            <a:r>
              <a:t/>
            </a:r>
            <a:endParaRPr sz="1200">
              <a:solidFill>
                <a:srgbClr val="D5D5D5"/>
              </a:solidFill>
              <a:highlight>
                <a:srgbClr val="383838"/>
              </a:highlight>
              <a:latin typeface="Roboto"/>
              <a:ea typeface="Roboto"/>
              <a:cs typeface="Roboto"/>
              <a:sym typeface="Roboto"/>
            </a:endParaRPr>
          </a:p>
          <a:p>
            <a:pPr indent="0" lvl="0" marL="0" rtl="0" algn="l">
              <a:spcBef>
                <a:spcPts val="600"/>
              </a:spcBef>
              <a:spcAft>
                <a:spcPts val="500"/>
              </a:spcAft>
              <a:buClr>
                <a:schemeClr val="dk1"/>
              </a:buClr>
              <a:buSzPts val="1100"/>
              <a:buFont typeface="Arial"/>
              <a:buNone/>
            </a:pPr>
            <a:r>
              <a:t/>
            </a:r>
            <a:endParaRPr sz="1200">
              <a:solidFill>
                <a:schemeClr val="accent2"/>
              </a:solidFill>
              <a:highlight>
                <a:schemeClr val="lt1"/>
              </a:highlight>
              <a:latin typeface="Roboto"/>
              <a:ea typeface="Roboto"/>
              <a:cs typeface="Roboto"/>
              <a:sym typeface="Roboto"/>
            </a:endParaRPr>
          </a:p>
        </p:txBody>
      </p:sp>
      <p:sp>
        <p:nvSpPr>
          <p:cNvPr id="260" name="Google Shape;260;p38"/>
          <p:cNvSpPr txBox="1"/>
          <p:nvPr/>
        </p:nvSpPr>
        <p:spPr>
          <a:xfrm>
            <a:off x="4877250" y="596700"/>
            <a:ext cx="402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t>5C</a:t>
            </a:r>
            <a:endParaRPr/>
          </a:p>
        </p:txBody>
      </p:sp>
      <p:pic>
        <p:nvPicPr>
          <p:cNvPr id="261" name="Google Shape;261;p38"/>
          <p:cNvPicPr preferRelativeResize="0"/>
          <p:nvPr/>
        </p:nvPicPr>
        <p:blipFill>
          <a:blip r:embed="rId3">
            <a:alphaModFix/>
          </a:blip>
          <a:stretch>
            <a:fillRect/>
          </a:stretch>
        </p:blipFill>
        <p:spPr>
          <a:xfrm>
            <a:off x="5088900" y="1170125"/>
            <a:ext cx="3902700" cy="3205789"/>
          </a:xfrm>
          <a:prstGeom prst="rect">
            <a:avLst/>
          </a:prstGeom>
          <a:noFill/>
          <a:ln>
            <a:noFill/>
          </a:ln>
        </p:spPr>
      </p:pic>
      <p:sp>
        <p:nvSpPr>
          <p:cNvPr id="262" name="Google Shape;262;p38"/>
          <p:cNvSpPr txBox="1"/>
          <p:nvPr>
            <p:ph type="title"/>
          </p:nvPr>
        </p:nvSpPr>
        <p:spPr>
          <a:xfrm>
            <a:off x="311700" y="166100"/>
            <a:ext cx="8520600" cy="85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id" sz="3220">
                <a:solidFill>
                  <a:schemeClr val="accent5"/>
                </a:solidFill>
                <a:latin typeface="Roboto"/>
                <a:ea typeface="Roboto"/>
                <a:cs typeface="Roboto"/>
                <a:sym typeface="Roboto"/>
              </a:rPr>
              <a:t>Results</a:t>
            </a:r>
            <a:endParaRPr b="1" sz="3220">
              <a:solidFill>
                <a:schemeClr val="accent5"/>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9"/>
          <p:cNvSpPr txBox="1"/>
          <p:nvPr>
            <p:ph idx="1" type="body"/>
          </p:nvPr>
        </p:nvSpPr>
        <p:spPr>
          <a:xfrm>
            <a:off x="311700" y="863550"/>
            <a:ext cx="6106800" cy="3416400"/>
          </a:xfrm>
          <a:prstGeom prst="rect">
            <a:avLst/>
          </a:prstGeom>
        </p:spPr>
        <p:txBody>
          <a:bodyPr anchorCtr="0" anchor="t" bIns="91425" lIns="91425" spcFirstLastPara="1" rIns="91425" wrap="square" tIns="91425">
            <a:normAutofit/>
          </a:bodyPr>
          <a:lstStyle/>
          <a:p>
            <a:pPr indent="0" lvl="0" marL="0" rtl="0" algn="l">
              <a:spcBef>
                <a:spcPts val="900"/>
              </a:spcBef>
              <a:spcAft>
                <a:spcPts val="0"/>
              </a:spcAft>
              <a:buClr>
                <a:schemeClr val="dk1"/>
              </a:buClr>
              <a:buSzPts val="1100"/>
              <a:buFont typeface="Arial"/>
              <a:buNone/>
            </a:pPr>
            <a:r>
              <a:rPr b="1" lang="id" sz="1750">
                <a:solidFill>
                  <a:schemeClr val="accent5"/>
                </a:solidFill>
                <a:highlight>
                  <a:schemeClr val="lt1"/>
                </a:highlight>
                <a:latin typeface="Roboto"/>
                <a:ea typeface="Roboto"/>
                <a:cs typeface="Roboto"/>
                <a:sym typeface="Roboto"/>
              </a:rPr>
              <a:t>Nomor 6</a:t>
            </a:r>
            <a:endParaRPr b="1" sz="1750">
              <a:solidFill>
                <a:schemeClr val="accent5"/>
              </a:solidFill>
              <a:highlight>
                <a:schemeClr val="lt1"/>
              </a:highlight>
              <a:latin typeface="Roboto"/>
              <a:ea typeface="Roboto"/>
              <a:cs typeface="Roboto"/>
              <a:sym typeface="Roboto"/>
            </a:endParaRPr>
          </a:p>
          <a:p>
            <a:pPr indent="0" lvl="0" marL="0" rtl="0" algn="l">
              <a:lnSpc>
                <a:spcPct val="90000"/>
              </a:lnSpc>
              <a:spcBef>
                <a:spcPts val="900"/>
              </a:spcBef>
              <a:spcAft>
                <a:spcPts val="0"/>
              </a:spcAft>
              <a:buNone/>
            </a:pPr>
            <a:r>
              <a:rPr b="1" lang="id" sz="1100">
                <a:solidFill>
                  <a:schemeClr val="accent5"/>
                </a:solidFill>
                <a:latin typeface="Roboto"/>
                <a:ea typeface="Roboto"/>
                <a:cs typeface="Roboto"/>
                <a:sym typeface="Roboto"/>
              </a:rPr>
              <a:t>A. Buat sebuah kolom baru bernama `arrival_date` yang berisi info lengkap tentang tahun, bulan, dan tanggal kedatangan. </a:t>
            </a:r>
            <a:endParaRPr b="1" sz="1100">
              <a:solidFill>
                <a:schemeClr val="accent5"/>
              </a:solidFill>
              <a:latin typeface="Roboto"/>
              <a:ea typeface="Roboto"/>
              <a:cs typeface="Roboto"/>
              <a:sym typeface="Roboto"/>
            </a:endParaRPr>
          </a:p>
          <a:p>
            <a:pPr indent="0" lvl="0" marL="0" rtl="0" algn="l">
              <a:lnSpc>
                <a:spcPct val="90000"/>
              </a:lnSpc>
              <a:spcBef>
                <a:spcPts val="0"/>
              </a:spcBef>
              <a:spcAft>
                <a:spcPts val="0"/>
              </a:spcAft>
              <a:buNone/>
            </a:pPr>
            <a:r>
              <a:t/>
            </a:r>
            <a:endParaRPr b="1" sz="1100">
              <a:solidFill>
                <a:schemeClr val="accent5"/>
              </a:solidFill>
              <a:latin typeface="Roboto"/>
              <a:ea typeface="Roboto"/>
              <a:cs typeface="Roboto"/>
              <a:sym typeface="Roboto"/>
            </a:endParaRPr>
          </a:p>
          <a:p>
            <a:pPr indent="0" lvl="0" marL="0" rtl="0" algn="l">
              <a:lnSpc>
                <a:spcPct val="90000"/>
              </a:lnSpc>
              <a:spcBef>
                <a:spcPts val="0"/>
              </a:spcBef>
              <a:spcAft>
                <a:spcPts val="0"/>
              </a:spcAft>
              <a:buNone/>
            </a:pPr>
            <a:r>
              <a:rPr b="1" lang="id" sz="1100">
                <a:solidFill>
                  <a:schemeClr val="accent5"/>
                </a:solidFill>
                <a:latin typeface="Roboto"/>
                <a:ea typeface="Roboto"/>
                <a:cs typeface="Roboto"/>
                <a:sym typeface="Roboto"/>
              </a:rPr>
              <a:t>B. Ubah kolom menjadi tipe datetime.</a:t>
            </a:r>
            <a:endParaRPr b="1" sz="1100">
              <a:solidFill>
                <a:schemeClr val="accent5"/>
              </a:solidFill>
              <a:latin typeface="Roboto"/>
              <a:ea typeface="Roboto"/>
              <a:cs typeface="Roboto"/>
              <a:sym typeface="Roboto"/>
            </a:endParaRPr>
          </a:p>
          <a:p>
            <a:pPr indent="0" lvl="0" marL="0" rtl="0" algn="l">
              <a:spcBef>
                <a:spcPts val="0"/>
              </a:spcBef>
              <a:spcAft>
                <a:spcPts val="0"/>
              </a:spcAft>
              <a:buNone/>
            </a:pPr>
            <a:r>
              <a:t/>
            </a:r>
            <a:endParaRPr b="1" sz="1100">
              <a:solidFill>
                <a:schemeClr val="accent5"/>
              </a:solidFill>
              <a:latin typeface="Roboto"/>
              <a:ea typeface="Roboto"/>
              <a:cs typeface="Roboto"/>
              <a:sym typeface="Roboto"/>
            </a:endParaRPr>
          </a:p>
          <a:p>
            <a:pPr indent="0" lvl="0" marL="0" rtl="0" algn="l">
              <a:lnSpc>
                <a:spcPct val="135714"/>
              </a:lnSpc>
              <a:spcBef>
                <a:spcPts val="0"/>
              </a:spcBef>
              <a:spcAft>
                <a:spcPts val="0"/>
              </a:spcAft>
              <a:buNone/>
            </a:pPr>
            <a:r>
              <a:rPr b="1" lang="id" sz="1100">
                <a:solidFill>
                  <a:schemeClr val="accent5"/>
                </a:solidFill>
                <a:latin typeface="Roboto"/>
                <a:ea typeface="Roboto"/>
                <a:cs typeface="Roboto"/>
                <a:sym typeface="Roboto"/>
              </a:rPr>
              <a:t>Hint: gabungkan tahun, bulan, dan tanggal menjadi format `yyyy-mm-dd`</a:t>
            </a:r>
            <a:endParaRPr b="1" sz="250">
              <a:solidFill>
                <a:schemeClr val="accent5"/>
              </a:solidFill>
              <a:highlight>
                <a:srgbClr val="1E1E1E"/>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t/>
            </a:r>
            <a:endParaRPr sz="200">
              <a:solidFill>
                <a:schemeClr val="dk1"/>
              </a:solidFill>
              <a:latin typeface="Roboto"/>
              <a:ea typeface="Roboto"/>
              <a:cs typeface="Roboto"/>
              <a:sym typeface="Roboto"/>
            </a:endParaRPr>
          </a:p>
          <a:p>
            <a:pPr indent="0" lvl="0" marL="0" rtl="0" algn="l">
              <a:spcBef>
                <a:spcPts val="500"/>
              </a:spcBef>
              <a:spcAft>
                <a:spcPts val="1200"/>
              </a:spcAft>
              <a:buNone/>
            </a:pPr>
            <a:r>
              <a:t/>
            </a:r>
            <a:endParaRPr/>
          </a:p>
        </p:txBody>
      </p:sp>
      <p:pic>
        <p:nvPicPr>
          <p:cNvPr id="268" name="Google Shape;268;p39"/>
          <p:cNvPicPr preferRelativeResize="0"/>
          <p:nvPr/>
        </p:nvPicPr>
        <p:blipFill>
          <a:blip r:embed="rId3">
            <a:alphaModFix/>
          </a:blip>
          <a:stretch>
            <a:fillRect/>
          </a:stretch>
        </p:blipFill>
        <p:spPr>
          <a:xfrm>
            <a:off x="671925" y="2457450"/>
            <a:ext cx="8210550" cy="2686050"/>
          </a:xfrm>
          <a:prstGeom prst="rect">
            <a:avLst/>
          </a:prstGeom>
          <a:noFill/>
          <a:ln>
            <a:noFill/>
          </a:ln>
        </p:spPr>
      </p:pic>
      <p:sp>
        <p:nvSpPr>
          <p:cNvPr id="269" name="Google Shape;269;p39"/>
          <p:cNvSpPr txBox="1"/>
          <p:nvPr>
            <p:ph type="title"/>
          </p:nvPr>
        </p:nvSpPr>
        <p:spPr>
          <a:xfrm>
            <a:off x="311700" y="166100"/>
            <a:ext cx="8520600" cy="85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id" sz="3220">
                <a:solidFill>
                  <a:schemeClr val="accent5"/>
                </a:solidFill>
                <a:latin typeface="Roboto"/>
                <a:ea typeface="Roboto"/>
                <a:cs typeface="Roboto"/>
                <a:sym typeface="Roboto"/>
              </a:rPr>
              <a:t>Results</a:t>
            </a:r>
            <a:endParaRPr b="1" sz="3220">
              <a:solidFill>
                <a:schemeClr val="accent5"/>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0"/>
          <p:cNvSpPr txBox="1"/>
          <p:nvPr>
            <p:ph idx="1" type="body"/>
          </p:nvPr>
        </p:nvSpPr>
        <p:spPr>
          <a:xfrm>
            <a:off x="311700" y="863550"/>
            <a:ext cx="6106800" cy="3416400"/>
          </a:xfrm>
          <a:prstGeom prst="rect">
            <a:avLst/>
          </a:prstGeom>
        </p:spPr>
        <p:txBody>
          <a:bodyPr anchorCtr="0" anchor="t" bIns="91425" lIns="91425" spcFirstLastPara="1" rIns="91425" wrap="square" tIns="91425">
            <a:normAutofit/>
          </a:bodyPr>
          <a:lstStyle/>
          <a:p>
            <a:pPr indent="0" lvl="0" marL="0" rtl="0" algn="l">
              <a:spcBef>
                <a:spcPts val="900"/>
              </a:spcBef>
              <a:spcAft>
                <a:spcPts val="0"/>
              </a:spcAft>
              <a:buClr>
                <a:schemeClr val="dk1"/>
              </a:buClr>
              <a:buSzPts val="1100"/>
              <a:buFont typeface="Arial"/>
              <a:buNone/>
            </a:pPr>
            <a:r>
              <a:rPr b="1" lang="id" sz="1750">
                <a:solidFill>
                  <a:schemeClr val="accent5"/>
                </a:solidFill>
                <a:highlight>
                  <a:schemeClr val="lt1"/>
                </a:highlight>
                <a:latin typeface="Roboto"/>
                <a:ea typeface="Roboto"/>
                <a:cs typeface="Roboto"/>
                <a:sym typeface="Roboto"/>
              </a:rPr>
              <a:t>Nomor 6</a:t>
            </a:r>
            <a:endParaRPr b="1" sz="1750">
              <a:solidFill>
                <a:schemeClr val="accent5"/>
              </a:solidFill>
              <a:highlight>
                <a:schemeClr val="lt1"/>
              </a:highlight>
              <a:latin typeface="Roboto"/>
              <a:ea typeface="Roboto"/>
              <a:cs typeface="Roboto"/>
              <a:sym typeface="Roboto"/>
            </a:endParaRPr>
          </a:p>
          <a:p>
            <a:pPr indent="0" lvl="0" marL="0" rtl="0" algn="l">
              <a:lnSpc>
                <a:spcPct val="90000"/>
              </a:lnSpc>
              <a:spcBef>
                <a:spcPts val="900"/>
              </a:spcBef>
              <a:spcAft>
                <a:spcPts val="0"/>
              </a:spcAft>
              <a:buNone/>
            </a:pPr>
            <a:r>
              <a:rPr b="1" lang="id" sz="1100">
                <a:solidFill>
                  <a:schemeClr val="accent5"/>
                </a:solidFill>
                <a:latin typeface="Roboto"/>
                <a:ea typeface="Roboto"/>
                <a:cs typeface="Roboto"/>
                <a:sym typeface="Roboto"/>
              </a:rPr>
              <a:t>A. Buat sebuah kolom baru bernama `arrival_date` yang berisi info lengkap tentang tahun, bulan, dan tanggal kedatangan. </a:t>
            </a:r>
            <a:endParaRPr b="1" sz="1100">
              <a:solidFill>
                <a:schemeClr val="accent5"/>
              </a:solidFill>
              <a:latin typeface="Roboto"/>
              <a:ea typeface="Roboto"/>
              <a:cs typeface="Roboto"/>
              <a:sym typeface="Roboto"/>
            </a:endParaRPr>
          </a:p>
          <a:p>
            <a:pPr indent="0" lvl="0" marL="0" rtl="0" algn="l">
              <a:lnSpc>
                <a:spcPct val="90000"/>
              </a:lnSpc>
              <a:spcBef>
                <a:spcPts val="0"/>
              </a:spcBef>
              <a:spcAft>
                <a:spcPts val="0"/>
              </a:spcAft>
              <a:buNone/>
            </a:pPr>
            <a:r>
              <a:t/>
            </a:r>
            <a:endParaRPr b="1" sz="1100">
              <a:solidFill>
                <a:schemeClr val="accent5"/>
              </a:solidFill>
              <a:latin typeface="Roboto"/>
              <a:ea typeface="Roboto"/>
              <a:cs typeface="Roboto"/>
              <a:sym typeface="Roboto"/>
            </a:endParaRPr>
          </a:p>
          <a:p>
            <a:pPr indent="0" lvl="0" marL="0" rtl="0" algn="l">
              <a:lnSpc>
                <a:spcPct val="90000"/>
              </a:lnSpc>
              <a:spcBef>
                <a:spcPts val="0"/>
              </a:spcBef>
              <a:spcAft>
                <a:spcPts val="0"/>
              </a:spcAft>
              <a:buNone/>
            </a:pPr>
            <a:r>
              <a:rPr b="1" lang="id" sz="1100">
                <a:solidFill>
                  <a:schemeClr val="accent5"/>
                </a:solidFill>
                <a:latin typeface="Roboto"/>
                <a:ea typeface="Roboto"/>
                <a:cs typeface="Roboto"/>
                <a:sym typeface="Roboto"/>
              </a:rPr>
              <a:t>B. Ubah kolom menjadi tipe datetime.</a:t>
            </a:r>
            <a:endParaRPr b="1" sz="1100">
              <a:solidFill>
                <a:schemeClr val="accent5"/>
              </a:solidFill>
              <a:latin typeface="Roboto"/>
              <a:ea typeface="Roboto"/>
              <a:cs typeface="Roboto"/>
              <a:sym typeface="Roboto"/>
            </a:endParaRPr>
          </a:p>
          <a:p>
            <a:pPr indent="0" lvl="0" marL="0" rtl="0" algn="l">
              <a:spcBef>
                <a:spcPts val="0"/>
              </a:spcBef>
              <a:spcAft>
                <a:spcPts val="0"/>
              </a:spcAft>
              <a:buNone/>
            </a:pPr>
            <a:r>
              <a:t/>
            </a:r>
            <a:endParaRPr b="1" sz="1100">
              <a:solidFill>
                <a:schemeClr val="accent5"/>
              </a:solidFill>
              <a:latin typeface="Roboto"/>
              <a:ea typeface="Roboto"/>
              <a:cs typeface="Roboto"/>
              <a:sym typeface="Roboto"/>
            </a:endParaRPr>
          </a:p>
          <a:p>
            <a:pPr indent="0" lvl="0" marL="0" rtl="0" algn="l">
              <a:lnSpc>
                <a:spcPct val="135714"/>
              </a:lnSpc>
              <a:spcBef>
                <a:spcPts val="0"/>
              </a:spcBef>
              <a:spcAft>
                <a:spcPts val="0"/>
              </a:spcAft>
              <a:buNone/>
            </a:pPr>
            <a:r>
              <a:rPr b="1" lang="id" sz="1100">
                <a:solidFill>
                  <a:schemeClr val="accent5"/>
                </a:solidFill>
                <a:latin typeface="Roboto"/>
                <a:ea typeface="Roboto"/>
                <a:cs typeface="Roboto"/>
                <a:sym typeface="Roboto"/>
              </a:rPr>
              <a:t>Hint: gabungkan tahun, bulan, dan tanggal menjadi format `yyyy-mm-dd`</a:t>
            </a:r>
            <a:endParaRPr b="1" sz="250">
              <a:solidFill>
                <a:schemeClr val="accent5"/>
              </a:solidFill>
              <a:highlight>
                <a:srgbClr val="1E1E1E"/>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t/>
            </a:r>
            <a:endParaRPr sz="200">
              <a:solidFill>
                <a:schemeClr val="dk1"/>
              </a:solidFill>
              <a:latin typeface="Roboto"/>
              <a:ea typeface="Roboto"/>
              <a:cs typeface="Roboto"/>
              <a:sym typeface="Roboto"/>
            </a:endParaRPr>
          </a:p>
          <a:p>
            <a:pPr indent="0" lvl="0" marL="0" rtl="0" algn="l">
              <a:spcBef>
                <a:spcPts val="500"/>
              </a:spcBef>
              <a:spcAft>
                <a:spcPts val="1200"/>
              </a:spcAft>
              <a:buNone/>
            </a:pPr>
            <a:r>
              <a:t/>
            </a:r>
            <a:endParaRPr/>
          </a:p>
        </p:txBody>
      </p:sp>
      <p:pic>
        <p:nvPicPr>
          <p:cNvPr id="275" name="Google Shape;275;p40"/>
          <p:cNvPicPr preferRelativeResize="0"/>
          <p:nvPr/>
        </p:nvPicPr>
        <p:blipFill>
          <a:blip r:embed="rId3">
            <a:alphaModFix/>
          </a:blip>
          <a:stretch>
            <a:fillRect/>
          </a:stretch>
        </p:blipFill>
        <p:spPr>
          <a:xfrm>
            <a:off x="370025" y="2649813"/>
            <a:ext cx="8229600" cy="2066925"/>
          </a:xfrm>
          <a:prstGeom prst="rect">
            <a:avLst/>
          </a:prstGeom>
          <a:noFill/>
          <a:ln>
            <a:noFill/>
          </a:ln>
        </p:spPr>
      </p:pic>
      <p:sp>
        <p:nvSpPr>
          <p:cNvPr id="276" name="Google Shape;276;p40"/>
          <p:cNvSpPr txBox="1"/>
          <p:nvPr>
            <p:ph type="title"/>
          </p:nvPr>
        </p:nvSpPr>
        <p:spPr>
          <a:xfrm>
            <a:off x="311700" y="166100"/>
            <a:ext cx="8520600" cy="85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id" sz="3220">
                <a:solidFill>
                  <a:schemeClr val="accent5"/>
                </a:solidFill>
                <a:latin typeface="Roboto"/>
                <a:ea typeface="Roboto"/>
                <a:cs typeface="Roboto"/>
                <a:sym typeface="Roboto"/>
              </a:rPr>
              <a:t>Results</a:t>
            </a:r>
            <a:endParaRPr b="1" sz="3220">
              <a:solidFill>
                <a:schemeClr val="accent5"/>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1"/>
          <p:cNvSpPr txBox="1"/>
          <p:nvPr>
            <p:ph idx="1" type="body"/>
          </p:nvPr>
        </p:nvSpPr>
        <p:spPr>
          <a:xfrm>
            <a:off x="311700" y="1152475"/>
            <a:ext cx="4469700" cy="3416400"/>
          </a:xfrm>
          <a:prstGeom prst="rect">
            <a:avLst/>
          </a:prstGeom>
        </p:spPr>
        <p:txBody>
          <a:bodyPr anchorCtr="0" anchor="t" bIns="91425" lIns="91425" spcFirstLastPara="1" rIns="91425" wrap="square" tIns="91425">
            <a:normAutofit/>
          </a:bodyPr>
          <a:lstStyle/>
          <a:p>
            <a:pPr indent="0" lvl="0" marL="0" rtl="0" algn="l">
              <a:spcBef>
                <a:spcPts val="900"/>
              </a:spcBef>
              <a:spcAft>
                <a:spcPts val="0"/>
              </a:spcAft>
              <a:buNone/>
            </a:pPr>
            <a:r>
              <a:rPr b="1" lang="id" sz="1750">
                <a:solidFill>
                  <a:schemeClr val="accent5"/>
                </a:solidFill>
                <a:highlight>
                  <a:schemeClr val="lt1"/>
                </a:highlight>
                <a:latin typeface="Roboto"/>
                <a:ea typeface="Roboto"/>
                <a:cs typeface="Roboto"/>
                <a:sym typeface="Roboto"/>
              </a:rPr>
              <a:t>Nomor 7</a:t>
            </a:r>
            <a:endParaRPr b="1" sz="900">
              <a:solidFill>
                <a:schemeClr val="accent5"/>
              </a:solidFill>
            </a:endParaRPr>
          </a:p>
          <a:p>
            <a:pPr indent="0" lvl="0" marL="0" rtl="0" algn="l">
              <a:lnSpc>
                <a:spcPct val="95000"/>
              </a:lnSpc>
              <a:spcBef>
                <a:spcPts val="900"/>
              </a:spcBef>
              <a:spcAft>
                <a:spcPts val="0"/>
              </a:spcAft>
              <a:buClr>
                <a:schemeClr val="dk1"/>
              </a:buClr>
              <a:buSzPts val="1100"/>
              <a:buFont typeface="Arial"/>
              <a:buNone/>
            </a:pPr>
            <a:r>
              <a:rPr b="1" lang="id" sz="1200">
                <a:solidFill>
                  <a:schemeClr val="accent5"/>
                </a:solidFill>
                <a:latin typeface="Roboto"/>
                <a:ea typeface="Roboto"/>
                <a:cs typeface="Roboto"/>
                <a:sym typeface="Roboto"/>
              </a:rPr>
              <a:t>Mari kita bermain dengan time-series data menggunakan kolom `arrival_date`. </a:t>
            </a:r>
            <a:endParaRPr b="1" sz="1200">
              <a:solidFill>
                <a:schemeClr val="accent5"/>
              </a:solidFill>
              <a:latin typeface="Roboto"/>
              <a:ea typeface="Roboto"/>
              <a:cs typeface="Roboto"/>
              <a:sym typeface="Roboto"/>
            </a:endParaRPr>
          </a:p>
          <a:p>
            <a:pPr indent="0" lvl="0" marL="0" rtl="0" algn="l">
              <a:lnSpc>
                <a:spcPct val="95000"/>
              </a:lnSpc>
              <a:spcBef>
                <a:spcPts val="0"/>
              </a:spcBef>
              <a:spcAft>
                <a:spcPts val="0"/>
              </a:spcAft>
              <a:buClr>
                <a:schemeClr val="dk1"/>
              </a:buClr>
              <a:buSzPts val="1100"/>
              <a:buFont typeface="Arial"/>
              <a:buNone/>
            </a:pPr>
            <a:r>
              <a:t/>
            </a:r>
            <a:endParaRPr b="1" sz="1200">
              <a:solidFill>
                <a:schemeClr val="accent5"/>
              </a:solidFill>
              <a:latin typeface="Roboto"/>
              <a:ea typeface="Roboto"/>
              <a:cs typeface="Roboto"/>
              <a:sym typeface="Roboto"/>
            </a:endParaRPr>
          </a:p>
          <a:p>
            <a:pPr indent="0" lvl="0" marL="0" rtl="0" algn="l">
              <a:lnSpc>
                <a:spcPct val="95000"/>
              </a:lnSpc>
              <a:spcBef>
                <a:spcPts val="0"/>
              </a:spcBef>
              <a:spcAft>
                <a:spcPts val="0"/>
              </a:spcAft>
              <a:buClr>
                <a:schemeClr val="dk1"/>
              </a:buClr>
              <a:buSzPts val="1100"/>
              <a:buFont typeface="Arial"/>
              <a:buNone/>
            </a:pPr>
            <a:r>
              <a:rPr b="1" lang="id" sz="1200">
                <a:solidFill>
                  <a:schemeClr val="accent5"/>
                </a:solidFill>
                <a:latin typeface="Roboto"/>
                <a:ea typeface="Roboto"/>
                <a:cs typeface="Roboto"/>
                <a:sym typeface="Roboto"/>
              </a:rPr>
              <a:t>Buat dataframe yang menunjukkan sbb:</a:t>
            </a:r>
            <a:endParaRPr b="1" sz="1200">
              <a:solidFill>
                <a:schemeClr val="accent5"/>
              </a:solidFill>
              <a:latin typeface="Roboto"/>
              <a:ea typeface="Roboto"/>
              <a:cs typeface="Roboto"/>
              <a:sym typeface="Roboto"/>
            </a:endParaRPr>
          </a:p>
          <a:p>
            <a:pPr indent="0" lvl="0" marL="0" rtl="0" algn="l">
              <a:lnSpc>
                <a:spcPct val="95000"/>
              </a:lnSpc>
              <a:spcBef>
                <a:spcPts val="0"/>
              </a:spcBef>
              <a:spcAft>
                <a:spcPts val="0"/>
              </a:spcAft>
              <a:buClr>
                <a:schemeClr val="dk1"/>
              </a:buClr>
              <a:buSzPts val="1100"/>
              <a:buFont typeface="Arial"/>
              <a:buNone/>
            </a:pPr>
            <a:r>
              <a:rPr b="1" lang="id" sz="1200">
                <a:solidFill>
                  <a:schemeClr val="accent5"/>
                </a:solidFill>
                <a:latin typeface="Roboto"/>
                <a:ea typeface="Roboto"/>
                <a:cs typeface="Roboto"/>
                <a:sym typeface="Roboto"/>
              </a:rPr>
              <a:t>total reservasi harian (`df_reservasi_perhari`)</a:t>
            </a:r>
            <a:endParaRPr b="1" sz="1200">
              <a:solidFill>
                <a:schemeClr val="accent5"/>
              </a:solidFill>
              <a:latin typeface="Roboto"/>
              <a:ea typeface="Roboto"/>
              <a:cs typeface="Roboto"/>
              <a:sym typeface="Roboto"/>
            </a:endParaRPr>
          </a:p>
          <a:p>
            <a:pPr indent="0" lvl="0" marL="0" rtl="0" algn="l">
              <a:lnSpc>
                <a:spcPct val="95000"/>
              </a:lnSpc>
              <a:spcBef>
                <a:spcPts val="0"/>
              </a:spcBef>
              <a:spcAft>
                <a:spcPts val="0"/>
              </a:spcAft>
              <a:buClr>
                <a:schemeClr val="dk1"/>
              </a:buClr>
              <a:buSzPts val="1100"/>
              <a:buFont typeface="Arial"/>
              <a:buNone/>
            </a:pPr>
            <a:r>
              <a:t/>
            </a:r>
            <a:endParaRPr b="1" sz="1200">
              <a:solidFill>
                <a:schemeClr val="accent5"/>
              </a:solidFill>
              <a:latin typeface="Roboto"/>
              <a:ea typeface="Roboto"/>
              <a:cs typeface="Roboto"/>
              <a:sym typeface="Roboto"/>
            </a:endParaRPr>
          </a:p>
          <a:p>
            <a:pPr indent="0" lvl="0" marL="0" rtl="0" algn="l">
              <a:lnSpc>
                <a:spcPct val="95000"/>
              </a:lnSpc>
              <a:spcBef>
                <a:spcPts val="0"/>
              </a:spcBef>
              <a:spcAft>
                <a:spcPts val="0"/>
              </a:spcAft>
              <a:buClr>
                <a:schemeClr val="dk1"/>
              </a:buClr>
              <a:buSzPts val="1100"/>
              <a:buFont typeface="Arial"/>
              <a:buNone/>
            </a:pPr>
            <a:r>
              <a:rPr b="1" lang="id" sz="1200">
                <a:solidFill>
                  <a:schemeClr val="accent5"/>
                </a:solidFill>
                <a:latin typeface="Roboto"/>
                <a:ea typeface="Roboto"/>
                <a:cs typeface="Roboto"/>
                <a:sym typeface="Roboto"/>
              </a:rPr>
              <a:t>&gt; **(!) Stop and think!**</a:t>
            </a:r>
            <a:endParaRPr b="1" sz="1200">
              <a:solidFill>
                <a:schemeClr val="accent5"/>
              </a:solidFill>
              <a:latin typeface="Roboto"/>
              <a:ea typeface="Roboto"/>
              <a:cs typeface="Roboto"/>
              <a:sym typeface="Roboto"/>
            </a:endParaRPr>
          </a:p>
          <a:p>
            <a:pPr indent="0" lvl="0" marL="0" rtl="0" algn="l">
              <a:lnSpc>
                <a:spcPct val="95000"/>
              </a:lnSpc>
              <a:spcBef>
                <a:spcPts val="0"/>
              </a:spcBef>
              <a:spcAft>
                <a:spcPts val="0"/>
              </a:spcAft>
              <a:buClr>
                <a:schemeClr val="dk1"/>
              </a:buClr>
              <a:buSzPts val="1100"/>
              <a:buFont typeface="Arial"/>
              <a:buNone/>
            </a:pPr>
            <a:r>
              <a:rPr b="1" lang="id" sz="1200">
                <a:solidFill>
                  <a:schemeClr val="accent5"/>
                </a:solidFill>
                <a:latin typeface="Roboto"/>
                <a:ea typeface="Roboto"/>
                <a:cs typeface="Roboto"/>
                <a:sym typeface="Roboto"/>
              </a:rPr>
              <a:t>&gt; Apa perbedaan data yang ditunjukkan oleh `df_reservasi_perhari` dan `df_avg_reservasi_harian`?</a:t>
            </a:r>
            <a:endParaRPr b="1" sz="1200">
              <a:solidFill>
                <a:schemeClr val="accent5"/>
              </a:solidFill>
              <a:latin typeface="Roboto"/>
              <a:ea typeface="Roboto"/>
              <a:cs typeface="Roboto"/>
              <a:sym typeface="Roboto"/>
            </a:endParaRPr>
          </a:p>
          <a:p>
            <a:pPr indent="0" lvl="0" marL="0" rtl="0" algn="l">
              <a:lnSpc>
                <a:spcPct val="95000"/>
              </a:lnSpc>
              <a:spcBef>
                <a:spcPts val="0"/>
              </a:spcBef>
              <a:spcAft>
                <a:spcPts val="1200"/>
              </a:spcAft>
              <a:buNone/>
            </a:pPr>
            <a:r>
              <a:t/>
            </a:r>
            <a:endParaRPr sz="900"/>
          </a:p>
        </p:txBody>
      </p:sp>
      <p:pic>
        <p:nvPicPr>
          <p:cNvPr id="282" name="Google Shape;282;p41"/>
          <p:cNvPicPr preferRelativeResize="0"/>
          <p:nvPr/>
        </p:nvPicPr>
        <p:blipFill>
          <a:blip r:embed="rId3">
            <a:alphaModFix/>
          </a:blip>
          <a:stretch>
            <a:fillRect/>
          </a:stretch>
        </p:blipFill>
        <p:spPr>
          <a:xfrm>
            <a:off x="4781550" y="-12"/>
            <a:ext cx="4362450" cy="4010025"/>
          </a:xfrm>
          <a:prstGeom prst="rect">
            <a:avLst/>
          </a:prstGeom>
          <a:noFill/>
          <a:ln>
            <a:noFill/>
          </a:ln>
        </p:spPr>
      </p:pic>
      <p:sp>
        <p:nvSpPr>
          <p:cNvPr id="283" name="Google Shape;283;p41"/>
          <p:cNvSpPr txBox="1"/>
          <p:nvPr>
            <p:ph type="title"/>
          </p:nvPr>
        </p:nvSpPr>
        <p:spPr>
          <a:xfrm>
            <a:off x="311700" y="166100"/>
            <a:ext cx="8520600" cy="85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id" sz="3220">
                <a:solidFill>
                  <a:schemeClr val="accent5"/>
                </a:solidFill>
                <a:latin typeface="Roboto"/>
                <a:ea typeface="Roboto"/>
                <a:cs typeface="Roboto"/>
                <a:sym typeface="Roboto"/>
              </a:rPr>
              <a:t>Results</a:t>
            </a:r>
            <a:endParaRPr b="1" sz="3220">
              <a:solidFill>
                <a:schemeClr val="accent5"/>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p:nvPr/>
        </p:nvSpPr>
        <p:spPr>
          <a:xfrm>
            <a:off x="0" y="0"/>
            <a:ext cx="9144000" cy="4311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ph type="ctrTitle"/>
          </p:nvPr>
        </p:nvSpPr>
        <p:spPr>
          <a:xfrm>
            <a:off x="311700" y="327175"/>
            <a:ext cx="8520600" cy="846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id">
                <a:solidFill>
                  <a:schemeClr val="lt1"/>
                </a:solidFill>
                <a:latin typeface="Roboto"/>
                <a:ea typeface="Roboto"/>
                <a:cs typeface="Roboto"/>
                <a:sym typeface="Roboto"/>
              </a:rPr>
              <a:t>Our Mentor</a:t>
            </a:r>
            <a:endParaRPr b="1">
              <a:solidFill>
                <a:schemeClr val="lt1"/>
              </a:solidFill>
              <a:latin typeface="Roboto"/>
              <a:ea typeface="Roboto"/>
              <a:cs typeface="Roboto"/>
              <a:sym typeface="Roboto"/>
            </a:endParaRPr>
          </a:p>
        </p:txBody>
      </p:sp>
      <p:sp>
        <p:nvSpPr>
          <p:cNvPr id="86" name="Google Shape;86;p15"/>
          <p:cNvSpPr/>
          <p:nvPr/>
        </p:nvSpPr>
        <p:spPr>
          <a:xfrm>
            <a:off x="3536400" y="1472200"/>
            <a:ext cx="2071200" cy="207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7" name="Google Shape;87;p15"/>
          <p:cNvPicPr preferRelativeResize="0"/>
          <p:nvPr/>
        </p:nvPicPr>
        <p:blipFill>
          <a:blip r:embed="rId3">
            <a:alphaModFix/>
          </a:blip>
          <a:stretch>
            <a:fillRect/>
          </a:stretch>
        </p:blipFill>
        <p:spPr>
          <a:xfrm>
            <a:off x="3265948" y="989736"/>
            <a:ext cx="2612100" cy="2484527"/>
          </a:xfrm>
          <a:prstGeom prst="rect">
            <a:avLst/>
          </a:prstGeom>
          <a:noFill/>
          <a:ln>
            <a:noFill/>
          </a:ln>
        </p:spPr>
      </p:pic>
      <p:sp>
        <p:nvSpPr>
          <p:cNvPr id="88" name="Google Shape;88;p15"/>
          <p:cNvSpPr/>
          <p:nvPr/>
        </p:nvSpPr>
        <p:spPr>
          <a:xfrm>
            <a:off x="3265950" y="3166404"/>
            <a:ext cx="2612100" cy="504900"/>
          </a:xfrm>
          <a:prstGeom prst="roundRect">
            <a:avLst>
              <a:gd fmla="val 48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txBox="1"/>
          <p:nvPr>
            <p:ph idx="1" type="subTitle"/>
          </p:nvPr>
        </p:nvSpPr>
        <p:spPr>
          <a:xfrm>
            <a:off x="3536400" y="3193850"/>
            <a:ext cx="2071200" cy="45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d" sz="2200">
                <a:solidFill>
                  <a:schemeClr val="accent5"/>
                </a:solidFill>
                <a:latin typeface="Roboto"/>
                <a:ea typeface="Roboto"/>
                <a:cs typeface="Roboto"/>
                <a:sym typeface="Roboto"/>
              </a:rPr>
              <a:t>Kak Rifki</a:t>
            </a:r>
            <a:endParaRPr b="1" sz="2200">
              <a:solidFill>
                <a:schemeClr val="accent5"/>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2"/>
          <p:cNvSpPr txBox="1"/>
          <p:nvPr>
            <p:ph idx="1" type="body"/>
          </p:nvPr>
        </p:nvSpPr>
        <p:spPr>
          <a:xfrm>
            <a:off x="311700" y="1152475"/>
            <a:ext cx="4156200" cy="3416400"/>
          </a:xfrm>
          <a:prstGeom prst="rect">
            <a:avLst/>
          </a:prstGeom>
        </p:spPr>
        <p:txBody>
          <a:bodyPr anchorCtr="0" anchor="t" bIns="91425" lIns="91425" spcFirstLastPara="1" rIns="91425" wrap="square" tIns="91425">
            <a:normAutofit/>
          </a:bodyPr>
          <a:lstStyle/>
          <a:p>
            <a:pPr indent="0" lvl="0" marL="0" rtl="0" algn="l">
              <a:spcBef>
                <a:spcPts val="900"/>
              </a:spcBef>
              <a:spcAft>
                <a:spcPts val="0"/>
              </a:spcAft>
              <a:buNone/>
            </a:pPr>
            <a:r>
              <a:rPr b="1" lang="id" sz="1750">
                <a:solidFill>
                  <a:schemeClr val="accent5"/>
                </a:solidFill>
                <a:highlight>
                  <a:schemeClr val="lt1"/>
                </a:highlight>
                <a:latin typeface="Roboto"/>
                <a:ea typeface="Roboto"/>
                <a:cs typeface="Roboto"/>
                <a:sym typeface="Roboto"/>
              </a:rPr>
              <a:t>Nomor 7</a:t>
            </a:r>
            <a:endParaRPr b="1" sz="900">
              <a:solidFill>
                <a:schemeClr val="accent5"/>
              </a:solidFill>
              <a:latin typeface="Roboto"/>
              <a:ea typeface="Roboto"/>
              <a:cs typeface="Roboto"/>
              <a:sym typeface="Roboto"/>
            </a:endParaRPr>
          </a:p>
          <a:p>
            <a:pPr indent="0" lvl="0" marL="0" rtl="0" algn="l">
              <a:lnSpc>
                <a:spcPct val="95000"/>
              </a:lnSpc>
              <a:spcBef>
                <a:spcPts val="900"/>
              </a:spcBef>
              <a:spcAft>
                <a:spcPts val="0"/>
              </a:spcAft>
              <a:buClr>
                <a:schemeClr val="dk1"/>
              </a:buClr>
              <a:buSzPts val="1100"/>
              <a:buFont typeface="Arial"/>
              <a:buNone/>
            </a:pPr>
            <a:r>
              <a:rPr b="1" lang="id" sz="1200">
                <a:solidFill>
                  <a:schemeClr val="accent5"/>
                </a:solidFill>
                <a:latin typeface="Roboto"/>
                <a:ea typeface="Roboto"/>
                <a:cs typeface="Roboto"/>
                <a:sym typeface="Roboto"/>
              </a:rPr>
              <a:t>Mari kita bermain dengan time-series data menggunakan kolom `arrival_date`. </a:t>
            </a:r>
            <a:endParaRPr b="1" sz="1200">
              <a:solidFill>
                <a:schemeClr val="accent5"/>
              </a:solidFill>
              <a:latin typeface="Roboto"/>
              <a:ea typeface="Roboto"/>
              <a:cs typeface="Roboto"/>
              <a:sym typeface="Roboto"/>
            </a:endParaRPr>
          </a:p>
          <a:p>
            <a:pPr indent="0" lvl="0" marL="0" rtl="0" algn="l">
              <a:lnSpc>
                <a:spcPct val="95000"/>
              </a:lnSpc>
              <a:spcBef>
                <a:spcPts val="0"/>
              </a:spcBef>
              <a:spcAft>
                <a:spcPts val="0"/>
              </a:spcAft>
              <a:buClr>
                <a:schemeClr val="dk1"/>
              </a:buClr>
              <a:buSzPts val="1100"/>
              <a:buFont typeface="Arial"/>
              <a:buNone/>
            </a:pPr>
            <a:r>
              <a:t/>
            </a:r>
            <a:endParaRPr b="1" sz="1200">
              <a:solidFill>
                <a:schemeClr val="accent5"/>
              </a:solidFill>
              <a:latin typeface="Roboto"/>
              <a:ea typeface="Roboto"/>
              <a:cs typeface="Roboto"/>
              <a:sym typeface="Roboto"/>
            </a:endParaRPr>
          </a:p>
          <a:p>
            <a:pPr indent="0" lvl="0" marL="0" rtl="0" algn="l">
              <a:lnSpc>
                <a:spcPct val="95000"/>
              </a:lnSpc>
              <a:spcBef>
                <a:spcPts val="0"/>
              </a:spcBef>
              <a:spcAft>
                <a:spcPts val="0"/>
              </a:spcAft>
              <a:buClr>
                <a:schemeClr val="dk1"/>
              </a:buClr>
              <a:buSzPts val="1100"/>
              <a:buFont typeface="Arial"/>
              <a:buNone/>
            </a:pPr>
            <a:r>
              <a:rPr b="1" lang="id" sz="1200">
                <a:solidFill>
                  <a:schemeClr val="accent5"/>
                </a:solidFill>
                <a:latin typeface="Roboto"/>
                <a:ea typeface="Roboto"/>
                <a:cs typeface="Roboto"/>
                <a:sym typeface="Roboto"/>
              </a:rPr>
              <a:t>Buat dataframe yang menunjukkan sbb:</a:t>
            </a:r>
            <a:endParaRPr b="1" sz="1200">
              <a:solidFill>
                <a:schemeClr val="accent5"/>
              </a:solidFill>
              <a:latin typeface="Roboto"/>
              <a:ea typeface="Roboto"/>
              <a:cs typeface="Roboto"/>
              <a:sym typeface="Roboto"/>
            </a:endParaRPr>
          </a:p>
          <a:p>
            <a:pPr indent="0" lvl="0" marL="0" rtl="0" algn="l">
              <a:lnSpc>
                <a:spcPct val="95000"/>
              </a:lnSpc>
              <a:spcBef>
                <a:spcPts val="0"/>
              </a:spcBef>
              <a:spcAft>
                <a:spcPts val="0"/>
              </a:spcAft>
              <a:buClr>
                <a:schemeClr val="dk1"/>
              </a:buClr>
              <a:buSzPts val="1100"/>
              <a:buFont typeface="Arial"/>
              <a:buNone/>
            </a:pPr>
            <a:r>
              <a:rPr b="1" lang="id" sz="1200">
                <a:solidFill>
                  <a:schemeClr val="accent5"/>
                </a:solidFill>
                <a:latin typeface="Roboto"/>
                <a:ea typeface="Roboto"/>
                <a:cs typeface="Roboto"/>
                <a:sym typeface="Roboto"/>
              </a:rPr>
              <a:t> rata-rata reservasi harian di tiap minggu (`df_avg_reservasi_harian`)</a:t>
            </a:r>
            <a:endParaRPr b="1" sz="1200">
              <a:solidFill>
                <a:schemeClr val="accent5"/>
              </a:solidFill>
              <a:latin typeface="Roboto"/>
              <a:ea typeface="Roboto"/>
              <a:cs typeface="Roboto"/>
              <a:sym typeface="Roboto"/>
            </a:endParaRPr>
          </a:p>
          <a:p>
            <a:pPr indent="0" lvl="0" marL="0" rtl="0" algn="l">
              <a:lnSpc>
                <a:spcPct val="95000"/>
              </a:lnSpc>
              <a:spcBef>
                <a:spcPts val="0"/>
              </a:spcBef>
              <a:spcAft>
                <a:spcPts val="0"/>
              </a:spcAft>
              <a:buClr>
                <a:schemeClr val="dk1"/>
              </a:buClr>
              <a:buSzPts val="1100"/>
              <a:buFont typeface="Arial"/>
              <a:buNone/>
            </a:pPr>
            <a:r>
              <a:t/>
            </a:r>
            <a:endParaRPr b="1" sz="1200">
              <a:solidFill>
                <a:schemeClr val="accent5"/>
              </a:solidFill>
              <a:latin typeface="Roboto"/>
              <a:ea typeface="Roboto"/>
              <a:cs typeface="Roboto"/>
              <a:sym typeface="Roboto"/>
            </a:endParaRPr>
          </a:p>
          <a:p>
            <a:pPr indent="0" lvl="0" marL="0" rtl="0" algn="l">
              <a:lnSpc>
                <a:spcPct val="95000"/>
              </a:lnSpc>
              <a:spcBef>
                <a:spcPts val="0"/>
              </a:spcBef>
              <a:spcAft>
                <a:spcPts val="0"/>
              </a:spcAft>
              <a:buClr>
                <a:schemeClr val="dk1"/>
              </a:buClr>
              <a:buSzPts val="1100"/>
              <a:buFont typeface="Arial"/>
              <a:buNone/>
            </a:pPr>
            <a:r>
              <a:rPr b="1" lang="id" sz="1200">
                <a:solidFill>
                  <a:schemeClr val="accent5"/>
                </a:solidFill>
                <a:latin typeface="Roboto"/>
                <a:ea typeface="Roboto"/>
                <a:cs typeface="Roboto"/>
                <a:sym typeface="Roboto"/>
              </a:rPr>
              <a:t>&gt; **(!) Stop and think!**</a:t>
            </a:r>
            <a:endParaRPr b="1" sz="1200">
              <a:solidFill>
                <a:schemeClr val="accent5"/>
              </a:solidFill>
              <a:latin typeface="Roboto"/>
              <a:ea typeface="Roboto"/>
              <a:cs typeface="Roboto"/>
              <a:sym typeface="Roboto"/>
            </a:endParaRPr>
          </a:p>
          <a:p>
            <a:pPr indent="0" lvl="0" marL="0" rtl="0" algn="l">
              <a:lnSpc>
                <a:spcPct val="95000"/>
              </a:lnSpc>
              <a:spcBef>
                <a:spcPts val="0"/>
              </a:spcBef>
              <a:spcAft>
                <a:spcPts val="0"/>
              </a:spcAft>
              <a:buClr>
                <a:schemeClr val="dk1"/>
              </a:buClr>
              <a:buSzPts val="1100"/>
              <a:buFont typeface="Arial"/>
              <a:buNone/>
            </a:pPr>
            <a:r>
              <a:rPr b="1" lang="id" sz="1200">
                <a:solidFill>
                  <a:schemeClr val="accent5"/>
                </a:solidFill>
                <a:latin typeface="Roboto"/>
                <a:ea typeface="Roboto"/>
                <a:cs typeface="Roboto"/>
                <a:sym typeface="Roboto"/>
              </a:rPr>
              <a:t>&gt; Apa perbedaan data yang ditunjukkan oleh `df_reservasi_perhari` dan `df_avg_reservasi_harian`?</a:t>
            </a:r>
            <a:endParaRPr b="1" sz="1200">
              <a:solidFill>
                <a:schemeClr val="accent5"/>
              </a:solidFill>
              <a:latin typeface="Roboto"/>
              <a:ea typeface="Roboto"/>
              <a:cs typeface="Roboto"/>
              <a:sym typeface="Roboto"/>
            </a:endParaRPr>
          </a:p>
          <a:p>
            <a:pPr indent="0" lvl="0" marL="0" rtl="0" algn="l">
              <a:lnSpc>
                <a:spcPct val="95000"/>
              </a:lnSpc>
              <a:spcBef>
                <a:spcPts val="0"/>
              </a:spcBef>
              <a:spcAft>
                <a:spcPts val="1200"/>
              </a:spcAft>
              <a:buNone/>
            </a:pPr>
            <a:r>
              <a:t/>
            </a:r>
            <a:endParaRPr sz="900"/>
          </a:p>
        </p:txBody>
      </p:sp>
      <p:pic>
        <p:nvPicPr>
          <p:cNvPr id="289" name="Google Shape;289;p42"/>
          <p:cNvPicPr preferRelativeResize="0"/>
          <p:nvPr/>
        </p:nvPicPr>
        <p:blipFill>
          <a:blip r:embed="rId3">
            <a:alphaModFix/>
          </a:blip>
          <a:stretch>
            <a:fillRect/>
          </a:stretch>
        </p:blipFill>
        <p:spPr>
          <a:xfrm>
            <a:off x="4418775" y="0"/>
            <a:ext cx="4725225" cy="3040325"/>
          </a:xfrm>
          <a:prstGeom prst="rect">
            <a:avLst/>
          </a:prstGeom>
          <a:noFill/>
          <a:ln>
            <a:noFill/>
          </a:ln>
        </p:spPr>
      </p:pic>
      <p:sp>
        <p:nvSpPr>
          <p:cNvPr id="290" name="Google Shape;290;p42"/>
          <p:cNvSpPr txBox="1"/>
          <p:nvPr>
            <p:ph type="title"/>
          </p:nvPr>
        </p:nvSpPr>
        <p:spPr>
          <a:xfrm>
            <a:off x="311700" y="166100"/>
            <a:ext cx="8520600" cy="85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id" sz="3220">
                <a:solidFill>
                  <a:schemeClr val="accent5"/>
                </a:solidFill>
                <a:latin typeface="Roboto"/>
                <a:ea typeface="Roboto"/>
                <a:cs typeface="Roboto"/>
                <a:sym typeface="Roboto"/>
              </a:rPr>
              <a:t>Results</a:t>
            </a:r>
            <a:endParaRPr b="1" sz="3220">
              <a:solidFill>
                <a:schemeClr val="accent5"/>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3"/>
          <p:cNvSpPr txBox="1"/>
          <p:nvPr>
            <p:ph idx="1" type="body"/>
          </p:nvPr>
        </p:nvSpPr>
        <p:spPr>
          <a:xfrm>
            <a:off x="311700" y="1152475"/>
            <a:ext cx="4755600" cy="3416400"/>
          </a:xfrm>
          <a:prstGeom prst="rect">
            <a:avLst/>
          </a:prstGeom>
        </p:spPr>
        <p:txBody>
          <a:bodyPr anchorCtr="0" anchor="t" bIns="91425" lIns="91425" spcFirstLastPara="1" rIns="91425" wrap="square" tIns="91425">
            <a:normAutofit/>
          </a:bodyPr>
          <a:lstStyle/>
          <a:p>
            <a:pPr indent="0" lvl="0" marL="0" rtl="0" algn="l">
              <a:spcBef>
                <a:spcPts val="900"/>
              </a:spcBef>
              <a:spcAft>
                <a:spcPts val="0"/>
              </a:spcAft>
              <a:buNone/>
            </a:pPr>
            <a:r>
              <a:rPr b="1" lang="id" sz="1750">
                <a:solidFill>
                  <a:schemeClr val="accent5"/>
                </a:solidFill>
                <a:highlight>
                  <a:schemeClr val="lt1"/>
                </a:highlight>
                <a:latin typeface="Roboto"/>
                <a:ea typeface="Roboto"/>
                <a:cs typeface="Roboto"/>
                <a:sym typeface="Roboto"/>
              </a:rPr>
              <a:t>Nomor 8</a:t>
            </a:r>
            <a:endParaRPr b="1" sz="1200">
              <a:solidFill>
                <a:schemeClr val="accent5"/>
              </a:solidFill>
            </a:endParaRPr>
          </a:p>
          <a:p>
            <a:pPr indent="0" lvl="0" marL="0" rtl="0" algn="l">
              <a:lnSpc>
                <a:spcPct val="90000"/>
              </a:lnSpc>
              <a:spcBef>
                <a:spcPts val="1000"/>
              </a:spcBef>
              <a:spcAft>
                <a:spcPts val="0"/>
              </a:spcAft>
              <a:buClr>
                <a:schemeClr val="dk1"/>
              </a:buClr>
              <a:buSzPts val="1100"/>
              <a:buFont typeface="Arial"/>
              <a:buNone/>
            </a:pPr>
            <a:r>
              <a:rPr b="1" lang="id" sz="1200">
                <a:solidFill>
                  <a:schemeClr val="accent5"/>
                </a:solidFill>
                <a:latin typeface="Roboto"/>
                <a:ea typeface="Roboto"/>
                <a:cs typeface="Roboto"/>
                <a:sym typeface="Roboto"/>
              </a:rPr>
              <a:t>A. Berapa rata-rata ADR berdasarkan jenis hotel dan jenis customer (`customer_type`)? </a:t>
            </a:r>
            <a:endParaRPr b="1" sz="1200">
              <a:solidFill>
                <a:schemeClr val="accent5"/>
              </a:solidFill>
              <a:latin typeface="Roboto"/>
              <a:ea typeface="Roboto"/>
              <a:cs typeface="Roboto"/>
              <a:sym typeface="Roboto"/>
            </a:endParaRPr>
          </a:p>
          <a:p>
            <a:pPr indent="0" lvl="0" marL="0" rtl="0" algn="l">
              <a:lnSpc>
                <a:spcPct val="90000"/>
              </a:lnSpc>
              <a:spcBef>
                <a:spcPts val="1000"/>
              </a:spcBef>
              <a:spcAft>
                <a:spcPts val="0"/>
              </a:spcAft>
              <a:buClr>
                <a:schemeClr val="dk1"/>
              </a:buClr>
              <a:buSzPts val="1100"/>
              <a:buFont typeface="Arial"/>
              <a:buNone/>
            </a:pPr>
            <a:r>
              <a:rPr b="1" lang="id" sz="1200">
                <a:solidFill>
                  <a:schemeClr val="accent5"/>
                </a:solidFill>
                <a:latin typeface="Roboto"/>
                <a:ea typeface="Roboto"/>
                <a:cs typeface="Roboto"/>
                <a:sym typeface="Roboto"/>
              </a:rPr>
              <a:t>B. Jenis customer mana yang memiliki ADR paling besar di masing-masing jenis hotel?</a:t>
            </a:r>
            <a:endParaRPr b="1" sz="1200">
              <a:solidFill>
                <a:schemeClr val="accent5"/>
              </a:solidFill>
              <a:latin typeface="Roboto"/>
              <a:ea typeface="Roboto"/>
              <a:cs typeface="Roboto"/>
              <a:sym typeface="Roboto"/>
            </a:endParaRPr>
          </a:p>
          <a:p>
            <a:pPr indent="0" lvl="0" marL="0" rtl="0" algn="l">
              <a:spcBef>
                <a:spcPts val="0"/>
              </a:spcBef>
              <a:spcAft>
                <a:spcPts val="1200"/>
              </a:spcAft>
              <a:buNone/>
            </a:pPr>
            <a:r>
              <a:t/>
            </a:r>
            <a:endParaRPr/>
          </a:p>
        </p:txBody>
      </p:sp>
      <p:pic>
        <p:nvPicPr>
          <p:cNvPr id="296" name="Google Shape;296;p43"/>
          <p:cNvPicPr preferRelativeResize="0"/>
          <p:nvPr/>
        </p:nvPicPr>
        <p:blipFill>
          <a:blip r:embed="rId3">
            <a:alphaModFix/>
          </a:blip>
          <a:stretch>
            <a:fillRect/>
          </a:stretch>
        </p:blipFill>
        <p:spPr>
          <a:xfrm>
            <a:off x="5067300" y="-12"/>
            <a:ext cx="4076700" cy="5019675"/>
          </a:xfrm>
          <a:prstGeom prst="rect">
            <a:avLst/>
          </a:prstGeom>
          <a:noFill/>
          <a:ln>
            <a:noFill/>
          </a:ln>
        </p:spPr>
      </p:pic>
      <p:sp>
        <p:nvSpPr>
          <p:cNvPr id="297" name="Google Shape;297;p43"/>
          <p:cNvSpPr txBox="1"/>
          <p:nvPr>
            <p:ph type="title"/>
          </p:nvPr>
        </p:nvSpPr>
        <p:spPr>
          <a:xfrm>
            <a:off x="311700" y="166100"/>
            <a:ext cx="8520600" cy="85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id" sz="3220">
                <a:solidFill>
                  <a:schemeClr val="accent5"/>
                </a:solidFill>
                <a:latin typeface="Roboto"/>
                <a:ea typeface="Roboto"/>
                <a:cs typeface="Roboto"/>
                <a:sym typeface="Roboto"/>
              </a:rPr>
              <a:t>Results</a:t>
            </a:r>
            <a:endParaRPr b="1" sz="3220">
              <a:solidFill>
                <a:schemeClr val="accent5"/>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44"/>
          <p:cNvPicPr preferRelativeResize="0"/>
          <p:nvPr/>
        </p:nvPicPr>
        <p:blipFill>
          <a:blip r:embed="rId3">
            <a:alphaModFix/>
          </a:blip>
          <a:stretch>
            <a:fillRect/>
          </a:stretch>
        </p:blipFill>
        <p:spPr>
          <a:xfrm>
            <a:off x="120325" y="1956250"/>
            <a:ext cx="8772525" cy="2762250"/>
          </a:xfrm>
          <a:prstGeom prst="rect">
            <a:avLst/>
          </a:prstGeom>
          <a:noFill/>
          <a:ln>
            <a:noFill/>
          </a:ln>
        </p:spPr>
      </p:pic>
      <p:sp>
        <p:nvSpPr>
          <p:cNvPr id="303" name="Google Shape;303;p44"/>
          <p:cNvSpPr txBox="1"/>
          <p:nvPr>
            <p:ph idx="1" type="body"/>
          </p:nvPr>
        </p:nvSpPr>
        <p:spPr>
          <a:xfrm>
            <a:off x="311700" y="734400"/>
            <a:ext cx="8520600" cy="3416400"/>
          </a:xfrm>
          <a:prstGeom prst="rect">
            <a:avLst/>
          </a:prstGeom>
        </p:spPr>
        <p:txBody>
          <a:bodyPr anchorCtr="0" anchor="t" bIns="91425" lIns="91425" spcFirstLastPara="1" rIns="91425" wrap="square" tIns="91425">
            <a:normAutofit/>
          </a:bodyPr>
          <a:lstStyle/>
          <a:p>
            <a:pPr indent="0" lvl="0" marL="0" rtl="0" algn="l">
              <a:spcBef>
                <a:spcPts val="900"/>
              </a:spcBef>
              <a:spcAft>
                <a:spcPts val="0"/>
              </a:spcAft>
              <a:buNone/>
            </a:pPr>
            <a:r>
              <a:rPr b="1" lang="id" sz="1750">
                <a:solidFill>
                  <a:schemeClr val="accent5"/>
                </a:solidFill>
                <a:highlight>
                  <a:schemeClr val="lt1"/>
                </a:highlight>
                <a:latin typeface="Roboto"/>
                <a:ea typeface="Roboto"/>
                <a:cs typeface="Roboto"/>
                <a:sym typeface="Roboto"/>
              </a:rPr>
              <a:t>Nomor 9 (Bonus)</a:t>
            </a:r>
            <a:endParaRPr b="1" sz="1200">
              <a:solidFill>
                <a:schemeClr val="accent5"/>
              </a:solidFill>
            </a:endParaRPr>
          </a:p>
          <a:p>
            <a:pPr indent="0" lvl="0" marL="0" rtl="0" algn="l">
              <a:lnSpc>
                <a:spcPct val="90000"/>
              </a:lnSpc>
              <a:spcBef>
                <a:spcPts val="1000"/>
              </a:spcBef>
              <a:spcAft>
                <a:spcPts val="0"/>
              </a:spcAft>
              <a:buClr>
                <a:schemeClr val="dk1"/>
              </a:buClr>
              <a:buSzPts val="1100"/>
              <a:buFont typeface="Arial"/>
              <a:buNone/>
            </a:pPr>
            <a:r>
              <a:rPr b="1" lang="id" sz="1200">
                <a:solidFill>
                  <a:schemeClr val="accent5"/>
                </a:solidFill>
              </a:rPr>
              <a:t>Dengan menggunakan dataframe `df_country` yang berisi informasi nama negara dan kode negaranya, </a:t>
            </a:r>
            <a:endParaRPr b="1" sz="1200">
              <a:solidFill>
                <a:schemeClr val="accent5"/>
              </a:solidFill>
            </a:endParaRPr>
          </a:p>
          <a:p>
            <a:pPr indent="0" lvl="0" marL="0" rtl="0" algn="l">
              <a:lnSpc>
                <a:spcPct val="90000"/>
              </a:lnSpc>
              <a:spcBef>
                <a:spcPts val="1000"/>
              </a:spcBef>
              <a:spcAft>
                <a:spcPts val="0"/>
              </a:spcAft>
              <a:buClr>
                <a:schemeClr val="dk1"/>
              </a:buClr>
              <a:buSzPts val="1100"/>
              <a:buFont typeface="Arial"/>
              <a:buNone/>
            </a:pPr>
            <a:r>
              <a:rPr b="1" lang="id" sz="1200">
                <a:solidFill>
                  <a:schemeClr val="accent5"/>
                </a:solidFill>
              </a:rPr>
              <a:t>**Tampilkan** 10 negara dengan jumlah booking terbesar!</a:t>
            </a:r>
            <a:endParaRPr b="1" sz="1200">
              <a:solidFill>
                <a:schemeClr val="accent5"/>
              </a:solidFill>
            </a:endParaRPr>
          </a:p>
          <a:p>
            <a:pPr indent="0" lvl="0" marL="0" rtl="0" algn="l">
              <a:spcBef>
                <a:spcPts val="0"/>
              </a:spcBef>
              <a:spcAft>
                <a:spcPts val="1200"/>
              </a:spcAft>
              <a:buNone/>
            </a:pPr>
            <a:r>
              <a:t/>
            </a:r>
            <a:endParaRPr sz="300">
              <a:solidFill>
                <a:schemeClr val="dk1"/>
              </a:solidFill>
              <a:latin typeface="Courier New"/>
              <a:ea typeface="Courier New"/>
              <a:cs typeface="Courier New"/>
              <a:sym typeface="Courier New"/>
            </a:endParaRPr>
          </a:p>
        </p:txBody>
      </p:sp>
      <p:sp>
        <p:nvSpPr>
          <p:cNvPr id="304" name="Google Shape;304;p44"/>
          <p:cNvSpPr txBox="1"/>
          <p:nvPr>
            <p:ph type="title"/>
          </p:nvPr>
        </p:nvSpPr>
        <p:spPr>
          <a:xfrm>
            <a:off x="311700" y="166100"/>
            <a:ext cx="8520600" cy="85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id" sz="3220">
                <a:solidFill>
                  <a:schemeClr val="accent5"/>
                </a:solidFill>
                <a:latin typeface="Roboto"/>
                <a:ea typeface="Roboto"/>
                <a:cs typeface="Roboto"/>
                <a:sym typeface="Roboto"/>
              </a:rPr>
              <a:t>Results</a:t>
            </a:r>
            <a:endParaRPr b="1" sz="3220">
              <a:solidFill>
                <a:schemeClr val="accent5"/>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900"/>
              </a:spcBef>
              <a:spcAft>
                <a:spcPts val="0"/>
              </a:spcAft>
              <a:buNone/>
            </a:pPr>
            <a:r>
              <a:rPr b="1" lang="id" sz="1750">
                <a:solidFill>
                  <a:schemeClr val="accent5"/>
                </a:solidFill>
                <a:highlight>
                  <a:schemeClr val="lt1"/>
                </a:highlight>
                <a:latin typeface="Roboto"/>
                <a:ea typeface="Roboto"/>
                <a:cs typeface="Roboto"/>
                <a:sym typeface="Roboto"/>
              </a:rPr>
              <a:t>Nomor 10 (Bonus)</a:t>
            </a:r>
            <a:endParaRPr b="1" sz="1200">
              <a:solidFill>
                <a:schemeClr val="accent5"/>
              </a:solidFill>
              <a:latin typeface="Roboto"/>
              <a:ea typeface="Roboto"/>
              <a:cs typeface="Roboto"/>
              <a:sym typeface="Roboto"/>
            </a:endParaRPr>
          </a:p>
          <a:p>
            <a:pPr indent="0" lvl="0" marL="0" rtl="0" algn="l">
              <a:lnSpc>
                <a:spcPct val="90000"/>
              </a:lnSpc>
              <a:spcBef>
                <a:spcPts val="1000"/>
              </a:spcBef>
              <a:spcAft>
                <a:spcPts val="0"/>
              </a:spcAft>
              <a:buClr>
                <a:schemeClr val="dk1"/>
              </a:buClr>
              <a:buSzPts val="1100"/>
              <a:buFont typeface="Arial"/>
              <a:buNone/>
            </a:pPr>
            <a:r>
              <a:rPr b="1" lang="id" sz="1200">
                <a:solidFill>
                  <a:schemeClr val="accent5"/>
                </a:solidFill>
                <a:latin typeface="Roboto"/>
                <a:ea typeface="Roboto"/>
                <a:cs typeface="Roboto"/>
                <a:sym typeface="Roboto"/>
              </a:rPr>
              <a:t>A. Berapa banyak tamu yang menginap untuk tiap reservasi? </a:t>
            </a:r>
            <a:endParaRPr b="1" sz="1200">
              <a:solidFill>
                <a:schemeClr val="accent5"/>
              </a:solidFill>
              <a:latin typeface="Roboto"/>
              <a:ea typeface="Roboto"/>
              <a:cs typeface="Roboto"/>
              <a:sym typeface="Roboto"/>
            </a:endParaRPr>
          </a:p>
          <a:p>
            <a:pPr indent="0" lvl="0" marL="0" rtl="0" algn="l">
              <a:lnSpc>
                <a:spcPct val="90000"/>
              </a:lnSpc>
              <a:spcBef>
                <a:spcPts val="1000"/>
              </a:spcBef>
              <a:spcAft>
                <a:spcPts val="0"/>
              </a:spcAft>
              <a:buClr>
                <a:schemeClr val="dk1"/>
              </a:buClr>
              <a:buSzPts val="1100"/>
              <a:buFont typeface="Arial"/>
              <a:buNone/>
            </a:pPr>
            <a:r>
              <a:rPr b="1" lang="id" sz="1200">
                <a:solidFill>
                  <a:schemeClr val="accent5"/>
                </a:solidFill>
                <a:latin typeface="Roboto"/>
                <a:ea typeface="Roboto"/>
                <a:cs typeface="Roboto"/>
                <a:sym typeface="Roboto"/>
              </a:rPr>
              <a:t>B. Berdasarkan dataset, berapa jumlah tamu paling banyak? Tampilkan juga baris data reservasi yang memiliki jumlah tamu paling banyak.</a:t>
            </a:r>
            <a:endParaRPr b="1" sz="1200">
              <a:solidFill>
                <a:schemeClr val="accent5"/>
              </a:solidFill>
              <a:latin typeface="Roboto"/>
              <a:ea typeface="Roboto"/>
              <a:cs typeface="Roboto"/>
              <a:sym typeface="Roboto"/>
            </a:endParaRPr>
          </a:p>
          <a:p>
            <a:pPr indent="0" lvl="0" marL="0" rtl="0" algn="l">
              <a:spcBef>
                <a:spcPts val="0"/>
              </a:spcBef>
              <a:spcAft>
                <a:spcPts val="1200"/>
              </a:spcAft>
              <a:buNone/>
            </a:pPr>
            <a:r>
              <a:t/>
            </a:r>
            <a:endParaRPr/>
          </a:p>
        </p:txBody>
      </p:sp>
      <p:pic>
        <p:nvPicPr>
          <p:cNvPr id="310" name="Google Shape;310;p45"/>
          <p:cNvPicPr preferRelativeResize="0"/>
          <p:nvPr/>
        </p:nvPicPr>
        <p:blipFill>
          <a:blip r:embed="rId3">
            <a:alphaModFix/>
          </a:blip>
          <a:stretch>
            <a:fillRect/>
          </a:stretch>
        </p:blipFill>
        <p:spPr>
          <a:xfrm>
            <a:off x="714375" y="2419350"/>
            <a:ext cx="7715250" cy="2724150"/>
          </a:xfrm>
          <a:prstGeom prst="rect">
            <a:avLst/>
          </a:prstGeom>
          <a:noFill/>
          <a:ln>
            <a:noFill/>
          </a:ln>
        </p:spPr>
      </p:pic>
      <p:sp>
        <p:nvSpPr>
          <p:cNvPr id="311" name="Google Shape;311;p45"/>
          <p:cNvSpPr txBox="1"/>
          <p:nvPr>
            <p:ph type="title"/>
          </p:nvPr>
        </p:nvSpPr>
        <p:spPr>
          <a:xfrm>
            <a:off x="311700" y="166100"/>
            <a:ext cx="8520600" cy="85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id" sz="3220">
                <a:solidFill>
                  <a:schemeClr val="accent5"/>
                </a:solidFill>
                <a:latin typeface="Roboto"/>
                <a:ea typeface="Roboto"/>
                <a:cs typeface="Roboto"/>
                <a:sym typeface="Roboto"/>
              </a:rPr>
              <a:t>Results</a:t>
            </a:r>
            <a:endParaRPr b="1" sz="3220">
              <a:solidFill>
                <a:schemeClr val="accent5"/>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6"/>
          <p:cNvSpPr txBox="1"/>
          <p:nvPr>
            <p:ph idx="1" type="body"/>
          </p:nvPr>
        </p:nvSpPr>
        <p:spPr>
          <a:xfrm>
            <a:off x="311700" y="1152475"/>
            <a:ext cx="3905400" cy="3416400"/>
          </a:xfrm>
          <a:prstGeom prst="rect">
            <a:avLst/>
          </a:prstGeom>
        </p:spPr>
        <p:txBody>
          <a:bodyPr anchorCtr="0" anchor="t" bIns="91425" lIns="91425" spcFirstLastPara="1" rIns="91425" wrap="square" tIns="91425">
            <a:normAutofit/>
          </a:bodyPr>
          <a:lstStyle/>
          <a:p>
            <a:pPr indent="0" lvl="0" marL="0" rtl="0" algn="l">
              <a:spcBef>
                <a:spcPts val="900"/>
              </a:spcBef>
              <a:spcAft>
                <a:spcPts val="0"/>
              </a:spcAft>
              <a:buNone/>
            </a:pPr>
            <a:r>
              <a:rPr b="1" lang="id" sz="1750">
                <a:solidFill>
                  <a:schemeClr val="accent5"/>
                </a:solidFill>
                <a:highlight>
                  <a:schemeClr val="lt1"/>
                </a:highlight>
                <a:latin typeface="Roboto"/>
                <a:ea typeface="Roboto"/>
                <a:cs typeface="Roboto"/>
                <a:sym typeface="Roboto"/>
              </a:rPr>
              <a:t>Nomor 10 (Bonus)</a:t>
            </a:r>
            <a:endParaRPr b="1" sz="1200">
              <a:solidFill>
                <a:schemeClr val="accent5"/>
              </a:solidFill>
              <a:latin typeface="Roboto"/>
              <a:ea typeface="Roboto"/>
              <a:cs typeface="Roboto"/>
              <a:sym typeface="Roboto"/>
            </a:endParaRPr>
          </a:p>
          <a:p>
            <a:pPr indent="0" lvl="0" marL="0" rtl="0" algn="l">
              <a:lnSpc>
                <a:spcPct val="90000"/>
              </a:lnSpc>
              <a:spcBef>
                <a:spcPts val="1000"/>
              </a:spcBef>
              <a:spcAft>
                <a:spcPts val="0"/>
              </a:spcAft>
              <a:buClr>
                <a:schemeClr val="dk1"/>
              </a:buClr>
              <a:buSzPts val="1100"/>
              <a:buFont typeface="Arial"/>
              <a:buNone/>
            </a:pPr>
            <a:r>
              <a:rPr b="1" lang="id" sz="1200">
                <a:solidFill>
                  <a:schemeClr val="accent5"/>
                </a:solidFill>
                <a:latin typeface="Roboto"/>
                <a:ea typeface="Roboto"/>
                <a:cs typeface="Roboto"/>
                <a:sym typeface="Roboto"/>
              </a:rPr>
              <a:t>A. Berapa banyak tamu yang menginap untuk tiap reservasi? </a:t>
            </a:r>
            <a:endParaRPr b="1" sz="1200">
              <a:solidFill>
                <a:schemeClr val="accent5"/>
              </a:solidFill>
              <a:latin typeface="Roboto"/>
              <a:ea typeface="Roboto"/>
              <a:cs typeface="Roboto"/>
              <a:sym typeface="Roboto"/>
            </a:endParaRPr>
          </a:p>
          <a:p>
            <a:pPr indent="0" lvl="0" marL="0" rtl="0" algn="l">
              <a:lnSpc>
                <a:spcPct val="90000"/>
              </a:lnSpc>
              <a:spcBef>
                <a:spcPts val="1000"/>
              </a:spcBef>
              <a:spcAft>
                <a:spcPts val="0"/>
              </a:spcAft>
              <a:buClr>
                <a:schemeClr val="dk1"/>
              </a:buClr>
              <a:buSzPts val="1100"/>
              <a:buFont typeface="Arial"/>
              <a:buNone/>
            </a:pPr>
            <a:r>
              <a:rPr b="1" lang="id" sz="1200">
                <a:solidFill>
                  <a:schemeClr val="accent5"/>
                </a:solidFill>
                <a:latin typeface="Roboto"/>
                <a:ea typeface="Roboto"/>
                <a:cs typeface="Roboto"/>
                <a:sym typeface="Roboto"/>
              </a:rPr>
              <a:t>B. Berdasarkan dataset, berapa jumlah tamu paling banyak? Tampilkan juga baris data reservasi yang memiliki jumlah tamu paling banyak.</a:t>
            </a:r>
            <a:endParaRPr b="1" sz="1200">
              <a:solidFill>
                <a:schemeClr val="accent5"/>
              </a:solidFill>
              <a:latin typeface="Roboto"/>
              <a:ea typeface="Roboto"/>
              <a:cs typeface="Roboto"/>
              <a:sym typeface="Roboto"/>
            </a:endParaRPr>
          </a:p>
          <a:p>
            <a:pPr indent="0" lvl="0" marL="0" rtl="0" algn="l">
              <a:spcBef>
                <a:spcPts val="0"/>
              </a:spcBef>
              <a:spcAft>
                <a:spcPts val="1200"/>
              </a:spcAft>
              <a:buNone/>
            </a:pPr>
            <a:r>
              <a:t/>
            </a:r>
            <a:endParaRPr/>
          </a:p>
        </p:txBody>
      </p:sp>
      <p:pic>
        <p:nvPicPr>
          <p:cNvPr id="317" name="Google Shape;317;p46"/>
          <p:cNvPicPr preferRelativeResize="0"/>
          <p:nvPr/>
        </p:nvPicPr>
        <p:blipFill>
          <a:blip r:embed="rId3">
            <a:alphaModFix/>
          </a:blip>
          <a:stretch>
            <a:fillRect/>
          </a:stretch>
        </p:blipFill>
        <p:spPr>
          <a:xfrm>
            <a:off x="5332325" y="0"/>
            <a:ext cx="3811678" cy="3820975"/>
          </a:xfrm>
          <a:prstGeom prst="rect">
            <a:avLst/>
          </a:prstGeom>
          <a:noFill/>
          <a:ln>
            <a:noFill/>
          </a:ln>
        </p:spPr>
      </p:pic>
      <p:sp>
        <p:nvSpPr>
          <p:cNvPr id="318" name="Google Shape;318;p46"/>
          <p:cNvSpPr txBox="1"/>
          <p:nvPr>
            <p:ph type="title"/>
          </p:nvPr>
        </p:nvSpPr>
        <p:spPr>
          <a:xfrm>
            <a:off x="311700" y="166100"/>
            <a:ext cx="8520600" cy="85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id" sz="3220">
                <a:solidFill>
                  <a:schemeClr val="accent5"/>
                </a:solidFill>
                <a:latin typeface="Roboto"/>
                <a:ea typeface="Roboto"/>
                <a:cs typeface="Roboto"/>
                <a:sym typeface="Roboto"/>
              </a:rPr>
              <a:t>Results</a:t>
            </a:r>
            <a:endParaRPr b="1" sz="3220">
              <a:solidFill>
                <a:schemeClr val="accent5"/>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7"/>
          <p:cNvSpPr txBox="1"/>
          <p:nvPr>
            <p:ph type="title"/>
          </p:nvPr>
        </p:nvSpPr>
        <p:spPr>
          <a:xfrm>
            <a:off x="311700" y="443250"/>
            <a:ext cx="8520600" cy="4257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id" sz="4600">
                <a:solidFill>
                  <a:schemeClr val="accent5"/>
                </a:solidFill>
                <a:latin typeface="Roboto"/>
                <a:ea typeface="Roboto"/>
                <a:cs typeface="Roboto"/>
                <a:sym typeface="Roboto"/>
              </a:rPr>
              <a:t>Final Project Data Visualization</a:t>
            </a:r>
            <a:endParaRPr b="1" sz="4600">
              <a:solidFill>
                <a:schemeClr val="accent5"/>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d">
                <a:solidFill>
                  <a:schemeClr val="accent5"/>
                </a:solidFill>
                <a:latin typeface="Roboto"/>
                <a:ea typeface="Roboto"/>
                <a:cs typeface="Roboto"/>
                <a:sym typeface="Roboto"/>
              </a:rPr>
              <a:t>Overview</a:t>
            </a:r>
            <a:endParaRPr b="1">
              <a:solidFill>
                <a:schemeClr val="accent5"/>
              </a:solidFill>
              <a:latin typeface="Roboto"/>
              <a:ea typeface="Roboto"/>
              <a:cs typeface="Roboto"/>
              <a:sym typeface="Roboto"/>
            </a:endParaRPr>
          </a:p>
        </p:txBody>
      </p:sp>
      <p:sp>
        <p:nvSpPr>
          <p:cNvPr id="329" name="Google Shape;329;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t>Data yang digunakan adalah </a:t>
            </a:r>
            <a:r>
              <a:rPr lang="id" u="sng">
                <a:solidFill>
                  <a:schemeClr val="hlink"/>
                </a:solidFill>
                <a:hlinkClick r:id="rId3"/>
              </a:rPr>
              <a:t>Hotel Booking Demand</a:t>
            </a:r>
            <a:r>
              <a:rPr lang="id"/>
              <a:t> dari Jurnal Internasional milik </a:t>
            </a:r>
            <a:r>
              <a:rPr lang="id"/>
              <a:t>Antonio</a:t>
            </a:r>
            <a:r>
              <a:rPr lang="id"/>
              <a:t>.</a:t>
            </a:r>
            <a:r>
              <a:rPr lang="id"/>
              <a:t> N, de Almeida. A, dan Nunes. L,</a:t>
            </a:r>
            <a:r>
              <a:rPr lang="id"/>
              <a:t> dataset yang sudah </a:t>
            </a:r>
            <a:r>
              <a:rPr i="1" lang="id"/>
              <a:t>cleaned</a:t>
            </a:r>
            <a:r>
              <a:rPr lang="id"/>
              <a:t> dapat diakses</a:t>
            </a:r>
            <a:r>
              <a:rPr lang="id"/>
              <a:t> </a:t>
            </a:r>
            <a:r>
              <a:rPr lang="id" u="sng">
                <a:solidFill>
                  <a:schemeClr val="hlink"/>
                </a:solidFill>
                <a:hlinkClick r:id="rId4"/>
              </a:rPr>
              <a:t>di sini</a:t>
            </a:r>
            <a:r>
              <a:rPr lang="id"/>
              <a: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d">
                <a:solidFill>
                  <a:schemeClr val="accent5"/>
                </a:solidFill>
                <a:latin typeface="Roboto"/>
                <a:ea typeface="Roboto"/>
                <a:cs typeface="Roboto"/>
                <a:sym typeface="Roboto"/>
              </a:rPr>
              <a:t>Business Questions</a:t>
            </a:r>
            <a:endParaRPr b="1">
              <a:solidFill>
                <a:schemeClr val="accent5"/>
              </a:solidFill>
              <a:latin typeface="Roboto"/>
              <a:ea typeface="Roboto"/>
              <a:cs typeface="Roboto"/>
              <a:sym typeface="Roboto"/>
            </a:endParaRPr>
          </a:p>
        </p:txBody>
      </p:sp>
      <p:sp>
        <p:nvSpPr>
          <p:cNvPr id="335" name="Google Shape;335;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10832" lvl="0" marL="457200" rtl="0" algn="just">
              <a:spcBef>
                <a:spcPts val="0"/>
              </a:spcBef>
              <a:spcAft>
                <a:spcPts val="0"/>
              </a:spcAft>
              <a:buClr>
                <a:schemeClr val="accent5"/>
              </a:buClr>
              <a:buSzPct val="100000"/>
              <a:buFont typeface="Roboto"/>
              <a:buAutoNum type="arabicPeriod"/>
            </a:pPr>
            <a:r>
              <a:rPr b="1" lang="id" sz="1400">
                <a:solidFill>
                  <a:schemeClr val="accent5"/>
                </a:solidFill>
                <a:latin typeface="Roboto"/>
                <a:ea typeface="Roboto"/>
                <a:cs typeface="Roboto"/>
                <a:sym typeface="Roboto"/>
              </a:rPr>
              <a:t>Berapa total booking yang dibuat di masing-masing jenis hotel? Lebih banyak di hotel jenis yang telah terbooking apa? Jelaskan insight apa yang di dapat dari visualisasi tersebut.</a:t>
            </a:r>
            <a:endParaRPr b="1" sz="1400">
              <a:solidFill>
                <a:schemeClr val="accent5"/>
              </a:solidFill>
              <a:latin typeface="Roboto"/>
              <a:ea typeface="Roboto"/>
              <a:cs typeface="Roboto"/>
              <a:sym typeface="Roboto"/>
            </a:endParaRPr>
          </a:p>
          <a:p>
            <a:pPr indent="-310832" lvl="0" marL="457200" rtl="0" algn="just">
              <a:spcBef>
                <a:spcPts val="0"/>
              </a:spcBef>
              <a:spcAft>
                <a:spcPts val="0"/>
              </a:spcAft>
              <a:buClr>
                <a:schemeClr val="accent5"/>
              </a:buClr>
              <a:buSzPct val="100000"/>
              <a:buFont typeface="Roboto"/>
              <a:buAutoNum type="arabicPeriod"/>
            </a:pPr>
            <a:r>
              <a:rPr b="1" lang="id" sz="1400">
                <a:solidFill>
                  <a:schemeClr val="accent5"/>
                </a:solidFill>
                <a:latin typeface="Roboto"/>
                <a:ea typeface="Roboto"/>
                <a:cs typeface="Roboto"/>
                <a:sym typeface="Roboto"/>
              </a:rPr>
              <a:t>Tunjukkan visualisasi yang membandingkan jumlah booking oleh turis lokal (local market, asal negara Portugal) dan booking oleh turis inbound (inbound tourism, asal dari negara lain). Dari mana booking paling banyak berasal? Jelaskan insight apa yang di dapat dari visualisasi tersebut.</a:t>
            </a:r>
            <a:endParaRPr b="1" sz="1400">
              <a:solidFill>
                <a:schemeClr val="accent5"/>
              </a:solidFill>
              <a:latin typeface="Roboto"/>
              <a:ea typeface="Roboto"/>
              <a:cs typeface="Roboto"/>
              <a:sym typeface="Roboto"/>
            </a:endParaRPr>
          </a:p>
          <a:p>
            <a:pPr indent="-310832" lvl="0" marL="457200" rtl="0" algn="just">
              <a:spcBef>
                <a:spcPts val="0"/>
              </a:spcBef>
              <a:spcAft>
                <a:spcPts val="0"/>
              </a:spcAft>
              <a:buClr>
                <a:schemeClr val="accent5"/>
              </a:buClr>
              <a:buSzPct val="100000"/>
              <a:buFont typeface="Roboto"/>
              <a:buAutoNum type="arabicPeriod"/>
            </a:pPr>
            <a:r>
              <a:rPr b="1" lang="id" sz="1400">
                <a:solidFill>
                  <a:schemeClr val="accent5"/>
                </a:solidFill>
                <a:latin typeface="Roboto"/>
                <a:ea typeface="Roboto"/>
                <a:cs typeface="Roboto"/>
                <a:sym typeface="Roboto"/>
              </a:rPr>
              <a:t>Bagaimana pola ADR di tiap jenis hotel berdasarkan rata-rata ADR di tiap minggu? Apakah di kedua jenis hotel rata-rata ADR naik dan turun di periode (minggu/bulan/musim) yang sama? Jelaskan insight apa yang di dapat dari visualisasi tersebut.</a:t>
            </a:r>
            <a:endParaRPr b="1" sz="1400">
              <a:solidFill>
                <a:schemeClr val="accent5"/>
              </a:solidFill>
              <a:latin typeface="Roboto"/>
              <a:ea typeface="Roboto"/>
              <a:cs typeface="Roboto"/>
              <a:sym typeface="Roboto"/>
            </a:endParaRPr>
          </a:p>
          <a:p>
            <a:pPr indent="-310832" lvl="0" marL="457200" rtl="0" algn="just">
              <a:spcBef>
                <a:spcPts val="0"/>
              </a:spcBef>
              <a:spcAft>
                <a:spcPts val="0"/>
              </a:spcAft>
              <a:buClr>
                <a:schemeClr val="accent5"/>
              </a:buClr>
              <a:buSzPct val="100000"/>
              <a:buFont typeface="Roboto"/>
              <a:buAutoNum type="arabicPeriod"/>
            </a:pPr>
            <a:r>
              <a:rPr b="1" lang="id" sz="1400">
                <a:solidFill>
                  <a:schemeClr val="accent5"/>
                </a:solidFill>
                <a:latin typeface="Roboto"/>
                <a:ea typeface="Roboto"/>
                <a:cs typeface="Roboto"/>
                <a:sym typeface="Roboto"/>
              </a:rPr>
              <a:t>Bagaimana cancellation rate dari masing-masing jenis hotel di tiap bulan? Hotel jenis apa yang memiliki cancellation rate paling tinggi? Jelaskan insight apa yang di dapat dari visualisasi tersebut.</a:t>
            </a:r>
            <a:endParaRPr b="1" sz="1400">
              <a:solidFill>
                <a:schemeClr val="accent5"/>
              </a:solidFill>
              <a:latin typeface="Roboto"/>
              <a:ea typeface="Roboto"/>
              <a:cs typeface="Roboto"/>
              <a:sym typeface="Roboto"/>
            </a:endParaRPr>
          </a:p>
          <a:p>
            <a:pPr indent="-310832" lvl="0" marL="457200" rtl="0" algn="just">
              <a:spcBef>
                <a:spcPts val="0"/>
              </a:spcBef>
              <a:spcAft>
                <a:spcPts val="0"/>
              </a:spcAft>
              <a:buClr>
                <a:schemeClr val="accent5"/>
              </a:buClr>
              <a:buSzPct val="100000"/>
              <a:buFont typeface="Roboto"/>
              <a:buAutoNum type="arabicPeriod"/>
            </a:pPr>
            <a:r>
              <a:rPr b="1" lang="id" sz="1400">
                <a:solidFill>
                  <a:schemeClr val="accent5"/>
                </a:solidFill>
                <a:latin typeface="Roboto"/>
                <a:ea typeface="Roboto"/>
                <a:cs typeface="Roboto"/>
                <a:sym typeface="Roboto"/>
              </a:rPr>
              <a:t>Berapa jumlah cancelled bookings untuk masing-masing jenis market segment? Di market segment mana cancellation rate-nya paling tinggi? Jelaskan insight apa yang di dapat dari visualisasi tersebut.</a:t>
            </a:r>
            <a:endParaRPr b="1" sz="1400">
              <a:solidFill>
                <a:schemeClr val="accent5"/>
              </a:solidFill>
              <a:latin typeface="Roboto"/>
              <a:ea typeface="Roboto"/>
              <a:cs typeface="Roboto"/>
              <a:sym typeface="Roboto"/>
            </a:endParaRPr>
          </a:p>
          <a:p>
            <a:pPr indent="-310832" lvl="0" marL="457200" rtl="0" algn="l">
              <a:spcBef>
                <a:spcPts val="0"/>
              </a:spcBef>
              <a:spcAft>
                <a:spcPts val="0"/>
              </a:spcAft>
              <a:buClr>
                <a:schemeClr val="accent5"/>
              </a:buClr>
              <a:buSzPct val="100000"/>
              <a:buFont typeface="Roboto"/>
              <a:buAutoNum type="arabicPeriod"/>
            </a:pPr>
            <a:r>
              <a:rPr b="1" lang="id" sz="1400">
                <a:solidFill>
                  <a:schemeClr val="accent5"/>
                </a:solidFill>
                <a:latin typeface="Roboto"/>
                <a:ea typeface="Roboto"/>
                <a:cs typeface="Roboto"/>
                <a:sym typeface="Roboto"/>
              </a:rPr>
              <a:t>Hitung persentase total pengunjung hotel di benua Eropa! Jelaskan insight apa yang di dapat dari visualisasi tersebut.</a:t>
            </a:r>
            <a:endParaRPr b="1" sz="1400">
              <a:solidFill>
                <a:schemeClr val="accent5"/>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b="1" lang="id" sz="1400">
                <a:solidFill>
                  <a:schemeClr val="accent5"/>
                </a:solidFill>
                <a:latin typeface="Roboto"/>
                <a:ea typeface="Roboto"/>
                <a:cs typeface="Roboto"/>
                <a:sym typeface="Roboto"/>
              </a:rPr>
              <a:t>Berapa total booking yang dibuat di masing-masing jenis hotel? Lebih banyak di hotel jenis yang telah terbooking apa? Jelaskan insight apa yang di dapat dari visualisasi tersebut.</a:t>
            </a:r>
            <a:endParaRPr b="1" sz="1400">
              <a:solidFill>
                <a:schemeClr val="accent5"/>
              </a:solidFill>
              <a:latin typeface="Roboto"/>
              <a:ea typeface="Roboto"/>
              <a:cs typeface="Roboto"/>
              <a:sym typeface="Roboto"/>
            </a:endParaRPr>
          </a:p>
        </p:txBody>
      </p:sp>
      <p:pic>
        <p:nvPicPr>
          <p:cNvPr id="341" name="Google Shape;341;p50"/>
          <p:cNvPicPr preferRelativeResize="0"/>
          <p:nvPr/>
        </p:nvPicPr>
        <p:blipFill>
          <a:blip r:embed="rId3">
            <a:alphaModFix/>
          </a:blip>
          <a:stretch>
            <a:fillRect/>
          </a:stretch>
        </p:blipFill>
        <p:spPr>
          <a:xfrm>
            <a:off x="2043575" y="2012963"/>
            <a:ext cx="4057650" cy="2181225"/>
          </a:xfrm>
          <a:prstGeom prst="rect">
            <a:avLst/>
          </a:prstGeom>
          <a:noFill/>
          <a:ln>
            <a:noFill/>
          </a:ln>
        </p:spPr>
      </p:pic>
      <p:sp>
        <p:nvSpPr>
          <p:cNvPr id="342" name="Google Shape;342;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d">
                <a:solidFill>
                  <a:schemeClr val="accent5"/>
                </a:solidFill>
                <a:latin typeface="Roboto"/>
                <a:ea typeface="Roboto"/>
                <a:cs typeface="Roboto"/>
                <a:sym typeface="Roboto"/>
              </a:rPr>
              <a:t>Results</a:t>
            </a:r>
            <a:endParaRPr b="1">
              <a:solidFill>
                <a:schemeClr val="accent5"/>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b="1" lang="id" sz="1400">
                <a:solidFill>
                  <a:schemeClr val="accent5"/>
                </a:solidFill>
                <a:latin typeface="Roboto"/>
                <a:ea typeface="Roboto"/>
                <a:cs typeface="Roboto"/>
                <a:sym typeface="Roboto"/>
              </a:rPr>
              <a:t>Tunjukkan visualisasi yang membandingkan jumlah booking oleh turis lokal (local market, asal negara Portugal) dan booking oleh turis inbound (inbound tourism, asal dari negara lain). Dari mana booking paling banyak berasal? Jelaskan insight apa yang di dapat dari visualisasi tersebut.</a:t>
            </a:r>
            <a:endParaRPr b="1" sz="1400">
              <a:solidFill>
                <a:schemeClr val="accent5"/>
              </a:solidFill>
              <a:latin typeface="Roboto"/>
              <a:ea typeface="Roboto"/>
              <a:cs typeface="Roboto"/>
              <a:sym typeface="Roboto"/>
            </a:endParaRPr>
          </a:p>
        </p:txBody>
      </p:sp>
      <p:sp>
        <p:nvSpPr>
          <p:cNvPr id="348" name="Google Shape;348;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d">
                <a:solidFill>
                  <a:schemeClr val="accent5"/>
                </a:solidFill>
                <a:latin typeface="Roboto"/>
                <a:ea typeface="Roboto"/>
                <a:cs typeface="Roboto"/>
                <a:sym typeface="Roboto"/>
              </a:rPr>
              <a:t>Results</a:t>
            </a:r>
            <a:endParaRPr b="1">
              <a:solidFill>
                <a:schemeClr val="accent5"/>
              </a:solidFill>
              <a:latin typeface="Roboto"/>
              <a:ea typeface="Roboto"/>
              <a:cs typeface="Roboto"/>
              <a:sym typeface="Roboto"/>
            </a:endParaRPr>
          </a:p>
        </p:txBody>
      </p:sp>
      <p:pic>
        <p:nvPicPr>
          <p:cNvPr id="349" name="Google Shape;349;p51"/>
          <p:cNvPicPr preferRelativeResize="0"/>
          <p:nvPr/>
        </p:nvPicPr>
        <p:blipFill>
          <a:blip r:embed="rId3">
            <a:alphaModFix/>
          </a:blip>
          <a:stretch>
            <a:fillRect/>
          </a:stretch>
        </p:blipFill>
        <p:spPr>
          <a:xfrm>
            <a:off x="2354875" y="2076050"/>
            <a:ext cx="4648200" cy="2114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p:nvPr/>
        </p:nvSpPr>
        <p:spPr>
          <a:xfrm>
            <a:off x="311700" y="1079925"/>
            <a:ext cx="8832300" cy="3489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txBox="1"/>
          <p:nvPr>
            <p:ph type="title"/>
          </p:nvPr>
        </p:nvSpPr>
        <p:spPr>
          <a:xfrm>
            <a:off x="311700" y="3238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id" sz="3600">
                <a:solidFill>
                  <a:schemeClr val="accent5"/>
                </a:solidFill>
                <a:latin typeface="Roboto"/>
                <a:ea typeface="Roboto"/>
                <a:cs typeface="Roboto"/>
                <a:sym typeface="Roboto"/>
              </a:rPr>
              <a:t>Table of Content</a:t>
            </a:r>
            <a:endParaRPr b="1" sz="3600">
              <a:solidFill>
                <a:schemeClr val="accent5"/>
              </a:solidFill>
              <a:latin typeface="Roboto"/>
              <a:ea typeface="Roboto"/>
              <a:cs typeface="Roboto"/>
              <a:sym typeface="Roboto"/>
            </a:endParaRPr>
          </a:p>
        </p:txBody>
      </p:sp>
      <p:sp>
        <p:nvSpPr>
          <p:cNvPr id="96" name="Google Shape;9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lt1"/>
              </a:buClr>
              <a:buSzPts val="1800"/>
              <a:buFont typeface="Roboto"/>
              <a:buAutoNum type="arabicPeriod"/>
            </a:pPr>
            <a:r>
              <a:rPr lang="id">
                <a:solidFill>
                  <a:schemeClr val="lt1"/>
                </a:solidFill>
                <a:latin typeface="Roboto"/>
                <a:ea typeface="Roboto"/>
                <a:cs typeface="Roboto"/>
                <a:sym typeface="Roboto"/>
              </a:rPr>
              <a:t>Final Project SQL</a:t>
            </a:r>
            <a:endParaRPr>
              <a:solidFill>
                <a:schemeClr val="lt1"/>
              </a:solidFill>
              <a:latin typeface="Roboto"/>
              <a:ea typeface="Roboto"/>
              <a:cs typeface="Roboto"/>
              <a:sym typeface="Roboto"/>
            </a:endParaRPr>
          </a:p>
          <a:p>
            <a:pPr indent="-342900" lvl="0" marL="914400" rtl="0" algn="l">
              <a:spcBef>
                <a:spcPts val="0"/>
              </a:spcBef>
              <a:spcAft>
                <a:spcPts val="0"/>
              </a:spcAft>
              <a:buClr>
                <a:schemeClr val="lt1"/>
              </a:buClr>
              <a:buSzPts val="1800"/>
              <a:buFont typeface="Roboto"/>
              <a:buAutoNum type="alphaLcPeriod"/>
            </a:pPr>
            <a:r>
              <a:rPr lang="id">
                <a:solidFill>
                  <a:schemeClr val="lt1"/>
                </a:solidFill>
                <a:latin typeface="Roboto"/>
                <a:ea typeface="Roboto"/>
                <a:cs typeface="Roboto"/>
                <a:sym typeface="Roboto"/>
              </a:rPr>
              <a:t>Overview</a:t>
            </a:r>
            <a:endParaRPr>
              <a:solidFill>
                <a:schemeClr val="lt1"/>
              </a:solidFill>
              <a:latin typeface="Roboto"/>
              <a:ea typeface="Roboto"/>
              <a:cs typeface="Roboto"/>
              <a:sym typeface="Roboto"/>
            </a:endParaRPr>
          </a:p>
          <a:p>
            <a:pPr indent="-342900" lvl="0" marL="914400" rtl="0" algn="l">
              <a:spcBef>
                <a:spcPts val="0"/>
              </a:spcBef>
              <a:spcAft>
                <a:spcPts val="0"/>
              </a:spcAft>
              <a:buClr>
                <a:schemeClr val="lt1"/>
              </a:buClr>
              <a:buSzPts val="1800"/>
              <a:buFont typeface="Roboto"/>
              <a:buAutoNum type="alphaLcPeriod"/>
            </a:pPr>
            <a:r>
              <a:rPr lang="id">
                <a:solidFill>
                  <a:schemeClr val="lt1"/>
                </a:solidFill>
                <a:latin typeface="Roboto"/>
                <a:ea typeface="Roboto"/>
                <a:cs typeface="Roboto"/>
                <a:sym typeface="Roboto"/>
              </a:rPr>
              <a:t>Business Questions</a:t>
            </a:r>
            <a:endParaRPr>
              <a:solidFill>
                <a:schemeClr val="lt1"/>
              </a:solidFill>
              <a:latin typeface="Roboto"/>
              <a:ea typeface="Roboto"/>
              <a:cs typeface="Roboto"/>
              <a:sym typeface="Roboto"/>
            </a:endParaRPr>
          </a:p>
          <a:p>
            <a:pPr indent="-342900" lvl="0" marL="914400" rtl="0" algn="l">
              <a:spcBef>
                <a:spcPts val="0"/>
              </a:spcBef>
              <a:spcAft>
                <a:spcPts val="0"/>
              </a:spcAft>
              <a:buClr>
                <a:schemeClr val="lt1"/>
              </a:buClr>
              <a:buSzPts val="1800"/>
              <a:buFont typeface="Roboto"/>
              <a:buAutoNum type="alphaLcPeriod"/>
            </a:pPr>
            <a:r>
              <a:rPr lang="id">
                <a:solidFill>
                  <a:schemeClr val="lt1"/>
                </a:solidFill>
                <a:latin typeface="Roboto"/>
                <a:ea typeface="Roboto"/>
                <a:cs typeface="Roboto"/>
                <a:sym typeface="Roboto"/>
              </a:rPr>
              <a:t>Results</a:t>
            </a:r>
            <a:endParaRPr>
              <a:solidFill>
                <a:schemeClr val="lt1"/>
              </a:solidFill>
              <a:latin typeface="Roboto"/>
              <a:ea typeface="Roboto"/>
              <a:cs typeface="Roboto"/>
              <a:sym typeface="Roboto"/>
            </a:endParaRPr>
          </a:p>
          <a:p>
            <a:pPr indent="-342900" lvl="0" marL="457200" rtl="0" algn="l">
              <a:spcBef>
                <a:spcPts val="0"/>
              </a:spcBef>
              <a:spcAft>
                <a:spcPts val="0"/>
              </a:spcAft>
              <a:buClr>
                <a:schemeClr val="lt1"/>
              </a:buClr>
              <a:buSzPts val="1800"/>
              <a:buFont typeface="Roboto"/>
              <a:buAutoNum type="arabicPeriod"/>
            </a:pPr>
            <a:r>
              <a:rPr lang="id">
                <a:solidFill>
                  <a:schemeClr val="lt1"/>
                </a:solidFill>
                <a:latin typeface="Roboto"/>
                <a:ea typeface="Roboto"/>
                <a:cs typeface="Roboto"/>
                <a:sym typeface="Roboto"/>
              </a:rPr>
              <a:t>Final Project Python</a:t>
            </a:r>
            <a:endParaRPr>
              <a:solidFill>
                <a:schemeClr val="lt1"/>
              </a:solidFill>
              <a:latin typeface="Roboto"/>
              <a:ea typeface="Roboto"/>
              <a:cs typeface="Roboto"/>
              <a:sym typeface="Roboto"/>
            </a:endParaRPr>
          </a:p>
          <a:p>
            <a:pPr indent="-342900" lvl="0" marL="914400" rtl="0" algn="l">
              <a:spcBef>
                <a:spcPts val="0"/>
              </a:spcBef>
              <a:spcAft>
                <a:spcPts val="0"/>
              </a:spcAft>
              <a:buClr>
                <a:schemeClr val="lt1"/>
              </a:buClr>
              <a:buSzPts val="1800"/>
              <a:buFont typeface="Roboto"/>
              <a:buAutoNum type="alphaLcPeriod"/>
            </a:pPr>
            <a:r>
              <a:rPr lang="id">
                <a:solidFill>
                  <a:schemeClr val="lt1"/>
                </a:solidFill>
                <a:latin typeface="Roboto"/>
                <a:ea typeface="Roboto"/>
                <a:cs typeface="Roboto"/>
                <a:sym typeface="Roboto"/>
              </a:rPr>
              <a:t>Overview</a:t>
            </a:r>
            <a:endParaRPr>
              <a:solidFill>
                <a:schemeClr val="lt1"/>
              </a:solidFill>
              <a:latin typeface="Roboto"/>
              <a:ea typeface="Roboto"/>
              <a:cs typeface="Roboto"/>
              <a:sym typeface="Roboto"/>
            </a:endParaRPr>
          </a:p>
          <a:p>
            <a:pPr indent="-342900" lvl="0" marL="914400" rtl="0" algn="l">
              <a:spcBef>
                <a:spcPts val="0"/>
              </a:spcBef>
              <a:spcAft>
                <a:spcPts val="0"/>
              </a:spcAft>
              <a:buClr>
                <a:schemeClr val="lt1"/>
              </a:buClr>
              <a:buSzPts val="1800"/>
              <a:buFont typeface="Roboto"/>
              <a:buAutoNum type="alphaLcPeriod"/>
            </a:pPr>
            <a:r>
              <a:rPr lang="id">
                <a:solidFill>
                  <a:schemeClr val="lt1"/>
                </a:solidFill>
                <a:latin typeface="Roboto"/>
                <a:ea typeface="Roboto"/>
                <a:cs typeface="Roboto"/>
                <a:sym typeface="Roboto"/>
              </a:rPr>
              <a:t>Results</a:t>
            </a:r>
            <a:endParaRPr>
              <a:solidFill>
                <a:schemeClr val="lt1"/>
              </a:solidFill>
              <a:latin typeface="Roboto"/>
              <a:ea typeface="Roboto"/>
              <a:cs typeface="Roboto"/>
              <a:sym typeface="Roboto"/>
            </a:endParaRPr>
          </a:p>
          <a:p>
            <a:pPr indent="-342900" lvl="0" marL="457200" rtl="0" algn="l">
              <a:spcBef>
                <a:spcPts val="0"/>
              </a:spcBef>
              <a:spcAft>
                <a:spcPts val="0"/>
              </a:spcAft>
              <a:buClr>
                <a:schemeClr val="lt1"/>
              </a:buClr>
              <a:buSzPts val="1800"/>
              <a:buFont typeface="Roboto"/>
              <a:buAutoNum type="arabicPeriod"/>
            </a:pPr>
            <a:r>
              <a:rPr lang="id">
                <a:solidFill>
                  <a:schemeClr val="lt1"/>
                </a:solidFill>
                <a:latin typeface="Roboto"/>
                <a:ea typeface="Roboto"/>
                <a:cs typeface="Roboto"/>
                <a:sym typeface="Roboto"/>
              </a:rPr>
              <a:t>Final Project Data Visualization</a:t>
            </a:r>
            <a:endParaRPr>
              <a:solidFill>
                <a:schemeClr val="lt1"/>
              </a:solidFill>
              <a:latin typeface="Roboto"/>
              <a:ea typeface="Roboto"/>
              <a:cs typeface="Roboto"/>
              <a:sym typeface="Roboto"/>
            </a:endParaRPr>
          </a:p>
          <a:p>
            <a:pPr indent="-342900" lvl="0" marL="914400" rtl="0" algn="l">
              <a:spcBef>
                <a:spcPts val="0"/>
              </a:spcBef>
              <a:spcAft>
                <a:spcPts val="0"/>
              </a:spcAft>
              <a:buClr>
                <a:schemeClr val="lt1"/>
              </a:buClr>
              <a:buSzPts val="1800"/>
              <a:buFont typeface="Roboto"/>
              <a:buAutoNum type="alphaLcPeriod"/>
            </a:pPr>
            <a:r>
              <a:rPr lang="id">
                <a:solidFill>
                  <a:schemeClr val="lt1"/>
                </a:solidFill>
                <a:latin typeface="Roboto"/>
                <a:ea typeface="Roboto"/>
                <a:cs typeface="Roboto"/>
                <a:sym typeface="Roboto"/>
              </a:rPr>
              <a:t>Overview</a:t>
            </a:r>
            <a:endParaRPr>
              <a:solidFill>
                <a:schemeClr val="lt1"/>
              </a:solidFill>
              <a:latin typeface="Roboto"/>
              <a:ea typeface="Roboto"/>
              <a:cs typeface="Roboto"/>
              <a:sym typeface="Roboto"/>
            </a:endParaRPr>
          </a:p>
          <a:p>
            <a:pPr indent="-342900" lvl="0" marL="914400" rtl="0" algn="l">
              <a:spcBef>
                <a:spcPts val="0"/>
              </a:spcBef>
              <a:spcAft>
                <a:spcPts val="0"/>
              </a:spcAft>
              <a:buClr>
                <a:schemeClr val="lt1"/>
              </a:buClr>
              <a:buSzPts val="1800"/>
              <a:buFont typeface="Roboto"/>
              <a:buAutoNum type="alphaLcPeriod"/>
            </a:pPr>
            <a:r>
              <a:rPr lang="id">
                <a:solidFill>
                  <a:schemeClr val="lt1"/>
                </a:solidFill>
                <a:latin typeface="Roboto"/>
                <a:ea typeface="Roboto"/>
                <a:cs typeface="Roboto"/>
                <a:sym typeface="Roboto"/>
              </a:rPr>
              <a:t>Business Questions</a:t>
            </a:r>
            <a:endParaRPr>
              <a:solidFill>
                <a:schemeClr val="lt1"/>
              </a:solidFill>
              <a:latin typeface="Roboto"/>
              <a:ea typeface="Roboto"/>
              <a:cs typeface="Roboto"/>
              <a:sym typeface="Roboto"/>
            </a:endParaRPr>
          </a:p>
          <a:p>
            <a:pPr indent="-342900" lvl="0" marL="914400" rtl="0" algn="l">
              <a:spcBef>
                <a:spcPts val="0"/>
              </a:spcBef>
              <a:spcAft>
                <a:spcPts val="0"/>
              </a:spcAft>
              <a:buClr>
                <a:schemeClr val="lt1"/>
              </a:buClr>
              <a:buSzPts val="1800"/>
              <a:buFont typeface="Roboto"/>
              <a:buAutoNum type="alphaLcPeriod"/>
            </a:pPr>
            <a:r>
              <a:rPr lang="id">
                <a:solidFill>
                  <a:schemeClr val="lt1"/>
                </a:solidFill>
                <a:latin typeface="Roboto"/>
                <a:ea typeface="Roboto"/>
                <a:cs typeface="Roboto"/>
                <a:sym typeface="Roboto"/>
              </a:rPr>
              <a:t>Results</a:t>
            </a:r>
            <a:endParaRPr>
              <a:solidFill>
                <a:schemeClr val="lt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b="1" lang="id" sz="1400">
                <a:solidFill>
                  <a:schemeClr val="accent5"/>
                </a:solidFill>
                <a:latin typeface="Roboto"/>
                <a:ea typeface="Roboto"/>
                <a:cs typeface="Roboto"/>
                <a:sym typeface="Roboto"/>
              </a:rPr>
              <a:t>Bagaimana pola ADR di tiap jenis hotel berdasarkan rata-rata ADR di tiap minggu? Apakah di kedua jenis hotel rata-rata ADR naik dan turun di periode (minggu/bulan/musim) yang sama? Jelaskan insight apa yang di dapat dari visualisasi tersebut.</a:t>
            </a:r>
            <a:endParaRPr b="1" sz="1400">
              <a:solidFill>
                <a:schemeClr val="accent5"/>
              </a:solidFill>
              <a:latin typeface="Roboto"/>
              <a:ea typeface="Roboto"/>
              <a:cs typeface="Roboto"/>
              <a:sym typeface="Roboto"/>
            </a:endParaRPr>
          </a:p>
          <a:p>
            <a:pPr indent="0" lvl="0" marL="0" rtl="0" algn="just">
              <a:spcBef>
                <a:spcPts val="1200"/>
              </a:spcBef>
              <a:spcAft>
                <a:spcPts val="0"/>
              </a:spcAft>
              <a:buClr>
                <a:schemeClr val="dk1"/>
              </a:buClr>
              <a:buSzPts val="1100"/>
              <a:buFont typeface="Arial"/>
              <a:buNone/>
            </a:pPr>
            <a:r>
              <a:t/>
            </a:r>
            <a:endParaRPr b="1" sz="1400">
              <a:solidFill>
                <a:schemeClr val="accent5"/>
              </a:solidFill>
              <a:latin typeface="Roboto"/>
              <a:ea typeface="Roboto"/>
              <a:cs typeface="Roboto"/>
              <a:sym typeface="Roboto"/>
            </a:endParaRPr>
          </a:p>
          <a:p>
            <a:pPr indent="0" lvl="0" marL="0" rtl="0" algn="just">
              <a:spcBef>
                <a:spcPts val="1200"/>
              </a:spcBef>
              <a:spcAft>
                <a:spcPts val="1200"/>
              </a:spcAft>
              <a:buNone/>
            </a:pPr>
            <a:r>
              <a:t/>
            </a:r>
            <a:endParaRPr b="1" sz="1400">
              <a:solidFill>
                <a:schemeClr val="accent5"/>
              </a:solidFill>
              <a:latin typeface="Roboto"/>
              <a:ea typeface="Roboto"/>
              <a:cs typeface="Roboto"/>
              <a:sym typeface="Roboto"/>
            </a:endParaRPr>
          </a:p>
        </p:txBody>
      </p:sp>
      <p:pic>
        <p:nvPicPr>
          <p:cNvPr id="355" name="Google Shape;355;p52"/>
          <p:cNvPicPr preferRelativeResize="0"/>
          <p:nvPr/>
        </p:nvPicPr>
        <p:blipFill>
          <a:blip r:embed="rId3">
            <a:alphaModFix/>
          </a:blip>
          <a:stretch>
            <a:fillRect/>
          </a:stretch>
        </p:blipFill>
        <p:spPr>
          <a:xfrm>
            <a:off x="2457450" y="2095338"/>
            <a:ext cx="4229100" cy="2752725"/>
          </a:xfrm>
          <a:prstGeom prst="rect">
            <a:avLst/>
          </a:prstGeom>
          <a:noFill/>
          <a:ln>
            <a:noFill/>
          </a:ln>
        </p:spPr>
      </p:pic>
      <p:sp>
        <p:nvSpPr>
          <p:cNvPr id="356" name="Google Shape;356;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d">
                <a:solidFill>
                  <a:schemeClr val="accent5"/>
                </a:solidFill>
                <a:latin typeface="Roboto"/>
                <a:ea typeface="Roboto"/>
                <a:cs typeface="Roboto"/>
                <a:sym typeface="Roboto"/>
              </a:rPr>
              <a:t>Results</a:t>
            </a:r>
            <a:endParaRPr b="1">
              <a:solidFill>
                <a:schemeClr val="accent5"/>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b="1" lang="id" sz="1400">
                <a:solidFill>
                  <a:schemeClr val="accent5"/>
                </a:solidFill>
                <a:latin typeface="Roboto"/>
                <a:ea typeface="Roboto"/>
                <a:cs typeface="Roboto"/>
                <a:sym typeface="Roboto"/>
              </a:rPr>
              <a:t>Bagaimana cancellation rate dari masing-masing jenis hotel di tiap bulan? Hotel jenis apa yang memiliki cancellation rate paling tinggi? Jelaskan insight apa yang di dapat dari visualisasi tersebut.</a:t>
            </a:r>
            <a:endParaRPr b="1" sz="1400">
              <a:solidFill>
                <a:schemeClr val="accent5"/>
              </a:solidFill>
              <a:latin typeface="Roboto"/>
              <a:ea typeface="Roboto"/>
              <a:cs typeface="Roboto"/>
              <a:sym typeface="Roboto"/>
            </a:endParaRPr>
          </a:p>
        </p:txBody>
      </p:sp>
      <p:pic>
        <p:nvPicPr>
          <p:cNvPr id="362" name="Google Shape;362;p53"/>
          <p:cNvPicPr preferRelativeResize="0"/>
          <p:nvPr/>
        </p:nvPicPr>
        <p:blipFill>
          <a:blip r:embed="rId3">
            <a:alphaModFix/>
          </a:blip>
          <a:stretch>
            <a:fillRect/>
          </a:stretch>
        </p:blipFill>
        <p:spPr>
          <a:xfrm>
            <a:off x="2295525" y="1797613"/>
            <a:ext cx="4552950" cy="2638425"/>
          </a:xfrm>
          <a:prstGeom prst="rect">
            <a:avLst/>
          </a:prstGeom>
          <a:noFill/>
          <a:ln>
            <a:noFill/>
          </a:ln>
        </p:spPr>
      </p:pic>
      <p:sp>
        <p:nvSpPr>
          <p:cNvPr id="363" name="Google Shape;363;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d">
                <a:solidFill>
                  <a:schemeClr val="accent5"/>
                </a:solidFill>
                <a:latin typeface="Roboto"/>
                <a:ea typeface="Roboto"/>
                <a:cs typeface="Roboto"/>
                <a:sym typeface="Roboto"/>
              </a:rPr>
              <a:t>Results</a:t>
            </a:r>
            <a:endParaRPr b="1">
              <a:solidFill>
                <a:schemeClr val="accent5"/>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b="1" lang="id" sz="1400">
                <a:solidFill>
                  <a:schemeClr val="accent5"/>
                </a:solidFill>
                <a:latin typeface="Roboto"/>
                <a:ea typeface="Roboto"/>
                <a:cs typeface="Roboto"/>
                <a:sym typeface="Roboto"/>
              </a:rPr>
              <a:t>Berapa jumlah cancelled bookings untuk masing-masing jenis market segment? Di market segment mana cancellation rate-nya paling tinggi? Jelaskan insight apa yang di dapat dari visualisasi tersebut.</a:t>
            </a:r>
            <a:endParaRPr b="1" sz="1400">
              <a:solidFill>
                <a:schemeClr val="accent5"/>
              </a:solidFill>
              <a:latin typeface="Roboto"/>
              <a:ea typeface="Roboto"/>
              <a:cs typeface="Roboto"/>
              <a:sym typeface="Roboto"/>
            </a:endParaRPr>
          </a:p>
        </p:txBody>
      </p:sp>
      <p:pic>
        <p:nvPicPr>
          <p:cNvPr id="369" name="Google Shape;369;p54"/>
          <p:cNvPicPr preferRelativeResize="0"/>
          <p:nvPr/>
        </p:nvPicPr>
        <p:blipFill>
          <a:blip r:embed="rId3">
            <a:alphaModFix/>
          </a:blip>
          <a:stretch>
            <a:fillRect/>
          </a:stretch>
        </p:blipFill>
        <p:spPr>
          <a:xfrm>
            <a:off x="2547938" y="1727000"/>
            <a:ext cx="4048125" cy="3238500"/>
          </a:xfrm>
          <a:prstGeom prst="rect">
            <a:avLst/>
          </a:prstGeom>
          <a:noFill/>
          <a:ln>
            <a:noFill/>
          </a:ln>
        </p:spPr>
      </p:pic>
      <p:sp>
        <p:nvSpPr>
          <p:cNvPr id="370" name="Google Shape;370;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d">
                <a:solidFill>
                  <a:schemeClr val="accent5"/>
                </a:solidFill>
                <a:latin typeface="Roboto"/>
                <a:ea typeface="Roboto"/>
                <a:cs typeface="Roboto"/>
                <a:sym typeface="Roboto"/>
              </a:rPr>
              <a:t>Results</a:t>
            </a:r>
            <a:endParaRPr b="1">
              <a:solidFill>
                <a:schemeClr val="accent5"/>
              </a:solidFill>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b="1" lang="id" sz="1400">
                <a:solidFill>
                  <a:schemeClr val="accent5"/>
                </a:solidFill>
                <a:latin typeface="Roboto"/>
                <a:ea typeface="Roboto"/>
                <a:cs typeface="Roboto"/>
                <a:sym typeface="Roboto"/>
              </a:rPr>
              <a:t>Hitung persentase total pengunjung hotel di benua Eropa! Jelaskan insight apa yang di dapat dari visualisasi tersebut.</a:t>
            </a:r>
            <a:endParaRPr b="1" sz="1400">
              <a:solidFill>
                <a:schemeClr val="accent5"/>
              </a:solidFill>
              <a:latin typeface="Roboto"/>
              <a:ea typeface="Roboto"/>
              <a:cs typeface="Roboto"/>
              <a:sym typeface="Roboto"/>
            </a:endParaRPr>
          </a:p>
        </p:txBody>
      </p:sp>
      <p:pic>
        <p:nvPicPr>
          <p:cNvPr id="376" name="Google Shape;376;p55"/>
          <p:cNvPicPr preferRelativeResize="0"/>
          <p:nvPr/>
        </p:nvPicPr>
        <p:blipFill>
          <a:blip r:embed="rId3">
            <a:alphaModFix/>
          </a:blip>
          <a:stretch>
            <a:fillRect/>
          </a:stretch>
        </p:blipFill>
        <p:spPr>
          <a:xfrm>
            <a:off x="2437650" y="1550250"/>
            <a:ext cx="3750449" cy="2765150"/>
          </a:xfrm>
          <a:prstGeom prst="rect">
            <a:avLst/>
          </a:prstGeom>
          <a:noFill/>
          <a:ln>
            <a:noFill/>
          </a:ln>
        </p:spPr>
      </p:pic>
      <p:sp>
        <p:nvSpPr>
          <p:cNvPr id="377" name="Google Shape;377;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d">
                <a:solidFill>
                  <a:schemeClr val="accent5"/>
                </a:solidFill>
                <a:latin typeface="Roboto"/>
                <a:ea typeface="Roboto"/>
                <a:cs typeface="Roboto"/>
                <a:sym typeface="Roboto"/>
              </a:rPr>
              <a:t>Results</a:t>
            </a:r>
            <a:endParaRPr b="1">
              <a:solidFill>
                <a:schemeClr val="accent5"/>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d">
                <a:solidFill>
                  <a:schemeClr val="accent5"/>
                </a:solidFill>
                <a:latin typeface="Roboto"/>
                <a:ea typeface="Roboto"/>
                <a:cs typeface="Roboto"/>
                <a:sym typeface="Roboto"/>
              </a:rPr>
              <a:t>Results</a:t>
            </a:r>
            <a:endParaRPr b="1">
              <a:solidFill>
                <a:schemeClr val="accent5"/>
              </a:solidFill>
              <a:latin typeface="Roboto"/>
              <a:ea typeface="Roboto"/>
              <a:cs typeface="Roboto"/>
              <a:sym typeface="Roboto"/>
            </a:endParaRPr>
          </a:p>
        </p:txBody>
      </p:sp>
      <p:sp>
        <p:nvSpPr>
          <p:cNvPr id="383" name="Google Shape;383;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u="sng">
                <a:solidFill>
                  <a:schemeClr val="hlink"/>
                </a:solidFill>
                <a:hlinkClick r:id="rId3"/>
              </a:rPr>
              <a:t>https://lookerstudio.google.com/reporting/46d2584c-63bf-48e6-ae57-056b529e789c/page/JDgID</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7"/>
          <p:cNvSpPr/>
          <p:nvPr/>
        </p:nvSpPr>
        <p:spPr>
          <a:xfrm>
            <a:off x="0" y="1059750"/>
            <a:ext cx="9144000" cy="3024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7"/>
          <p:cNvSpPr txBox="1"/>
          <p:nvPr>
            <p:ph type="ctrTitle"/>
          </p:nvPr>
        </p:nvSpPr>
        <p:spPr>
          <a:xfrm>
            <a:off x="311708" y="1545450"/>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id" sz="8500">
                <a:solidFill>
                  <a:schemeClr val="lt1"/>
                </a:solidFill>
                <a:latin typeface="Roboto"/>
                <a:ea typeface="Roboto"/>
                <a:cs typeface="Roboto"/>
                <a:sym typeface="Roboto"/>
              </a:rPr>
              <a:t>Thank You</a:t>
            </a:r>
            <a:endParaRPr b="1" sz="8500">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311700" y="443250"/>
            <a:ext cx="8520600" cy="4257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id" sz="4600">
                <a:solidFill>
                  <a:schemeClr val="accent5"/>
                </a:solidFill>
                <a:latin typeface="Roboto"/>
                <a:ea typeface="Roboto"/>
                <a:cs typeface="Roboto"/>
                <a:sym typeface="Roboto"/>
              </a:rPr>
              <a:t>Final Project SQL</a:t>
            </a:r>
            <a:endParaRPr b="1" sz="4600">
              <a:solidFill>
                <a:schemeClr val="accent5"/>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p:nvPr/>
        </p:nvSpPr>
        <p:spPr>
          <a:xfrm>
            <a:off x="0" y="0"/>
            <a:ext cx="47298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d">
                <a:solidFill>
                  <a:schemeClr val="lt1"/>
                </a:solidFill>
                <a:latin typeface="Roboto"/>
                <a:ea typeface="Roboto"/>
                <a:cs typeface="Roboto"/>
                <a:sym typeface="Roboto"/>
              </a:rPr>
              <a:t>Overview</a:t>
            </a:r>
            <a:endParaRPr b="1">
              <a:solidFill>
                <a:schemeClr val="lt1"/>
              </a:solidFill>
              <a:latin typeface="Roboto"/>
              <a:ea typeface="Roboto"/>
              <a:cs typeface="Roboto"/>
              <a:sym typeface="Roboto"/>
            </a:endParaRPr>
          </a:p>
        </p:txBody>
      </p:sp>
      <p:sp>
        <p:nvSpPr>
          <p:cNvPr id="108" name="Google Shape;108;p18"/>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Clr>
                <a:schemeClr val="dk1"/>
              </a:buClr>
              <a:buSzPts val="1100"/>
              <a:buFont typeface="Arial"/>
              <a:buNone/>
            </a:pPr>
            <a:r>
              <a:rPr lang="id" sz="2000">
                <a:solidFill>
                  <a:schemeClr val="lt1"/>
                </a:solidFill>
                <a:latin typeface="Roboto"/>
                <a:ea typeface="Roboto"/>
                <a:cs typeface="Roboto"/>
                <a:sym typeface="Roboto"/>
              </a:rPr>
              <a:t>The data used is data from Kaggle: </a:t>
            </a:r>
            <a:r>
              <a:rPr lang="id" sz="2000" u="sng">
                <a:solidFill>
                  <a:srgbClr val="FFFF00"/>
                </a:solidFill>
                <a:latin typeface="Roboto"/>
                <a:ea typeface="Roboto"/>
                <a:cs typeface="Roboto"/>
                <a:sym typeface="Roboto"/>
                <a:hlinkClick r:id="rId3">
                  <a:extLst>
                    <a:ext uri="{A12FA001-AC4F-418D-AE19-62706E023703}">
                      <ahyp:hlinkClr val="tx"/>
                    </a:ext>
                  </a:extLst>
                </a:hlinkClick>
              </a:rPr>
              <a:t>Pakistan's Largest E-Commerce Dataset</a:t>
            </a:r>
            <a:r>
              <a:rPr lang="id" sz="2000">
                <a:solidFill>
                  <a:srgbClr val="FFFF00"/>
                </a:solidFill>
                <a:latin typeface="Roboto"/>
                <a:ea typeface="Roboto"/>
                <a:cs typeface="Roboto"/>
                <a:sym typeface="Roboto"/>
              </a:rPr>
              <a:t> </a:t>
            </a:r>
            <a:r>
              <a:rPr lang="id" sz="2000">
                <a:solidFill>
                  <a:schemeClr val="lt1"/>
                </a:solidFill>
                <a:latin typeface="Roboto"/>
                <a:ea typeface="Roboto"/>
                <a:cs typeface="Roboto"/>
                <a:sym typeface="Roboto"/>
              </a:rPr>
              <a:t>with some changes to make it easier to practice using sql. The price listed has been converted 1 Rupee equals IDR 58.</a:t>
            </a:r>
            <a:endParaRPr sz="2700">
              <a:solidFill>
                <a:schemeClr val="lt1"/>
              </a:solidFill>
              <a:latin typeface="Roboto"/>
              <a:ea typeface="Roboto"/>
              <a:cs typeface="Roboto"/>
              <a:sym typeface="Roboto"/>
            </a:endParaRPr>
          </a:p>
        </p:txBody>
      </p:sp>
      <p:pic>
        <p:nvPicPr>
          <p:cNvPr id="109" name="Google Shape;109;p18"/>
          <p:cNvPicPr preferRelativeResize="0"/>
          <p:nvPr/>
        </p:nvPicPr>
        <p:blipFill>
          <a:blip r:embed="rId4">
            <a:alphaModFix/>
          </a:blip>
          <a:stretch>
            <a:fillRect/>
          </a:stretch>
        </p:blipFill>
        <p:spPr>
          <a:xfrm>
            <a:off x="5030450" y="1152475"/>
            <a:ext cx="3625550" cy="3607575"/>
          </a:xfrm>
          <a:prstGeom prst="rect">
            <a:avLst/>
          </a:prstGeom>
          <a:noFill/>
          <a:ln>
            <a:noFill/>
          </a:ln>
        </p:spPr>
      </p:pic>
      <p:sp>
        <p:nvSpPr>
          <p:cNvPr id="110" name="Google Shape;110;p18"/>
          <p:cNvSpPr txBox="1"/>
          <p:nvPr/>
        </p:nvSpPr>
        <p:spPr>
          <a:xfrm>
            <a:off x="5092650" y="4658225"/>
            <a:ext cx="2305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d" sz="1000"/>
              <a:t>Image source: </a:t>
            </a:r>
            <a:r>
              <a:rPr i="1" lang="id" sz="1000" u="sng">
                <a:solidFill>
                  <a:schemeClr val="hlink"/>
                </a:solidFill>
                <a:hlinkClick r:id="rId5"/>
              </a:rPr>
              <a:t>Medium Ferry Andhika</a:t>
            </a:r>
            <a:endParaRPr i="1"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d">
                <a:solidFill>
                  <a:schemeClr val="accent5"/>
                </a:solidFill>
                <a:latin typeface="Roboto"/>
                <a:ea typeface="Roboto"/>
                <a:cs typeface="Roboto"/>
                <a:sym typeface="Roboto"/>
              </a:rPr>
              <a:t>Business Questions</a:t>
            </a:r>
            <a:endParaRPr b="1">
              <a:solidFill>
                <a:schemeClr val="accent5"/>
              </a:solidFill>
              <a:latin typeface="Roboto"/>
              <a:ea typeface="Roboto"/>
              <a:cs typeface="Roboto"/>
              <a:sym typeface="Roboto"/>
            </a:endParaRPr>
          </a:p>
        </p:txBody>
      </p:sp>
      <p:sp>
        <p:nvSpPr>
          <p:cNvPr id="116" name="Google Shape;11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10000"/>
          </a:bodyPr>
          <a:lstStyle/>
          <a:p>
            <a:pPr indent="-282892" lvl="0" marL="457200" rtl="0" algn="l">
              <a:spcBef>
                <a:spcPts val="0"/>
              </a:spcBef>
              <a:spcAft>
                <a:spcPts val="0"/>
              </a:spcAft>
              <a:buSzPct val="100000"/>
              <a:buAutoNum type="arabicPeriod"/>
            </a:pPr>
            <a:r>
              <a:rPr lang="id"/>
              <a:t>Selama transaksi yang terjadi selama 2021, pada bulan apa total nilai transaksi (after_discount) paling besar? Gunakan is_valid = 1 untuk memfilter data transaksi.</a:t>
            </a:r>
            <a:endParaRPr/>
          </a:p>
          <a:p>
            <a:pPr indent="-282892" lvl="0" marL="457200" rtl="0" algn="l">
              <a:spcBef>
                <a:spcPts val="0"/>
              </a:spcBef>
              <a:spcAft>
                <a:spcPts val="0"/>
              </a:spcAft>
              <a:buSzPct val="100000"/>
              <a:buAutoNum type="arabicPeriod"/>
            </a:pPr>
            <a:r>
              <a:rPr lang="id"/>
              <a:t>Selama transaksi yang terjadi selama 2021, pada bulan apa total jumlah pelanggan (unique), total order (unique) dan total jumlah kuantitas produk paling banyak? Gunakan is_valid = 1 untuk memfilter data transaksi.</a:t>
            </a:r>
            <a:endParaRPr/>
          </a:p>
          <a:p>
            <a:pPr indent="-282892" lvl="0" marL="457200" rtl="0" algn="l">
              <a:spcBef>
                <a:spcPts val="0"/>
              </a:spcBef>
              <a:spcAft>
                <a:spcPts val="0"/>
              </a:spcAft>
              <a:buSzPct val="100000"/>
              <a:buAutoNum type="arabicPeriod"/>
            </a:pPr>
            <a:r>
              <a:rPr lang="id"/>
              <a:t>Selama transaksi yang terjadi selama 2022, kategori apa yang menghasilkan nilai transaksi paling besar? Gunakan is_valid = 1 untuk memfilter data transaksi.</a:t>
            </a:r>
            <a:endParaRPr/>
          </a:p>
          <a:p>
            <a:pPr indent="-282892" lvl="0" marL="457200" rtl="0" algn="l">
              <a:spcBef>
                <a:spcPts val="0"/>
              </a:spcBef>
              <a:spcAft>
                <a:spcPts val="0"/>
              </a:spcAft>
              <a:buSzPct val="100000"/>
              <a:buAutoNum type="arabicPeriod"/>
            </a:pPr>
            <a:r>
              <a:rPr lang="id"/>
              <a:t>Bandingkan nilai transaksi dari masing-masing kategori pada tahun 2021 dengan 2022. Sebutkan kategori apa saja yang mengalami peningkatan dan kategori apa yang mengalami penurunan nilai transaksi dari tahun 2021 ke 2022. Gunakan is_valid = 1 untuk memfilter data transaksi.</a:t>
            </a:r>
            <a:endParaRPr/>
          </a:p>
          <a:p>
            <a:pPr indent="-282892" lvl="0" marL="457200" rtl="0" algn="l">
              <a:spcBef>
                <a:spcPts val="0"/>
              </a:spcBef>
              <a:spcAft>
                <a:spcPts val="0"/>
              </a:spcAft>
              <a:buSzPct val="100000"/>
              <a:buAutoNum type="arabicPeriod"/>
            </a:pPr>
            <a:r>
              <a:rPr lang="id"/>
              <a:t>Tampilkan Top 10 sku_name (beserta kategorinya) berdasarkan nilai transaksi yang terjadi selama tahun 2022. Tampilkan juga total jumlah pelanggan (unique), total order (unique) dan total jumlah kuantitas. Gunakan is_valid = 1 untuk memfilter data transaksi.</a:t>
            </a:r>
            <a:endParaRPr/>
          </a:p>
          <a:p>
            <a:pPr indent="-282892" lvl="0" marL="457200" rtl="0" algn="l">
              <a:spcBef>
                <a:spcPts val="0"/>
              </a:spcBef>
              <a:spcAft>
                <a:spcPts val="0"/>
              </a:spcAft>
              <a:buSzPct val="100000"/>
              <a:buAutoNum type="arabicPeriod"/>
            </a:pPr>
            <a:r>
              <a:rPr lang="id"/>
              <a:t>Tampilkan top 5 metode pembayaran yang paling populer digunakan selama 2022 (berdasarkan total unique order). Gunakan is_valid = 1 untuk memfilter data transaksi.</a:t>
            </a:r>
            <a:endParaRPr/>
          </a:p>
          <a:p>
            <a:pPr indent="-282892" lvl="0" marL="457200" rtl="0" algn="l">
              <a:spcBef>
                <a:spcPts val="0"/>
              </a:spcBef>
              <a:spcAft>
                <a:spcPts val="0"/>
              </a:spcAft>
              <a:buSzPct val="100000"/>
              <a:buAutoNum type="arabicPeriod"/>
            </a:pPr>
            <a:r>
              <a:rPr lang="id"/>
              <a:t>Urutkan dari ke-5 produk ini berdasarkan nilai transaksinya. </a:t>
            </a:r>
            <a:r>
              <a:rPr lang="id"/>
              <a:t>Gunakan is_valid = 1 untuk memfilter data transaksi.</a:t>
            </a:r>
            <a:endParaRPr/>
          </a:p>
          <a:p>
            <a:pPr indent="-282892" lvl="0" marL="914400" rtl="0" algn="l">
              <a:spcBef>
                <a:spcPts val="0"/>
              </a:spcBef>
              <a:spcAft>
                <a:spcPts val="0"/>
              </a:spcAft>
              <a:buSzPct val="100000"/>
              <a:buAutoNum type="alphaLcPeriod"/>
            </a:pPr>
            <a:r>
              <a:rPr lang="id"/>
              <a:t>Samsung</a:t>
            </a:r>
            <a:endParaRPr/>
          </a:p>
          <a:p>
            <a:pPr indent="-282892" lvl="0" marL="914400" rtl="0" algn="l">
              <a:spcBef>
                <a:spcPts val="0"/>
              </a:spcBef>
              <a:spcAft>
                <a:spcPts val="0"/>
              </a:spcAft>
              <a:buSzPct val="100000"/>
              <a:buAutoNum type="alphaLcPeriod"/>
            </a:pPr>
            <a:r>
              <a:rPr lang="id"/>
              <a:t>Apple</a:t>
            </a:r>
            <a:endParaRPr/>
          </a:p>
          <a:p>
            <a:pPr indent="-282892" lvl="0" marL="914400" rtl="0" algn="l">
              <a:spcBef>
                <a:spcPts val="0"/>
              </a:spcBef>
              <a:spcAft>
                <a:spcPts val="0"/>
              </a:spcAft>
              <a:buSzPct val="100000"/>
              <a:buAutoNum type="alphaLcPeriod"/>
            </a:pPr>
            <a:r>
              <a:rPr lang="id"/>
              <a:t>Sony</a:t>
            </a:r>
            <a:endParaRPr/>
          </a:p>
          <a:p>
            <a:pPr indent="-282892" lvl="0" marL="914400" rtl="0" algn="l">
              <a:spcBef>
                <a:spcPts val="0"/>
              </a:spcBef>
              <a:spcAft>
                <a:spcPts val="0"/>
              </a:spcAft>
              <a:buSzPct val="100000"/>
              <a:buAutoNum type="alphaLcPeriod"/>
            </a:pPr>
            <a:r>
              <a:rPr lang="id"/>
              <a:t>Huawei</a:t>
            </a:r>
            <a:endParaRPr/>
          </a:p>
          <a:p>
            <a:pPr indent="-282892" lvl="0" marL="914400" rtl="0" algn="l">
              <a:spcBef>
                <a:spcPts val="0"/>
              </a:spcBef>
              <a:spcAft>
                <a:spcPts val="0"/>
              </a:spcAft>
              <a:buSzPct val="100000"/>
              <a:buAutoNum type="alphaLcPeriod"/>
            </a:pPr>
            <a:r>
              <a:rPr lang="id"/>
              <a:t>Lenovo</a:t>
            </a:r>
            <a:endParaRPr/>
          </a:p>
          <a:p>
            <a:pPr indent="-282892" lvl="0" marL="457200" rtl="0" algn="l">
              <a:spcBef>
                <a:spcPts val="0"/>
              </a:spcBef>
              <a:spcAft>
                <a:spcPts val="0"/>
              </a:spcAft>
              <a:buSzPct val="100000"/>
              <a:buAutoNum type="arabicPeriod"/>
            </a:pPr>
            <a:r>
              <a:rPr lang="id"/>
              <a:t>Seperti pertanyaan no. 3, buatlah perbandingan dari nilai profit tahun 2021 dan 2022 pada tiap kategori. Kemudian buatlah selisih % perbedaan profit antara 2021 dengan 2022 (profit = after_discount - (cogs*qty_ordered)). Gunakan is_valid = 1 untuk memfilter data transaksi.</a:t>
            </a:r>
            <a:endParaRPr/>
          </a:p>
          <a:p>
            <a:pPr indent="-282892" lvl="0" marL="457200" rtl="0" algn="l">
              <a:spcBef>
                <a:spcPts val="0"/>
              </a:spcBef>
              <a:spcAft>
                <a:spcPts val="0"/>
              </a:spcAft>
              <a:buSzPct val="100000"/>
              <a:buAutoNum type="arabicPeriod"/>
            </a:pPr>
            <a:r>
              <a:rPr lang="id"/>
              <a:t>Tampilkan top 5 SKU dengan kontribusi profit paling tinggi di tahun 2022 berdasarkan kategori paling besar pertumbuhan profit dari 2021 ke 2022 (berdasarkan hasil no 8). Gunakan is_valid = 1 untuk memfilter data transaksi.</a:t>
            </a:r>
            <a:endParaRPr/>
          </a:p>
          <a:p>
            <a:pPr indent="-282892" lvl="0" marL="457200" rtl="0" algn="l">
              <a:spcBef>
                <a:spcPts val="0"/>
              </a:spcBef>
              <a:spcAft>
                <a:spcPts val="0"/>
              </a:spcAft>
              <a:buSzPct val="100000"/>
              <a:buAutoNum type="arabicPeriod"/>
            </a:pPr>
            <a:r>
              <a:rPr lang="id"/>
              <a:t>Tampilkan jumlah unique order yang menggunakan top 5 metode pembayaran (soal no 6) berdasarkan kategori produk selama tahun 2022. Gunakan is_valid = 1 untuk memfilter data transaksi.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idx="1" type="body"/>
          </p:nvPr>
        </p:nvSpPr>
        <p:spPr>
          <a:xfrm>
            <a:off x="311700" y="976175"/>
            <a:ext cx="4552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id" sz="1500">
                <a:solidFill>
                  <a:schemeClr val="accent5"/>
                </a:solidFill>
                <a:latin typeface="Roboto"/>
                <a:ea typeface="Roboto"/>
                <a:cs typeface="Roboto"/>
                <a:sym typeface="Roboto"/>
              </a:rPr>
              <a:t> 1. 	</a:t>
            </a:r>
            <a:r>
              <a:rPr b="1" lang="id" sz="1500">
                <a:solidFill>
                  <a:schemeClr val="accent5"/>
                </a:solidFill>
              </a:rPr>
              <a:t>Total revenue by month in 2021</a:t>
            </a:r>
            <a:endParaRPr b="1" sz="1500">
              <a:solidFill>
                <a:schemeClr val="accent5"/>
              </a:solidFill>
              <a:latin typeface="Roboto"/>
              <a:ea typeface="Roboto"/>
              <a:cs typeface="Roboto"/>
              <a:sym typeface="Roboto"/>
            </a:endParaRPr>
          </a:p>
        </p:txBody>
      </p:sp>
      <p:sp>
        <p:nvSpPr>
          <p:cNvPr id="122" name="Google Shape;122;p20"/>
          <p:cNvSpPr txBox="1"/>
          <p:nvPr>
            <p:ph type="title"/>
          </p:nvPr>
        </p:nvSpPr>
        <p:spPr>
          <a:xfrm>
            <a:off x="311700" y="166100"/>
            <a:ext cx="8520600" cy="85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id" sz="3220">
                <a:solidFill>
                  <a:schemeClr val="accent5"/>
                </a:solidFill>
                <a:latin typeface="Roboto"/>
                <a:ea typeface="Roboto"/>
                <a:cs typeface="Roboto"/>
                <a:sym typeface="Roboto"/>
              </a:rPr>
              <a:t>Results</a:t>
            </a:r>
            <a:endParaRPr b="1" sz="3220">
              <a:solidFill>
                <a:schemeClr val="accent5"/>
              </a:solidFill>
              <a:latin typeface="Roboto"/>
              <a:ea typeface="Roboto"/>
              <a:cs typeface="Roboto"/>
              <a:sym typeface="Roboto"/>
            </a:endParaRPr>
          </a:p>
        </p:txBody>
      </p:sp>
      <p:pic>
        <p:nvPicPr>
          <p:cNvPr id="123" name="Google Shape;123;p20"/>
          <p:cNvPicPr preferRelativeResize="0"/>
          <p:nvPr/>
        </p:nvPicPr>
        <p:blipFill>
          <a:blip r:embed="rId3">
            <a:alphaModFix/>
          </a:blip>
          <a:stretch>
            <a:fillRect/>
          </a:stretch>
        </p:blipFill>
        <p:spPr>
          <a:xfrm>
            <a:off x="311700" y="1526500"/>
            <a:ext cx="3400425" cy="3514725"/>
          </a:xfrm>
          <a:prstGeom prst="rect">
            <a:avLst/>
          </a:prstGeom>
          <a:noFill/>
          <a:ln>
            <a:noFill/>
          </a:ln>
        </p:spPr>
      </p:pic>
      <p:pic>
        <p:nvPicPr>
          <p:cNvPr id="124" name="Google Shape;124;p20"/>
          <p:cNvPicPr preferRelativeResize="0"/>
          <p:nvPr/>
        </p:nvPicPr>
        <p:blipFill>
          <a:blip r:embed="rId4">
            <a:alphaModFix/>
          </a:blip>
          <a:stretch>
            <a:fillRect/>
          </a:stretch>
        </p:blipFill>
        <p:spPr>
          <a:xfrm>
            <a:off x="5036625" y="0"/>
            <a:ext cx="4133850" cy="2486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idx="1" type="body"/>
          </p:nvPr>
        </p:nvSpPr>
        <p:spPr>
          <a:xfrm>
            <a:off x="311700" y="976175"/>
            <a:ext cx="4552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id" sz="1500">
                <a:solidFill>
                  <a:schemeClr val="accent5"/>
                </a:solidFill>
                <a:latin typeface="Roboto"/>
                <a:ea typeface="Roboto"/>
                <a:cs typeface="Roboto"/>
                <a:sym typeface="Roboto"/>
              </a:rPr>
              <a:t> 2. 	Total of Customers, Orders, and Quantity, by </a:t>
            </a:r>
            <a:br>
              <a:rPr b="1" lang="id" sz="1500">
                <a:solidFill>
                  <a:schemeClr val="accent5"/>
                </a:solidFill>
                <a:latin typeface="Roboto"/>
                <a:ea typeface="Roboto"/>
                <a:cs typeface="Roboto"/>
                <a:sym typeface="Roboto"/>
              </a:rPr>
            </a:br>
            <a:r>
              <a:rPr b="1" lang="id" sz="1500">
                <a:solidFill>
                  <a:schemeClr val="accent5"/>
                </a:solidFill>
                <a:latin typeface="Roboto"/>
                <a:ea typeface="Roboto"/>
                <a:cs typeface="Roboto"/>
                <a:sym typeface="Roboto"/>
              </a:rPr>
              <a:t>	month in 2021</a:t>
            </a:r>
            <a:endParaRPr b="1" sz="1500">
              <a:solidFill>
                <a:schemeClr val="accent5"/>
              </a:solidFill>
              <a:latin typeface="Roboto"/>
              <a:ea typeface="Roboto"/>
              <a:cs typeface="Roboto"/>
              <a:sym typeface="Roboto"/>
            </a:endParaRPr>
          </a:p>
        </p:txBody>
      </p:sp>
      <p:pic>
        <p:nvPicPr>
          <p:cNvPr id="130" name="Google Shape;130;p21"/>
          <p:cNvPicPr preferRelativeResize="0"/>
          <p:nvPr/>
        </p:nvPicPr>
        <p:blipFill>
          <a:blip r:embed="rId3">
            <a:alphaModFix/>
          </a:blip>
          <a:stretch>
            <a:fillRect/>
          </a:stretch>
        </p:blipFill>
        <p:spPr>
          <a:xfrm>
            <a:off x="5038713" y="-12"/>
            <a:ext cx="4105275" cy="2924175"/>
          </a:xfrm>
          <a:prstGeom prst="rect">
            <a:avLst/>
          </a:prstGeom>
          <a:noFill/>
          <a:ln>
            <a:noFill/>
          </a:ln>
        </p:spPr>
      </p:pic>
      <p:pic>
        <p:nvPicPr>
          <p:cNvPr id="131" name="Google Shape;131;p21"/>
          <p:cNvPicPr preferRelativeResize="0"/>
          <p:nvPr/>
        </p:nvPicPr>
        <p:blipFill>
          <a:blip r:embed="rId4">
            <a:alphaModFix/>
          </a:blip>
          <a:stretch>
            <a:fillRect/>
          </a:stretch>
        </p:blipFill>
        <p:spPr>
          <a:xfrm>
            <a:off x="600750" y="1658425"/>
            <a:ext cx="3974700" cy="3315261"/>
          </a:xfrm>
          <a:prstGeom prst="rect">
            <a:avLst/>
          </a:prstGeom>
          <a:noFill/>
          <a:ln>
            <a:noFill/>
          </a:ln>
        </p:spPr>
      </p:pic>
      <p:sp>
        <p:nvSpPr>
          <p:cNvPr id="132" name="Google Shape;132;p21"/>
          <p:cNvSpPr txBox="1"/>
          <p:nvPr>
            <p:ph type="title"/>
          </p:nvPr>
        </p:nvSpPr>
        <p:spPr>
          <a:xfrm>
            <a:off x="311700" y="166100"/>
            <a:ext cx="8520600" cy="85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id" sz="3220">
                <a:solidFill>
                  <a:schemeClr val="accent5"/>
                </a:solidFill>
                <a:latin typeface="Roboto"/>
                <a:ea typeface="Roboto"/>
                <a:cs typeface="Roboto"/>
                <a:sym typeface="Roboto"/>
              </a:rPr>
              <a:t>Results</a:t>
            </a:r>
            <a:endParaRPr b="1" sz="3220">
              <a:solidFill>
                <a:schemeClr val="accent5"/>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