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14"/>
  </p:notesMasterIdLst>
  <p:handoutMasterIdLst>
    <p:handoutMasterId r:id="rId15"/>
  </p:handoutMasterIdLst>
  <p:sldIdLst>
    <p:sldId id="409" r:id="rId2"/>
    <p:sldId id="459" r:id="rId3"/>
    <p:sldId id="458" r:id="rId4"/>
    <p:sldId id="465" r:id="rId5"/>
    <p:sldId id="466" r:id="rId6"/>
    <p:sldId id="467" r:id="rId7"/>
    <p:sldId id="468" r:id="rId8"/>
    <p:sldId id="469" r:id="rId9"/>
    <p:sldId id="470" r:id="rId10"/>
    <p:sldId id="471" r:id="rId11"/>
    <p:sldId id="473" r:id="rId12"/>
    <p:sldId id="463" r:id="rId13"/>
  </p:sldIdLst>
  <p:sldSz cx="12192000" cy="6858000"/>
  <p:notesSz cx="6858000" cy="8897938"/>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FF"/>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5988" autoAdjust="0"/>
  </p:normalViewPr>
  <p:slideViewPr>
    <p:cSldViewPr>
      <p:cViewPr varScale="1">
        <p:scale>
          <a:sx n="99" d="100"/>
          <a:sy n="99" d="100"/>
        </p:scale>
        <p:origin x="114" y="3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76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7652" name="Rectangle 4"/>
          <p:cNvSpPr>
            <a:spLocks noGrp="1" noChangeArrowheads="1"/>
          </p:cNvSpPr>
          <p:nvPr>
            <p:ph type="ftr" sz="quarter" idx="2"/>
          </p:nvPr>
        </p:nvSpPr>
        <p:spPr bwMode="auto">
          <a:xfrm>
            <a:off x="0" y="8458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r>
              <a:rPr lang="en-US"/>
              <a:t>https://www.healthypeople.gov/2020/about/foundation-health-measures/Disparities</a:t>
            </a:r>
          </a:p>
        </p:txBody>
      </p:sp>
      <p:sp>
        <p:nvSpPr>
          <p:cNvPr id="27653" name="Rectangle 5"/>
          <p:cNvSpPr>
            <a:spLocks noGrp="1" noChangeArrowheads="1"/>
          </p:cNvSpPr>
          <p:nvPr>
            <p:ph type="sldNum" sz="quarter" idx="3"/>
          </p:nvPr>
        </p:nvSpPr>
        <p:spPr bwMode="auto">
          <a:xfrm>
            <a:off x="3886200" y="8458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A10F2D0-8677-479A-A681-3B5E3A314AF7}" type="slidenum">
              <a:rPr lang="en-US"/>
              <a:pPr>
                <a:defRPr/>
              </a:pPr>
              <a:t>‹#›</a:t>
            </a:fld>
            <a:endParaRPr lang="en-US"/>
          </a:p>
        </p:txBody>
      </p:sp>
    </p:spTree>
    <p:extLst>
      <p:ext uri="{BB962C8B-B14F-4D97-AF65-F5344CB8AC3E}">
        <p14:creationId xmlns:p14="http://schemas.microsoft.com/office/powerpoint/2010/main" val="25285915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460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46088"/>
          </a:xfrm>
          <a:prstGeom prst="rect">
            <a:avLst/>
          </a:prstGeom>
        </p:spPr>
        <p:txBody>
          <a:bodyPr vert="horz" lIns="91440" tIns="45720" rIns="91440" bIns="45720" rtlCol="0"/>
          <a:lstStyle>
            <a:lvl1pPr algn="r">
              <a:defRPr sz="1200"/>
            </a:lvl1pPr>
          </a:lstStyle>
          <a:p>
            <a:fld id="{B23F45CB-20FB-41E3-A5B3-5B83543EEF59}" type="datetimeFigureOut">
              <a:rPr lang="en-US" smtClean="0"/>
              <a:pPr/>
              <a:t>3/4/2020</a:t>
            </a:fld>
            <a:endParaRPr lang="en-US"/>
          </a:p>
        </p:txBody>
      </p:sp>
      <p:sp>
        <p:nvSpPr>
          <p:cNvPr id="4" name="Slide Image Placeholder 3"/>
          <p:cNvSpPr>
            <a:spLocks noGrp="1" noRot="1" noChangeAspect="1"/>
          </p:cNvSpPr>
          <p:nvPr>
            <p:ph type="sldImg" idx="2"/>
          </p:nvPr>
        </p:nvSpPr>
        <p:spPr>
          <a:xfrm>
            <a:off x="760413" y="1112838"/>
            <a:ext cx="5337175" cy="30019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281488"/>
            <a:ext cx="5486400" cy="35036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451850"/>
            <a:ext cx="2971800" cy="446088"/>
          </a:xfrm>
          <a:prstGeom prst="rect">
            <a:avLst/>
          </a:prstGeom>
        </p:spPr>
        <p:txBody>
          <a:bodyPr vert="horz" lIns="91440" tIns="45720" rIns="91440" bIns="45720" rtlCol="0" anchor="b"/>
          <a:lstStyle>
            <a:lvl1pPr algn="l">
              <a:defRPr sz="1200"/>
            </a:lvl1pPr>
          </a:lstStyle>
          <a:p>
            <a:r>
              <a:rPr lang="en-US"/>
              <a:t>https://www.healthypeople.gov/2020/about/foundation-health-measures/Disparities</a:t>
            </a:r>
          </a:p>
        </p:txBody>
      </p:sp>
      <p:sp>
        <p:nvSpPr>
          <p:cNvPr id="7" name="Slide Number Placeholder 6"/>
          <p:cNvSpPr>
            <a:spLocks noGrp="1"/>
          </p:cNvSpPr>
          <p:nvPr>
            <p:ph type="sldNum" sz="quarter" idx="5"/>
          </p:nvPr>
        </p:nvSpPr>
        <p:spPr>
          <a:xfrm>
            <a:off x="3884613" y="8451850"/>
            <a:ext cx="2971800" cy="446088"/>
          </a:xfrm>
          <a:prstGeom prst="rect">
            <a:avLst/>
          </a:prstGeom>
        </p:spPr>
        <p:txBody>
          <a:bodyPr vert="horz" lIns="91440" tIns="45720" rIns="91440" bIns="45720" rtlCol="0" anchor="b"/>
          <a:lstStyle>
            <a:lvl1pPr algn="r">
              <a:defRPr sz="1200"/>
            </a:lvl1pPr>
          </a:lstStyle>
          <a:p>
            <a:fld id="{E0662466-E832-44C6-8446-2F6FAA80F695}" type="slidenum">
              <a:rPr lang="en-US" smtClean="0"/>
              <a:pPr/>
              <a:t>‹#›</a:t>
            </a:fld>
            <a:endParaRPr lang="en-US"/>
          </a:p>
        </p:txBody>
      </p:sp>
    </p:spTree>
    <p:extLst>
      <p:ext uri="{BB962C8B-B14F-4D97-AF65-F5344CB8AC3E}">
        <p14:creationId xmlns:p14="http://schemas.microsoft.com/office/powerpoint/2010/main" val="40900783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especially check titles – I was guessing</a:t>
            </a:r>
          </a:p>
        </p:txBody>
      </p:sp>
      <p:sp>
        <p:nvSpPr>
          <p:cNvPr id="4" name="Slide Number Placeholder 3"/>
          <p:cNvSpPr>
            <a:spLocks noGrp="1"/>
          </p:cNvSpPr>
          <p:nvPr>
            <p:ph type="sldNum" sz="quarter" idx="10"/>
          </p:nvPr>
        </p:nvSpPr>
        <p:spPr/>
        <p:txBody>
          <a:bodyPr/>
          <a:lstStyle/>
          <a:p>
            <a:fld id="{F3A6077B-2DB0-412E-936E-C0CB809D5C8D}" type="slidenum">
              <a:rPr lang="en-US" smtClean="0">
                <a:solidFill>
                  <a:prstClr val="black"/>
                </a:solidFill>
              </a:rPr>
              <a:pPr/>
              <a:t>1</a:t>
            </a:fld>
            <a:endParaRPr lang="en-US">
              <a:solidFill>
                <a:prstClr val="black"/>
              </a:solidFill>
            </a:endParaRPr>
          </a:p>
        </p:txBody>
      </p:sp>
      <p:sp>
        <p:nvSpPr>
          <p:cNvPr id="5" name="Footer Placeholder 4">
            <a:extLst>
              <a:ext uri="{FF2B5EF4-FFF2-40B4-BE49-F238E27FC236}">
                <a16:creationId xmlns:a16="http://schemas.microsoft.com/office/drawing/2014/main" id="{CB8A3968-1D28-4D4F-9389-556101AF00D0}"/>
              </a:ext>
            </a:extLst>
          </p:cNvPr>
          <p:cNvSpPr>
            <a:spLocks noGrp="1"/>
          </p:cNvSpPr>
          <p:nvPr>
            <p:ph type="ftr" sz="quarter" idx="4"/>
          </p:nvPr>
        </p:nvSpPr>
        <p:spPr/>
        <p:txBody>
          <a:bodyPr/>
          <a:lstStyle/>
          <a:p>
            <a:r>
              <a:rPr lang="en-US"/>
              <a:t>https://www.healthypeople.gov/2020/about/foundation-health-measures/Disparities</a:t>
            </a:r>
          </a:p>
        </p:txBody>
      </p:sp>
    </p:spTree>
    <p:extLst>
      <p:ext uri="{BB962C8B-B14F-4D97-AF65-F5344CB8AC3E}">
        <p14:creationId xmlns:p14="http://schemas.microsoft.com/office/powerpoint/2010/main" val="282042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https://www.healthypeople.gov/2020/about/foundation-health-measures/Disparities</a:t>
            </a:r>
          </a:p>
        </p:txBody>
      </p:sp>
      <p:sp>
        <p:nvSpPr>
          <p:cNvPr id="5" name="Slide Number Placeholder 4"/>
          <p:cNvSpPr>
            <a:spLocks noGrp="1"/>
          </p:cNvSpPr>
          <p:nvPr>
            <p:ph type="sldNum" sz="quarter" idx="5"/>
          </p:nvPr>
        </p:nvSpPr>
        <p:spPr/>
        <p:txBody>
          <a:bodyPr/>
          <a:lstStyle/>
          <a:p>
            <a:fld id="{E0662466-E832-44C6-8446-2F6FAA80F695}" type="slidenum">
              <a:rPr lang="en-US" smtClean="0"/>
              <a:pPr/>
              <a:t>2</a:t>
            </a:fld>
            <a:endParaRPr lang="en-US"/>
          </a:p>
        </p:txBody>
      </p:sp>
    </p:spTree>
    <p:extLst>
      <p:ext uri="{BB962C8B-B14F-4D97-AF65-F5344CB8AC3E}">
        <p14:creationId xmlns:p14="http://schemas.microsoft.com/office/powerpoint/2010/main" val="170773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1724" y="2729554"/>
            <a:ext cx="9144000" cy="1353617"/>
          </a:xfrm>
        </p:spPr>
        <p:txBody>
          <a:bodyPr anchor="b">
            <a:normAutofit/>
          </a:bodyPr>
          <a:lstStyle>
            <a:lvl1pPr algn="ctr">
              <a:defRPr sz="3600">
                <a:solidFill>
                  <a:srgbClr val="65001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251882" y="4543741"/>
            <a:ext cx="7683689" cy="1092787"/>
          </a:xfrm>
        </p:spPr>
        <p:txBody>
          <a:bodyPr>
            <a:normAutofit/>
          </a:bodyPr>
          <a:lstStyle>
            <a:lvl1pPr marL="0" indent="0" algn="ctr">
              <a:buNone/>
              <a:defRPr sz="2400">
                <a:solidFill>
                  <a:srgbClr val="650013"/>
                </a:solidFill>
                <a:latin typeface="Arial" panose="020B0604020202020204" pitchFamily="34" charset="0"/>
                <a:cs typeface="Arial" panose="020B0604020202020204" pitchFamily="34" charset="0"/>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81D0385-EC4E-46B3-875E-8C09655CE2C2}"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8" y="409440"/>
            <a:ext cx="12186933" cy="1005840"/>
          </a:xfrm>
          <a:prstGeom prst="rect">
            <a:avLst/>
          </a:prstGeom>
        </p:spPr>
      </p:pic>
    </p:spTree>
    <p:extLst>
      <p:ext uri="{BB962C8B-B14F-4D97-AF65-F5344CB8AC3E}">
        <p14:creationId xmlns:p14="http://schemas.microsoft.com/office/powerpoint/2010/main" val="38136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8054DC39-7896-40F4-ADE6-A4FA5DD2DE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455844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914400" y="6248400"/>
            <a:ext cx="2540000" cy="457200"/>
          </a:xfrm>
        </p:spPr>
        <p:txBody>
          <a:bodyPr/>
          <a:lstStyle>
            <a:lvl1pPr>
              <a:defRPr/>
            </a:lvl1pPr>
          </a:lstStyle>
          <a:p>
            <a:endParaRPr lang="en-US">
              <a:solidFill>
                <a:prstClr val="black">
                  <a:tint val="75000"/>
                </a:prstClr>
              </a:solidFill>
            </a:endParaRPr>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solidFill>
                <a:prstClr val="black">
                  <a:tint val="75000"/>
                </a:prstClr>
              </a:solidFill>
            </a:endParaRPr>
          </a:p>
        </p:txBody>
      </p:sp>
      <p:sp>
        <p:nvSpPr>
          <p:cNvPr id="8" name="Slide Number Placeholder 7"/>
          <p:cNvSpPr>
            <a:spLocks noGrp="1"/>
          </p:cNvSpPr>
          <p:nvPr>
            <p:ph type="sldNum" sz="quarter" idx="12"/>
          </p:nvPr>
        </p:nvSpPr>
        <p:spPr>
          <a:xfrm>
            <a:off x="8737600" y="6248400"/>
            <a:ext cx="2540000" cy="457200"/>
          </a:xfrm>
        </p:spPr>
        <p:txBody>
          <a:bodyPr/>
          <a:lstStyle>
            <a:lvl1pPr>
              <a:defRPr/>
            </a:lvl1pPr>
          </a:lstStyle>
          <a:p>
            <a:fld id="{C7C34536-4AE3-4C2D-83E4-1EA8F6EFA936}"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359756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B2535EB-5990-432E-B353-857898416D88}"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679"/>
            <a:ext cx="12207240" cy="254319"/>
          </a:xfrm>
          <a:prstGeom prst="rect">
            <a:avLst/>
          </a:prstGeom>
        </p:spPr>
      </p:pic>
    </p:spTree>
    <p:extLst>
      <p:ext uri="{BB962C8B-B14F-4D97-AF65-F5344CB8AC3E}">
        <p14:creationId xmlns:p14="http://schemas.microsoft.com/office/powerpoint/2010/main" val="38463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95D1A6-C26E-41CE-B934-4CE8B7C5BE4D}"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679"/>
            <a:ext cx="12207240" cy="254319"/>
          </a:xfrm>
          <a:prstGeom prst="rect">
            <a:avLst/>
          </a:prstGeom>
        </p:spPr>
      </p:pic>
    </p:spTree>
    <p:extLst>
      <p:ext uri="{BB962C8B-B14F-4D97-AF65-F5344CB8AC3E}">
        <p14:creationId xmlns:p14="http://schemas.microsoft.com/office/powerpoint/2010/main" val="230545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492741-FD7F-44BB-BA35-FBBC2049F908}" type="slidenum">
              <a:rPr lang="en-US" smtClean="0">
                <a:solidFill>
                  <a:prstClr val="black">
                    <a:tint val="75000"/>
                  </a:prstClr>
                </a:solidFill>
              </a:rPr>
              <a:pPr/>
              <a:t>‹#›</a:t>
            </a:fld>
            <a:endParaRPr lang="en-US">
              <a:solidFill>
                <a:prstClr val="black">
                  <a:tint val="7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679"/>
            <a:ext cx="12207240" cy="254319"/>
          </a:xfrm>
          <a:prstGeom prst="rect">
            <a:avLst/>
          </a:prstGeom>
        </p:spPr>
      </p:pic>
    </p:spTree>
    <p:extLst>
      <p:ext uri="{BB962C8B-B14F-4D97-AF65-F5344CB8AC3E}">
        <p14:creationId xmlns:p14="http://schemas.microsoft.com/office/powerpoint/2010/main" val="238573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38FA62-7D6F-4ACB-B185-B3E00816F5F1}" type="slidenum">
              <a:rPr lang="en-US" smtClean="0">
                <a:solidFill>
                  <a:prstClr val="black">
                    <a:tint val="75000"/>
                  </a:prstClr>
                </a:solidFill>
              </a:rPr>
              <a:pPr/>
              <a:t>‹#›</a:t>
            </a:fld>
            <a:endParaRPr lang="en-US">
              <a:solidFill>
                <a:prstClr val="black">
                  <a:tint val="7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679"/>
            <a:ext cx="12207240" cy="254319"/>
          </a:xfrm>
          <a:prstGeom prst="rect">
            <a:avLst/>
          </a:prstGeom>
        </p:spPr>
      </p:pic>
    </p:spTree>
    <p:extLst>
      <p:ext uri="{BB962C8B-B14F-4D97-AF65-F5344CB8AC3E}">
        <p14:creationId xmlns:p14="http://schemas.microsoft.com/office/powerpoint/2010/main" val="63375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EA465CB-5A1E-4A3A-96E5-D09BD7AB262B}" type="slidenum">
              <a:rPr lang="en-US" smtClean="0">
                <a:solidFill>
                  <a:prstClr val="black">
                    <a:tint val="75000"/>
                  </a:prstClr>
                </a:solidFill>
              </a:rPr>
              <a:pPr/>
              <a:t>‹#›</a:t>
            </a:fld>
            <a:endParaRPr lang="en-US">
              <a:solidFill>
                <a:prstClr val="black">
                  <a:tint val="7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679"/>
            <a:ext cx="12207240" cy="254319"/>
          </a:xfrm>
          <a:prstGeom prst="rect">
            <a:avLst/>
          </a:prstGeom>
        </p:spPr>
      </p:pic>
    </p:spTree>
    <p:extLst>
      <p:ext uri="{BB962C8B-B14F-4D97-AF65-F5344CB8AC3E}">
        <p14:creationId xmlns:p14="http://schemas.microsoft.com/office/powerpoint/2010/main" val="37465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85AE6B-ED40-4402-B77B-C8B7F86B8BD4}"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679"/>
            <a:ext cx="12207240" cy="254319"/>
          </a:xfrm>
          <a:prstGeom prst="rect">
            <a:avLst/>
          </a:prstGeom>
        </p:spPr>
      </p:pic>
    </p:spTree>
    <p:extLst>
      <p:ext uri="{BB962C8B-B14F-4D97-AF65-F5344CB8AC3E}">
        <p14:creationId xmlns:p14="http://schemas.microsoft.com/office/powerpoint/2010/main" val="423884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Click icon to add picture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32CD8F-6551-4E14-9E9B-69218F1B3D8D}"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679"/>
            <a:ext cx="12207240" cy="254319"/>
          </a:xfrm>
          <a:prstGeom prst="rect">
            <a:avLst/>
          </a:prstGeom>
        </p:spPr>
      </p:pic>
    </p:spTree>
    <p:extLst>
      <p:ext uri="{BB962C8B-B14F-4D97-AF65-F5344CB8AC3E}">
        <p14:creationId xmlns:p14="http://schemas.microsoft.com/office/powerpoint/2010/main" val="28432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2" y="2296595"/>
            <a:ext cx="9827051" cy="1565725"/>
          </a:xfrm>
        </p:spPr>
        <p:txBody>
          <a:bodyPr anchor="t">
            <a:normAutofit/>
          </a:bodyPr>
          <a:lstStyle>
            <a:lvl1pPr algn="ctr">
              <a:defRPr sz="3600">
                <a:solidFill>
                  <a:srgbClr val="650013"/>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56154" y="3862321"/>
            <a:ext cx="8626049" cy="1094569"/>
          </a:xfrm>
        </p:spPr>
        <p:txBody>
          <a:bodyPr>
            <a:normAutofit/>
          </a:bodyPr>
          <a:lstStyle>
            <a:lvl1pPr marL="0" indent="0" algn="ctr">
              <a:buNone/>
              <a:defRPr sz="2700">
                <a:solidFill>
                  <a:srgbClr val="650013"/>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DFB734-6DE1-4E33-9D83-99488FBA8BC5}"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 y="5339557"/>
            <a:ext cx="12207240" cy="1007516"/>
          </a:xfrm>
          <a:prstGeom prst="rect">
            <a:avLst/>
          </a:prstGeom>
        </p:spPr>
      </p:pic>
    </p:spTree>
    <p:extLst>
      <p:ext uri="{BB962C8B-B14F-4D97-AF65-F5344CB8AC3E}">
        <p14:creationId xmlns:p14="http://schemas.microsoft.com/office/powerpoint/2010/main" val="158362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E7DFB734-6DE1-4E33-9D83-99488FBA8B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85572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783" rtl="0" eaLnBrk="1" latinLnBrk="0" hangingPunct="1">
        <a:lnSpc>
          <a:spcPct val="90000"/>
        </a:lnSpc>
        <a:spcBef>
          <a:spcPct val="0"/>
        </a:spcBef>
        <a:buNone/>
        <a:defRPr sz="3300" b="0" i="0" u="none" kern="1200">
          <a:solidFill>
            <a:srgbClr val="650013"/>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Arial" panose="020B0604020202020204" pitchFamily="34" charset="0"/>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b="0" i="0" u="none" kern="1200">
          <a:solidFill>
            <a:schemeClr val="tx1"/>
          </a:solidFill>
          <a:latin typeface="Arial" panose="020B0604020202020204" pitchFamily="34" charset="0"/>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Arial" panose="020B0604020202020204" pitchFamily="34" charset="0"/>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Arial" panose="020B0604020202020204" pitchFamily="34" charset="0"/>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ascelibrary.org/doi/abs/10.1061/40800(180)61" TargetMode="External"/><Relationship Id="rId2" Type="http://schemas.openxmlformats.org/officeDocument/2006/relationships/hyperlink" Target="https://www.sciencedirect.com/science/article/pii/B9780857092687500256?via%3Dihub"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response.restoration.noaa.gov/about/media/investigating-environmental-impacts-kalamazoo-river-oil-spill.htm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667000" y="457200"/>
            <a:ext cx="6934200" cy="812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CSCI 8715 Proposal Presentation</a:t>
            </a:r>
            <a:endParaRPr lang="en-US" dirty="0">
              <a:latin typeface="Times New Roman" panose="02020603050405020304" pitchFamily="18" charset="0"/>
              <a:cs typeface="Times New Roman" panose="02020603050405020304" pitchFamily="18" charset="0"/>
            </a:endParaRPr>
          </a:p>
        </p:txBody>
      </p:sp>
      <p:sp>
        <p:nvSpPr>
          <p:cNvPr id="7" name="Rectangle 52"/>
          <p:cNvSpPr>
            <a:spLocks noChangeArrowheads="1"/>
          </p:cNvSpPr>
          <p:nvPr/>
        </p:nvSpPr>
        <p:spPr bwMode="auto">
          <a:xfrm>
            <a:off x="0" y="1371600"/>
            <a:ext cx="12192000" cy="1143000"/>
          </a:xfrm>
          <a:prstGeom prst="rect">
            <a:avLst/>
          </a:prstGeom>
          <a:solidFill>
            <a:srgbClr val="E7E6E6">
              <a:alpha val="52157"/>
            </a:srgbClr>
          </a:solidFill>
          <a:ln>
            <a:noFill/>
          </a:ln>
          <a:effectLst/>
        </p:spPr>
        <p:txBody>
          <a:bodyPr anchor="ctr"/>
          <a:lstStyle/>
          <a:p>
            <a:pPr algn="ctr"/>
            <a:r>
              <a:rPr lang="en-US" b="1" dirty="0"/>
              <a:t>Using Spatial Data Science Approaches to Estimate and Predict Buried Pipeline Failure Risk</a:t>
            </a:r>
            <a:endParaRPr lang="en-US" b="1" cap="small" dirty="0">
              <a:solidFill>
                <a:schemeClr val="accent1">
                  <a:lumMod val="75000"/>
                </a:schemeClr>
              </a:solidFill>
              <a:cs typeface="Times New Roman" panose="02020603050405020304" pitchFamily="18" charset="0"/>
            </a:endParaRPr>
          </a:p>
        </p:txBody>
      </p:sp>
      <p:sp>
        <p:nvSpPr>
          <p:cNvPr id="5" name="Rectangle 52">
            <a:extLst>
              <a:ext uri="{FF2B5EF4-FFF2-40B4-BE49-F238E27FC236}">
                <a16:creationId xmlns:a16="http://schemas.microsoft.com/office/drawing/2014/main" id="{82ED6F21-B9DC-354E-9F75-B13C71D6897A}"/>
              </a:ext>
            </a:extLst>
          </p:cNvPr>
          <p:cNvSpPr>
            <a:spLocks noChangeArrowheads="1"/>
          </p:cNvSpPr>
          <p:nvPr/>
        </p:nvSpPr>
        <p:spPr bwMode="auto">
          <a:xfrm>
            <a:off x="0" y="5181599"/>
            <a:ext cx="12192000" cy="1676401"/>
          </a:xfrm>
          <a:prstGeom prst="rect">
            <a:avLst/>
          </a:prstGeom>
          <a:solidFill>
            <a:srgbClr val="E7E6E6">
              <a:alpha val="52157"/>
            </a:srgbClr>
          </a:solidFill>
          <a:ln>
            <a:noFill/>
          </a:ln>
          <a:effectLst/>
        </p:spPr>
        <p:txBody>
          <a:bodyPr anchor="ctr"/>
          <a:lstStyle/>
          <a:p>
            <a:pPr algn="ctr"/>
            <a:r>
              <a:rPr lang="en-US" sz="2200" dirty="0"/>
              <a:t>Presenters </a:t>
            </a:r>
          </a:p>
          <a:p>
            <a:pPr algn="ctr"/>
            <a:r>
              <a:rPr lang="en-US" sz="2200" dirty="0"/>
              <a:t>Sagar Tamang- PhD Student, Civil, Environmental, and Geo- Engineering </a:t>
            </a:r>
          </a:p>
          <a:p>
            <a:pPr algn="ctr"/>
            <a:r>
              <a:rPr lang="en-US" sz="2200" dirty="0"/>
              <a:t>Bhupinder </a:t>
            </a:r>
            <a:r>
              <a:rPr lang="en-US" sz="2200" dirty="0" err="1"/>
              <a:t>Juneja</a:t>
            </a:r>
            <a:r>
              <a:rPr lang="en-US" sz="2200" dirty="0"/>
              <a:t>- Graduate Instructor, PhD Student, CSOM Supply Chain &amp; Operations</a:t>
            </a:r>
          </a:p>
          <a:p>
            <a:pPr algn="ctr"/>
            <a:r>
              <a:rPr lang="en-US" sz="2200" dirty="0"/>
              <a:t>Prof. </a:t>
            </a:r>
            <a:r>
              <a:rPr lang="en-US" sz="2200" dirty="0" err="1"/>
              <a:t>Sehwon</a:t>
            </a:r>
            <a:r>
              <a:rPr lang="en-US" sz="2200" dirty="0"/>
              <a:t> Kang, External Collaborator @ Tilburg School of Economics and Management  </a:t>
            </a:r>
            <a:endParaRPr lang="en-US" sz="2200" b="1" cap="small" dirty="0">
              <a:solidFill>
                <a:schemeClr val="accent1">
                  <a:lumMod val="75000"/>
                </a:schemeClr>
              </a:solidFill>
              <a:cs typeface="Times New Roman" panose="02020603050405020304" pitchFamily="18" charset="0"/>
            </a:endParaRPr>
          </a:p>
          <a:p>
            <a:pPr algn="r"/>
            <a:r>
              <a:rPr lang="en-US" dirty="0"/>
              <a:t> </a:t>
            </a:r>
            <a:endParaRPr lang="en-US" sz="2800" b="1" cap="small" dirty="0">
              <a:solidFill>
                <a:schemeClr val="accent1">
                  <a:lumMod val="75000"/>
                </a:schemeClr>
              </a:solidFill>
              <a:cs typeface="Times New Roman" panose="02020603050405020304" pitchFamily="18" charset="0"/>
            </a:endParaRPr>
          </a:p>
        </p:txBody>
      </p:sp>
    </p:spTree>
    <p:extLst>
      <p:ext uri="{BB962C8B-B14F-4D97-AF65-F5344CB8AC3E}">
        <p14:creationId xmlns:p14="http://schemas.microsoft.com/office/powerpoint/2010/main" val="25010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25893" y="265480"/>
            <a:ext cx="12192000" cy="461665"/>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AIM 2:  </a:t>
            </a:r>
            <a:r>
              <a:rPr lang="en-US" sz="2200" b="1" cap="all" dirty="0">
                <a:solidFill>
                  <a:schemeClr val="accent1">
                    <a:lumMod val="75000"/>
                  </a:schemeClr>
                </a:solidFill>
                <a:latin typeface="Times New Roman" panose="02020603050405020304" pitchFamily="18" charset="0"/>
                <a:cs typeface="Times New Roman" panose="02020603050405020304" pitchFamily="18" charset="0"/>
              </a:rPr>
              <a:t>FAILURE HOTSPOT PREDICTION USING SPATIO-TEMPORAL DATAMINING</a:t>
            </a:r>
            <a:endParaRPr lang="en-US" sz="22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300" y="1650474"/>
            <a:ext cx="11963400" cy="738664"/>
          </a:xfrm>
          <a:prstGeom prst="rect">
            <a:avLst/>
          </a:prstGeom>
        </p:spPr>
        <p:txBody>
          <a:bodyPr wrap="square">
            <a:spAutoFit/>
          </a:bodyPr>
          <a:lstStyle/>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sp>
        <p:nvSpPr>
          <p:cNvPr id="3" name="Rectangle 2">
            <a:extLst>
              <a:ext uri="{FF2B5EF4-FFF2-40B4-BE49-F238E27FC236}">
                <a16:creationId xmlns:a16="http://schemas.microsoft.com/office/drawing/2014/main" id="{902CEB46-CFED-4115-894C-A7967BA3DE22}"/>
              </a:ext>
            </a:extLst>
          </p:cNvPr>
          <p:cNvSpPr/>
          <p:nvPr/>
        </p:nvSpPr>
        <p:spPr>
          <a:xfrm>
            <a:off x="3581400" y="3081634"/>
            <a:ext cx="6477000" cy="461665"/>
          </a:xfrm>
          <a:prstGeom prst="rect">
            <a:avLst/>
          </a:prstGeom>
        </p:spPr>
        <p:txBody>
          <a:bodyPr wrap="square">
            <a:spAutoFit/>
          </a:bodyPr>
          <a:lstStyle/>
          <a:p>
            <a:r>
              <a:rPr lang="en-US" dirty="0">
                <a:highlight>
                  <a:srgbClr val="FFFF00"/>
                </a:highlight>
              </a:rPr>
              <a:t>TO BE ELABORATED LATER.</a:t>
            </a:r>
            <a:endParaRPr lang="en-US" sz="1600" dirty="0"/>
          </a:p>
        </p:txBody>
      </p:sp>
    </p:spTree>
    <p:extLst>
      <p:ext uri="{BB962C8B-B14F-4D97-AF65-F5344CB8AC3E}">
        <p14:creationId xmlns:p14="http://schemas.microsoft.com/office/powerpoint/2010/main" val="289033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25893" y="265480"/>
            <a:ext cx="12192000" cy="461665"/>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RESEARCH PROGRESS TIMELINE</a:t>
            </a:r>
            <a:endParaRPr lang="en-US" sz="22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300" y="1650474"/>
            <a:ext cx="11963400" cy="738664"/>
          </a:xfrm>
          <a:prstGeom prst="rect">
            <a:avLst/>
          </a:prstGeom>
        </p:spPr>
        <p:txBody>
          <a:bodyPr wrap="square">
            <a:spAutoFit/>
          </a:bodyPr>
          <a:lstStyle/>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graphicFrame>
        <p:nvGraphicFramePr>
          <p:cNvPr id="3" name="Table 4">
            <a:extLst>
              <a:ext uri="{FF2B5EF4-FFF2-40B4-BE49-F238E27FC236}">
                <a16:creationId xmlns:a16="http://schemas.microsoft.com/office/drawing/2014/main" id="{80FA643F-623E-4FF3-A891-E9484DF61A69}"/>
              </a:ext>
            </a:extLst>
          </p:cNvPr>
          <p:cNvGraphicFramePr>
            <a:graphicFrameLocks noGrp="1"/>
          </p:cNvGraphicFramePr>
          <p:nvPr>
            <p:extLst>
              <p:ext uri="{D42A27DB-BD31-4B8C-83A1-F6EECF244321}">
                <p14:modId xmlns:p14="http://schemas.microsoft.com/office/powerpoint/2010/main" val="312504578"/>
              </p:ext>
            </p:extLst>
          </p:nvPr>
        </p:nvGraphicFramePr>
        <p:xfrm>
          <a:off x="304800" y="914400"/>
          <a:ext cx="11658600" cy="4780280"/>
        </p:xfrm>
        <a:graphic>
          <a:graphicData uri="http://schemas.openxmlformats.org/drawingml/2006/table">
            <a:tbl>
              <a:tblPr firstRow="1" bandRow="1">
                <a:tableStyleId>{5C22544A-7EE6-4342-B048-85BDC9FD1C3A}</a:tableStyleId>
              </a:tblPr>
              <a:tblGrid>
                <a:gridCol w="6781800">
                  <a:extLst>
                    <a:ext uri="{9D8B030D-6E8A-4147-A177-3AD203B41FA5}">
                      <a16:colId xmlns:a16="http://schemas.microsoft.com/office/drawing/2014/main" val="3122500630"/>
                    </a:ext>
                  </a:extLst>
                </a:gridCol>
                <a:gridCol w="1981200">
                  <a:extLst>
                    <a:ext uri="{9D8B030D-6E8A-4147-A177-3AD203B41FA5}">
                      <a16:colId xmlns:a16="http://schemas.microsoft.com/office/drawing/2014/main" val="729294327"/>
                    </a:ext>
                  </a:extLst>
                </a:gridCol>
                <a:gridCol w="2895600">
                  <a:extLst>
                    <a:ext uri="{9D8B030D-6E8A-4147-A177-3AD203B41FA5}">
                      <a16:colId xmlns:a16="http://schemas.microsoft.com/office/drawing/2014/main" val="3967683767"/>
                    </a:ext>
                  </a:extLst>
                </a:gridCol>
              </a:tblGrid>
              <a:tr h="370840">
                <a:tc>
                  <a:txBody>
                    <a:bodyPr/>
                    <a:lstStyle/>
                    <a:p>
                      <a:r>
                        <a:rPr lang="en-US" sz="1800" dirty="0">
                          <a:latin typeface="Times New Roman" panose="02020603050405020304" pitchFamily="18" charset="0"/>
                          <a:cs typeface="Times New Roman" panose="02020603050405020304" pitchFamily="18" charset="0"/>
                        </a:rPr>
                        <a:t>MILESTONES </a:t>
                      </a:r>
                    </a:p>
                  </a:txBody>
                  <a:tcPr/>
                </a:tc>
                <a:tc>
                  <a:txBody>
                    <a:bodyPr/>
                    <a:lstStyle/>
                    <a:p>
                      <a:r>
                        <a:rPr lang="en-US" sz="1800" dirty="0">
                          <a:latin typeface="Times New Roman" panose="02020603050405020304" pitchFamily="18" charset="0"/>
                          <a:cs typeface="Times New Roman" panose="02020603050405020304" pitchFamily="18" charset="0"/>
                        </a:rPr>
                        <a:t>Due date</a:t>
                      </a:r>
                    </a:p>
                  </a:txBody>
                  <a:tcPr/>
                </a:tc>
                <a:tc>
                  <a:txBody>
                    <a:bodyPr/>
                    <a:lstStyle/>
                    <a:p>
                      <a:r>
                        <a:rPr lang="en-US" sz="1800" dirty="0">
                          <a:latin typeface="Times New Roman" panose="02020603050405020304" pitchFamily="18" charset="0"/>
                          <a:cs typeface="Times New Roman" panose="02020603050405020304" pitchFamily="18" charset="0"/>
                        </a:rPr>
                        <a:t>CURRENT  STATUS </a:t>
                      </a:r>
                    </a:p>
                  </a:txBody>
                  <a:tcPr/>
                </a:tc>
                <a:extLst>
                  <a:ext uri="{0D108BD9-81ED-4DB2-BD59-A6C34878D82A}">
                    <a16:rowId xmlns:a16="http://schemas.microsoft.com/office/drawing/2014/main" val="3441732143"/>
                  </a:ext>
                </a:extLst>
              </a:tr>
              <a:tr h="370840">
                <a:tc>
                  <a:txBody>
                    <a:bodyPr/>
                    <a:lstStyle/>
                    <a:p>
                      <a:r>
                        <a:rPr lang="en-US" sz="1800" dirty="0">
                          <a:latin typeface="Times New Roman" panose="02020603050405020304" pitchFamily="18" charset="0"/>
                          <a:cs typeface="Times New Roman" panose="02020603050405020304" pitchFamily="18" charset="0"/>
                        </a:rPr>
                        <a:t>Identify and gather data set for analysis. </a:t>
                      </a:r>
                    </a:p>
                  </a:txBody>
                  <a:tcPr/>
                </a:tc>
                <a:tc>
                  <a:txBody>
                    <a:bodyPr/>
                    <a:lstStyle/>
                    <a:p>
                      <a:r>
                        <a:rPr lang="en-US" sz="1800" dirty="0">
                          <a:latin typeface="Times New Roman" panose="02020603050405020304" pitchFamily="18" charset="0"/>
                          <a:cs typeface="Times New Roman" panose="02020603050405020304" pitchFamily="18" charset="0"/>
                        </a:rPr>
                        <a:t>- </a:t>
                      </a:r>
                    </a:p>
                  </a:txBody>
                  <a:tcPr/>
                </a:tc>
                <a:tc>
                  <a:txBody>
                    <a:bodyPr/>
                    <a:lstStyle/>
                    <a:p>
                      <a:r>
                        <a:rPr lang="en-US" sz="1800" dirty="0">
                          <a:latin typeface="Times New Roman" panose="02020603050405020304" pitchFamily="18" charset="0"/>
                          <a:cs typeface="Times New Roman" panose="02020603050405020304" pitchFamily="18" charset="0"/>
                        </a:rPr>
                        <a:t>DONE </a:t>
                      </a:r>
                    </a:p>
                  </a:txBody>
                  <a:tcPr/>
                </a:tc>
                <a:extLst>
                  <a:ext uri="{0D108BD9-81ED-4DB2-BD59-A6C34878D82A}">
                    <a16:rowId xmlns:a16="http://schemas.microsoft.com/office/drawing/2014/main" val="3279962388"/>
                  </a:ext>
                </a:extLst>
              </a:tr>
              <a:tr h="370840">
                <a:tc>
                  <a:txBody>
                    <a:bodyPr/>
                    <a:lstStyle/>
                    <a:p>
                      <a:r>
                        <a:rPr lang="en-US" sz="1800" dirty="0">
                          <a:latin typeface="Times New Roman" panose="02020603050405020304" pitchFamily="18" charset="0"/>
                          <a:cs typeface="Times New Roman" panose="02020603050405020304" pitchFamily="18" charset="0"/>
                        </a:rPr>
                        <a:t>Prepare empirical model and get it validated from Professor. </a:t>
                      </a:r>
                    </a:p>
                  </a:txBody>
                  <a:tcPr/>
                </a:tc>
                <a:tc>
                  <a:txBody>
                    <a:bodyPr/>
                    <a:lstStyle/>
                    <a:p>
                      <a:r>
                        <a:rPr lang="en-US" sz="1800" dirty="0">
                          <a:latin typeface="Times New Roman" panose="02020603050405020304" pitchFamily="18" charset="0"/>
                          <a:cs typeface="Times New Roman" panose="02020603050405020304" pitchFamily="18" charset="0"/>
                        </a:rPr>
                        <a:t>MARCH 19 </a:t>
                      </a:r>
                    </a:p>
                  </a:txBody>
                  <a:tcPr/>
                </a:tc>
                <a:tc>
                  <a:txBody>
                    <a:bodyPr/>
                    <a:lstStyle/>
                    <a:p>
                      <a:r>
                        <a:rPr lang="en-US" sz="1800" dirty="0">
                          <a:latin typeface="Times New Roman" panose="02020603050405020304" pitchFamily="18" charset="0"/>
                          <a:cs typeface="Times New Roman" panose="02020603050405020304" pitchFamily="18" charset="0"/>
                        </a:rPr>
                        <a:t>IN PROGRESS</a:t>
                      </a:r>
                    </a:p>
                  </a:txBody>
                  <a:tcPr/>
                </a:tc>
                <a:extLst>
                  <a:ext uri="{0D108BD9-81ED-4DB2-BD59-A6C34878D82A}">
                    <a16:rowId xmlns:a16="http://schemas.microsoft.com/office/drawing/2014/main" val="4095019682"/>
                  </a:ext>
                </a:extLst>
              </a:tr>
              <a:tr h="370840">
                <a:tc>
                  <a:txBody>
                    <a:bodyPr/>
                    <a:lstStyle/>
                    <a:p>
                      <a:r>
                        <a:rPr lang="en-US" sz="1800" dirty="0">
                          <a:latin typeface="Times New Roman" panose="02020603050405020304" pitchFamily="18" charset="0"/>
                          <a:cs typeface="Times New Roman" panose="02020603050405020304" pitchFamily="18" charset="0"/>
                        </a:rPr>
                        <a:t>Perform Initial Spatial Regression  in R/MATLAB </a:t>
                      </a:r>
                    </a:p>
                  </a:txBody>
                  <a:tcPr/>
                </a:tc>
                <a:tc>
                  <a:txBody>
                    <a:bodyPr/>
                    <a:lstStyle/>
                    <a:p>
                      <a:r>
                        <a:rPr lang="en-US" sz="1800" dirty="0">
                          <a:latin typeface="Times New Roman" panose="02020603050405020304" pitchFamily="18" charset="0"/>
                          <a:cs typeface="Times New Roman" panose="02020603050405020304" pitchFamily="18" charset="0"/>
                        </a:rPr>
                        <a:t>April 1 </a:t>
                      </a:r>
                    </a:p>
                  </a:txBody>
                  <a:tcPr/>
                </a:tc>
                <a:tc>
                  <a:txBody>
                    <a:bodyPr/>
                    <a:lstStyle/>
                    <a:p>
                      <a:r>
                        <a:rPr lang="en-US" sz="1800" dirty="0">
                          <a:latin typeface="Times New Roman" panose="02020603050405020304" pitchFamily="18" charset="0"/>
                          <a:cs typeface="Times New Roman" panose="02020603050405020304" pitchFamily="18" charset="0"/>
                        </a:rPr>
                        <a:t>NOT STARTED </a:t>
                      </a:r>
                    </a:p>
                  </a:txBody>
                  <a:tcPr/>
                </a:tc>
                <a:extLst>
                  <a:ext uri="{0D108BD9-81ED-4DB2-BD59-A6C34878D82A}">
                    <a16:rowId xmlns:a16="http://schemas.microsoft.com/office/drawing/2014/main" val="3178409370"/>
                  </a:ext>
                </a:extLst>
              </a:tr>
              <a:tr h="370840">
                <a:tc>
                  <a:txBody>
                    <a:bodyPr/>
                    <a:lstStyle/>
                    <a:p>
                      <a:r>
                        <a:rPr lang="en-US" sz="1800" dirty="0">
                          <a:latin typeface="Times New Roman" panose="02020603050405020304" pitchFamily="18" charset="0"/>
                          <a:cs typeface="Times New Roman" panose="02020603050405020304" pitchFamily="18" charset="0"/>
                        </a:rPr>
                        <a:t>REFINE ANALYSIS AND PREPARE FINAL REPORT FOR AIM 1 </a:t>
                      </a:r>
                    </a:p>
                  </a:txBody>
                  <a:tcPr/>
                </a:tc>
                <a:tc>
                  <a:txBody>
                    <a:bodyPr/>
                    <a:lstStyle/>
                    <a:p>
                      <a:r>
                        <a:rPr lang="en-US" sz="1800" dirty="0">
                          <a:latin typeface="Times New Roman" panose="02020603050405020304" pitchFamily="18" charset="0"/>
                          <a:cs typeface="Times New Roman" panose="02020603050405020304" pitchFamily="18" charset="0"/>
                        </a:rPr>
                        <a:t>April 10 </a:t>
                      </a:r>
                    </a:p>
                  </a:txBody>
                  <a:tcPr/>
                </a:tc>
                <a:tc>
                  <a:txBody>
                    <a:bodyPr/>
                    <a:lstStyle/>
                    <a:p>
                      <a:r>
                        <a:rPr lang="en-US" sz="1800" dirty="0">
                          <a:latin typeface="Times New Roman" panose="02020603050405020304" pitchFamily="18" charset="0"/>
                          <a:cs typeface="Times New Roman" panose="02020603050405020304" pitchFamily="18" charset="0"/>
                        </a:rPr>
                        <a:t>NOT STARTED</a:t>
                      </a:r>
                    </a:p>
                  </a:txBody>
                  <a:tcPr/>
                </a:tc>
                <a:extLst>
                  <a:ext uri="{0D108BD9-81ED-4DB2-BD59-A6C34878D82A}">
                    <a16:rowId xmlns:a16="http://schemas.microsoft.com/office/drawing/2014/main" val="1683241625"/>
                  </a:ext>
                </a:extLst>
              </a:tr>
              <a:tr h="370840">
                <a:tc>
                  <a:txBody>
                    <a:bodyPr/>
                    <a:lstStyle/>
                    <a:p>
                      <a:r>
                        <a:rPr lang="en-US" sz="1800" dirty="0">
                          <a:latin typeface="Times New Roman" panose="02020603050405020304" pitchFamily="18" charset="0"/>
                          <a:cs typeface="Times New Roman" panose="02020603050405020304" pitchFamily="18" charset="0"/>
                        </a:rPr>
                        <a:t>Make progress on Aim 2 and prepare preliminary results report for Same </a:t>
                      </a:r>
                    </a:p>
                  </a:txBody>
                  <a:tcPr/>
                </a:tc>
                <a:tc>
                  <a:txBody>
                    <a:bodyPr/>
                    <a:lstStyle/>
                    <a:p>
                      <a:r>
                        <a:rPr lang="en-US" sz="1800" dirty="0">
                          <a:latin typeface="Times New Roman" panose="02020603050405020304" pitchFamily="18" charset="0"/>
                          <a:cs typeface="Times New Roman" panose="02020603050405020304" pitchFamily="18" charset="0"/>
                        </a:rPr>
                        <a:t>April 26. </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NOT STARTED</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6368373"/>
                  </a:ext>
                </a:extLst>
              </a:tr>
              <a:tr h="370840">
                <a:tc>
                  <a:txBody>
                    <a:bodyPr/>
                    <a:lstStyle/>
                    <a:p>
                      <a:r>
                        <a:rPr lang="en-US" sz="1800" i="0" dirty="0">
                          <a:latin typeface="Times New Roman" panose="02020603050405020304" pitchFamily="18" charset="0"/>
                          <a:cs typeface="Times New Roman" panose="02020603050405020304" pitchFamily="18" charset="0"/>
                        </a:rPr>
                        <a:t>Long Term Goal(s):</a:t>
                      </a:r>
                    </a:p>
                    <a:p>
                      <a:r>
                        <a:rPr lang="en-US" sz="1800" i="0" dirty="0">
                          <a:latin typeface="Times New Roman" panose="02020603050405020304" pitchFamily="18" charset="0"/>
                          <a:cs typeface="Times New Roman" panose="02020603050405020304" pitchFamily="18" charset="0"/>
                        </a:rPr>
                        <a:t> </a:t>
                      </a:r>
                    </a:p>
                    <a:p>
                      <a:r>
                        <a:rPr lang="en-US" sz="1800" i="0" dirty="0">
                          <a:latin typeface="Times New Roman" panose="02020603050405020304" pitchFamily="18" charset="0"/>
                          <a:cs typeface="Times New Roman" panose="02020603050405020304" pitchFamily="18" charset="0"/>
                        </a:rPr>
                        <a:t>Submit Proposal for Publication to </a:t>
                      </a:r>
                      <a:r>
                        <a:rPr lang="en-US" sz="1800" b="0" i="1" kern="1200" dirty="0">
                          <a:solidFill>
                            <a:schemeClr val="dk1"/>
                          </a:solidFill>
                          <a:effectLst/>
                          <a:latin typeface="Times New Roman" panose="02020603050405020304" pitchFamily="18" charset="0"/>
                          <a:ea typeface="+mn-ea"/>
                          <a:cs typeface="Times New Roman" panose="02020603050405020304" pitchFamily="18" charset="0"/>
                        </a:rPr>
                        <a:t>Special Issue of Production and Operations Management Journal Business Analytics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Emerging Practice and Research Issues”</a:t>
                      </a:r>
                      <a:endParaRPr lang="en-US" sz="1800" i="0" dirty="0">
                        <a:latin typeface="Times New Roman" panose="02020603050405020304" pitchFamily="18" charset="0"/>
                        <a:cs typeface="Times New Roman" panose="02020603050405020304" pitchFamily="18" charset="0"/>
                      </a:endParaRPr>
                    </a:p>
                    <a:p>
                      <a:endParaRPr lang="en-US" sz="1800" i="0" dirty="0">
                        <a:latin typeface="Times New Roman" panose="02020603050405020304" pitchFamily="18" charset="0"/>
                        <a:cs typeface="Times New Roman" panose="02020603050405020304" pitchFamily="18" charset="0"/>
                      </a:endParaRPr>
                    </a:p>
                    <a:p>
                      <a:r>
                        <a:rPr lang="en-US" sz="1800" i="0" dirty="0">
                          <a:latin typeface="Times New Roman" panose="02020603050405020304" pitchFamily="18" charset="0"/>
                          <a:cs typeface="Times New Roman" panose="02020603050405020304" pitchFamily="18" charset="0"/>
                        </a:rPr>
                        <a:t>Get full paper  ready for publication.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April 30, 2020</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January 31 2021  </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 PROGRESS </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8182145"/>
                  </a:ext>
                </a:extLst>
              </a:tr>
            </a:tbl>
          </a:graphicData>
        </a:graphic>
      </p:graphicFrame>
    </p:spTree>
    <p:extLst>
      <p:ext uri="{BB962C8B-B14F-4D97-AF65-F5344CB8AC3E}">
        <p14:creationId xmlns:p14="http://schemas.microsoft.com/office/powerpoint/2010/main" val="257354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0" y="228600"/>
            <a:ext cx="12192000" cy="830997"/>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REFERENCES</a:t>
            </a:r>
          </a:p>
          <a:p>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D5BEABA-777B-4D90-A7F9-13338ADE169B}"/>
              </a:ext>
            </a:extLst>
          </p:cNvPr>
          <p:cNvSpPr/>
          <p:nvPr/>
        </p:nvSpPr>
        <p:spPr>
          <a:xfrm>
            <a:off x="228600" y="762000"/>
            <a:ext cx="11887200" cy="5078313"/>
          </a:xfrm>
          <a:prstGeom prst="rect">
            <a:avLst/>
          </a:prstGeom>
        </p:spPr>
        <p:txBody>
          <a:bodyPr wrap="square">
            <a:spAutoFit/>
          </a:bodyPr>
          <a:lstStyle/>
          <a:p>
            <a:pPr marL="342900" indent="-342900">
              <a:buFont typeface="+mj-lt"/>
              <a:buAutoNum type="arabicPeriod"/>
            </a:pPr>
            <a:r>
              <a:rPr lang="en-US" sz="1800" dirty="0" err="1">
                <a:solidFill>
                  <a:srgbClr val="3A3A3A"/>
                </a:solidFill>
                <a:cs typeface="Times New Roman" panose="02020603050405020304" pitchFamily="18" charset="0"/>
              </a:rPr>
              <a:t>Makhlouf</a:t>
            </a:r>
            <a:r>
              <a:rPr lang="en-US" sz="1800" dirty="0">
                <a:solidFill>
                  <a:srgbClr val="3A3A3A"/>
                </a:solidFill>
                <a:cs typeface="Times New Roman" panose="02020603050405020304" pitchFamily="18" charset="0"/>
              </a:rPr>
              <a:t>, Abdel Salam </a:t>
            </a:r>
            <a:r>
              <a:rPr lang="en-US" sz="1800" dirty="0" err="1">
                <a:solidFill>
                  <a:srgbClr val="3A3A3A"/>
                </a:solidFill>
                <a:cs typeface="Times New Roman" panose="02020603050405020304" pitchFamily="18" charset="0"/>
              </a:rPr>
              <a:t>Hamdy</a:t>
            </a:r>
            <a:r>
              <a:rPr lang="en-US" sz="1800" dirty="0">
                <a:solidFill>
                  <a:srgbClr val="3A3A3A"/>
                </a:solidFill>
                <a:cs typeface="Times New Roman" panose="02020603050405020304" pitchFamily="18" charset="0"/>
              </a:rPr>
              <a:t>, and Mahmood </a:t>
            </a:r>
            <a:r>
              <a:rPr lang="en-US" sz="1800" dirty="0" err="1">
                <a:solidFill>
                  <a:srgbClr val="3A3A3A"/>
                </a:solidFill>
                <a:cs typeface="Times New Roman" panose="02020603050405020304" pitchFamily="18" charset="0"/>
              </a:rPr>
              <a:t>Aliofkhazraei</a:t>
            </a:r>
            <a:r>
              <a:rPr lang="en-US" sz="1800" dirty="0">
                <a:solidFill>
                  <a:srgbClr val="3A3A3A"/>
                </a:solidFill>
                <a:cs typeface="Times New Roman" panose="02020603050405020304" pitchFamily="18" charset="0"/>
              </a:rPr>
              <a:t>. </a:t>
            </a:r>
            <a:r>
              <a:rPr lang="en-US" sz="1800" i="1" dirty="0">
                <a:solidFill>
                  <a:srgbClr val="3A3A3A"/>
                </a:solidFill>
                <a:cs typeface="Times New Roman" panose="02020603050405020304" pitchFamily="18" charset="0"/>
              </a:rPr>
              <a:t>Handbook of Materials Failure Analysis : With Case Studies from the Oil and Gas Industry</a:t>
            </a:r>
            <a:r>
              <a:rPr lang="en-US" sz="1800" dirty="0">
                <a:solidFill>
                  <a:srgbClr val="3A3A3A"/>
                </a:solidFill>
                <a:cs typeface="Times New Roman" panose="02020603050405020304" pitchFamily="18" charset="0"/>
              </a:rPr>
              <a:t>. Amsterdam: Elsevier, 2016.</a:t>
            </a:r>
            <a:r>
              <a:rPr lang="en-US" sz="1800" dirty="0"/>
              <a:t> </a:t>
            </a:r>
          </a:p>
          <a:p>
            <a:pPr marL="342900" indent="-342900">
              <a:buFont typeface="+mj-lt"/>
              <a:buAutoNum type="arabicPeriod"/>
            </a:pPr>
            <a:endParaRPr lang="en-US" sz="1800" dirty="0">
              <a:hlinkClick r:id="rId2"/>
            </a:endParaRPr>
          </a:p>
          <a:p>
            <a:pPr marL="342900" indent="-342900">
              <a:buFont typeface="+mj-lt"/>
              <a:buAutoNum type="arabicPeriod"/>
            </a:pPr>
            <a:r>
              <a:rPr lang="en-US" sz="1800" dirty="0">
                <a:hlinkClick r:id="rId2"/>
              </a:rPr>
              <a:t>Seismic risk assessment for oil and gas pipelines</a:t>
            </a:r>
            <a:endParaRPr lang="en-US" sz="1800" dirty="0"/>
          </a:p>
          <a:p>
            <a:pPr marL="342900" indent="-342900">
              <a:buFont typeface="+mj-lt"/>
              <a:buAutoNum type="arabicPeriod"/>
            </a:pPr>
            <a:endParaRPr lang="en-US" sz="1800" dirty="0"/>
          </a:p>
          <a:p>
            <a:pPr marL="342900" indent="-342900">
              <a:buFont typeface="+mj-lt"/>
              <a:buAutoNum type="arabicPeriod"/>
            </a:pPr>
            <a:r>
              <a:rPr lang="en-US" sz="1800" dirty="0"/>
              <a:t>A. </a:t>
            </a:r>
            <a:r>
              <a:rPr lang="en-US" sz="1800" dirty="0" err="1"/>
              <a:t>Ouadah</a:t>
            </a:r>
            <a:r>
              <a:rPr lang="en-US" sz="1800" dirty="0"/>
              <a:t>, "Pipeline Defects Risk Assessment Using Machine Learning and Analytical Hierarchy Process," 2018 International Conference on Applied Smart Systems (ICASS), Medea, Algeria, 2018, pp. 1-6.</a:t>
            </a:r>
          </a:p>
          <a:p>
            <a:pPr marL="342900" indent="-342900">
              <a:buFont typeface="+mj-lt"/>
              <a:buAutoNum type="arabicPeriod"/>
            </a:pPr>
            <a:endParaRPr lang="en-US" sz="1800" u="sng" dirty="0">
              <a:hlinkClick r:id="rId3"/>
            </a:endParaRPr>
          </a:p>
          <a:p>
            <a:pPr marL="342900" indent="-342900">
              <a:buFont typeface="+mj-lt"/>
              <a:buAutoNum type="arabicPeriod"/>
            </a:pPr>
            <a:r>
              <a:rPr lang="en-US" sz="1800" u="sng" dirty="0">
                <a:hlinkClick r:id="rId3"/>
              </a:rPr>
              <a:t>Pipeline condition prediction using Neural Network Models</a:t>
            </a:r>
            <a:endParaRPr lang="en-US" sz="1800" u="sng" dirty="0"/>
          </a:p>
          <a:p>
            <a:pPr marL="342900" indent="-342900">
              <a:buFont typeface="+mj-lt"/>
              <a:buAutoNum type="arabicPeriod"/>
            </a:pPr>
            <a:endParaRPr lang="en-US" sz="1800" u="sng" dirty="0"/>
          </a:p>
          <a:p>
            <a:pPr marL="342900" indent="-342900">
              <a:buFont typeface="+mj-lt"/>
              <a:buAutoNum type="arabicPeriod"/>
            </a:pPr>
            <a:r>
              <a:rPr lang="en-US" sz="1800" dirty="0"/>
              <a:t>Chinedu I. </a:t>
            </a:r>
            <a:r>
              <a:rPr lang="en-US" sz="1800" dirty="0" err="1"/>
              <a:t>Ossai</a:t>
            </a:r>
            <a:r>
              <a:rPr lang="en-US" sz="1800" dirty="0"/>
              <a:t>. "A Data-Driven Machine Learning Approach for Corrosion Risk Assessment—A Comparative Study." </a:t>
            </a:r>
            <a:r>
              <a:rPr lang="en-US" sz="1800" i="1" dirty="0"/>
              <a:t>Big Data and Cognitive Computing</a:t>
            </a:r>
            <a:r>
              <a:rPr lang="en-US" sz="1800" dirty="0"/>
              <a:t> 3, no. 2 (2019): 28.</a:t>
            </a:r>
          </a:p>
          <a:p>
            <a:pPr marL="342900" indent="-342900">
              <a:buFont typeface="+mj-lt"/>
              <a:buAutoNum type="arabicPeriod"/>
            </a:pPr>
            <a:endParaRPr lang="en-US" sz="1800" dirty="0"/>
          </a:p>
          <a:p>
            <a:pPr marL="342900" indent="-342900">
              <a:buFont typeface="+mj-lt"/>
              <a:buAutoNum type="arabicPeriod"/>
            </a:pPr>
            <a:r>
              <a:rPr lang="en-US" sz="1800" dirty="0" err="1"/>
              <a:t>Layouni</a:t>
            </a:r>
            <a:r>
              <a:rPr lang="en-US" sz="1800" dirty="0"/>
              <a:t>, Mohamed, </a:t>
            </a:r>
            <a:r>
              <a:rPr lang="en-US" sz="1800" dirty="0" err="1"/>
              <a:t>Sofiene</a:t>
            </a:r>
            <a:r>
              <a:rPr lang="en-US" sz="1800" dirty="0"/>
              <a:t> </a:t>
            </a:r>
            <a:r>
              <a:rPr lang="en-US" sz="1800" dirty="0" err="1"/>
              <a:t>Tahar</a:t>
            </a:r>
            <a:r>
              <a:rPr lang="en-US" sz="1800" dirty="0"/>
              <a:t>, and Mohamed Salah Hamdi. "A Survey on the Application of Neural Networks in the Safety Assessment of Oil and Gas Pipelines." </a:t>
            </a:r>
            <a:r>
              <a:rPr lang="en-US" sz="1800" i="1" dirty="0"/>
              <a:t>2014 IEEE Symposium on Computational Intelligence for Engineering Solutions (CIES)</a:t>
            </a:r>
            <a:r>
              <a:rPr lang="en-US" sz="1800" dirty="0"/>
              <a:t>, 2014, 95-102.</a:t>
            </a:r>
          </a:p>
          <a:p>
            <a:pPr marL="342900" indent="-342900">
              <a:buFont typeface="+mj-lt"/>
              <a:buAutoNum type="arabicPeriod"/>
            </a:pPr>
            <a:endParaRPr lang="en-US" sz="1800" dirty="0"/>
          </a:p>
          <a:p>
            <a:pPr marL="342900" indent="-342900">
              <a:buFont typeface="+mj-lt"/>
              <a:buAutoNum type="arabicPeriod"/>
            </a:pPr>
            <a:endParaRPr lang="en-US" sz="1800" dirty="0">
              <a:solidFill>
                <a:srgbClr val="3A3A3A"/>
              </a:solidFill>
              <a:cs typeface="Times New Roman" panose="02020603050405020304" pitchFamily="18" charset="0"/>
            </a:endParaRPr>
          </a:p>
        </p:txBody>
      </p:sp>
    </p:spTree>
    <p:extLst>
      <p:ext uri="{BB962C8B-B14F-4D97-AF65-F5344CB8AC3E}">
        <p14:creationId xmlns:p14="http://schemas.microsoft.com/office/powerpoint/2010/main" val="77070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0" y="228600"/>
            <a:ext cx="12192000" cy="830997"/>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PROBLEM BACKGROUND AND MOTIVATION</a:t>
            </a:r>
          </a:p>
          <a:p>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 y="669146"/>
            <a:ext cx="11869269" cy="1138773"/>
          </a:xfrm>
          <a:prstGeom prst="rect">
            <a:avLst/>
          </a:prstGeom>
        </p:spPr>
        <p:txBody>
          <a:bodyPr wrap="square">
            <a:spAutoFit/>
          </a:bodyPr>
          <a:lstStyle/>
          <a:p>
            <a:pPr algn="just"/>
            <a:r>
              <a:rPr lang="en-US" dirty="0"/>
              <a:t>Pipeline safety is vital because pipeline incidents threaten human health, biological life, and the environment. One single pipeline incident can result in a significant consequence.</a:t>
            </a:r>
            <a:r>
              <a:rPr lang="en-US" sz="1800" dirty="0"/>
              <a:t> </a:t>
            </a:r>
          </a:p>
          <a:p>
            <a:pPr marL="285750" indent="-285750">
              <a:buFont typeface="Wingdings" panose="05000000000000000000" pitchFamily="2" charset="2"/>
              <a:buChar char="Ø"/>
            </a:pPr>
            <a:endParaRPr lang="en-US" sz="2000" dirty="0">
              <a:cs typeface="Times New Roman" panose="02020603050405020304" pitchFamily="18" charset="0"/>
            </a:endParaRPr>
          </a:p>
        </p:txBody>
      </p:sp>
      <p:sp>
        <p:nvSpPr>
          <p:cNvPr id="7" name="Rectangle 6">
            <a:extLst>
              <a:ext uri="{FF2B5EF4-FFF2-40B4-BE49-F238E27FC236}">
                <a16:creationId xmlns:a16="http://schemas.microsoft.com/office/drawing/2014/main" id="{F1A7BAB5-5E05-FB46-A8A1-BA72CC6BC001}"/>
              </a:ext>
            </a:extLst>
          </p:cNvPr>
          <p:cNvSpPr/>
          <p:nvPr/>
        </p:nvSpPr>
        <p:spPr>
          <a:xfrm>
            <a:off x="5837498" y="1733432"/>
            <a:ext cx="6278302" cy="4462760"/>
          </a:xfrm>
          <a:prstGeom prst="rect">
            <a:avLst/>
          </a:prstGeom>
        </p:spPr>
        <p:txBody>
          <a:bodyPr wrap="square">
            <a:spAutoFit/>
          </a:bodyPr>
          <a:lstStyle/>
          <a:p>
            <a:pPr marL="285750" indent="-285750" algn="just">
              <a:buFont typeface="Wingdings" panose="05000000000000000000" pitchFamily="2" charset="2"/>
              <a:buChar char="Ø"/>
            </a:pPr>
            <a:r>
              <a:rPr lang="en-US" sz="2200" dirty="0">
                <a:cs typeface="Times New Roman" panose="02020603050405020304" pitchFamily="18" charset="0"/>
              </a:rPr>
              <a:t>Occurred in 2010, its considered to be largest oil spill in American history. </a:t>
            </a:r>
          </a:p>
          <a:p>
            <a:pPr marL="285750" indent="-285750" algn="just">
              <a:buFont typeface="Wingdings" panose="05000000000000000000" pitchFamily="2" charset="2"/>
              <a:buChar char="Ø"/>
            </a:pPr>
            <a:endParaRPr lang="en-US" sz="2200" dirty="0">
              <a:cs typeface="Times New Roman" panose="02020603050405020304" pitchFamily="18" charset="0"/>
            </a:endParaRPr>
          </a:p>
          <a:p>
            <a:pPr marL="285750" indent="-285750" algn="just">
              <a:buFont typeface="Wingdings" panose="05000000000000000000" pitchFamily="2" charset="2"/>
              <a:buChar char="Ø"/>
            </a:pPr>
            <a:r>
              <a:rPr lang="en-US" sz="2200" dirty="0">
                <a:cs typeface="Times New Roman" panose="02020603050405020304" pitchFamily="18" charset="0"/>
              </a:rPr>
              <a:t>The oil spill caused by ruptured buried pipeline released </a:t>
            </a:r>
            <a:r>
              <a:rPr lang="en-US" sz="2200" dirty="0"/>
              <a:t>800,000 gallons of crude oil into wetlands near Marshall, Mich., and later into the Kalamazoo River.</a:t>
            </a:r>
            <a:endParaRPr lang="en-US" sz="2200" dirty="0">
              <a:cs typeface="Times New Roman" panose="02020603050405020304" pitchFamily="18" charset="0"/>
            </a:endParaRPr>
          </a:p>
          <a:p>
            <a:pPr marL="285750" indent="-285750" algn="just">
              <a:buFont typeface="Wingdings" panose="05000000000000000000" pitchFamily="2" charset="2"/>
              <a:buChar char="Ø"/>
            </a:pPr>
            <a:endParaRPr lang="en-US" sz="2200" dirty="0">
              <a:cs typeface="Times New Roman" panose="02020603050405020304" pitchFamily="18" charset="0"/>
            </a:endParaRPr>
          </a:p>
          <a:p>
            <a:pPr marL="285750" indent="-285750" algn="just">
              <a:buFont typeface="Wingdings" panose="05000000000000000000" pitchFamily="2" charset="2"/>
              <a:buChar char="Ø"/>
            </a:pPr>
            <a:r>
              <a:rPr lang="en-US" sz="2200" dirty="0">
                <a:cs typeface="Times New Roman" panose="02020603050405020304" pitchFamily="18" charset="0"/>
              </a:rPr>
              <a:t>Took 6 years in clean up effort and costed $1.2 billion. </a:t>
            </a:r>
          </a:p>
          <a:p>
            <a:pPr marL="285750" indent="-285750" algn="just">
              <a:buFont typeface="Wingdings" panose="05000000000000000000" pitchFamily="2" charset="2"/>
              <a:buChar char="Ø"/>
            </a:pPr>
            <a:endParaRPr lang="en-US" sz="2200" dirty="0">
              <a:cs typeface="Times New Roman" panose="02020603050405020304" pitchFamily="18" charset="0"/>
            </a:endParaRPr>
          </a:p>
          <a:p>
            <a:pPr marL="285750" indent="-285750" algn="just">
              <a:buFont typeface="Wingdings" panose="05000000000000000000" pitchFamily="2" charset="2"/>
              <a:buChar char="Ø"/>
            </a:pPr>
            <a:r>
              <a:rPr lang="en-US" sz="2200" dirty="0">
                <a:cs typeface="Times New Roman" panose="02020603050405020304" pitchFamily="18" charset="0"/>
              </a:rPr>
              <a:t>Caused considerable </a:t>
            </a:r>
            <a:r>
              <a:rPr lang="en-US" sz="2200" dirty="0">
                <a:cs typeface="Times New Roman" panose="02020603050405020304" pitchFamily="18" charset="0"/>
                <a:hlinkClick r:id="rId3"/>
              </a:rPr>
              <a:t>environmental damage </a:t>
            </a:r>
            <a:r>
              <a:rPr lang="en-US" sz="2200" dirty="0">
                <a:cs typeface="Times New Roman" panose="02020603050405020304" pitchFamily="18" charset="0"/>
              </a:rPr>
              <a:t>.</a:t>
            </a:r>
          </a:p>
          <a:p>
            <a:pPr marL="285750" indent="-285750">
              <a:buFont typeface="Wingdings" panose="05000000000000000000" pitchFamily="2" charset="2"/>
              <a:buChar char="Ø"/>
            </a:pPr>
            <a:endParaRPr lang="en-US" sz="2000" dirty="0">
              <a:cs typeface="Times New Roman" panose="02020603050405020304" pitchFamily="18" charset="0"/>
            </a:endParaRPr>
          </a:p>
        </p:txBody>
      </p:sp>
      <p:pic>
        <p:nvPicPr>
          <p:cNvPr id="10" name="Picture 9">
            <a:extLst>
              <a:ext uri="{FF2B5EF4-FFF2-40B4-BE49-F238E27FC236}">
                <a16:creationId xmlns:a16="http://schemas.microsoft.com/office/drawing/2014/main" id="{05FCBD13-6116-4F92-858F-CFA39644DC7C}"/>
              </a:ext>
            </a:extLst>
          </p:cNvPr>
          <p:cNvPicPr>
            <a:picLocks noChangeAspect="1"/>
          </p:cNvPicPr>
          <p:nvPr/>
        </p:nvPicPr>
        <p:blipFill>
          <a:blip r:embed="rId4"/>
          <a:stretch>
            <a:fillRect/>
          </a:stretch>
        </p:blipFill>
        <p:spPr>
          <a:xfrm>
            <a:off x="0" y="4171653"/>
            <a:ext cx="3288270" cy="2286000"/>
          </a:xfrm>
          <a:prstGeom prst="rect">
            <a:avLst/>
          </a:prstGeom>
        </p:spPr>
      </p:pic>
      <p:pic>
        <p:nvPicPr>
          <p:cNvPr id="6" name="Picture 5">
            <a:extLst>
              <a:ext uri="{FF2B5EF4-FFF2-40B4-BE49-F238E27FC236}">
                <a16:creationId xmlns:a16="http://schemas.microsoft.com/office/drawing/2014/main" id="{EB3B3C82-0472-7747-B3E9-BB3F6DD8E9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615535"/>
            <a:ext cx="5864902" cy="2838568"/>
          </a:xfrm>
          <a:prstGeom prst="rect">
            <a:avLst/>
          </a:prstGeom>
        </p:spPr>
      </p:pic>
      <p:pic>
        <p:nvPicPr>
          <p:cNvPr id="8" name="Picture 7">
            <a:extLst>
              <a:ext uri="{FF2B5EF4-FFF2-40B4-BE49-F238E27FC236}">
                <a16:creationId xmlns:a16="http://schemas.microsoft.com/office/drawing/2014/main" id="{C78AD45E-7266-408C-9A2B-9DB389A9066D}"/>
              </a:ext>
            </a:extLst>
          </p:cNvPr>
          <p:cNvPicPr>
            <a:picLocks noChangeAspect="1"/>
          </p:cNvPicPr>
          <p:nvPr/>
        </p:nvPicPr>
        <p:blipFill>
          <a:blip r:embed="rId6"/>
          <a:stretch>
            <a:fillRect/>
          </a:stretch>
        </p:blipFill>
        <p:spPr>
          <a:xfrm>
            <a:off x="2819400" y="4255265"/>
            <a:ext cx="3018098" cy="2179384"/>
          </a:xfrm>
          <a:prstGeom prst="rect">
            <a:avLst/>
          </a:prstGeom>
        </p:spPr>
      </p:pic>
      <p:sp>
        <p:nvSpPr>
          <p:cNvPr id="3" name="Rectangle 2">
            <a:extLst>
              <a:ext uri="{FF2B5EF4-FFF2-40B4-BE49-F238E27FC236}">
                <a16:creationId xmlns:a16="http://schemas.microsoft.com/office/drawing/2014/main" id="{A2C542AF-68DE-4D58-AA64-A8E658A7164A}"/>
              </a:ext>
            </a:extLst>
          </p:cNvPr>
          <p:cNvSpPr/>
          <p:nvPr/>
        </p:nvSpPr>
        <p:spPr>
          <a:xfrm>
            <a:off x="0" y="6013281"/>
            <a:ext cx="1219200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latin typeface="Times New Roman" panose="02020603050405020304" pitchFamily="18" charset="0"/>
                <a:cs typeface="Times New Roman" panose="02020603050405020304" pitchFamily="18" charset="0"/>
              </a:rPr>
              <a:t>Can spatial data science be leveraged to predict potential hotspots of failure and estimate associated risk. so such disasters can be prevented ?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53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0" y="228600"/>
            <a:ext cx="12192000" cy="830997"/>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WHAT MAKES IT A HARD PROBLEM TO SOLVE ? </a:t>
            </a:r>
          </a:p>
          <a:p>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76200" y="804089"/>
            <a:ext cx="11963400" cy="5478423"/>
          </a:xfrm>
          <a:prstGeom prst="rect">
            <a:avLst/>
          </a:prstGeom>
        </p:spPr>
        <p:txBody>
          <a:bodyPr wrap="square">
            <a:spAutoFit/>
          </a:bodyPr>
          <a:lstStyle/>
          <a:p>
            <a:pPr marL="342900" indent="-342900">
              <a:buFont typeface="Wingdings" panose="05000000000000000000" pitchFamily="2" charset="2"/>
              <a:buChar char="Ø"/>
            </a:pPr>
            <a:r>
              <a:rPr lang="en-US" sz="2200" dirty="0"/>
              <a:t>Total pipeline mileage in the United States are more than 2 million miles.</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 Pipeline incidents are low-probability high-consequence events.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Buried pipelines are subject to multiple stresses including but not limited to potentially unstable soil movements, seismic shocks,  terrain topography , hydrography, population characteristics etc. </a:t>
            </a:r>
            <a:r>
              <a:rPr lang="en-US" sz="2200" u="sng" dirty="0"/>
              <a:t>These stresses can be broadly classified as Structural and Operational stresses.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Manual monitoring of deformations is expensive and time consuming intervention.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Sensor placement is often error prone due to inaccurate information on hotspots of failure.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General mindset has been “</a:t>
            </a:r>
            <a:r>
              <a:rPr lang="en-US" sz="2200" b="1" dirty="0"/>
              <a:t>Out of Sight, Out of Mind, Until It Leaks”</a:t>
            </a:r>
          </a:p>
          <a:p>
            <a:pPr algn="just"/>
            <a:endParaRPr lang="en-US" sz="2200" dirty="0"/>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sp>
        <p:nvSpPr>
          <p:cNvPr id="3" name="Rectangle 2">
            <a:extLst>
              <a:ext uri="{FF2B5EF4-FFF2-40B4-BE49-F238E27FC236}">
                <a16:creationId xmlns:a16="http://schemas.microsoft.com/office/drawing/2014/main" id="{385F9449-D554-475D-B3EF-9D11D6553950}"/>
              </a:ext>
            </a:extLst>
          </p:cNvPr>
          <p:cNvSpPr/>
          <p:nvPr/>
        </p:nvSpPr>
        <p:spPr>
          <a:xfrm>
            <a:off x="0" y="6088559"/>
            <a:ext cx="12192000"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US" sz="2200" dirty="0">
                <a:latin typeface="Times New Roman" panose="02020603050405020304" pitchFamily="18" charset="0"/>
                <a:cs typeface="Times New Roman" panose="02020603050405020304" pitchFamily="18" charset="0"/>
              </a:rPr>
              <a:t>Multiple contributors of stresses need to be investigated together vis-à-vis their interaction with buried pipelines in order to predict potential hotspots of failure and estimate associated risk.</a:t>
            </a:r>
          </a:p>
        </p:txBody>
      </p:sp>
    </p:spTree>
    <p:extLst>
      <p:ext uri="{BB962C8B-B14F-4D97-AF65-F5344CB8AC3E}">
        <p14:creationId xmlns:p14="http://schemas.microsoft.com/office/powerpoint/2010/main" val="258141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0" y="228600"/>
            <a:ext cx="12192000" cy="830997"/>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HOW IS IT SOLVED TODAY? </a:t>
            </a:r>
          </a:p>
          <a:p>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914400"/>
            <a:ext cx="11963400" cy="4154984"/>
          </a:xfrm>
          <a:prstGeom prst="rect">
            <a:avLst/>
          </a:prstGeom>
        </p:spPr>
        <p:txBody>
          <a:bodyPr wrap="square">
            <a:spAutoFit/>
          </a:bodyPr>
          <a:lstStyle/>
          <a:p>
            <a:pPr marL="342900" indent="-342900">
              <a:buFont typeface="Wingdings" panose="05000000000000000000" pitchFamily="2" charset="2"/>
              <a:buChar char="Ø"/>
            </a:pPr>
            <a:r>
              <a:rPr lang="en-US" sz="2200" dirty="0"/>
              <a:t>Most approaches take a  compartmentalized view of problem, they focus on limited set of variables belonging to structural or operational categories [1,2]. </a:t>
            </a:r>
          </a:p>
          <a:p>
            <a:pPr algn="just"/>
            <a:endParaRPr lang="en-US" sz="2200" dirty="0"/>
          </a:p>
          <a:p>
            <a:pPr marL="342900" indent="-342900" algn="just">
              <a:buFont typeface="Wingdings" panose="05000000000000000000" pitchFamily="2" charset="2"/>
              <a:buChar char="Ø"/>
            </a:pPr>
            <a:r>
              <a:rPr lang="en-US" sz="2200" dirty="0"/>
              <a:t>Traditional statistical or Machine Learning approaches are not well suited to deal with nuances of high dimensional data comprising of  spatial and temporal characteristics of geographical data including hydrography, waterway, land cover, pipeline network shape </a:t>
            </a:r>
            <a:r>
              <a:rPr lang="en-US" sz="2200" dirty="0" smtClean="0"/>
              <a:t>etc. [3,4,5,6</a:t>
            </a:r>
            <a:r>
              <a:rPr lang="en-US" sz="2200" dirty="0"/>
              <a:t>].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Most approaches treat prediction  of failure hotspots  and associated estimation of  downside risk  to </a:t>
            </a:r>
            <a:r>
              <a:rPr lang="en-US" dirty="0"/>
              <a:t>rank  pipelines according to their failure likelihood </a:t>
            </a:r>
            <a:r>
              <a:rPr lang="en-US" sz="2200" dirty="0"/>
              <a:t>as two separate and independent problems when in reality they are interlinked.</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sp>
        <p:nvSpPr>
          <p:cNvPr id="3" name="Rectangle 2">
            <a:extLst>
              <a:ext uri="{FF2B5EF4-FFF2-40B4-BE49-F238E27FC236}">
                <a16:creationId xmlns:a16="http://schemas.microsoft.com/office/drawing/2014/main" id="{385F9449-D554-475D-B3EF-9D11D6553950}"/>
              </a:ext>
            </a:extLst>
          </p:cNvPr>
          <p:cNvSpPr/>
          <p:nvPr/>
        </p:nvSpPr>
        <p:spPr>
          <a:xfrm>
            <a:off x="0" y="6027003"/>
            <a:ext cx="12192000"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US" sz="2200" dirty="0">
                <a:latin typeface="Times New Roman" panose="02020603050405020304" pitchFamily="18" charset="0"/>
                <a:cs typeface="Times New Roman" panose="02020603050405020304" pitchFamily="18" charset="0"/>
              </a:rPr>
              <a:t>Given vast pipeline network  spanning 2 million miles in US, a prioritization scheme based on prediction of failure hotspots associated with estimates of downside risk is needed  to reduce costs and focus efforts. </a:t>
            </a:r>
          </a:p>
        </p:txBody>
      </p:sp>
    </p:spTree>
    <p:extLst>
      <p:ext uri="{BB962C8B-B14F-4D97-AF65-F5344CB8AC3E}">
        <p14:creationId xmlns:p14="http://schemas.microsoft.com/office/powerpoint/2010/main" val="352918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0" y="228600"/>
            <a:ext cx="12192000" cy="461665"/>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A NEW APPROACH:</a:t>
            </a:r>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300" y="1650474"/>
            <a:ext cx="11963400" cy="738664"/>
          </a:xfrm>
          <a:prstGeom prst="rect">
            <a:avLst/>
          </a:prstGeom>
        </p:spPr>
        <p:txBody>
          <a:bodyPr wrap="square">
            <a:spAutoFit/>
          </a:bodyPr>
          <a:lstStyle/>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sp>
        <p:nvSpPr>
          <p:cNvPr id="5" name="Rectangle 4">
            <a:extLst>
              <a:ext uri="{FF2B5EF4-FFF2-40B4-BE49-F238E27FC236}">
                <a16:creationId xmlns:a16="http://schemas.microsoft.com/office/drawing/2014/main" id="{30DE509D-B64C-41AC-8796-500A63AEB6C3}"/>
              </a:ext>
            </a:extLst>
          </p:cNvPr>
          <p:cNvSpPr/>
          <p:nvPr/>
        </p:nvSpPr>
        <p:spPr>
          <a:xfrm>
            <a:off x="114300" y="865644"/>
            <a:ext cx="11830409" cy="2339102"/>
          </a:xfrm>
          <a:prstGeom prst="rect">
            <a:avLst/>
          </a:prstGeom>
        </p:spPr>
        <p:txBody>
          <a:bodyPr wrap="square">
            <a:spAutoFit/>
          </a:bodyPr>
          <a:lstStyle/>
          <a:p>
            <a:r>
              <a:rPr lang="en-US" b="1" dirty="0"/>
              <a:t>AIM1 : </a:t>
            </a:r>
            <a:r>
              <a:rPr lang="en-US" dirty="0"/>
              <a:t>An Integrative  framework to empirically explore association between structural and operational stress factors related to buried pipeline failure risk using Spatial Regression.</a:t>
            </a:r>
          </a:p>
          <a:p>
            <a:pPr algn="ctr"/>
            <a:endParaRPr lang="en-US" sz="1800" u="sng" dirty="0"/>
          </a:p>
          <a:p>
            <a:pPr algn="ctr"/>
            <a:r>
              <a:rPr lang="en-US" sz="1800" u="sng" dirty="0"/>
              <a:t>(Note:  The stress factors comprise of both spatial features such as GIS imagery data and non spatial features such as demographic and incidence data). </a:t>
            </a:r>
          </a:p>
          <a:p>
            <a:endParaRPr lang="en-US" sz="2000" dirty="0"/>
          </a:p>
          <a:p>
            <a:r>
              <a:rPr lang="en-US" b="1" dirty="0"/>
              <a:t>AIM 2:  </a:t>
            </a:r>
            <a:r>
              <a:rPr lang="en-US" dirty="0"/>
              <a:t>Failure hotspot prediction using </a:t>
            </a:r>
            <a:r>
              <a:rPr lang="en-US" dirty="0" err="1"/>
              <a:t>Spatio</a:t>
            </a:r>
            <a:r>
              <a:rPr lang="en-US" dirty="0"/>
              <a:t>-Temporal Data Mining </a:t>
            </a:r>
            <a:r>
              <a:rPr lang="en-US" cap="all" dirty="0">
                <a:solidFill>
                  <a:schemeClr val="accent1">
                    <a:lumMod val="75000"/>
                  </a:schemeClr>
                </a:solidFill>
                <a:cs typeface="Times New Roman" panose="02020603050405020304" pitchFamily="18" charset="0"/>
              </a:rPr>
              <a:t> </a:t>
            </a:r>
          </a:p>
        </p:txBody>
      </p:sp>
    </p:spTree>
    <p:extLst>
      <p:ext uri="{BB962C8B-B14F-4D97-AF65-F5344CB8AC3E}">
        <p14:creationId xmlns:p14="http://schemas.microsoft.com/office/powerpoint/2010/main" val="71030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25893" y="265480"/>
            <a:ext cx="12192000" cy="461665"/>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PROPOSED FRAMEWORK FOR AIM 1 </a:t>
            </a:r>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300" y="1650474"/>
            <a:ext cx="11963400" cy="738664"/>
          </a:xfrm>
          <a:prstGeom prst="rect">
            <a:avLst/>
          </a:prstGeom>
        </p:spPr>
        <p:txBody>
          <a:bodyPr wrap="square">
            <a:spAutoFit/>
          </a:bodyPr>
          <a:lstStyle/>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sp>
        <p:nvSpPr>
          <p:cNvPr id="11" name="TextBox 10">
            <a:extLst>
              <a:ext uri="{FF2B5EF4-FFF2-40B4-BE49-F238E27FC236}">
                <a16:creationId xmlns:a16="http://schemas.microsoft.com/office/drawing/2014/main" id="{0C379AB2-7514-4BC6-AAFE-0CDDB3380D0A}"/>
              </a:ext>
            </a:extLst>
          </p:cNvPr>
          <p:cNvSpPr txBox="1"/>
          <p:nvPr/>
        </p:nvSpPr>
        <p:spPr>
          <a:xfrm>
            <a:off x="304800" y="3075057"/>
            <a:ext cx="2819400" cy="707886"/>
          </a:xfrm>
          <a:prstGeom prst="rect">
            <a:avLst/>
          </a:prstGeom>
          <a:noFill/>
          <a:ln>
            <a:solidFill>
              <a:schemeClr val="tx1"/>
            </a:solidFill>
          </a:ln>
        </p:spPr>
        <p:txBody>
          <a:bodyPr wrap="square" rtlCol="0">
            <a:spAutoFit/>
          </a:bodyPr>
          <a:lstStyle/>
          <a:p>
            <a:r>
              <a:rPr lang="en-US" sz="2000" dirty="0"/>
              <a:t>Socio-economic and Demographic Factors </a:t>
            </a:r>
          </a:p>
        </p:txBody>
      </p:sp>
      <p:sp>
        <p:nvSpPr>
          <p:cNvPr id="13" name="TextBox 12">
            <a:extLst>
              <a:ext uri="{FF2B5EF4-FFF2-40B4-BE49-F238E27FC236}">
                <a16:creationId xmlns:a16="http://schemas.microsoft.com/office/drawing/2014/main" id="{E038E135-45FC-4138-AF8A-B53E097FA828}"/>
              </a:ext>
            </a:extLst>
          </p:cNvPr>
          <p:cNvSpPr txBox="1"/>
          <p:nvPr/>
        </p:nvSpPr>
        <p:spPr>
          <a:xfrm>
            <a:off x="4120246" y="1127654"/>
            <a:ext cx="3097323" cy="1384995"/>
          </a:xfrm>
          <a:prstGeom prst="rect">
            <a:avLst/>
          </a:prstGeom>
          <a:noFill/>
          <a:ln>
            <a:solidFill>
              <a:schemeClr val="tx1"/>
            </a:solidFill>
          </a:ln>
        </p:spPr>
        <p:txBody>
          <a:bodyPr wrap="square" rtlCol="0">
            <a:spAutoFit/>
          </a:bodyPr>
          <a:lstStyle/>
          <a:p>
            <a:pPr algn="ctr"/>
            <a:r>
              <a:rPr lang="en-US" sz="2000" b="1" dirty="0"/>
              <a:t>Structural Risk Factors</a:t>
            </a:r>
          </a:p>
          <a:p>
            <a:pPr algn="ctr"/>
            <a:r>
              <a:rPr lang="en-US" sz="1600" dirty="0"/>
              <a:t> </a:t>
            </a:r>
          </a:p>
          <a:p>
            <a:r>
              <a:rPr lang="en-US" sz="1600" dirty="0"/>
              <a:t>Terrain, Hydrography, soil movement, seismic shocks, Land Cover etc. </a:t>
            </a:r>
          </a:p>
        </p:txBody>
      </p:sp>
      <p:sp>
        <p:nvSpPr>
          <p:cNvPr id="14" name="TextBox 13">
            <a:extLst>
              <a:ext uri="{FF2B5EF4-FFF2-40B4-BE49-F238E27FC236}">
                <a16:creationId xmlns:a16="http://schemas.microsoft.com/office/drawing/2014/main" id="{F8517B0A-457C-45DF-8724-356528CBA33B}"/>
              </a:ext>
            </a:extLst>
          </p:cNvPr>
          <p:cNvSpPr txBox="1"/>
          <p:nvPr/>
        </p:nvSpPr>
        <p:spPr>
          <a:xfrm>
            <a:off x="4121944" y="4521606"/>
            <a:ext cx="3095625" cy="1138773"/>
          </a:xfrm>
          <a:prstGeom prst="rect">
            <a:avLst/>
          </a:prstGeom>
          <a:noFill/>
          <a:ln>
            <a:solidFill>
              <a:schemeClr val="tx1"/>
            </a:solidFill>
          </a:ln>
        </p:spPr>
        <p:txBody>
          <a:bodyPr wrap="square" rtlCol="0">
            <a:spAutoFit/>
          </a:bodyPr>
          <a:lstStyle/>
          <a:p>
            <a:pPr algn="ctr"/>
            <a:r>
              <a:rPr lang="en-US" sz="2000" b="1" dirty="0"/>
              <a:t>Operational Risk Factors</a:t>
            </a:r>
          </a:p>
          <a:p>
            <a:endParaRPr lang="en-US" sz="1600" dirty="0"/>
          </a:p>
          <a:p>
            <a:r>
              <a:rPr lang="en-US" sz="1600" dirty="0"/>
              <a:t>Past Incidence reports, Political Stability etc. </a:t>
            </a:r>
          </a:p>
        </p:txBody>
      </p:sp>
      <p:cxnSp>
        <p:nvCxnSpPr>
          <p:cNvPr id="16" name="Straight Arrow Connector 15">
            <a:extLst>
              <a:ext uri="{FF2B5EF4-FFF2-40B4-BE49-F238E27FC236}">
                <a16:creationId xmlns:a16="http://schemas.microsoft.com/office/drawing/2014/main" id="{A7E81942-ECF0-48C0-9478-1B0D4113002B}"/>
              </a:ext>
            </a:extLst>
          </p:cNvPr>
          <p:cNvCxnSpPr>
            <a:cxnSpLocks/>
            <a:stCxn id="11" idx="3"/>
            <a:endCxn id="13" idx="1"/>
          </p:cNvCxnSpPr>
          <p:nvPr/>
        </p:nvCxnSpPr>
        <p:spPr>
          <a:xfrm flipV="1">
            <a:off x="3124200" y="1820152"/>
            <a:ext cx="996046" cy="160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2A246E-0244-4A20-BF69-1A07AE137CE7}"/>
              </a:ext>
            </a:extLst>
          </p:cNvPr>
          <p:cNvCxnSpPr>
            <a:cxnSpLocks/>
            <a:stCxn id="14" idx="3"/>
            <a:endCxn id="45" idx="1"/>
          </p:cNvCxnSpPr>
          <p:nvPr/>
        </p:nvCxnSpPr>
        <p:spPr>
          <a:xfrm flipV="1">
            <a:off x="7217569" y="3455372"/>
            <a:ext cx="1316831" cy="163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AB9FFA2-936A-45D0-94B9-939F628E1BBC}"/>
              </a:ext>
            </a:extLst>
          </p:cNvPr>
          <p:cNvSpPr txBox="1"/>
          <p:nvPr/>
        </p:nvSpPr>
        <p:spPr>
          <a:xfrm>
            <a:off x="5623919" y="3152546"/>
            <a:ext cx="762000" cy="461665"/>
          </a:xfrm>
          <a:prstGeom prst="rect">
            <a:avLst/>
          </a:prstGeom>
          <a:noFill/>
        </p:spPr>
        <p:txBody>
          <a:bodyPr wrap="square" rtlCol="0">
            <a:spAutoFit/>
          </a:bodyPr>
          <a:lstStyle/>
          <a:p>
            <a:r>
              <a:rPr lang="en-US" dirty="0"/>
              <a:t>H3</a:t>
            </a:r>
          </a:p>
        </p:txBody>
      </p:sp>
      <p:cxnSp>
        <p:nvCxnSpPr>
          <p:cNvPr id="34" name="Straight Arrow Connector 33">
            <a:extLst>
              <a:ext uri="{FF2B5EF4-FFF2-40B4-BE49-F238E27FC236}">
                <a16:creationId xmlns:a16="http://schemas.microsoft.com/office/drawing/2014/main" id="{A62E2F9B-110C-49CC-8055-7434C5BB6745}"/>
              </a:ext>
            </a:extLst>
          </p:cNvPr>
          <p:cNvCxnSpPr>
            <a:cxnSpLocks/>
            <a:stCxn id="13" idx="2"/>
            <a:endCxn id="14" idx="0"/>
          </p:cNvCxnSpPr>
          <p:nvPr/>
        </p:nvCxnSpPr>
        <p:spPr>
          <a:xfrm>
            <a:off x="5668908" y="2512649"/>
            <a:ext cx="849" cy="200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1CFC38D-C28C-4A6B-8CCF-97DC0E0AAB2C}"/>
              </a:ext>
            </a:extLst>
          </p:cNvPr>
          <p:cNvSpPr txBox="1"/>
          <p:nvPr/>
        </p:nvSpPr>
        <p:spPr>
          <a:xfrm rot="3080576">
            <a:off x="7075514" y="1815666"/>
            <a:ext cx="2076406" cy="584775"/>
          </a:xfrm>
          <a:prstGeom prst="rect">
            <a:avLst/>
          </a:prstGeom>
          <a:noFill/>
          <a:ln>
            <a:solidFill>
              <a:schemeClr val="accent1"/>
            </a:solidFill>
          </a:ln>
        </p:spPr>
        <p:txBody>
          <a:bodyPr wrap="square" rtlCol="0">
            <a:spAutoFit/>
          </a:bodyPr>
          <a:lstStyle/>
          <a:p>
            <a:r>
              <a:rPr lang="en-US" sz="1600" dirty="0">
                <a:highlight>
                  <a:srgbClr val="FFFF00"/>
                </a:highlight>
              </a:rPr>
              <a:t>Already established in earlier studies</a:t>
            </a:r>
          </a:p>
        </p:txBody>
      </p:sp>
      <p:sp>
        <p:nvSpPr>
          <p:cNvPr id="45" name="TextBox 44">
            <a:extLst>
              <a:ext uri="{FF2B5EF4-FFF2-40B4-BE49-F238E27FC236}">
                <a16:creationId xmlns:a16="http://schemas.microsoft.com/office/drawing/2014/main" id="{F74B124C-54F4-4527-A748-CEE82825C266}"/>
              </a:ext>
            </a:extLst>
          </p:cNvPr>
          <p:cNvSpPr txBox="1"/>
          <p:nvPr/>
        </p:nvSpPr>
        <p:spPr>
          <a:xfrm>
            <a:off x="8534400" y="3101429"/>
            <a:ext cx="2124075" cy="707886"/>
          </a:xfrm>
          <a:prstGeom prst="rect">
            <a:avLst/>
          </a:prstGeom>
          <a:noFill/>
          <a:ln>
            <a:solidFill>
              <a:schemeClr val="tx1"/>
            </a:solidFill>
          </a:ln>
        </p:spPr>
        <p:txBody>
          <a:bodyPr wrap="square" rtlCol="0">
            <a:spAutoFit/>
          </a:bodyPr>
          <a:lstStyle/>
          <a:p>
            <a:r>
              <a:rPr lang="en-US" sz="2000" dirty="0"/>
              <a:t>Buried Pipeline Failure Risk</a:t>
            </a:r>
          </a:p>
        </p:txBody>
      </p:sp>
      <p:cxnSp>
        <p:nvCxnSpPr>
          <p:cNvPr id="59" name="Straight Arrow Connector 58">
            <a:extLst>
              <a:ext uri="{FF2B5EF4-FFF2-40B4-BE49-F238E27FC236}">
                <a16:creationId xmlns:a16="http://schemas.microsoft.com/office/drawing/2014/main" id="{2F04A7BC-5610-4E0C-9302-313BC5BA2821}"/>
              </a:ext>
            </a:extLst>
          </p:cNvPr>
          <p:cNvCxnSpPr>
            <a:cxnSpLocks/>
            <a:stCxn id="13" idx="3"/>
            <a:endCxn id="45" idx="1"/>
          </p:cNvCxnSpPr>
          <p:nvPr/>
        </p:nvCxnSpPr>
        <p:spPr>
          <a:xfrm>
            <a:off x="7217569" y="1820152"/>
            <a:ext cx="1316831" cy="163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C35058B-9C7A-49F0-A33D-33A87BD4D904}"/>
              </a:ext>
            </a:extLst>
          </p:cNvPr>
          <p:cNvSpPr txBox="1"/>
          <p:nvPr/>
        </p:nvSpPr>
        <p:spPr>
          <a:xfrm>
            <a:off x="3231109" y="1873612"/>
            <a:ext cx="762000" cy="461665"/>
          </a:xfrm>
          <a:prstGeom prst="rect">
            <a:avLst/>
          </a:prstGeom>
          <a:noFill/>
        </p:spPr>
        <p:txBody>
          <a:bodyPr wrap="square" rtlCol="0">
            <a:spAutoFit/>
          </a:bodyPr>
          <a:lstStyle/>
          <a:p>
            <a:r>
              <a:rPr lang="en-US" dirty="0"/>
              <a:t>H2a</a:t>
            </a:r>
          </a:p>
        </p:txBody>
      </p:sp>
      <p:cxnSp>
        <p:nvCxnSpPr>
          <p:cNvPr id="83" name="Straight Arrow Connector 82">
            <a:extLst>
              <a:ext uri="{FF2B5EF4-FFF2-40B4-BE49-F238E27FC236}">
                <a16:creationId xmlns:a16="http://schemas.microsoft.com/office/drawing/2014/main" id="{C8629967-E4A1-4E37-847C-46D05342B657}"/>
              </a:ext>
            </a:extLst>
          </p:cNvPr>
          <p:cNvCxnSpPr>
            <a:cxnSpLocks/>
            <a:stCxn id="11" idx="3"/>
            <a:endCxn id="14" idx="1"/>
          </p:cNvCxnSpPr>
          <p:nvPr/>
        </p:nvCxnSpPr>
        <p:spPr>
          <a:xfrm>
            <a:off x="3124200" y="3429000"/>
            <a:ext cx="997744" cy="166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31FE1F3-78A5-43E2-88AD-91870A24D871}"/>
              </a:ext>
            </a:extLst>
          </p:cNvPr>
          <p:cNvSpPr txBox="1"/>
          <p:nvPr/>
        </p:nvSpPr>
        <p:spPr>
          <a:xfrm>
            <a:off x="3490397" y="3882969"/>
            <a:ext cx="762000" cy="461665"/>
          </a:xfrm>
          <a:prstGeom prst="rect">
            <a:avLst/>
          </a:prstGeom>
          <a:noFill/>
        </p:spPr>
        <p:txBody>
          <a:bodyPr wrap="square" rtlCol="0">
            <a:spAutoFit/>
          </a:bodyPr>
          <a:lstStyle/>
          <a:p>
            <a:r>
              <a:rPr lang="en-US" dirty="0"/>
              <a:t>H2b</a:t>
            </a:r>
          </a:p>
        </p:txBody>
      </p:sp>
      <p:sp>
        <p:nvSpPr>
          <p:cNvPr id="102" name="TextBox 101">
            <a:extLst>
              <a:ext uri="{FF2B5EF4-FFF2-40B4-BE49-F238E27FC236}">
                <a16:creationId xmlns:a16="http://schemas.microsoft.com/office/drawing/2014/main" id="{B1734E4A-4E10-42A1-9785-8536F6F696A5}"/>
              </a:ext>
            </a:extLst>
          </p:cNvPr>
          <p:cNvSpPr txBox="1"/>
          <p:nvPr/>
        </p:nvSpPr>
        <p:spPr>
          <a:xfrm>
            <a:off x="7729460" y="4380456"/>
            <a:ext cx="762000" cy="461665"/>
          </a:xfrm>
          <a:prstGeom prst="rect">
            <a:avLst/>
          </a:prstGeom>
          <a:noFill/>
        </p:spPr>
        <p:txBody>
          <a:bodyPr wrap="square" rtlCol="0">
            <a:spAutoFit/>
          </a:bodyPr>
          <a:lstStyle/>
          <a:p>
            <a:r>
              <a:rPr lang="en-US" dirty="0"/>
              <a:t>H1</a:t>
            </a:r>
          </a:p>
        </p:txBody>
      </p:sp>
    </p:spTree>
    <p:extLst>
      <p:ext uri="{BB962C8B-B14F-4D97-AF65-F5344CB8AC3E}">
        <p14:creationId xmlns:p14="http://schemas.microsoft.com/office/powerpoint/2010/main" val="57065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25893" y="265480"/>
            <a:ext cx="12192000" cy="461665"/>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Hypotheses FOR AIM 1 </a:t>
            </a:r>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300" y="1650474"/>
            <a:ext cx="11963400" cy="738664"/>
          </a:xfrm>
          <a:prstGeom prst="rect">
            <a:avLst/>
          </a:prstGeom>
        </p:spPr>
        <p:txBody>
          <a:bodyPr wrap="square">
            <a:spAutoFit/>
          </a:bodyPr>
          <a:lstStyle/>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sp>
        <p:nvSpPr>
          <p:cNvPr id="3" name="Rectangle 2">
            <a:extLst>
              <a:ext uri="{FF2B5EF4-FFF2-40B4-BE49-F238E27FC236}">
                <a16:creationId xmlns:a16="http://schemas.microsoft.com/office/drawing/2014/main" id="{902CEB46-CFED-4115-894C-A7967BA3DE22}"/>
              </a:ext>
            </a:extLst>
          </p:cNvPr>
          <p:cNvSpPr/>
          <p:nvPr/>
        </p:nvSpPr>
        <p:spPr>
          <a:xfrm>
            <a:off x="114300" y="990600"/>
            <a:ext cx="11849100" cy="4893647"/>
          </a:xfrm>
          <a:prstGeom prst="rect">
            <a:avLst/>
          </a:prstGeom>
        </p:spPr>
        <p:txBody>
          <a:bodyPr wrap="square">
            <a:spAutoFit/>
          </a:bodyPr>
          <a:lstStyle/>
          <a:p>
            <a:r>
              <a:rPr lang="en-US" dirty="0"/>
              <a:t>H1: Ceteris paribus, There exists positive association between operational risk factors and risk of buried pipeline failure. </a:t>
            </a:r>
            <a:endParaRPr lang="en-US" b="1" dirty="0"/>
          </a:p>
          <a:p>
            <a:endParaRPr lang="en-US" dirty="0"/>
          </a:p>
          <a:p>
            <a:r>
              <a:rPr lang="en-US" dirty="0"/>
              <a:t>H2a: Ceteris paribus, Socio-economic and demographic factors associated with population living in the vicinity of buried pipeline network significantly accentuates the relationship between structural risk factors and risk of pipeline failure.</a:t>
            </a:r>
          </a:p>
          <a:p>
            <a:endParaRPr lang="en-US" dirty="0"/>
          </a:p>
          <a:p>
            <a:r>
              <a:rPr lang="en-US" dirty="0"/>
              <a:t>H2b: Ceteris paribus, Socio-economic conditions of population living in vicinity of buried pipelines significantly moderate the association between operational factors and risk of buried pipeline failure. </a:t>
            </a:r>
            <a:endParaRPr lang="en-US" b="1" dirty="0"/>
          </a:p>
          <a:p>
            <a:endParaRPr lang="en-US" dirty="0"/>
          </a:p>
          <a:p>
            <a:pPr lvl="0"/>
            <a:r>
              <a:rPr lang="en-US" dirty="0"/>
              <a:t>H3: Ceteris paribus, Structural risk factors positively moderate the relationship between operational risk factors and pipeline failure risk. </a:t>
            </a:r>
          </a:p>
        </p:txBody>
      </p:sp>
    </p:spTree>
    <p:extLst>
      <p:ext uri="{BB962C8B-B14F-4D97-AF65-F5344CB8AC3E}">
        <p14:creationId xmlns:p14="http://schemas.microsoft.com/office/powerpoint/2010/main" val="347023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25893" y="265480"/>
            <a:ext cx="12192000" cy="461665"/>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Datasets identified for aim 1</a:t>
            </a:r>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300" y="1650474"/>
            <a:ext cx="11963400" cy="738664"/>
          </a:xfrm>
          <a:prstGeom prst="rect">
            <a:avLst/>
          </a:prstGeom>
        </p:spPr>
        <p:txBody>
          <a:bodyPr wrap="square">
            <a:spAutoFit/>
          </a:bodyPr>
          <a:lstStyle/>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2FB4D2E2-25EA-4A42-8913-2031090C942A}"/>
              </a:ext>
            </a:extLst>
          </p:cNvPr>
          <p:cNvGraphicFramePr>
            <a:graphicFrameLocks noGrp="1"/>
          </p:cNvGraphicFramePr>
          <p:nvPr>
            <p:extLst>
              <p:ext uri="{D42A27DB-BD31-4B8C-83A1-F6EECF244321}">
                <p14:modId xmlns:p14="http://schemas.microsoft.com/office/powerpoint/2010/main" val="1752617642"/>
              </p:ext>
            </p:extLst>
          </p:nvPr>
        </p:nvGraphicFramePr>
        <p:xfrm>
          <a:off x="104774" y="727145"/>
          <a:ext cx="11972926" cy="4699000"/>
        </p:xfrm>
        <a:graphic>
          <a:graphicData uri="http://schemas.openxmlformats.org/drawingml/2006/table">
            <a:tbl>
              <a:tblPr firstRow="1" bandRow="1">
                <a:tableStyleId>{5C22544A-7EE6-4342-B048-85BDC9FD1C3A}</a:tableStyleId>
              </a:tblPr>
              <a:tblGrid>
                <a:gridCol w="1571626">
                  <a:extLst>
                    <a:ext uri="{9D8B030D-6E8A-4147-A177-3AD203B41FA5}">
                      <a16:colId xmlns:a16="http://schemas.microsoft.com/office/drawing/2014/main" val="1365735567"/>
                    </a:ext>
                  </a:extLst>
                </a:gridCol>
                <a:gridCol w="10401300">
                  <a:extLst>
                    <a:ext uri="{9D8B030D-6E8A-4147-A177-3AD203B41FA5}">
                      <a16:colId xmlns:a16="http://schemas.microsoft.com/office/drawing/2014/main" val="2776458442"/>
                    </a:ext>
                  </a:extLst>
                </a:gridCol>
              </a:tblGrid>
              <a:tr h="370840">
                <a:tc>
                  <a:txBody>
                    <a:bodyPr/>
                    <a:lstStyle/>
                    <a:p>
                      <a:r>
                        <a:rPr lang="en-US" sz="1400" dirty="0">
                          <a:latin typeface="Times New Roman" panose="02020603050405020304" pitchFamily="18" charset="0"/>
                          <a:cs typeface="Times New Roman" panose="02020603050405020304" pitchFamily="18" charset="0"/>
                        </a:rPr>
                        <a:t>Name </a:t>
                      </a:r>
                    </a:p>
                  </a:txBody>
                  <a:tcPr/>
                </a:tc>
                <a:tc>
                  <a:txBody>
                    <a:bodyPr/>
                    <a:lstStyle/>
                    <a:p>
                      <a:r>
                        <a:rPr lang="en-US" sz="1400" dirty="0">
                          <a:latin typeface="Times New Roman" panose="02020603050405020304" pitchFamily="18" charset="0"/>
                          <a:cs typeface="Times New Roman" panose="02020603050405020304" pitchFamily="18" charset="0"/>
                        </a:rPr>
                        <a:t>Description </a:t>
                      </a:r>
                    </a:p>
                  </a:txBody>
                  <a:tcPr/>
                </a:tc>
                <a:extLst>
                  <a:ext uri="{0D108BD9-81ED-4DB2-BD59-A6C34878D82A}">
                    <a16:rowId xmlns:a16="http://schemas.microsoft.com/office/drawing/2014/main" val="201015116"/>
                  </a:ext>
                </a:extLst>
              </a:tr>
              <a:tr h="370840">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Pipeline Incident Data (2010 – 2017)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-Time: incident time, incident identified time, reported time </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-Consequence: </a:t>
                      </a:r>
                    </a:p>
                    <a:p>
                      <a:pPr lvl="1"/>
                      <a:r>
                        <a:rPr lang="en-US" sz="1400" kern="1200" dirty="0">
                          <a:solidFill>
                            <a:schemeClr val="dk1"/>
                          </a:solidFill>
                          <a:effectLst/>
                          <a:latin typeface="Times New Roman" panose="02020603050405020304" pitchFamily="18" charset="0"/>
                          <a:ea typeface="+mn-ea"/>
                          <a:cs typeface="Times New Roman" panose="02020603050405020304" pitchFamily="18" charset="0"/>
                        </a:rPr>
                        <a:t>Volume: released commodity type, intended release, unintended release, recovered, </a:t>
                      </a:r>
                    </a:p>
                    <a:p>
                      <a:pPr lvl="1"/>
                      <a:r>
                        <a:rPr lang="en-US" sz="1400" kern="1200" dirty="0">
                          <a:solidFill>
                            <a:schemeClr val="dk1"/>
                          </a:solidFill>
                          <a:effectLst/>
                          <a:latin typeface="Times New Roman" panose="02020603050405020304" pitchFamily="18" charset="0"/>
                          <a:ea typeface="+mn-ea"/>
                          <a:cs typeface="Times New Roman" panose="02020603050405020304" pitchFamily="18" charset="0"/>
                        </a:rPr>
                        <a:t>Cost and other: fatality, injury, property damage, env. cost, total cost, commodity lost cost</a:t>
                      </a:r>
                    </a:p>
                    <a:p>
                      <a:pPr lvl="1"/>
                      <a:r>
                        <a:rPr lang="en-US" sz="1400" kern="1200" dirty="0">
                          <a:solidFill>
                            <a:schemeClr val="dk1"/>
                          </a:solidFill>
                          <a:effectLst/>
                          <a:latin typeface="Times New Roman" panose="02020603050405020304" pitchFamily="18" charset="0"/>
                          <a:ea typeface="+mn-ea"/>
                          <a:cs typeface="Times New Roman" panose="02020603050405020304" pitchFamily="18" charset="0"/>
                        </a:rPr>
                        <a:t>Ecological: wildlife impact (Y/N), soil contamination, water contamination.</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-Location: incident Longitude/Latitude, (Under Soil) </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Pipeline Operator: id, name, address, (incident – pipe facility name, segment name)</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Pipeline characteristics: intra/inter state, system part involved incidents, item involved incidents, pipeline thickness, pipeline diameter, seam type, material type, installed year, pipeline pressure</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incident cause: external corrosion, internal corrosion, natural force (earth movement, floods, lightning, temperature, high winds, other), excavation damage,  other (car, boat, fishing, …), material failure, equipment failure, incorrect operation </a:t>
                      </a:r>
                    </a:p>
                  </a:txBody>
                  <a:tcPr/>
                </a:tc>
                <a:extLst>
                  <a:ext uri="{0D108BD9-81ED-4DB2-BD59-A6C34878D82A}">
                    <a16:rowId xmlns:a16="http://schemas.microsoft.com/office/drawing/2014/main" val="2677059005"/>
                  </a:ext>
                </a:extLst>
              </a:tr>
              <a:tr h="370840">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Pipeline system: image/GIS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 Petroleum product terminal: All operable bulk petroleum product terminals located in the 50 States company name, city, state, long-lat.  </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border crossing liquids: Border crossings of liquids pipelines- Petroleum product pipeline: operator name, pipeline name</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HGL pipeline: operator name, pipeline name</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Crude oil pipeline: operator name, pipeline name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8908734"/>
                  </a:ext>
                </a:extLst>
              </a:tr>
              <a:tr h="370840">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Population: image/GIS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 high populated area: a population density of at least 1,000 people per square mile</a:t>
                      </a: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other populated area: area contains a concentrated population, such as an incorporated or unincorporated city, town, village, or other designated residential or commercial area</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3331031"/>
                  </a:ext>
                </a:extLst>
              </a:tr>
            </a:tbl>
          </a:graphicData>
        </a:graphic>
      </p:graphicFrame>
      <p:sp>
        <p:nvSpPr>
          <p:cNvPr id="13" name="TextBox 12">
            <a:extLst>
              <a:ext uri="{FF2B5EF4-FFF2-40B4-BE49-F238E27FC236}">
                <a16:creationId xmlns:a16="http://schemas.microsoft.com/office/drawing/2014/main" id="{FED2BF51-40F9-4DFA-A333-FF8860CCC78C}"/>
              </a:ext>
            </a:extLst>
          </p:cNvPr>
          <p:cNvSpPr txBox="1"/>
          <p:nvPr/>
        </p:nvSpPr>
        <p:spPr>
          <a:xfrm>
            <a:off x="85724" y="5865655"/>
            <a:ext cx="11963400" cy="830997"/>
          </a:xfrm>
          <a:prstGeom prst="rect">
            <a:avLst/>
          </a:prstGeom>
          <a:noFill/>
        </p:spPr>
        <p:txBody>
          <a:bodyPr wrap="square" rtlCol="0">
            <a:spAutoFit/>
          </a:bodyPr>
          <a:lstStyle/>
          <a:p>
            <a:r>
              <a:rPr lang="en-US" dirty="0"/>
              <a:t>Other data sets include Hydrography  data (GIS), Land Cover data (Images) , Census Population data, Highly Sensitive Area (SGML data) </a:t>
            </a:r>
          </a:p>
        </p:txBody>
      </p:sp>
    </p:spTree>
    <p:extLst>
      <p:ext uri="{BB962C8B-B14F-4D97-AF65-F5344CB8AC3E}">
        <p14:creationId xmlns:p14="http://schemas.microsoft.com/office/powerpoint/2010/main" val="347037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0AF7E-43C9-4CD8-8BE4-56292C03D07B}"/>
              </a:ext>
            </a:extLst>
          </p:cNvPr>
          <p:cNvSpPr txBox="1"/>
          <p:nvPr/>
        </p:nvSpPr>
        <p:spPr>
          <a:xfrm>
            <a:off x="-25893" y="265480"/>
            <a:ext cx="12192000" cy="461665"/>
          </a:xfrm>
          <a:prstGeom prst="rect">
            <a:avLst/>
          </a:prstGeom>
          <a:noFill/>
        </p:spPr>
        <p:txBody>
          <a:bodyPr wrap="square" rtlCol="0">
            <a:spAutoFit/>
          </a:bodyPr>
          <a:lstStyle/>
          <a:p>
            <a:r>
              <a:rPr lang="en-US" sz="2400" b="1" cap="all" dirty="0">
                <a:solidFill>
                  <a:schemeClr val="accent1">
                    <a:lumMod val="75000"/>
                  </a:schemeClr>
                </a:solidFill>
                <a:latin typeface="Times New Roman" panose="02020603050405020304" pitchFamily="18" charset="0"/>
                <a:cs typeface="Times New Roman" panose="02020603050405020304" pitchFamily="18" charset="0"/>
              </a:rPr>
              <a:t>EMPERICAL STRAGTEGY FOR AIM 1 : SPATIAL REGRESSION  </a:t>
            </a:r>
            <a:endParaRPr lang="en-US" sz="2400" cap="all"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300" y="1650474"/>
            <a:ext cx="11963400" cy="738664"/>
          </a:xfrm>
          <a:prstGeom prst="rect">
            <a:avLst/>
          </a:prstGeom>
        </p:spPr>
        <p:txBody>
          <a:bodyPr wrap="square">
            <a:spAutoFit/>
          </a:bodyPr>
          <a:lstStyle/>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endParaRPr lang="en-US" sz="20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02CEB46-CFED-4115-894C-A7967BA3DE22}"/>
                  </a:ext>
                </a:extLst>
              </p:cNvPr>
              <p:cNvSpPr/>
              <p:nvPr/>
            </p:nvSpPr>
            <p:spPr>
              <a:xfrm>
                <a:off x="114300" y="990600"/>
                <a:ext cx="11849100" cy="5653407"/>
              </a:xfrm>
              <a:prstGeom prst="rect">
                <a:avLst/>
              </a:prstGeom>
            </p:spPr>
            <p:txBody>
              <a:bodyPr wrap="square">
                <a:spAutoFit/>
              </a:bodyPr>
              <a:lstStyle/>
              <a:p>
                <a:r>
                  <a:rPr lang="en-US" dirty="0">
                    <a:highlight>
                      <a:srgbClr val="FFFF00"/>
                    </a:highlight>
                  </a:rPr>
                  <a:t>PARTLY DEFINED:  </a:t>
                </a:r>
                <a:r>
                  <a:rPr lang="en-US" dirty="0"/>
                  <a:t>In general 2 Stage Analysis Approach will be pursued. </a:t>
                </a:r>
              </a:p>
              <a:p>
                <a:endParaRPr lang="en-US" sz="2000" dirty="0"/>
              </a:p>
              <a:p>
                <a:r>
                  <a:rPr lang="en-US" sz="2200" b="1" i="1" u="sng" dirty="0"/>
                  <a:t>Stage I</a:t>
                </a:r>
                <a:r>
                  <a:rPr lang="en-US" sz="2200" i="1" u="sng" dirty="0"/>
                  <a:t>. Latent Class Analysis (LCA) to group population into two distinct socioeconomic class. </a:t>
                </a:r>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𝑃𝑜𝑣𝑒𝑟𝑡</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 </m:t>
                      </m:r>
                      <m:r>
                        <a:rPr lang="en-US" sz="2200" i="1">
                          <a:latin typeface="Cambria Math" panose="02040503050406030204" pitchFamily="18" charset="0"/>
                        </a:rPr>
                        <m:t>𝐸𝑑𝑢𝑐𝑎𝑡𝑖𝑜</m:t>
                      </m:r>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𝑖</m:t>
                          </m:r>
                        </m:sub>
                      </m:sSub>
                      <m:r>
                        <a:rPr lang="en-US" sz="2200" i="1">
                          <a:latin typeface="Cambria Math" panose="02040503050406030204" pitchFamily="18" charset="0"/>
                        </a:rPr>
                        <m:t>}</m:t>
                      </m:r>
                    </m:oMath>
                  </m:oMathPara>
                </a14:m>
                <a:endParaRPr lang="en-US" sz="2200" dirty="0"/>
              </a:p>
              <a:p>
                <a:endParaRPr lang="en-US" sz="2200" dirty="0"/>
              </a:p>
              <a:p>
                <a:r>
                  <a:rPr lang="en-US" sz="2200" dirty="0"/>
                  <a:t>Group the population into class A, adverse socio-economic class, and B, less adverse socio-economic class by maximizing log-likelihood of mixture distribution of population of patients as shown in equation 1. </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 </m:t>
                      </m:r>
                      <m:func>
                        <m:funcPr>
                          <m:ctrlPr>
                            <a:rPr lang="en-US" sz="2200" i="1">
                              <a:latin typeface="Cambria Math" panose="02040503050406030204" pitchFamily="18" charset="0"/>
                            </a:rPr>
                          </m:ctrlPr>
                        </m:funcPr>
                        <m:fName>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max</m:t>
                              </m:r>
                            </m:e>
                            <m:lim>
                              <m:r>
                                <a:rPr lang="en-US" sz="2200" i="1">
                                  <a:latin typeface="Cambria Math" panose="02040503050406030204" pitchFamily="18" charset="0"/>
                                </a:rPr>
                                <m:t>𝜋</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𝐴</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i="1">
                                      <a:latin typeface="Cambria Math" panose="02040503050406030204" pitchFamily="18" charset="0"/>
                                    </a:rPr>
                                    <m:t>𝐴</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𝐵</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i="1">
                                      <a:latin typeface="Cambria Math" panose="02040503050406030204" pitchFamily="18" charset="0"/>
                                    </a:rPr>
                                    <m:t>𝐵</m:t>
                                  </m:r>
                                </m:sub>
                              </m:sSub>
                            </m:lim>
                          </m:limLow>
                        </m:fName>
                        <m:e>
                          <m:nary>
                            <m:naryPr>
                              <m:chr m:val="∑"/>
                              <m:supHide m:val="on"/>
                              <m:ctrlPr>
                                <a:rPr lang="en-US" sz="2200" i="1">
                                  <a:latin typeface="Cambria Math" panose="02040503050406030204" pitchFamily="18" charset="0"/>
                                </a:rPr>
                              </m:ctrlPr>
                            </m:naryPr>
                            <m:sub>
                              <m:r>
                                <a:rPr lang="en-US" sz="2200" i="1">
                                  <a:latin typeface="Cambria Math" panose="02040503050406030204" pitchFamily="18" charset="0"/>
                                </a:rPr>
                                <m:t>𝑖</m:t>
                              </m:r>
                            </m:sub>
                            <m:sup/>
                            <m:e>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log</m:t>
                                  </m:r>
                                </m:fName>
                                <m:e>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𝜋</m:t>
                                      </m:r>
                                      <m:r>
                                        <a:rPr lang="en-US" sz="2200" i="1">
                                          <a:latin typeface="Cambria Math" panose="02040503050406030204" pitchFamily="18" charset="0"/>
                                        </a:rPr>
                                        <m:t>×</m:t>
                                      </m:r>
                                      <m:r>
                                        <a:rPr lang="en-US" sz="2200" i="1">
                                          <a:latin typeface="Cambria Math" panose="02040503050406030204" pitchFamily="18" charset="0"/>
                                        </a:rPr>
                                        <m:t>𝑁</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𝐴</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i="1">
                                                  <a:latin typeface="Cambria Math" panose="02040503050406030204" pitchFamily="18" charset="0"/>
                                                </a:rPr>
                                                <m:t>𝐴</m:t>
                                              </m:r>
                                            </m:sub>
                                          </m:sSub>
                                        </m:e>
                                      </m:d>
                                      <m:r>
                                        <a:rPr lang="en-US" sz="2200" i="1">
                                          <a:latin typeface="Cambria Math" panose="02040503050406030204" pitchFamily="18" charset="0"/>
                                        </a:rPr>
                                        <m:t>+</m:t>
                                      </m:r>
                                      <m:d>
                                        <m:dPr>
                                          <m:ctrlPr>
                                            <a:rPr lang="en-US" sz="2200" i="1">
                                              <a:latin typeface="Cambria Math" panose="02040503050406030204" pitchFamily="18" charset="0"/>
                                            </a:rPr>
                                          </m:ctrlPr>
                                        </m:dPr>
                                        <m:e>
                                          <m:r>
                                            <a:rPr lang="en-US" sz="2200" i="1">
                                              <a:latin typeface="Cambria Math" panose="02040503050406030204" pitchFamily="18" charset="0"/>
                                            </a:rPr>
                                            <m:t>1−</m:t>
                                          </m:r>
                                          <m:r>
                                            <a:rPr lang="en-US" sz="2200" i="1">
                                              <a:latin typeface="Cambria Math" panose="02040503050406030204" pitchFamily="18" charset="0"/>
                                            </a:rPr>
                                            <m:t>𝜋</m:t>
                                          </m:r>
                                        </m:e>
                                      </m:d>
                                      <m:r>
                                        <a:rPr lang="en-US" sz="2200" i="1">
                                          <a:latin typeface="Cambria Math" panose="02040503050406030204" pitchFamily="18" charset="0"/>
                                        </a:rPr>
                                        <m:t>×</m:t>
                                      </m:r>
                                      <m:r>
                                        <a:rPr lang="en-US" sz="2200" i="1">
                                          <a:latin typeface="Cambria Math" panose="02040503050406030204" pitchFamily="18" charset="0"/>
                                        </a:rPr>
                                        <m:t>𝑁</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𝐵</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𝜎</m:t>
                                              </m:r>
                                            </m:e>
                                            <m:sub>
                                              <m:r>
                                                <a:rPr lang="en-US" sz="2200" i="1">
                                                  <a:latin typeface="Cambria Math" panose="02040503050406030204" pitchFamily="18" charset="0"/>
                                                </a:rPr>
                                                <m:t>𝐵</m:t>
                                              </m:r>
                                            </m:sub>
                                          </m:sSub>
                                        </m:e>
                                      </m:d>
                                    </m:e>
                                  </m:d>
                                </m:e>
                              </m:func>
                            </m:e>
                          </m:nary>
                        </m:e>
                      </m:func>
                      <m:r>
                        <a:rPr lang="en-US" sz="2200" i="1">
                          <a:latin typeface="Cambria Math" panose="02040503050406030204" pitchFamily="18" charset="0"/>
                        </a:rPr>
                        <m:t>…[1]</m:t>
                      </m:r>
                    </m:oMath>
                  </m:oMathPara>
                </a14:m>
                <a:endParaRPr lang="en-US" sz="2200" dirty="0"/>
              </a:p>
              <a:p>
                <a:endParaRPr lang="en-US" sz="2000" dirty="0"/>
              </a:p>
              <a:p>
                <a:endParaRPr lang="en-US" sz="2000" b="1" i="1" u="sng" dirty="0"/>
              </a:p>
              <a:p>
                <a:r>
                  <a:rPr lang="en-US" sz="2200" b="1" i="1" u="sng" dirty="0">
                    <a:highlight>
                      <a:srgbClr val="FFFF00"/>
                    </a:highlight>
                  </a:rPr>
                  <a:t>Stage 2</a:t>
                </a:r>
                <a:r>
                  <a:rPr lang="en-US" sz="2200" i="1" u="sng" dirty="0">
                    <a:highlight>
                      <a:srgbClr val="FFFF00"/>
                    </a:highlight>
                  </a:rPr>
                  <a:t>.   Need to discuss with Professor on how to incorporate spatial covariates into regression to estimate “time to failure”  using Cox Proportional hazard models .</a:t>
                </a:r>
                <a:endParaRPr lang="en-US" sz="2200" dirty="0">
                  <a:highlight>
                    <a:srgbClr val="FFFF00"/>
                  </a:highlight>
                </a:endParaRPr>
              </a:p>
              <a:p>
                <a:r>
                  <a:rPr lang="en-US" dirty="0"/>
                  <a:t> </a:t>
                </a:r>
              </a:p>
              <a:p>
                <a:r>
                  <a:rPr lang="en-US" dirty="0"/>
                  <a:t>(</a:t>
                </a:r>
                <a:r>
                  <a:rPr lang="en-US" sz="1600" dirty="0"/>
                  <a:t>Shekhar, Shashi, and </a:t>
                </a:r>
                <a:r>
                  <a:rPr lang="en-US" sz="1600" dirty="0" err="1"/>
                  <a:t>Xiong</a:t>
                </a:r>
                <a:r>
                  <a:rPr lang="en-US" sz="1600" dirty="0"/>
                  <a:t>, Hui. </a:t>
                </a:r>
                <a:r>
                  <a:rPr lang="en-US" sz="1600" i="1" dirty="0"/>
                  <a:t>Encyclopedia of GIS</a:t>
                </a:r>
                <a:r>
                  <a:rPr lang="en-US" sz="1600" dirty="0"/>
                  <a:t>. Boston, MA: Springer US, 2008.) has a chapter on Spatial Survival </a:t>
                </a:r>
                <a:r>
                  <a:rPr lang="en-US" sz="1600" dirty="0" err="1"/>
                  <a:t>Analysi</a:t>
                </a:r>
                <a:r>
                  <a:rPr lang="en-US" sz="1600" dirty="0"/>
                  <a:t>). </a:t>
                </a:r>
              </a:p>
            </p:txBody>
          </p:sp>
        </mc:Choice>
        <mc:Fallback xmlns="">
          <p:sp>
            <p:nvSpPr>
              <p:cNvPr id="3" name="Rectangle 2">
                <a:extLst>
                  <a:ext uri="{FF2B5EF4-FFF2-40B4-BE49-F238E27FC236}">
                    <a16:creationId xmlns:a16="http://schemas.microsoft.com/office/drawing/2014/main" id="{902CEB46-CFED-4115-894C-A7967BA3DE22}"/>
                  </a:ext>
                </a:extLst>
              </p:cNvPr>
              <p:cNvSpPr>
                <a:spLocks noRot="1" noChangeAspect="1" noMove="1" noResize="1" noEditPoints="1" noAdjustHandles="1" noChangeArrowheads="1" noChangeShapeType="1" noTextEdit="1"/>
              </p:cNvSpPr>
              <p:nvPr/>
            </p:nvSpPr>
            <p:spPr>
              <a:xfrm>
                <a:off x="114300" y="990600"/>
                <a:ext cx="11849100" cy="5653407"/>
              </a:xfrm>
              <a:prstGeom prst="rect">
                <a:avLst/>
              </a:prstGeom>
              <a:blipFill>
                <a:blip r:embed="rId2"/>
                <a:stretch>
                  <a:fillRect l="-823" t="-863" b="-1510"/>
                </a:stretch>
              </a:blipFill>
            </p:spPr>
            <p:txBody>
              <a:bodyPr/>
              <a:lstStyle/>
              <a:p>
                <a:r>
                  <a:rPr lang="en-US">
                    <a:noFill/>
                  </a:rPr>
                  <a:t> </a:t>
                </a:r>
              </a:p>
            </p:txBody>
          </p:sp>
        </mc:Fallback>
      </mc:AlternateContent>
    </p:spTree>
    <p:extLst>
      <p:ext uri="{BB962C8B-B14F-4D97-AF65-F5344CB8AC3E}">
        <p14:creationId xmlns:p14="http://schemas.microsoft.com/office/powerpoint/2010/main" val="545444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150227"/>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2 - &amp;quot;Single Sample Inference&amp;quot;&quot;/&gt;&lt;property id=&quot;20307&quot; value=&quot;395&quot;/&gt;&lt;/object&gt;&lt;object type=&quot;3&quot; unique_id=&quot;10004&quot;&gt;&lt;property id=&quot;20148&quot; value=&quot;5&quot;/&gt;&lt;property id=&quot;20300&quot; value=&quot;Slide 3 - &amp;quot;Single Sample Inference Why&amp;quot;&quot;/&gt;&lt;property id=&quot;20307&quot; value=&quot;381&quot;/&gt;&lt;/object&gt;&lt;object type=&quot;3&quot; unique_id=&quot;10005&quot;&gt;&lt;property id=&quot;20148&quot; value=&quot;5&quot;/&gt;&lt;property id=&quot;20300&quot; value=&quot;Slide 4 - &amp;quot;Point estimation vs. Interval estimation&amp;quot;&quot;/&gt;&lt;property id=&quot;20307&quot; value=&quot;384&quot;/&gt;&lt;/object&gt;&lt;object type=&quot;3&quot; unique_id=&quot;10006&quot;&gt;&lt;property id=&quot;20148&quot; value=&quot;5&quot;/&gt;&lt;property id=&quot;20300&quot; value=&quot;Slide 5 - &amp;quot;Properties of Estimators &amp;quot;&quot;/&gt;&lt;property id=&quot;20307&quot; value=&quot;385&quot;/&gt;&lt;/object&gt;&lt;object type=&quot;3&quot; unique_id=&quot;10007&quot;&gt;&lt;property id=&quot;20148&quot; value=&quot;5&quot;/&gt;&lt;property id=&quot;20300&quot; value=&quot;Slide 6 - &amp;quot;Standard Error&amp;quot;&quot;/&gt;&lt;property id=&quot;20307&quot; value=&quot;386&quot;/&gt;&lt;/object&gt;&lt;object type=&quot;3&quot; unique_id=&quot;10008&quot;&gt;&lt;property id=&quot;20148&quot; value=&quot;5&quot;/&gt;&lt;property id=&quot;20300&quot; value=&quot;Slide 7 - &amp;quot;How: Single Sample Inference for  &amp;quot;&quot;/&gt;&lt;property id=&quot;20307&quot; value=&quot;362&quot;/&gt;&lt;/object&gt;&lt;object type=&quot;3&quot; unique_id=&quot;10009&quot;&gt;&lt;property id=&quot;20148&quot; value=&quot;5&quot;/&gt;&lt;property id=&quot;20300&quot; value=&quot;Slide 8 - &amp;quot;Interval Estimation for  &amp;quot;&quot;/&gt;&lt;property id=&quot;20307&quot; value=&quot;363&quot;/&gt;&lt;/object&gt;&lt;object type=&quot;3&quot; unique_id=&quot;10010&quot;&gt;&lt;property id=&quot;20148&quot; value=&quot;5&quot;/&gt;&lt;property id=&quot;20300&quot; value=&quot;Slide 9 - &amp;quot;Single Sample Inference for  &amp;quot;&quot;/&gt;&lt;property id=&quot;20307&quot; value=&quot;347&quot;/&gt;&lt;/object&gt;&lt;object type=&quot;3&quot; unique_id=&quot;10011&quot;&gt;&lt;property id=&quot;20148&quot; value=&quot;5&quot;/&gt;&lt;property id=&quot;20300&quot; value=&quot;Slide 10 - &amp;quot;Single Sample Inference for  &amp;quot;&quot;/&gt;&lt;property id=&quot;20307&quot; value=&quot;348&quot;/&gt;&lt;/object&gt;&lt;object type=&quot;3&quot; unique_id=&quot;10012&quot;&gt;&lt;property id=&quot;20148&quot; value=&quot;5&quot;/&gt;&lt;property id=&quot;20300&quot; value=&quot;Slide 11&quot;/&gt;&lt;property id=&quot;20307&quot; value=&quot;349&quot;/&gt;&lt;/object&gt;&lt;object type=&quot;3&quot; unique_id=&quot;10013&quot;&gt;&lt;property id=&quot;20148&quot; value=&quot;5&quot;/&gt;&lt;property id=&quot;20300&quot; value=&quot;Slide 12 - &amp;quot;Precision vs. Confidence&amp;quot;&quot;/&gt;&lt;property id=&quot;20307&quot; value=&quot;383&quot;/&gt;&lt;/object&gt;&lt;object type=&quot;3&quot; unique_id=&quot;10014&quot;&gt;&lt;property id=&quot;20148&quot; value=&quot;5&quot;/&gt;&lt;property id=&quot;20300&quot; value=&quot;Slide 13&quot;/&gt;&lt;property id=&quot;20307&quot; value=&quot;350&quot;/&gt;&lt;/object&gt;&lt;object type=&quot;3&quot; unique_id=&quot;10015&quot;&gt;&lt;property id=&quot;20148&quot; value=&quot;5&quot;/&gt;&lt;property id=&quot;20300&quot; value=&quot;Slide 14 - &amp;quot;Interval Estimation for &amp;quot;&quot;/&gt;&lt;property id=&quot;20307&quot; value=&quot;364&quot;/&gt;&lt;/object&gt;&lt;object type=&quot;3&quot; unique_id=&quot;10016&quot;&gt;&lt;property id=&quot;20148&quot; value=&quot;5&quot;/&gt;&lt;property id=&quot;20300&quot; value=&quot;Slide 16 - &amp;quot;ALT-CAT 6.1 CI for  (known )&amp;quot;&quot;/&gt;&lt;property id=&quot;20307&quot; value=&quot;374&quot;/&gt;&lt;/object&gt;&lt;object type=&quot;3&quot; unique_id=&quot;10017&quot;&gt;&lt;property id=&quot;20148&quot; value=&quot;5&quot;/&gt;&lt;property id=&quot;20300&quot; value=&quot;Slide 18 - &amp;quot;Single Sample Inference for  (unknown )&amp;quot;&quot;/&gt;&lt;property id=&quot;20307&quot; value=&quot;351&quot;/&gt;&lt;/object&gt;&lt;object type=&quot;3&quot; unique_id=&quot;10018&quot;&gt;&lt;property id=&quot;20148&quot; value=&quot;5&quot;/&gt;&lt;property id=&quot;20300&quot; value=&quot;Slide 19 - &amp;quot;Single Sample Inference for  (unknown )&amp;quot;&quot;/&gt;&lt;property id=&quot;20307&quot; value=&quot;352&quot;/&gt;&lt;/object&gt;&lt;object type=&quot;3&quot; unique_id=&quot;10019&quot;&gt;&lt;property id=&quot;20148&quot; value=&quot;5&quot;/&gt;&lt;property id=&quot;20300&quot; value=&quot;Slide 20 - &amp;quot;Single Sample Inference for  (unknown )&amp;quot;&quot;/&gt;&lt;property id=&quot;20307&quot; value=&quot;353&quot;/&gt;&lt;/object&gt;&lt;object type=&quot;3&quot; unique_id=&quot;10020&quot;&gt;&lt;property id=&quot;20148&quot; value=&quot;5&quot;/&gt;&lt;property id=&quot;20300&quot; value=&quot;Slide 21&quot;/&gt;&lt;property id=&quot;20307&quot; value=&quot;354&quot;/&gt;&lt;/object&gt;&lt;object type=&quot;3&quot; unique_id=&quot;10021&quot;&gt;&lt;property id=&quot;20148&quot; value=&quot;5&quot;/&gt;&lt;property id=&quot;20300&quot; value=&quot;Slide 22&quot;/&gt;&lt;property id=&quot;20307&quot; value=&quot;355&quot;/&gt;&lt;/object&gt;&lt;object type=&quot;3&quot; unique_id=&quot;10022&quot;&gt;&lt;property id=&quot;20148&quot; value=&quot;5&quot;/&gt;&lt;property id=&quot;20300&quot; value=&quot;Slide 23 - &amp;quot;Single Sample t-interval for  &amp;quot;&quot;/&gt;&lt;property id=&quot;20307&quot; value=&quot;375&quot;/&gt;&lt;/object&gt;&lt;object type=&quot;3&quot; unique_id=&quot;10023&quot;&gt;&lt;property id=&quot;20148&quot; value=&quot;5&quot;/&gt;&lt;property id=&quot;20300&quot; value=&quot;Slide 24 - &amp;quot;Single Sample Inference for  (t-interval)&amp;quot;&quot;/&gt;&lt;property id=&quot;20307&quot; value=&quot;356&quot;/&gt;&lt;/object&gt;&lt;object type=&quot;3&quot; unique_id=&quot;10024&quot;&gt;&lt;property id=&quot;20148&quot; value=&quot;5&quot;/&gt;&lt;property id=&quot;20300&quot; value=&quot;Slide 25 - &amp;quot;ALT-CAT 6.2 CI for  (t-interval)&amp;quot;&quot;/&gt;&lt;property id=&quot;20307&quot; value=&quot;376&quot;/&gt;&lt;/object&gt;&lt;object type=&quot;3&quot; unique_id=&quot;10025&quot;&gt;&lt;property id=&quot;20148&quot; value=&quot;5&quot;/&gt;&lt;property id=&quot;20300&quot; value=&quot;Slide 27 - &amp;quot;Single Sample Inference for p&amp;quot;&quot;/&gt;&lt;property id=&quot;20307&quot; value=&quot;357&quot;/&gt;&lt;/object&gt;&lt;object type=&quot;3&quot; unique_id=&quot;10026&quot;&gt;&lt;property id=&quot;20148&quot; value=&quot;5&quot;/&gt;&lt;property id=&quot;20300&quot; value=&quot;Slide 28 - &amp;quot;Single Sample Inference for p&amp;quot;&quot;/&gt;&lt;property id=&quot;20307&quot; value=&quot;358&quot;/&gt;&lt;/object&gt;&lt;object type=&quot;3&quot; unique_id=&quot;10027&quot;&gt;&lt;property id=&quot;20148&quot; value=&quot;5&quot;/&gt;&lt;property id=&quot;20300&quot; value=&quot;Slide 29 - &amp;quot;Confidence Interval for p&amp;quot;&quot;/&gt;&lt;property id=&quot;20307&quot; value=&quot;365&quot;/&gt;&lt;/object&gt;&lt;object type=&quot;3&quot; unique_id=&quot;10028&quot;&gt;&lt;property id=&quot;20148&quot; value=&quot;5&quot;/&gt;&lt;property id=&quot;20300&quot; value=&quot;Slide 31 - &amp;quot;ALT-CAT 6.3 Confidence Interval for p&amp;quot;&quot;/&gt;&lt;property id=&quot;20307&quot; value=&quot;377&quot;/&gt;&lt;/object&gt;&lt;object type=&quot;3&quot; unique_id=&quot;10029&quot;&gt;&lt;property id=&quot;20148&quot; value=&quot;5&quot;/&gt;&lt;property id=&quot;20300&quot; value=&quot;Slide 32 - &amp;quot;ALT-CAT 6.4 CI for p Analytic Memo&amp;quot;&quot;/&gt;&lt;property id=&quot;20307&quot; value=&quot;378&quot;/&gt;&lt;/object&gt;&lt;object type=&quot;3&quot; unique_id=&quot;10030&quot;&gt;&lt;property id=&quot;20148&quot; value=&quot;5&quot;/&gt;&lt;property id=&quot;20300&quot; value=&quot;Slide 34 - &amp;quot;Sample Size Determination for p&amp;quot;&quot;/&gt;&lt;property id=&quot;20307&quot; value=&quot;360&quot;/&gt;&lt;/object&gt;&lt;object type=&quot;3&quot; unique_id=&quot;10031&quot;&gt;&lt;property id=&quot;20148&quot; value=&quot;5&quot;/&gt;&lt;property id=&quot;20300&quot; value=&quot;Slide 35 - &amp;quot;Conservative approach for p&amp;quot;&quot;/&gt;&lt;property id=&quot;20307&quot; value=&quot;367&quot;/&gt;&lt;/object&gt;&lt;object type=&quot;3&quot; unique_id=&quot;10032&quot;&gt;&lt;property id=&quot;20148&quot; value=&quot;5&quot;/&gt;&lt;property id=&quot;20300&quot; value=&quot;Slide 36 - &amp;quot;Sample Size Determination for &amp;quot;&quot;/&gt;&lt;property id=&quot;20307&quot; value=&quot;361&quot;/&gt;&lt;/object&gt;&lt;object type=&quot;3&quot; unique_id=&quot;10033&quot;&gt;&lt;property id=&quot;20148&quot; value=&quot;5&quot;/&gt;&lt;property id=&quot;20300&quot; value=&quot;Slide 37 - &amp;quot;Sample Size Determination for &amp;quot;&quot;/&gt;&lt;property id=&quot;20307&quot; value=&quot;368&quot;/&gt;&lt;/object&gt;&lt;object type=&quot;3&quot; unique_id=&quot;10034&quot;&gt;&lt;property id=&quot;20148&quot; value=&quot;5&quot;/&gt;&lt;property id=&quot;20300&quot; value=&quot;Slide 39 - &amp;quot;ALT-CAT 6.5 Applications Card&amp;quot;&quot;/&gt;&lt;property id=&quot;20307&quot; value=&quot;379&quot;/&gt;&lt;/object&gt;&lt;object type=&quot;3&quot; unique_id=&quot;33175&quot;&gt;&lt;property id=&quot;20148&quot; value=&quot;5&quot;/&gt;&lt;property id=&quot;20300&quot; value=&quot;Slide 1 - &amp;quot;Interval Estimation&amp;quot;&quot;/&gt;&lt;property id=&quot;20307&quot; value=&quot;398&quot;/&gt;&lt;/object&gt;&lt;object type=&quot;3&quot; unique_id=&quot;33176&quot;&gt;&lt;property id=&quot;20148&quot; value=&quot;5&quot;/&gt;&lt;property id=&quot;20300&quot; value=&quot;Slide 26 - &amp;quot;Single Sample Inference for p&amp;quot;&quot;/&gt;&lt;property id=&quot;20307&quot; value=&quot;399&quot;/&gt;&lt;/object&gt;&lt;object type=&quot;3&quot; unique_id=&quot;33177&quot;&gt;&lt;property id=&quot;20148&quot; value=&quot;5&quot;/&gt;&lt;property id=&quot;20300&quot; value=&quot;Slide 33 - &amp;quot;Sample Size Determination&amp;quot;&quot;/&gt;&lt;property id=&quot;20307&quot; value=&quot;400&quot;/&gt;&lt;/object&gt;&lt;object type=&quot;3&quot; unique_id=&quot;35516&quot;&gt;&lt;property id=&quot;20148&quot; value=&quot;5&quot;/&gt;&lt;property id=&quot;20300&quot; value=&quot;Slide 15&quot;/&gt;&lt;property id=&quot;20307&quot; value=&quot;402&quot;/&gt;&lt;/object&gt;&lt;object type=&quot;3&quot; unique_id=&quot;35517&quot;&gt;&lt;property id=&quot;20148&quot; value=&quot;5&quot;/&gt;&lt;property id=&quot;20300&quot; value=&quot;Slide 17 - &amp;quot;Single Sample Inference&amp;quot;&quot;/&gt;&lt;property id=&quot;20307&quot; value=&quot;406&quot;/&gt;&lt;/object&gt;&lt;object type=&quot;3&quot; unique_id=&quot;35518&quot;&gt;&lt;property id=&quot;20148&quot; value=&quot;5&quot;/&gt;&lt;property id=&quot;20300&quot; value=&quot;Slide 30&quot;/&gt;&lt;property id=&quot;20307&quot; value=&quot;403&quot;/&gt;&lt;/object&gt;&lt;object type=&quot;3&quot; unique_id=&quot;35519&quot;&gt;&lt;property id=&quot;20148&quot; value=&quot;5&quot;/&gt;&lt;property id=&quot;20300&quot; value=&quot;Slide 38&quot;/&gt;&lt;property id=&quot;20307&quot; value=&quot;404&quot;/&gt;&lt;/object&gt;&lt;object type=&quot;3&quot; unique_id=&quot;35520&quot;&gt;&lt;property id=&quot;20148&quot; value=&quot;5&quot;/&gt;&lt;property id=&quot;20300&quot; value=&quot;Slide 40 - &amp;quot;Single Sample Inference&amp;quot;&quot;/&gt;&lt;property id=&quot;20307&quot; value=&quot;405&quot;/&gt;&lt;/object&gt;&lt;/object&gt;&lt;object type=&quot;8&quot; unique_id=&quot;10070&quot;&gt;&lt;/object&gt;&lt;/object&gt;&lt;/database&gt;"/>
  <p:tag name="SECTOMILLISECCONVERTED" val="1"/>
</p:tagLst>
</file>

<file path=ppt/theme/theme1.xml><?xml version="1.0" encoding="utf-8"?>
<a:theme xmlns:a="http://schemas.openxmlformats.org/drawingml/2006/main" name="IMBA Steve">
  <a:themeElements>
    <a:clrScheme name="Custom 8">
      <a:dk1>
        <a:sysClr val="windowText" lastClr="000000"/>
      </a:dk1>
      <a:lt1>
        <a:sysClr val="window" lastClr="FFFFFF"/>
      </a:lt1>
      <a:dk2>
        <a:srgbClr val="44546A"/>
      </a:dk2>
      <a:lt2>
        <a:srgbClr val="E7E6E6"/>
      </a:lt2>
      <a:accent1>
        <a:srgbClr val="7A0019"/>
      </a:accent1>
      <a:accent2>
        <a:srgbClr val="FFCC33"/>
      </a:accent2>
      <a:accent3>
        <a:srgbClr val="A5A5A5"/>
      </a:accent3>
      <a:accent4>
        <a:srgbClr val="CF8B2D"/>
      </a:accent4>
      <a:accent5>
        <a:srgbClr val="2E759C"/>
      </a:accent5>
      <a:accent6>
        <a:srgbClr val="70AD47"/>
      </a:accent6>
      <a:hlink>
        <a:srgbClr val="2E759C"/>
      </a:hlink>
      <a:folHlink>
        <a:srgbClr val="BF9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MBA Steve" id="{D36758E5-15E3-4A94-BC9F-0D86C8A09C77}" vid="{339D867B-C66C-4777-9CCB-3355589A23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CSOM 16x9</Template>
  <TotalTime>14435</TotalTime>
  <Words>1192</Words>
  <Application>Microsoft Office PowerPoint</Application>
  <PresentationFormat>Widescreen</PresentationFormat>
  <Paragraphs>152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Times New Roman</vt:lpstr>
      <vt:lpstr>Wingdings</vt:lpstr>
      <vt:lpstr>IMBA Steve</vt:lpstr>
      <vt:lpstr>CSCI 8715 Proposal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PPD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 1550  Business &amp; Economic Statistics</dc:title>
  <dc:creator>Dr. S. Huchendorf</dc:creator>
  <cp:lastModifiedBy>sagar tamang</cp:lastModifiedBy>
  <cp:revision>356</cp:revision>
  <cp:lastPrinted>2000-01-25T09:08:46Z</cp:lastPrinted>
  <dcterms:created xsi:type="dcterms:W3CDTF">2000-01-18T02:37:28Z</dcterms:created>
  <dcterms:modified xsi:type="dcterms:W3CDTF">2020-03-05T00:41:18Z</dcterms:modified>
</cp:coreProperties>
</file>