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2" r:id="rId7"/>
    <p:sldId id="281" r:id="rId8"/>
    <p:sldId id="284" r:id="rId9"/>
    <p:sldId id="283" r:id="rId10"/>
    <p:sldId id="286" r:id="rId11"/>
    <p:sldId id="28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43F75-81E6-459D-ECF5-52BE2D9265AF}" v="358" dt="2020-12-01T18:43:32.166"/>
    <p1510:client id="{2F23916E-AD38-4172-BFAC-39CA745F93F7}" v="72" dt="2020-11-30T22:06:47.144"/>
    <p1510:client id="{4961A014-B683-4D17-137B-76C273950B1F}" v="309" dt="2020-12-01T22:37:24.043"/>
    <p1510:client id="{699BFCEE-648A-4DDB-A60C-54E0E0EA8A31}" v="1" dt="2020-02-23T23:32:17.321"/>
    <p1510:client id="{86833C02-54B7-C4D4-93AC-0F5F0F97AB9D}" v="1431" dt="2020-12-01T00:28:34.932"/>
    <p1510:client id="{9896CC1A-6225-4C24-B3D5-E9F19EE98EB2}" v="129" dt="2020-11-30T22:13:04.263"/>
    <p1510:client id="{AD73D168-4180-F1E0-267B-53090669B8DC}" v="1512" dt="2020-12-01T20:22:20.324"/>
    <p1510:client id="{C05FFEB7-36EF-A914-9B70-B4CD820B166C}" v="536" dt="2020-12-01T04:36:17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4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360131510001600" TargetMode="External"/><Relationship Id="rId2" Type="http://schemas.openxmlformats.org/officeDocument/2006/relationships/hyperlink" Target="https://instanteduhelp.com/unique-database-project-ide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pgrad.com/blog/sql-project-ideas-topics-for-beginne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8669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Course Selection Database</a:t>
            </a:r>
            <a:endParaRPr lang="en-US" sz="4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Marie Hasegawa</a:t>
            </a:r>
          </a:p>
          <a:p>
            <a:pPr algn="l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Alexei Harris   </a:t>
            </a:r>
            <a:endParaRPr lang="en-US"/>
          </a:p>
          <a:p>
            <a:pPr algn="l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Cole Young  </a:t>
            </a:r>
            <a:endParaRPr lang="en-US"/>
          </a:p>
          <a:p>
            <a:pPr algn="l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19408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 fontScale="92500" lnSpcReduction="20000"/>
          </a:bodyPr>
          <a:lstStyle/>
          <a:p>
            <a:pPr marL="36830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goal of this project is to create 2 working databases (relational and nonrelational) that could easily be integrated into a larger application.</a:t>
            </a:r>
          </a:p>
          <a:p>
            <a:pPr marL="36830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Our goal was to create a relational PostgreSQL database that would store important academic information such as course names, course numbers and instructor names, and a MongoDB that would store a list of the pending classes and the recorded comments between the student and advisor regarding course selection which can be used in a Course Registration website.</a:t>
            </a: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7DA2-02DE-443D-A776-0F4B74B4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Languages and programs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8906-F844-44B5-A379-2801758F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PostgreSQL: A relational database management system based around SQL that we will use to query our data</a:t>
            </a:r>
            <a:endParaRPr lang="en-US"/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MongoDB: A document database (NoSQL) that we used to store information about each of the courses, students and professors</a:t>
            </a:r>
          </a:p>
        </p:txBody>
      </p:sp>
    </p:spTree>
    <p:extLst>
      <p:ext uri="{BB962C8B-B14F-4D97-AF65-F5344CB8AC3E}">
        <p14:creationId xmlns:p14="http://schemas.microsoft.com/office/powerpoint/2010/main" val="28014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1" y="644"/>
            <a:ext cx="12192000" cy="6857990"/>
          </a:xfrm>
          <a:prstGeom prst="rect">
            <a:avLst/>
          </a:prstGeom>
        </p:spPr>
      </p:pic>
      <p:sp useBgFill="1">
        <p:nvSpPr>
          <p:cNvPr id="6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73" y="204193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ERM Diagram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88" y="1475725"/>
            <a:ext cx="3531684" cy="3679189"/>
          </a:xfrm>
        </p:spPr>
        <p:txBody>
          <a:bodyPr anchor="t">
            <a:normAutofit/>
          </a:bodyPr>
          <a:lstStyle/>
          <a:p>
            <a:pPr marL="36830" indent="0">
              <a:buNone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Our ERM diagram describes all the relationships between each of the tables in our database. Our main table is "Course". </a:t>
            </a:r>
            <a:endParaRPr lang="en-US"/>
          </a:p>
          <a:p>
            <a:pPr marL="36830" indent="0">
              <a:buNone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Department is connected twice to Professor because many Professors can be in a department but only one Professor can be Head-of-Department.</a:t>
            </a:r>
          </a:p>
          <a:p>
            <a:pPr marL="36830" indent="0">
              <a:buNone/>
            </a:pP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50DACDC-8720-4E9E-BFB0-9757A2107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073" y="694935"/>
            <a:ext cx="6967274" cy="5373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B4A30-4B78-404F-9729-24D7E2E9F7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95A9E-DE1B-4F33-A66E-58D5D8733AF9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5545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08C1-46EE-494E-88EC-69D1D2DD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99" y="-221673"/>
            <a:ext cx="10327785" cy="1300595"/>
          </a:xfrm>
        </p:spPr>
        <p:txBody>
          <a:bodyPr/>
          <a:lstStyle/>
          <a:p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PostgreSQL </a:t>
            </a:r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Course Selection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B506908E-CF0D-4466-BB6C-E634CDD3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792" y="4682849"/>
            <a:ext cx="7398832" cy="1218668"/>
          </a:xfrm>
          <a:prstGeom prst="rect">
            <a:avLst/>
          </a:prstGeom>
        </p:spPr>
      </p:pic>
      <p:pic>
        <p:nvPicPr>
          <p:cNvPr id="26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94FDA7A7-197E-445A-8202-8C7669533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537" y="4594070"/>
            <a:ext cx="4343400" cy="1485900"/>
          </a:xfrm>
        </p:spPr>
      </p:pic>
      <p:pic>
        <p:nvPicPr>
          <p:cNvPr id="27" name="Picture 27" descr="A picture containing photo, sitting, holding&#10;&#10;Description automatically generated">
            <a:extLst>
              <a:ext uri="{FF2B5EF4-FFF2-40B4-BE49-F238E27FC236}">
                <a16:creationId xmlns:a16="http://schemas.microsoft.com/office/drawing/2014/main" id="{CA5C609E-7E1F-4B76-B009-AFDB57A78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010" y="2988836"/>
            <a:ext cx="4592444" cy="1372845"/>
          </a:xfrm>
          <a:prstGeom prst="rect">
            <a:avLst/>
          </a:prstGeom>
        </p:spPr>
      </p:pic>
      <p:pic>
        <p:nvPicPr>
          <p:cNvPr id="29" name="Picture 29" descr="Text&#10;&#10;Description automatically generated">
            <a:extLst>
              <a:ext uri="{FF2B5EF4-FFF2-40B4-BE49-F238E27FC236}">
                <a16:creationId xmlns:a16="http://schemas.microsoft.com/office/drawing/2014/main" id="{BF91D20C-933F-4092-83E7-542997A29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473" y="1340748"/>
            <a:ext cx="2399371" cy="1193553"/>
          </a:xfrm>
          <a:prstGeom prst="rect">
            <a:avLst/>
          </a:prstGeom>
        </p:spPr>
      </p:pic>
      <p:pic>
        <p:nvPicPr>
          <p:cNvPr id="30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04A27F72-823A-49CA-95D5-B6CCFA54D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693" y="1324775"/>
            <a:ext cx="2743200" cy="1234791"/>
          </a:xfrm>
          <a:prstGeom prst="rect">
            <a:avLst/>
          </a:prstGeom>
        </p:spPr>
      </p:pic>
      <p:pic>
        <p:nvPicPr>
          <p:cNvPr id="31" name="Picture 31" descr="Text&#10;&#10;Description automatically generated">
            <a:extLst>
              <a:ext uri="{FF2B5EF4-FFF2-40B4-BE49-F238E27FC236}">
                <a16:creationId xmlns:a16="http://schemas.microsoft.com/office/drawing/2014/main" id="{0099129E-9B8F-4544-B7CA-B8C6C3F7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98" y="1352221"/>
            <a:ext cx="2743200" cy="1198485"/>
          </a:xfrm>
          <a:prstGeom prst="rect">
            <a:avLst/>
          </a:prstGeom>
        </p:spPr>
      </p:pic>
      <p:pic>
        <p:nvPicPr>
          <p:cNvPr id="32" name="Picture 32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5725B45D-624A-40F8-87AB-34A2E01D7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545" y="2984859"/>
            <a:ext cx="2743200" cy="1241404"/>
          </a:xfrm>
          <a:prstGeom prst="rect">
            <a:avLst/>
          </a:prstGeom>
        </p:spPr>
      </p:pic>
      <p:pic>
        <p:nvPicPr>
          <p:cNvPr id="33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F428E621-3CFA-40AF-A814-0097FD0D1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2180" y="3067741"/>
            <a:ext cx="3282175" cy="1159273"/>
          </a:xfrm>
          <a:prstGeom prst="rect">
            <a:avLst/>
          </a:prstGeom>
        </p:spPr>
      </p:pic>
      <p:pic>
        <p:nvPicPr>
          <p:cNvPr id="34" name="Picture 34" descr="Text&#10;&#10;Description automatically generated">
            <a:extLst>
              <a:ext uri="{FF2B5EF4-FFF2-40B4-BE49-F238E27FC236}">
                <a16:creationId xmlns:a16="http://schemas.microsoft.com/office/drawing/2014/main" id="{E403CC76-49B7-4342-A80F-1C771C9BEC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1" y="1278652"/>
            <a:ext cx="2640981" cy="12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4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DA0-01B7-451D-A348-80E6D506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5153009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MongoDB Course Scheduling Advice</a:t>
            </a:r>
          </a:p>
        </p:txBody>
      </p:sp>
      <p:pic>
        <p:nvPicPr>
          <p:cNvPr id="20" name="Picture 21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</p:spPr>
      </p:pic>
      <p:pic>
        <p:nvPicPr>
          <p:cNvPr id="17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BA6B5E-3B6C-464A-9DA7-BC6169A0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26" y="414586"/>
            <a:ext cx="2728983" cy="3820080"/>
          </a:xfrm>
          <a:prstGeom prst="rect">
            <a:avLst/>
          </a:prstGeom>
        </p:spPr>
      </p:pic>
      <p:pic>
        <p:nvPicPr>
          <p:cNvPr id="16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331E30-9051-4716-847F-074926D8B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998" y="421918"/>
            <a:ext cx="2191724" cy="4057787"/>
          </a:xfrm>
          <a:prstGeom prst="rect">
            <a:avLst/>
          </a:prstGeom>
        </p:spPr>
      </p:pic>
      <p:pic>
        <p:nvPicPr>
          <p:cNvPr id="14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C5D113-8159-4CCE-B76E-18318D0EB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974905" y="446054"/>
            <a:ext cx="2410741" cy="3923989"/>
          </a:xfrm>
          <a:prstGeom prst="rect">
            <a:avLst/>
          </a:prstGeom>
        </p:spPr>
      </p:pic>
      <p:pic>
        <p:nvPicPr>
          <p:cNvPr id="15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6A8CAA-49D0-4909-BEB9-D289A9470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897" y="790183"/>
            <a:ext cx="3073146" cy="30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2F15-6383-48C1-A435-B072BDA3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0085-F079-41EB-8D65-661AD8DF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Our group has successfully implemented a Course Selection PostgreSQL database and a MongoDB Course Scheduling Advice Database, which can be used in a theoretical Course registry online interface.</a:t>
            </a:r>
          </a:p>
        </p:txBody>
      </p:sp>
    </p:spTree>
    <p:extLst>
      <p:ext uri="{BB962C8B-B14F-4D97-AF65-F5344CB8AC3E}">
        <p14:creationId xmlns:p14="http://schemas.microsoft.com/office/powerpoint/2010/main" val="247012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2F15-6383-48C1-A435-B072BDA3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0085-F079-41EB-8D65-661AD8DF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99 Unique Database Project Ideas for Final Year Students. (2020, September 29). Retrieved from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2"/>
              </a:rPr>
              <a:t>https://instanteduhelp.com/unique-database-project-ideas/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Domínguez, C., &amp; Jaime, A. (2010, June 16). Database design learning: A project-based approach organized through a course management system. Retrieved from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3"/>
              </a:rPr>
              <a:t>https://www.sciencedirect.com/science/article/abs/pii/S0360131510001600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r>
              <a:rPr lang="en-US" dirty="0"/>
              <a:t>Vats, R (2020) “15 Exciting SQL Project Ideas &amp; Topics for Beginners” </a:t>
            </a:r>
            <a:r>
              <a:rPr lang="en-US" dirty="0" err="1"/>
              <a:t>UpGrad</a:t>
            </a:r>
            <a:r>
              <a:rPr lang="en-US" dirty="0"/>
              <a:t> Blog Retrieved from: </a:t>
            </a:r>
            <a:r>
              <a:rPr lang="en-US" dirty="0">
                <a:hlinkClick r:id="rId4"/>
              </a:rPr>
              <a:t>https://www.upgrad.com/blog/sql-project-ideas-topics-for-beginners/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1348-9C74-4A6B-89EC-35AB94F3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37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4D590D-28CA-4FA8-91F0-B6B7E0C703A4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SlateVTI</vt:lpstr>
      <vt:lpstr>Course Selection Database</vt:lpstr>
      <vt:lpstr>Project Overview</vt:lpstr>
      <vt:lpstr>Languages and programs used</vt:lpstr>
      <vt:lpstr>ERM Diagram</vt:lpstr>
      <vt:lpstr>PostgreSQL Course Selection</vt:lpstr>
      <vt:lpstr>MongoDB Course Scheduling Advice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revision>172</cp:revision>
  <dcterms:created xsi:type="dcterms:W3CDTF">2020-11-30T21:52:24Z</dcterms:created>
  <dcterms:modified xsi:type="dcterms:W3CDTF">2020-12-01T22:39:00Z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