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AAECD-D375-2CAA-30E3-973D8D3083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598E5B-F984-D676-2255-F476D33619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F7F64B-ABD7-E1C8-ABC6-7C9307CF535F}"/>
              </a:ext>
            </a:extLst>
          </p:cNvPr>
          <p:cNvSpPr>
            <a:spLocks noGrp="1"/>
          </p:cNvSpPr>
          <p:nvPr>
            <p:ph type="dt" sz="half" idx="10"/>
          </p:nvPr>
        </p:nvSpPr>
        <p:spPr/>
        <p:txBody>
          <a:bodyPr/>
          <a:lstStyle/>
          <a:p>
            <a:fld id="{50B63831-FE3E-48D8-862F-F8F1761B83C8}" type="datetimeFigureOut">
              <a:rPr lang="en-US" smtClean="0"/>
              <a:t>11/18/2022</a:t>
            </a:fld>
            <a:endParaRPr lang="en-US"/>
          </a:p>
        </p:txBody>
      </p:sp>
      <p:sp>
        <p:nvSpPr>
          <p:cNvPr id="5" name="Footer Placeholder 4">
            <a:extLst>
              <a:ext uri="{FF2B5EF4-FFF2-40B4-BE49-F238E27FC236}">
                <a16:creationId xmlns:a16="http://schemas.microsoft.com/office/drawing/2014/main" id="{4C28BA3A-852A-3BBD-315F-05FEAEB1CA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871274-3ECD-6313-FAAE-293A031F41D8}"/>
              </a:ext>
            </a:extLst>
          </p:cNvPr>
          <p:cNvSpPr>
            <a:spLocks noGrp="1"/>
          </p:cNvSpPr>
          <p:nvPr>
            <p:ph type="sldNum" sz="quarter" idx="12"/>
          </p:nvPr>
        </p:nvSpPr>
        <p:spPr/>
        <p:txBody>
          <a:bodyPr/>
          <a:lstStyle/>
          <a:p>
            <a:fld id="{3AF58816-A772-4F1B-8DF7-C178E3FFBDF7}" type="slidenum">
              <a:rPr lang="en-US" smtClean="0"/>
              <a:t>‹#›</a:t>
            </a:fld>
            <a:endParaRPr lang="en-US"/>
          </a:p>
        </p:txBody>
      </p:sp>
    </p:spTree>
    <p:extLst>
      <p:ext uri="{BB962C8B-B14F-4D97-AF65-F5344CB8AC3E}">
        <p14:creationId xmlns:p14="http://schemas.microsoft.com/office/powerpoint/2010/main" val="924414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C51F6-8B2B-E542-78D1-508ABD7CC4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758884-CDB8-6B2F-36C8-778ACC4C0B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66F1A2-09A0-2161-1AB7-6050E6A457F9}"/>
              </a:ext>
            </a:extLst>
          </p:cNvPr>
          <p:cNvSpPr>
            <a:spLocks noGrp="1"/>
          </p:cNvSpPr>
          <p:nvPr>
            <p:ph type="dt" sz="half" idx="10"/>
          </p:nvPr>
        </p:nvSpPr>
        <p:spPr/>
        <p:txBody>
          <a:bodyPr/>
          <a:lstStyle/>
          <a:p>
            <a:fld id="{50B63831-FE3E-48D8-862F-F8F1761B83C8}" type="datetimeFigureOut">
              <a:rPr lang="en-US" smtClean="0"/>
              <a:t>11/18/2022</a:t>
            </a:fld>
            <a:endParaRPr lang="en-US"/>
          </a:p>
        </p:txBody>
      </p:sp>
      <p:sp>
        <p:nvSpPr>
          <p:cNvPr id="5" name="Footer Placeholder 4">
            <a:extLst>
              <a:ext uri="{FF2B5EF4-FFF2-40B4-BE49-F238E27FC236}">
                <a16:creationId xmlns:a16="http://schemas.microsoft.com/office/drawing/2014/main" id="{DE981B00-FB59-2F8D-F719-8D169916D1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8BD647-1D87-9328-E0BA-1CEBEC7CF919}"/>
              </a:ext>
            </a:extLst>
          </p:cNvPr>
          <p:cNvSpPr>
            <a:spLocks noGrp="1"/>
          </p:cNvSpPr>
          <p:nvPr>
            <p:ph type="sldNum" sz="quarter" idx="12"/>
          </p:nvPr>
        </p:nvSpPr>
        <p:spPr/>
        <p:txBody>
          <a:bodyPr/>
          <a:lstStyle/>
          <a:p>
            <a:fld id="{3AF58816-A772-4F1B-8DF7-C178E3FFBDF7}" type="slidenum">
              <a:rPr lang="en-US" smtClean="0"/>
              <a:t>‹#›</a:t>
            </a:fld>
            <a:endParaRPr lang="en-US"/>
          </a:p>
        </p:txBody>
      </p:sp>
    </p:spTree>
    <p:extLst>
      <p:ext uri="{BB962C8B-B14F-4D97-AF65-F5344CB8AC3E}">
        <p14:creationId xmlns:p14="http://schemas.microsoft.com/office/powerpoint/2010/main" val="3368352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1D489D-C134-50FF-0BDC-071FE9A947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51DF9-34C0-0763-482E-E69A85AE0D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2403C6-5C3D-5881-8261-0BFECD712BF8}"/>
              </a:ext>
            </a:extLst>
          </p:cNvPr>
          <p:cNvSpPr>
            <a:spLocks noGrp="1"/>
          </p:cNvSpPr>
          <p:nvPr>
            <p:ph type="dt" sz="half" idx="10"/>
          </p:nvPr>
        </p:nvSpPr>
        <p:spPr/>
        <p:txBody>
          <a:bodyPr/>
          <a:lstStyle/>
          <a:p>
            <a:fld id="{50B63831-FE3E-48D8-862F-F8F1761B83C8}" type="datetimeFigureOut">
              <a:rPr lang="en-US" smtClean="0"/>
              <a:t>11/18/2022</a:t>
            </a:fld>
            <a:endParaRPr lang="en-US"/>
          </a:p>
        </p:txBody>
      </p:sp>
      <p:sp>
        <p:nvSpPr>
          <p:cNvPr id="5" name="Footer Placeholder 4">
            <a:extLst>
              <a:ext uri="{FF2B5EF4-FFF2-40B4-BE49-F238E27FC236}">
                <a16:creationId xmlns:a16="http://schemas.microsoft.com/office/drawing/2014/main" id="{D331C853-C447-E45A-B558-C4CD50C96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8EF95F-A3C5-CCBB-846B-3B3E9D416955}"/>
              </a:ext>
            </a:extLst>
          </p:cNvPr>
          <p:cNvSpPr>
            <a:spLocks noGrp="1"/>
          </p:cNvSpPr>
          <p:nvPr>
            <p:ph type="sldNum" sz="quarter" idx="12"/>
          </p:nvPr>
        </p:nvSpPr>
        <p:spPr/>
        <p:txBody>
          <a:bodyPr/>
          <a:lstStyle/>
          <a:p>
            <a:fld id="{3AF58816-A772-4F1B-8DF7-C178E3FFBDF7}" type="slidenum">
              <a:rPr lang="en-US" smtClean="0"/>
              <a:t>‹#›</a:t>
            </a:fld>
            <a:endParaRPr lang="en-US"/>
          </a:p>
        </p:txBody>
      </p:sp>
    </p:spTree>
    <p:extLst>
      <p:ext uri="{BB962C8B-B14F-4D97-AF65-F5344CB8AC3E}">
        <p14:creationId xmlns:p14="http://schemas.microsoft.com/office/powerpoint/2010/main" val="194690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B3C95-003C-C5D6-7067-7751B7E3AD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CCF225-B3F6-3784-0C12-AE8095E302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D09FDB-4570-3A75-57E2-66CB3B103E22}"/>
              </a:ext>
            </a:extLst>
          </p:cNvPr>
          <p:cNvSpPr>
            <a:spLocks noGrp="1"/>
          </p:cNvSpPr>
          <p:nvPr>
            <p:ph type="dt" sz="half" idx="10"/>
          </p:nvPr>
        </p:nvSpPr>
        <p:spPr/>
        <p:txBody>
          <a:bodyPr/>
          <a:lstStyle/>
          <a:p>
            <a:fld id="{50B63831-FE3E-48D8-862F-F8F1761B83C8}" type="datetimeFigureOut">
              <a:rPr lang="en-US" smtClean="0"/>
              <a:t>11/18/2022</a:t>
            </a:fld>
            <a:endParaRPr lang="en-US"/>
          </a:p>
        </p:txBody>
      </p:sp>
      <p:sp>
        <p:nvSpPr>
          <p:cNvPr id="5" name="Footer Placeholder 4">
            <a:extLst>
              <a:ext uri="{FF2B5EF4-FFF2-40B4-BE49-F238E27FC236}">
                <a16:creationId xmlns:a16="http://schemas.microsoft.com/office/drawing/2014/main" id="{E9C221E4-D1C2-6B3B-91DC-EB607243D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84758E-5F3E-2480-EDF7-3A5CEC077E19}"/>
              </a:ext>
            </a:extLst>
          </p:cNvPr>
          <p:cNvSpPr>
            <a:spLocks noGrp="1"/>
          </p:cNvSpPr>
          <p:nvPr>
            <p:ph type="sldNum" sz="quarter" idx="12"/>
          </p:nvPr>
        </p:nvSpPr>
        <p:spPr/>
        <p:txBody>
          <a:bodyPr/>
          <a:lstStyle/>
          <a:p>
            <a:fld id="{3AF58816-A772-4F1B-8DF7-C178E3FFBDF7}" type="slidenum">
              <a:rPr lang="en-US" smtClean="0"/>
              <a:t>‹#›</a:t>
            </a:fld>
            <a:endParaRPr lang="en-US"/>
          </a:p>
        </p:txBody>
      </p:sp>
    </p:spTree>
    <p:extLst>
      <p:ext uri="{BB962C8B-B14F-4D97-AF65-F5344CB8AC3E}">
        <p14:creationId xmlns:p14="http://schemas.microsoft.com/office/powerpoint/2010/main" val="2150000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19792-32EC-3000-423D-34EDF821F5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19BE31-F728-BB55-4D90-F0B2FB4B27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C295F7-0E41-C6B0-707F-3C13824D1402}"/>
              </a:ext>
            </a:extLst>
          </p:cNvPr>
          <p:cNvSpPr>
            <a:spLocks noGrp="1"/>
          </p:cNvSpPr>
          <p:nvPr>
            <p:ph type="dt" sz="half" idx="10"/>
          </p:nvPr>
        </p:nvSpPr>
        <p:spPr/>
        <p:txBody>
          <a:bodyPr/>
          <a:lstStyle/>
          <a:p>
            <a:fld id="{50B63831-FE3E-48D8-862F-F8F1761B83C8}" type="datetimeFigureOut">
              <a:rPr lang="en-US" smtClean="0"/>
              <a:t>11/18/2022</a:t>
            </a:fld>
            <a:endParaRPr lang="en-US"/>
          </a:p>
        </p:txBody>
      </p:sp>
      <p:sp>
        <p:nvSpPr>
          <p:cNvPr id="5" name="Footer Placeholder 4">
            <a:extLst>
              <a:ext uri="{FF2B5EF4-FFF2-40B4-BE49-F238E27FC236}">
                <a16:creationId xmlns:a16="http://schemas.microsoft.com/office/drawing/2014/main" id="{B8C84FF9-925E-2C89-DFFE-A61E0F9561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F65E57-C204-97E0-B234-3EA0F429ACAC}"/>
              </a:ext>
            </a:extLst>
          </p:cNvPr>
          <p:cNvSpPr>
            <a:spLocks noGrp="1"/>
          </p:cNvSpPr>
          <p:nvPr>
            <p:ph type="sldNum" sz="quarter" idx="12"/>
          </p:nvPr>
        </p:nvSpPr>
        <p:spPr/>
        <p:txBody>
          <a:bodyPr/>
          <a:lstStyle/>
          <a:p>
            <a:fld id="{3AF58816-A772-4F1B-8DF7-C178E3FFBDF7}" type="slidenum">
              <a:rPr lang="en-US" smtClean="0"/>
              <a:t>‹#›</a:t>
            </a:fld>
            <a:endParaRPr lang="en-US"/>
          </a:p>
        </p:txBody>
      </p:sp>
    </p:spTree>
    <p:extLst>
      <p:ext uri="{BB962C8B-B14F-4D97-AF65-F5344CB8AC3E}">
        <p14:creationId xmlns:p14="http://schemas.microsoft.com/office/powerpoint/2010/main" val="1221546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4486B-0549-0DB0-61E5-163150D741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6EAABF-33EA-1CAF-5795-FC962985A1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8B2DD6-BC83-F4A0-21E4-CF0D4B8CD6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1274BC-FBEB-835A-7AA4-B9899F00D417}"/>
              </a:ext>
            </a:extLst>
          </p:cNvPr>
          <p:cNvSpPr>
            <a:spLocks noGrp="1"/>
          </p:cNvSpPr>
          <p:nvPr>
            <p:ph type="dt" sz="half" idx="10"/>
          </p:nvPr>
        </p:nvSpPr>
        <p:spPr/>
        <p:txBody>
          <a:bodyPr/>
          <a:lstStyle/>
          <a:p>
            <a:fld id="{50B63831-FE3E-48D8-862F-F8F1761B83C8}" type="datetimeFigureOut">
              <a:rPr lang="en-US" smtClean="0"/>
              <a:t>11/18/2022</a:t>
            </a:fld>
            <a:endParaRPr lang="en-US"/>
          </a:p>
        </p:txBody>
      </p:sp>
      <p:sp>
        <p:nvSpPr>
          <p:cNvPr id="6" name="Footer Placeholder 5">
            <a:extLst>
              <a:ext uri="{FF2B5EF4-FFF2-40B4-BE49-F238E27FC236}">
                <a16:creationId xmlns:a16="http://schemas.microsoft.com/office/drawing/2014/main" id="{B76DB948-5C06-C747-16C4-FDA1C98964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2E7A98-3EBC-60BC-A512-B6071C5DD837}"/>
              </a:ext>
            </a:extLst>
          </p:cNvPr>
          <p:cNvSpPr>
            <a:spLocks noGrp="1"/>
          </p:cNvSpPr>
          <p:nvPr>
            <p:ph type="sldNum" sz="quarter" idx="12"/>
          </p:nvPr>
        </p:nvSpPr>
        <p:spPr/>
        <p:txBody>
          <a:bodyPr/>
          <a:lstStyle/>
          <a:p>
            <a:fld id="{3AF58816-A772-4F1B-8DF7-C178E3FFBDF7}" type="slidenum">
              <a:rPr lang="en-US" smtClean="0"/>
              <a:t>‹#›</a:t>
            </a:fld>
            <a:endParaRPr lang="en-US"/>
          </a:p>
        </p:txBody>
      </p:sp>
    </p:spTree>
    <p:extLst>
      <p:ext uri="{BB962C8B-B14F-4D97-AF65-F5344CB8AC3E}">
        <p14:creationId xmlns:p14="http://schemas.microsoft.com/office/powerpoint/2010/main" val="4237893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4D18A-7398-6729-1643-B9A806864A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F45F66-4175-8110-D466-172D4A340F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BBFB47-394A-347C-02BB-51D8A526AC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C634DF-1E3B-15A0-3BC2-F0B66F40CD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171F7A-4D67-55C7-3CEE-5107E50F64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E2E9D3-181F-B68D-F14E-6291D573B2CD}"/>
              </a:ext>
            </a:extLst>
          </p:cNvPr>
          <p:cNvSpPr>
            <a:spLocks noGrp="1"/>
          </p:cNvSpPr>
          <p:nvPr>
            <p:ph type="dt" sz="half" idx="10"/>
          </p:nvPr>
        </p:nvSpPr>
        <p:spPr/>
        <p:txBody>
          <a:bodyPr/>
          <a:lstStyle/>
          <a:p>
            <a:fld id="{50B63831-FE3E-48D8-862F-F8F1761B83C8}" type="datetimeFigureOut">
              <a:rPr lang="en-US" smtClean="0"/>
              <a:t>11/18/2022</a:t>
            </a:fld>
            <a:endParaRPr lang="en-US"/>
          </a:p>
        </p:txBody>
      </p:sp>
      <p:sp>
        <p:nvSpPr>
          <p:cNvPr id="8" name="Footer Placeholder 7">
            <a:extLst>
              <a:ext uri="{FF2B5EF4-FFF2-40B4-BE49-F238E27FC236}">
                <a16:creationId xmlns:a16="http://schemas.microsoft.com/office/drawing/2014/main" id="{3A8D3519-BADA-C8E4-6FF2-711F04DEA0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6F5929-866C-AC1A-9FD8-139E75299C73}"/>
              </a:ext>
            </a:extLst>
          </p:cNvPr>
          <p:cNvSpPr>
            <a:spLocks noGrp="1"/>
          </p:cNvSpPr>
          <p:nvPr>
            <p:ph type="sldNum" sz="quarter" idx="12"/>
          </p:nvPr>
        </p:nvSpPr>
        <p:spPr/>
        <p:txBody>
          <a:bodyPr/>
          <a:lstStyle/>
          <a:p>
            <a:fld id="{3AF58816-A772-4F1B-8DF7-C178E3FFBDF7}" type="slidenum">
              <a:rPr lang="en-US" smtClean="0"/>
              <a:t>‹#›</a:t>
            </a:fld>
            <a:endParaRPr lang="en-US"/>
          </a:p>
        </p:txBody>
      </p:sp>
    </p:spTree>
    <p:extLst>
      <p:ext uri="{BB962C8B-B14F-4D97-AF65-F5344CB8AC3E}">
        <p14:creationId xmlns:p14="http://schemas.microsoft.com/office/powerpoint/2010/main" val="1665837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7BA83-D6FE-1919-5A3F-2F5CDD03FF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53AD72-5E1D-6F2A-6DBA-DFDA1728F62D}"/>
              </a:ext>
            </a:extLst>
          </p:cNvPr>
          <p:cNvSpPr>
            <a:spLocks noGrp="1"/>
          </p:cNvSpPr>
          <p:nvPr>
            <p:ph type="dt" sz="half" idx="10"/>
          </p:nvPr>
        </p:nvSpPr>
        <p:spPr/>
        <p:txBody>
          <a:bodyPr/>
          <a:lstStyle/>
          <a:p>
            <a:fld id="{50B63831-FE3E-48D8-862F-F8F1761B83C8}" type="datetimeFigureOut">
              <a:rPr lang="en-US" smtClean="0"/>
              <a:t>11/18/2022</a:t>
            </a:fld>
            <a:endParaRPr lang="en-US"/>
          </a:p>
        </p:txBody>
      </p:sp>
      <p:sp>
        <p:nvSpPr>
          <p:cNvPr id="4" name="Footer Placeholder 3">
            <a:extLst>
              <a:ext uri="{FF2B5EF4-FFF2-40B4-BE49-F238E27FC236}">
                <a16:creationId xmlns:a16="http://schemas.microsoft.com/office/drawing/2014/main" id="{53860008-E8E6-E4EB-21D2-9ADFFFCFB6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F1528C-638D-CC87-BF9A-3992F317C077}"/>
              </a:ext>
            </a:extLst>
          </p:cNvPr>
          <p:cNvSpPr>
            <a:spLocks noGrp="1"/>
          </p:cNvSpPr>
          <p:nvPr>
            <p:ph type="sldNum" sz="quarter" idx="12"/>
          </p:nvPr>
        </p:nvSpPr>
        <p:spPr/>
        <p:txBody>
          <a:bodyPr/>
          <a:lstStyle/>
          <a:p>
            <a:fld id="{3AF58816-A772-4F1B-8DF7-C178E3FFBDF7}" type="slidenum">
              <a:rPr lang="en-US" smtClean="0"/>
              <a:t>‹#›</a:t>
            </a:fld>
            <a:endParaRPr lang="en-US"/>
          </a:p>
        </p:txBody>
      </p:sp>
    </p:spTree>
    <p:extLst>
      <p:ext uri="{BB962C8B-B14F-4D97-AF65-F5344CB8AC3E}">
        <p14:creationId xmlns:p14="http://schemas.microsoft.com/office/powerpoint/2010/main" val="1375933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98C6DA-FC54-A090-FEAB-8AA9D84D07C4}"/>
              </a:ext>
            </a:extLst>
          </p:cNvPr>
          <p:cNvSpPr>
            <a:spLocks noGrp="1"/>
          </p:cNvSpPr>
          <p:nvPr>
            <p:ph type="dt" sz="half" idx="10"/>
          </p:nvPr>
        </p:nvSpPr>
        <p:spPr/>
        <p:txBody>
          <a:bodyPr/>
          <a:lstStyle/>
          <a:p>
            <a:fld id="{50B63831-FE3E-48D8-862F-F8F1761B83C8}" type="datetimeFigureOut">
              <a:rPr lang="en-US" smtClean="0"/>
              <a:t>11/18/2022</a:t>
            </a:fld>
            <a:endParaRPr lang="en-US"/>
          </a:p>
        </p:txBody>
      </p:sp>
      <p:sp>
        <p:nvSpPr>
          <p:cNvPr id="3" name="Footer Placeholder 2">
            <a:extLst>
              <a:ext uri="{FF2B5EF4-FFF2-40B4-BE49-F238E27FC236}">
                <a16:creationId xmlns:a16="http://schemas.microsoft.com/office/drawing/2014/main" id="{E612FF93-1E42-A3A2-7FB4-C958CFB1C2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E620FF-5176-7DE5-DAF4-F4B6EAE60261}"/>
              </a:ext>
            </a:extLst>
          </p:cNvPr>
          <p:cNvSpPr>
            <a:spLocks noGrp="1"/>
          </p:cNvSpPr>
          <p:nvPr>
            <p:ph type="sldNum" sz="quarter" idx="12"/>
          </p:nvPr>
        </p:nvSpPr>
        <p:spPr/>
        <p:txBody>
          <a:bodyPr/>
          <a:lstStyle/>
          <a:p>
            <a:fld id="{3AF58816-A772-4F1B-8DF7-C178E3FFBDF7}" type="slidenum">
              <a:rPr lang="en-US" smtClean="0"/>
              <a:t>‹#›</a:t>
            </a:fld>
            <a:endParaRPr lang="en-US"/>
          </a:p>
        </p:txBody>
      </p:sp>
    </p:spTree>
    <p:extLst>
      <p:ext uri="{BB962C8B-B14F-4D97-AF65-F5344CB8AC3E}">
        <p14:creationId xmlns:p14="http://schemas.microsoft.com/office/powerpoint/2010/main" val="2206648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2881C-63C3-6097-E98F-7BE3C8C650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67B1F8-82B4-8885-2B9F-DD4AD01117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1E1C07-BE72-3151-05F0-F0B1C2055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FCC0D3-B225-0BB9-96E6-242CD208FFF6}"/>
              </a:ext>
            </a:extLst>
          </p:cNvPr>
          <p:cNvSpPr>
            <a:spLocks noGrp="1"/>
          </p:cNvSpPr>
          <p:nvPr>
            <p:ph type="dt" sz="half" idx="10"/>
          </p:nvPr>
        </p:nvSpPr>
        <p:spPr/>
        <p:txBody>
          <a:bodyPr/>
          <a:lstStyle/>
          <a:p>
            <a:fld id="{50B63831-FE3E-48D8-862F-F8F1761B83C8}" type="datetimeFigureOut">
              <a:rPr lang="en-US" smtClean="0"/>
              <a:t>11/18/2022</a:t>
            </a:fld>
            <a:endParaRPr lang="en-US"/>
          </a:p>
        </p:txBody>
      </p:sp>
      <p:sp>
        <p:nvSpPr>
          <p:cNvPr id="6" name="Footer Placeholder 5">
            <a:extLst>
              <a:ext uri="{FF2B5EF4-FFF2-40B4-BE49-F238E27FC236}">
                <a16:creationId xmlns:a16="http://schemas.microsoft.com/office/drawing/2014/main" id="{003158BF-69CD-EB7B-4D7B-AA094C7993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86FB8D-C45F-175D-37B4-7A096B7E93E6}"/>
              </a:ext>
            </a:extLst>
          </p:cNvPr>
          <p:cNvSpPr>
            <a:spLocks noGrp="1"/>
          </p:cNvSpPr>
          <p:nvPr>
            <p:ph type="sldNum" sz="quarter" idx="12"/>
          </p:nvPr>
        </p:nvSpPr>
        <p:spPr/>
        <p:txBody>
          <a:bodyPr/>
          <a:lstStyle/>
          <a:p>
            <a:fld id="{3AF58816-A772-4F1B-8DF7-C178E3FFBDF7}" type="slidenum">
              <a:rPr lang="en-US" smtClean="0"/>
              <a:t>‹#›</a:t>
            </a:fld>
            <a:endParaRPr lang="en-US"/>
          </a:p>
        </p:txBody>
      </p:sp>
    </p:spTree>
    <p:extLst>
      <p:ext uri="{BB962C8B-B14F-4D97-AF65-F5344CB8AC3E}">
        <p14:creationId xmlns:p14="http://schemas.microsoft.com/office/powerpoint/2010/main" val="3596083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8DBD9-EC83-706D-6DEB-7B49B84317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6D691C-29A5-8FB9-2DA0-79901089B3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6DC40E-0D87-34FC-B69E-3EE6D7E826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347678-55ED-AF04-E84C-BC90BE11C73D}"/>
              </a:ext>
            </a:extLst>
          </p:cNvPr>
          <p:cNvSpPr>
            <a:spLocks noGrp="1"/>
          </p:cNvSpPr>
          <p:nvPr>
            <p:ph type="dt" sz="half" idx="10"/>
          </p:nvPr>
        </p:nvSpPr>
        <p:spPr/>
        <p:txBody>
          <a:bodyPr/>
          <a:lstStyle/>
          <a:p>
            <a:fld id="{50B63831-FE3E-48D8-862F-F8F1761B83C8}" type="datetimeFigureOut">
              <a:rPr lang="en-US" smtClean="0"/>
              <a:t>11/18/2022</a:t>
            </a:fld>
            <a:endParaRPr lang="en-US"/>
          </a:p>
        </p:txBody>
      </p:sp>
      <p:sp>
        <p:nvSpPr>
          <p:cNvPr id="6" name="Footer Placeholder 5">
            <a:extLst>
              <a:ext uri="{FF2B5EF4-FFF2-40B4-BE49-F238E27FC236}">
                <a16:creationId xmlns:a16="http://schemas.microsoft.com/office/drawing/2014/main" id="{4DF48C89-CEF5-4626-D28C-7632B85FD8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49A668-CB0E-DF41-F5DB-32A51D84D1EB}"/>
              </a:ext>
            </a:extLst>
          </p:cNvPr>
          <p:cNvSpPr>
            <a:spLocks noGrp="1"/>
          </p:cNvSpPr>
          <p:nvPr>
            <p:ph type="sldNum" sz="quarter" idx="12"/>
          </p:nvPr>
        </p:nvSpPr>
        <p:spPr/>
        <p:txBody>
          <a:bodyPr/>
          <a:lstStyle/>
          <a:p>
            <a:fld id="{3AF58816-A772-4F1B-8DF7-C178E3FFBDF7}" type="slidenum">
              <a:rPr lang="en-US" smtClean="0"/>
              <a:t>‹#›</a:t>
            </a:fld>
            <a:endParaRPr lang="en-US"/>
          </a:p>
        </p:txBody>
      </p:sp>
    </p:spTree>
    <p:extLst>
      <p:ext uri="{BB962C8B-B14F-4D97-AF65-F5344CB8AC3E}">
        <p14:creationId xmlns:p14="http://schemas.microsoft.com/office/powerpoint/2010/main" val="1209621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28CA1A-3232-91FC-B13B-FA5C500BA0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F253D8-782A-ABE6-6FA7-3BFA4F45F7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F48BF5-0742-1EDE-0AF2-7AFD30EEAD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B63831-FE3E-48D8-862F-F8F1761B83C8}" type="datetimeFigureOut">
              <a:rPr lang="en-US" smtClean="0"/>
              <a:t>11/18/2022</a:t>
            </a:fld>
            <a:endParaRPr lang="en-US"/>
          </a:p>
        </p:txBody>
      </p:sp>
      <p:sp>
        <p:nvSpPr>
          <p:cNvPr id="5" name="Footer Placeholder 4">
            <a:extLst>
              <a:ext uri="{FF2B5EF4-FFF2-40B4-BE49-F238E27FC236}">
                <a16:creationId xmlns:a16="http://schemas.microsoft.com/office/drawing/2014/main" id="{F4A26474-0D8B-47A0-EB80-D9F791604B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D5A00E-D31B-BF28-B309-7CC021DB22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F58816-A772-4F1B-8DF7-C178E3FFBDF7}" type="slidenum">
              <a:rPr lang="en-US" smtClean="0"/>
              <a:t>‹#›</a:t>
            </a:fld>
            <a:endParaRPr lang="en-US"/>
          </a:p>
        </p:txBody>
      </p:sp>
    </p:spTree>
    <p:extLst>
      <p:ext uri="{BB962C8B-B14F-4D97-AF65-F5344CB8AC3E}">
        <p14:creationId xmlns:p14="http://schemas.microsoft.com/office/powerpoint/2010/main" val="559627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4EA90B8-D075-3072-14A0-BFD4FF38B7BD}"/>
              </a:ext>
            </a:extLst>
          </p:cNvPr>
          <p:cNvSpPr>
            <a:spLocks noGrp="1"/>
          </p:cNvSpPr>
          <p:nvPr>
            <p:ph type="subTitle" idx="1"/>
          </p:nvPr>
        </p:nvSpPr>
        <p:spPr>
          <a:xfrm>
            <a:off x="1524000" y="734291"/>
            <a:ext cx="9144000" cy="5818909"/>
          </a:xfrm>
        </p:spPr>
        <p:txBody>
          <a:bodyPr/>
          <a:lstStyle/>
          <a:p>
            <a:pPr marL="342900" indent="-342900" algn="l">
              <a:buFont typeface="Wingdings" panose="05000000000000000000" pitchFamily="2" charset="2"/>
              <a:buChar char="q"/>
            </a:pPr>
            <a:r>
              <a:rPr lang="en-US" dirty="0"/>
              <a:t>What is Data Dictionary</a:t>
            </a:r>
          </a:p>
          <a:p>
            <a:pPr marL="342900" indent="-342900" algn="l">
              <a:buFont typeface="Wingdings" panose="05000000000000000000" pitchFamily="2" charset="2"/>
              <a:buChar char="q"/>
            </a:pPr>
            <a:r>
              <a:rPr lang="en-US" dirty="0"/>
              <a:t>Types of Data Dictionary</a:t>
            </a:r>
          </a:p>
          <a:p>
            <a:pPr marL="342900" indent="-342900" algn="l">
              <a:buFont typeface="Wingdings" panose="05000000000000000000" pitchFamily="2" charset="2"/>
              <a:buChar char="q"/>
            </a:pPr>
            <a:r>
              <a:rPr lang="en-US" dirty="0"/>
              <a:t>Advantages</a:t>
            </a:r>
          </a:p>
        </p:txBody>
      </p:sp>
    </p:spTree>
    <p:extLst>
      <p:ext uri="{BB962C8B-B14F-4D97-AF65-F5344CB8AC3E}">
        <p14:creationId xmlns:p14="http://schemas.microsoft.com/office/powerpoint/2010/main" val="2871475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8A2F8-2F1E-04A8-BC5F-9DEC4D920FCC}"/>
              </a:ext>
            </a:extLst>
          </p:cNvPr>
          <p:cNvSpPr>
            <a:spLocks noGrp="1"/>
          </p:cNvSpPr>
          <p:nvPr>
            <p:ph type="title"/>
          </p:nvPr>
        </p:nvSpPr>
        <p:spPr>
          <a:xfrm>
            <a:off x="838200" y="365125"/>
            <a:ext cx="10515600" cy="815975"/>
          </a:xfrm>
        </p:spPr>
        <p:txBody>
          <a:bodyPr>
            <a:normAutofit/>
          </a:bodyPr>
          <a:lstStyle/>
          <a:p>
            <a:pPr algn="ctr"/>
            <a:r>
              <a:rPr lang="en-US" sz="3200" b="1" dirty="0">
                <a:latin typeface="Times New Roman" panose="02020603050405020304" pitchFamily="18" charset="0"/>
                <a:cs typeface="Times New Roman" panose="02020603050405020304" pitchFamily="18" charset="0"/>
              </a:rPr>
              <a:t>What is data dictionary</a:t>
            </a:r>
          </a:p>
        </p:txBody>
      </p:sp>
      <p:sp>
        <p:nvSpPr>
          <p:cNvPr id="3" name="Content Placeholder 2">
            <a:extLst>
              <a:ext uri="{FF2B5EF4-FFF2-40B4-BE49-F238E27FC236}">
                <a16:creationId xmlns:a16="http://schemas.microsoft.com/office/drawing/2014/main" id="{B965852E-6096-BFEB-4432-3D71459DE432}"/>
              </a:ext>
            </a:extLst>
          </p:cNvPr>
          <p:cNvSpPr>
            <a:spLocks noGrp="1"/>
          </p:cNvSpPr>
          <p:nvPr>
            <p:ph idx="1"/>
          </p:nvPr>
        </p:nvSpPr>
        <p:spPr>
          <a:xfrm>
            <a:off x="838200" y="1253331"/>
            <a:ext cx="10515600" cy="4351338"/>
          </a:xfrm>
        </p:spPr>
        <p:txBody>
          <a:bodyPr/>
          <a:lstStyle/>
          <a:p>
            <a:pPr marL="342900" marR="0" lvl="0" indent="-342900" algn="just">
              <a:lnSpc>
                <a:spcPct val="150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Data dictionary contains metadata i.e. data about database.</a:t>
            </a:r>
          </a:p>
          <a:p>
            <a:pPr marL="342900" marR="0" lvl="0" indent="-342900" algn="just">
              <a:lnSpc>
                <a:spcPct val="150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It contains information such as what is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in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database, who is allowed to access it, where is database physically stored etc.</a:t>
            </a:r>
          </a:p>
          <a:p>
            <a:pPr marL="342900" indent="-342900" algn="just">
              <a:lnSpc>
                <a:spcPct val="150000"/>
              </a:lnSpc>
              <a:spcBef>
                <a:spcPts val="0"/>
              </a:spcBef>
              <a:buFont typeface="Symbol" panose="05050102010706020507" pitchFamily="18" charset="2"/>
              <a:buChar char=""/>
            </a:pPr>
            <a:r>
              <a:rPr lang="en-US" sz="2000" dirty="0">
                <a:latin typeface="Times New Roman" panose="02020603050405020304" pitchFamily="18" charset="0"/>
                <a:cs typeface="Times New Roman" panose="02020603050405020304" pitchFamily="18" charset="0"/>
              </a:rPr>
              <a:t>A data dictionary is also called a metadata repository.</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It plays an important role in building a database.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15948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04354-0D95-B50F-C0E5-84C7940986A5}"/>
              </a:ext>
            </a:extLst>
          </p:cNvPr>
          <p:cNvSpPr>
            <a:spLocks noGrp="1"/>
          </p:cNvSpPr>
          <p:nvPr>
            <p:ph type="title"/>
          </p:nvPr>
        </p:nvSpPr>
        <p:spPr>
          <a:xfrm>
            <a:off x="838200" y="152401"/>
            <a:ext cx="10515600" cy="471054"/>
          </a:xfrm>
        </p:spPr>
        <p:txBody>
          <a:bodyPr>
            <a:normAutofit fontScale="90000"/>
          </a:bodyPr>
          <a:lstStyle/>
          <a:p>
            <a:pPr algn="ctr"/>
            <a:r>
              <a:rPr lang="en-US" sz="3200" b="1" dirty="0">
                <a:latin typeface="Times New Roman" panose="02020603050405020304" pitchFamily="18" charset="0"/>
                <a:cs typeface="Times New Roman" panose="02020603050405020304" pitchFamily="18" charset="0"/>
              </a:rPr>
              <a:t>Example:</a:t>
            </a:r>
          </a:p>
        </p:txBody>
      </p:sp>
      <p:graphicFrame>
        <p:nvGraphicFramePr>
          <p:cNvPr id="4" name="Table 4">
            <a:extLst>
              <a:ext uri="{FF2B5EF4-FFF2-40B4-BE49-F238E27FC236}">
                <a16:creationId xmlns:a16="http://schemas.microsoft.com/office/drawing/2014/main" id="{89B35897-5420-5E0C-752E-5F96C02E5AD6}"/>
              </a:ext>
            </a:extLst>
          </p:cNvPr>
          <p:cNvGraphicFramePr>
            <a:graphicFrameLocks noGrp="1"/>
          </p:cNvGraphicFramePr>
          <p:nvPr>
            <p:ph idx="1"/>
            <p:extLst>
              <p:ext uri="{D42A27DB-BD31-4B8C-83A1-F6EECF244321}">
                <p14:modId xmlns:p14="http://schemas.microsoft.com/office/powerpoint/2010/main" val="778961570"/>
              </p:ext>
            </p:extLst>
          </p:nvPr>
        </p:nvGraphicFramePr>
        <p:xfrm>
          <a:off x="1004454" y="823202"/>
          <a:ext cx="10183090" cy="2719623"/>
        </p:xfrm>
        <a:graphic>
          <a:graphicData uri="http://schemas.openxmlformats.org/drawingml/2006/table">
            <a:tbl>
              <a:tblPr firstRow="1" bandRow="1">
                <a:tableStyleId>{5C22544A-7EE6-4342-B048-85BDC9FD1C3A}</a:tableStyleId>
              </a:tblPr>
              <a:tblGrid>
                <a:gridCol w="2036618">
                  <a:extLst>
                    <a:ext uri="{9D8B030D-6E8A-4147-A177-3AD203B41FA5}">
                      <a16:colId xmlns:a16="http://schemas.microsoft.com/office/drawing/2014/main" val="4250673114"/>
                    </a:ext>
                  </a:extLst>
                </a:gridCol>
                <a:gridCol w="2036618">
                  <a:extLst>
                    <a:ext uri="{9D8B030D-6E8A-4147-A177-3AD203B41FA5}">
                      <a16:colId xmlns:a16="http://schemas.microsoft.com/office/drawing/2014/main" val="3523571177"/>
                    </a:ext>
                  </a:extLst>
                </a:gridCol>
                <a:gridCol w="2036618">
                  <a:extLst>
                    <a:ext uri="{9D8B030D-6E8A-4147-A177-3AD203B41FA5}">
                      <a16:colId xmlns:a16="http://schemas.microsoft.com/office/drawing/2014/main" val="237188731"/>
                    </a:ext>
                  </a:extLst>
                </a:gridCol>
                <a:gridCol w="2036618">
                  <a:extLst>
                    <a:ext uri="{9D8B030D-6E8A-4147-A177-3AD203B41FA5}">
                      <a16:colId xmlns:a16="http://schemas.microsoft.com/office/drawing/2014/main" val="2273231968"/>
                    </a:ext>
                  </a:extLst>
                </a:gridCol>
                <a:gridCol w="2036618">
                  <a:extLst>
                    <a:ext uri="{9D8B030D-6E8A-4147-A177-3AD203B41FA5}">
                      <a16:colId xmlns:a16="http://schemas.microsoft.com/office/drawing/2014/main" val="3686597326"/>
                    </a:ext>
                  </a:extLst>
                </a:gridCol>
              </a:tblGrid>
              <a:tr h="332261">
                <a:tc>
                  <a:txBody>
                    <a:bodyPr/>
                    <a:lstStyle/>
                    <a:p>
                      <a:r>
                        <a:rPr lang="en-US" b="1" dirty="0">
                          <a:latin typeface="+mn-lt"/>
                          <a:cs typeface="Times New Roman" panose="02020603050405020304" pitchFamily="18" charset="0"/>
                        </a:rPr>
                        <a:t>Client_id</a:t>
                      </a:r>
                    </a:p>
                  </a:txBody>
                  <a:tcPr/>
                </a:tc>
                <a:tc>
                  <a:txBody>
                    <a:bodyPr/>
                    <a:lstStyle/>
                    <a:p>
                      <a:r>
                        <a:rPr lang="en-US" b="1" dirty="0">
                          <a:latin typeface="+mn-lt"/>
                          <a:cs typeface="Times New Roman" panose="02020603050405020304" pitchFamily="18" charset="0"/>
                        </a:rPr>
                        <a:t>Client_name</a:t>
                      </a:r>
                    </a:p>
                  </a:txBody>
                  <a:tcPr/>
                </a:tc>
                <a:tc>
                  <a:txBody>
                    <a:bodyPr/>
                    <a:lstStyle/>
                    <a:p>
                      <a:r>
                        <a:rPr lang="en-US" b="1" dirty="0">
                          <a:latin typeface="+mn-lt"/>
                          <a:cs typeface="Times New Roman" panose="02020603050405020304" pitchFamily="18" charset="0"/>
                        </a:rPr>
                        <a:t>Password</a:t>
                      </a:r>
                    </a:p>
                  </a:txBody>
                  <a:tcPr/>
                </a:tc>
                <a:tc>
                  <a:txBody>
                    <a:bodyPr/>
                    <a:lstStyle/>
                    <a:p>
                      <a:r>
                        <a:rPr lang="en-US" b="1" dirty="0">
                          <a:latin typeface="+mn-lt"/>
                          <a:cs typeface="Times New Roman" panose="02020603050405020304" pitchFamily="18" charset="0"/>
                        </a:rPr>
                        <a:t>Contact no</a:t>
                      </a:r>
                    </a:p>
                  </a:txBody>
                  <a:tcPr/>
                </a:tc>
                <a:tc>
                  <a:txBody>
                    <a:bodyPr/>
                    <a:lstStyle/>
                    <a:p>
                      <a:r>
                        <a:rPr lang="en-US" b="1" dirty="0">
                          <a:latin typeface="+mn-lt"/>
                          <a:cs typeface="Times New Roman" panose="02020603050405020304" pitchFamily="18" charset="0"/>
                        </a:rPr>
                        <a:t>Email</a:t>
                      </a:r>
                    </a:p>
                  </a:txBody>
                  <a:tcPr/>
                </a:tc>
                <a:extLst>
                  <a:ext uri="{0D108BD9-81ED-4DB2-BD59-A6C34878D82A}">
                    <a16:rowId xmlns:a16="http://schemas.microsoft.com/office/drawing/2014/main" val="2383457541"/>
                  </a:ext>
                </a:extLst>
              </a:tr>
              <a:tr h="332261">
                <a:tc>
                  <a:txBody>
                    <a:bodyPr/>
                    <a:lstStyle/>
                    <a:p>
                      <a:r>
                        <a:rPr lang="en-US" b="0" dirty="0">
                          <a:latin typeface="+mn-lt"/>
                          <a:cs typeface="Times New Roman" panose="02020603050405020304" pitchFamily="18" charset="0"/>
                        </a:rPr>
                        <a:t>1</a:t>
                      </a:r>
                    </a:p>
                  </a:txBody>
                  <a:tcPr/>
                </a:tc>
                <a:tc>
                  <a:txBody>
                    <a:bodyPr/>
                    <a:lstStyle/>
                    <a:p>
                      <a:r>
                        <a:rPr lang="en-US" b="0" dirty="0">
                          <a:latin typeface="+mn-lt"/>
                          <a:cs typeface="Times New Roman" panose="02020603050405020304" pitchFamily="18" charset="0"/>
                        </a:rPr>
                        <a:t>Ram</a:t>
                      </a:r>
                    </a:p>
                  </a:txBody>
                  <a:tcPr/>
                </a:tc>
                <a:tc>
                  <a:txBody>
                    <a:bodyPr/>
                    <a:lstStyle/>
                    <a:p>
                      <a:r>
                        <a:rPr lang="en-US" b="0" dirty="0">
                          <a:latin typeface="+mn-lt"/>
                          <a:cs typeface="Times New Roman" panose="02020603050405020304" pitchFamily="18" charset="0"/>
                        </a:rPr>
                        <a:t>12345</a:t>
                      </a:r>
                    </a:p>
                  </a:txBody>
                  <a:tcPr/>
                </a:tc>
                <a:tc>
                  <a:txBody>
                    <a:bodyPr/>
                    <a:lstStyle/>
                    <a:p>
                      <a:r>
                        <a:rPr lang="en-US" b="0" dirty="0">
                          <a:latin typeface="+mn-lt"/>
                          <a:cs typeface="Times New Roman" panose="02020603050405020304" pitchFamily="18" charset="0"/>
                        </a:rPr>
                        <a:t>111 111 111</a:t>
                      </a:r>
                    </a:p>
                  </a:txBody>
                  <a:tcPr/>
                </a:tc>
                <a:tc>
                  <a:txBody>
                    <a:bodyPr/>
                    <a:lstStyle/>
                    <a:p>
                      <a:r>
                        <a:rPr lang="en-US" b="0" dirty="0">
                          <a:latin typeface="+mn-lt"/>
                          <a:cs typeface="Times New Roman" panose="02020603050405020304" pitchFamily="18" charset="0"/>
                        </a:rPr>
                        <a:t>ram@email.com</a:t>
                      </a:r>
                    </a:p>
                  </a:txBody>
                  <a:tcPr/>
                </a:tc>
                <a:extLst>
                  <a:ext uri="{0D108BD9-81ED-4DB2-BD59-A6C34878D82A}">
                    <a16:rowId xmlns:a16="http://schemas.microsoft.com/office/drawing/2014/main" val="3316455016"/>
                  </a:ext>
                </a:extLst>
              </a:tr>
              <a:tr h="581457">
                <a:tc>
                  <a:txBody>
                    <a:bodyPr/>
                    <a:lstStyle/>
                    <a:p>
                      <a:r>
                        <a:rPr lang="en-US" b="0" dirty="0">
                          <a:latin typeface="+mn-lt"/>
                          <a:cs typeface="Times New Roman" panose="02020603050405020304" pitchFamily="18" charset="0"/>
                        </a:rPr>
                        <a:t>2</a:t>
                      </a:r>
                    </a:p>
                  </a:txBody>
                  <a:tcPr/>
                </a:tc>
                <a:tc>
                  <a:txBody>
                    <a:bodyPr/>
                    <a:lstStyle/>
                    <a:p>
                      <a:r>
                        <a:rPr lang="en-US" b="0" dirty="0">
                          <a:latin typeface="+mn-lt"/>
                          <a:cs typeface="Times New Roman" panose="02020603050405020304" pitchFamily="18" charset="0"/>
                        </a:rPr>
                        <a:t>Hari</a:t>
                      </a:r>
                    </a:p>
                  </a:txBody>
                  <a:tcPr/>
                </a:tc>
                <a:tc>
                  <a:txBody>
                    <a:bodyPr/>
                    <a:lstStyle/>
                    <a:p>
                      <a:r>
                        <a:rPr lang="en-US" b="0" dirty="0">
                          <a:latin typeface="+mn-lt"/>
                          <a:cs typeface="Times New Roman" panose="02020603050405020304" pitchFamily="18" charset="0"/>
                        </a:rPr>
                        <a:t>Abcde</a:t>
                      </a:r>
                    </a:p>
                  </a:txBody>
                  <a:tcPr/>
                </a:tc>
                <a:tc>
                  <a:txBody>
                    <a:bodyPr/>
                    <a:lstStyle/>
                    <a:p>
                      <a:r>
                        <a:rPr lang="en-US" b="0" dirty="0">
                          <a:latin typeface="+mn-lt"/>
                          <a:cs typeface="Times New Roman" panose="02020603050405020304" pitchFamily="18" charset="0"/>
                        </a:rPr>
                        <a:t>222 222 222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latin typeface="+mn-lt"/>
                          <a:cs typeface="Times New Roman" panose="02020603050405020304" pitchFamily="18" charset="0"/>
                        </a:rPr>
                        <a:t>hari@email.com</a:t>
                      </a:r>
                    </a:p>
                    <a:p>
                      <a:endParaRPr lang="en-US" b="0" dirty="0">
                        <a:latin typeface="+mn-lt"/>
                        <a:cs typeface="Times New Roman" panose="02020603050405020304" pitchFamily="18" charset="0"/>
                      </a:endParaRPr>
                    </a:p>
                  </a:txBody>
                  <a:tcPr/>
                </a:tc>
                <a:extLst>
                  <a:ext uri="{0D108BD9-81ED-4DB2-BD59-A6C34878D82A}">
                    <a16:rowId xmlns:a16="http://schemas.microsoft.com/office/drawing/2014/main" val="1022070731"/>
                  </a:ext>
                </a:extLst>
              </a:tr>
              <a:tr h="581457">
                <a:tc>
                  <a:txBody>
                    <a:bodyPr/>
                    <a:lstStyle/>
                    <a:p>
                      <a:r>
                        <a:rPr lang="en-US" b="0" dirty="0">
                          <a:latin typeface="+mn-lt"/>
                          <a:cs typeface="Times New Roman" panose="02020603050405020304" pitchFamily="18" charset="0"/>
                        </a:rPr>
                        <a:t>3</a:t>
                      </a:r>
                    </a:p>
                  </a:txBody>
                  <a:tcPr/>
                </a:tc>
                <a:tc>
                  <a:txBody>
                    <a:bodyPr/>
                    <a:lstStyle/>
                    <a:p>
                      <a:r>
                        <a:rPr lang="en-US" b="0" dirty="0">
                          <a:latin typeface="+mn-lt"/>
                          <a:cs typeface="Times New Roman" panose="02020603050405020304" pitchFamily="18" charset="0"/>
                        </a:rPr>
                        <a:t>Raju</a:t>
                      </a:r>
                    </a:p>
                  </a:txBody>
                  <a:tcPr/>
                </a:tc>
                <a:tc>
                  <a:txBody>
                    <a:bodyPr/>
                    <a:lstStyle/>
                    <a:p>
                      <a:r>
                        <a:rPr lang="en-US" b="0" dirty="0">
                          <a:latin typeface="+mn-lt"/>
                          <a:cs typeface="Times New Roman" panose="02020603050405020304" pitchFamily="18" charset="0"/>
                        </a:rPr>
                        <a:t>53421</a:t>
                      </a:r>
                    </a:p>
                  </a:txBody>
                  <a:tcPr/>
                </a:tc>
                <a:tc>
                  <a:txBody>
                    <a:bodyPr/>
                    <a:lstStyle/>
                    <a:p>
                      <a:r>
                        <a:rPr lang="en-US" b="0" dirty="0">
                          <a:latin typeface="+mn-lt"/>
                          <a:cs typeface="Times New Roman" panose="02020603050405020304" pitchFamily="18" charset="0"/>
                        </a:rPr>
                        <a:t>333 333 333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latin typeface="+mn-lt"/>
                          <a:cs typeface="Times New Roman" panose="02020603050405020304" pitchFamily="18" charset="0"/>
                        </a:rPr>
                        <a:t>raju@email.com</a:t>
                      </a:r>
                    </a:p>
                    <a:p>
                      <a:endParaRPr lang="en-US" b="0" dirty="0">
                        <a:latin typeface="+mn-lt"/>
                        <a:cs typeface="Times New Roman" panose="02020603050405020304" pitchFamily="18" charset="0"/>
                      </a:endParaRPr>
                    </a:p>
                  </a:txBody>
                  <a:tcPr/>
                </a:tc>
                <a:extLst>
                  <a:ext uri="{0D108BD9-81ED-4DB2-BD59-A6C34878D82A}">
                    <a16:rowId xmlns:a16="http://schemas.microsoft.com/office/drawing/2014/main" val="2881887557"/>
                  </a:ext>
                </a:extLst>
              </a:tr>
              <a:tr h="707943">
                <a:tc>
                  <a:txBody>
                    <a:bodyPr/>
                    <a:lstStyle/>
                    <a:p>
                      <a:r>
                        <a:rPr lang="en-US" b="0" dirty="0">
                          <a:latin typeface="+mn-lt"/>
                          <a:cs typeface="Times New Roman" panose="02020603050405020304" pitchFamily="18" charset="0"/>
                        </a:rPr>
                        <a:t>4</a:t>
                      </a:r>
                    </a:p>
                  </a:txBody>
                  <a:tcPr/>
                </a:tc>
                <a:tc>
                  <a:txBody>
                    <a:bodyPr/>
                    <a:lstStyle/>
                    <a:p>
                      <a:r>
                        <a:rPr lang="en-US" b="0" dirty="0">
                          <a:latin typeface="+mn-lt"/>
                          <a:cs typeface="Times New Roman" panose="02020603050405020304" pitchFamily="18" charset="0"/>
                        </a:rPr>
                        <a:t>Mohan</a:t>
                      </a:r>
                    </a:p>
                  </a:txBody>
                  <a:tcPr/>
                </a:tc>
                <a:tc>
                  <a:txBody>
                    <a:bodyPr/>
                    <a:lstStyle/>
                    <a:p>
                      <a:r>
                        <a:rPr lang="en-US" b="0" dirty="0">
                          <a:latin typeface="+mn-lt"/>
                          <a:cs typeface="Times New Roman" panose="02020603050405020304" pitchFamily="18" charset="0"/>
                        </a:rPr>
                        <a:t>23234</a:t>
                      </a:r>
                    </a:p>
                  </a:txBody>
                  <a:tcPr/>
                </a:tc>
                <a:tc>
                  <a:txBody>
                    <a:bodyPr/>
                    <a:lstStyle/>
                    <a:p>
                      <a:r>
                        <a:rPr lang="en-US" b="0" dirty="0">
                          <a:latin typeface="+mn-lt"/>
                          <a:cs typeface="Times New Roman" panose="02020603050405020304" pitchFamily="18" charset="0"/>
                        </a:rPr>
                        <a:t>444 444 444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latin typeface="+mn-lt"/>
                          <a:cs typeface="Times New Roman" panose="02020603050405020304" pitchFamily="18" charset="0"/>
                        </a:rPr>
                        <a:t>mohan@email.com</a:t>
                      </a:r>
                    </a:p>
                    <a:p>
                      <a:endParaRPr lang="en-US" b="0" dirty="0">
                        <a:latin typeface="+mn-lt"/>
                        <a:cs typeface="Times New Roman" panose="02020603050405020304" pitchFamily="18" charset="0"/>
                      </a:endParaRPr>
                    </a:p>
                  </a:txBody>
                  <a:tcPr/>
                </a:tc>
                <a:extLst>
                  <a:ext uri="{0D108BD9-81ED-4DB2-BD59-A6C34878D82A}">
                    <a16:rowId xmlns:a16="http://schemas.microsoft.com/office/drawing/2014/main" val="939206534"/>
                  </a:ext>
                </a:extLst>
              </a:tr>
            </a:tbl>
          </a:graphicData>
        </a:graphic>
      </p:graphicFrame>
      <p:graphicFrame>
        <p:nvGraphicFramePr>
          <p:cNvPr id="8" name="Table 8">
            <a:extLst>
              <a:ext uri="{FF2B5EF4-FFF2-40B4-BE49-F238E27FC236}">
                <a16:creationId xmlns:a16="http://schemas.microsoft.com/office/drawing/2014/main" id="{81027646-5D77-D105-D9D2-591048178EBA}"/>
              </a:ext>
            </a:extLst>
          </p:cNvPr>
          <p:cNvGraphicFramePr>
            <a:graphicFrameLocks noGrp="1"/>
          </p:cNvGraphicFramePr>
          <p:nvPr>
            <p:extLst>
              <p:ext uri="{D42A27DB-BD31-4B8C-83A1-F6EECF244321}">
                <p14:modId xmlns:p14="http://schemas.microsoft.com/office/powerpoint/2010/main" val="532649675"/>
              </p:ext>
            </p:extLst>
          </p:nvPr>
        </p:nvGraphicFramePr>
        <p:xfrm>
          <a:off x="615142" y="3742573"/>
          <a:ext cx="10961715" cy="2928390"/>
        </p:xfrm>
        <a:graphic>
          <a:graphicData uri="http://schemas.openxmlformats.org/drawingml/2006/table">
            <a:tbl>
              <a:tblPr firstRow="1" bandRow="1">
                <a:tableStyleId>{21E4AEA4-8DFA-4A89-87EB-49C32662AFE0}</a:tableStyleId>
              </a:tblPr>
              <a:tblGrid>
                <a:gridCol w="2192343">
                  <a:extLst>
                    <a:ext uri="{9D8B030D-6E8A-4147-A177-3AD203B41FA5}">
                      <a16:colId xmlns:a16="http://schemas.microsoft.com/office/drawing/2014/main" val="1051715140"/>
                    </a:ext>
                  </a:extLst>
                </a:gridCol>
                <a:gridCol w="2192343">
                  <a:extLst>
                    <a:ext uri="{9D8B030D-6E8A-4147-A177-3AD203B41FA5}">
                      <a16:colId xmlns:a16="http://schemas.microsoft.com/office/drawing/2014/main" val="2901135036"/>
                    </a:ext>
                  </a:extLst>
                </a:gridCol>
                <a:gridCol w="2192343">
                  <a:extLst>
                    <a:ext uri="{9D8B030D-6E8A-4147-A177-3AD203B41FA5}">
                      <a16:colId xmlns:a16="http://schemas.microsoft.com/office/drawing/2014/main" val="2442153853"/>
                    </a:ext>
                  </a:extLst>
                </a:gridCol>
                <a:gridCol w="2192343">
                  <a:extLst>
                    <a:ext uri="{9D8B030D-6E8A-4147-A177-3AD203B41FA5}">
                      <a16:colId xmlns:a16="http://schemas.microsoft.com/office/drawing/2014/main" val="2093706591"/>
                    </a:ext>
                  </a:extLst>
                </a:gridCol>
                <a:gridCol w="2192343">
                  <a:extLst>
                    <a:ext uri="{9D8B030D-6E8A-4147-A177-3AD203B41FA5}">
                      <a16:colId xmlns:a16="http://schemas.microsoft.com/office/drawing/2014/main" val="3879325226"/>
                    </a:ext>
                  </a:extLst>
                </a:gridCol>
              </a:tblGrid>
              <a:tr h="457662">
                <a:tc>
                  <a:txBody>
                    <a:bodyPr/>
                    <a:lstStyle/>
                    <a:p>
                      <a:r>
                        <a:rPr lang="en-US" dirty="0"/>
                        <a:t>Field Name</a:t>
                      </a:r>
                    </a:p>
                  </a:txBody>
                  <a:tcPr/>
                </a:tc>
                <a:tc>
                  <a:txBody>
                    <a:bodyPr/>
                    <a:lstStyle/>
                    <a:p>
                      <a:r>
                        <a:rPr lang="en-US" dirty="0"/>
                        <a:t>Data type</a:t>
                      </a:r>
                    </a:p>
                  </a:txBody>
                  <a:tcPr/>
                </a:tc>
                <a:tc>
                  <a:txBody>
                    <a:bodyPr/>
                    <a:lstStyle/>
                    <a:p>
                      <a:r>
                        <a:rPr lang="en-US" dirty="0" err="1"/>
                        <a:t>Fiield</a:t>
                      </a:r>
                      <a:r>
                        <a:rPr lang="en-US" dirty="0"/>
                        <a:t> Length</a:t>
                      </a:r>
                    </a:p>
                  </a:txBody>
                  <a:tcPr/>
                </a:tc>
                <a:tc>
                  <a:txBody>
                    <a:bodyPr/>
                    <a:lstStyle/>
                    <a:p>
                      <a:r>
                        <a:rPr lang="en-US" dirty="0"/>
                        <a:t>Constrains</a:t>
                      </a:r>
                    </a:p>
                  </a:txBody>
                  <a:tcPr/>
                </a:tc>
                <a:tc>
                  <a:txBody>
                    <a:bodyPr/>
                    <a:lstStyle/>
                    <a:p>
                      <a:r>
                        <a:rPr lang="en-US" dirty="0"/>
                        <a:t>Description</a:t>
                      </a:r>
                    </a:p>
                  </a:txBody>
                  <a:tcPr/>
                </a:tc>
                <a:extLst>
                  <a:ext uri="{0D108BD9-81ED-4DB2-BD59-A6C34878D82A}">
                    <a16:rowId xmlns:a16="http://schemas.microsoft.com/office/drawing/2014/main" val="3981348466"/>
                  </a:ext>
                </a:extLst>
              </a:tr>
              <a:tr h="457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rPr>
                        <a:t>Client_id</a:t>
                      </a:r>
                      <a:endParaRPr lang="en-US" sz="1800" b="1" kern="1200" dirty="0">
                        <a:solidFill>
                          <a:schemeClr val="dk1"/>
                        </a:solidFill>
                        <a:latin typeface="+mn-lt"/>
                        <a:ea typeface="+mn-ea"/>
                        <a:cs typeface="Times New Roman" panose="02020603050405020304" pitchFamily="18" charset="0"/>
                      </a:endParaRPr>
                    </a:p>
                  </a:txBody>
                  <a:tcPr/>
                </a:tc>
                <a:tc>
                  <a:txBody>
                    <a:bodyPr/>
                    <a:lstStyle/>
                    <a:p>
                      <a:r>
                        <a:rPr lang="en-US" dirty="0"/>
                        <a:t>Number</a:t>
                      </a:r>
                    </a:p>
                  </a:txBody>
                  <a:tcPr/>
                </a:tc>
                <a:tc>
                  <a:txBody>
                    <a:bodyPr/>
                    <a:lstStyle/>
                    <a:p>
                      <a:r>
                        <a:rPr lang="en-US" dirty="0"/>
                        <a:t>10</a:t>
                      </a:r>
                    </a:p>
                  </a:txBody>
                  <a:tcPr/>
                </a:tc>
                <a:tc>
                  <a:txBody>
                    <a:bodyPr/>
                    <a:lstStyle/>
                    <a:p>
                      <a:r>
                        <a:rPr lang="en-US" dirty="0"/>
                        <a:t>Primary key</a:t>
                      </a:r>
                    </a:p>
                  </a:txBody>
                  <a:tcPr/>
                </a:tc>
                <a:tc>
                  <a:txBody>
                    <a:bodyPr/>
                    <a:lstStyle/>
                    <a:p>
                      <a:r>
                        <a:rPr lang="en-US" dirty="0"/>
                        <a:t>Client id ,Auto generated</a:t>
                      </a:r>
                    </a:p>
                  </a:txBody>
                  <a:tcPr/>
                </a:tc>
                <a:extLst>
                  <a:ext uri="{0D108BD9-81ED-4DB2-BD59-A6C34878D82A}">
                    <a16:rowId xmlns:a16="http://schemas.microsoft.com/office/drawing/2014/main" val="87707924"/>
                  </a:ext>
                </a:extLst>
              </a:tr>
              <a:tr h="457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rPr>
                        <a:t>Client_name</a:t>
                      </a:r>
                      <a:endParaRPr lang="en-US" sz="1800" b="1" kern="1200" dirty="0">
                        <a:solidFill>
                          <a:schemeClr val="dk1"/>
                        </a:solidFill>
                        <a:latin typeface="+mn-lt"/>
                        <a:ea typeface="+mn-ea"/>
                        <a:cs typeface="Times New Roman" panose="02020603050405020304" pitchFamily="18" charset="0"/>
                      </a:endParaRPr>
                    </a:p>
                  </a:txBody>
                  <a:tcPr/>
                </a:tc>
                <a:tc>
                  <a:txBody>
                    <a:bodyPr/>
                    <a:lstStyle/>
                    <a:p>
                      <a:r>
                        <a:rPr lang="en-US" dirty="0"/>
                        <a:t>Varchar</a:t>
                      </a:r>
                    </a:p>
                  </a:txBody>
                  <a:tcPr/>
                </a:tc>
                <a:tc>
                  <a:txBody>
                    <a:bodyPr/>
                    <a:lstStyle/>
                    <a:p>
                      <a:r>
                        <a:rPr lang="en-US" dirty="0"/>
                        <a:t>20</a:t>
                      </a:r>
                    </a:p>
                  </a:txBody>
                  <a:tcPr/>
                </a:tc>
                <a:tc>
                  <a:txBody>
                    <a:bodyPr/>
                    <a:lstStyle/>
                    <a:p>
                      <a:r>
                        <a:rPr lang="en-US" dirty="0"/>
                        <a:t>Not null</a:t>
                      </a:r>
                    </a:p>
                  </a:txBody>
                  <a:tcPr/>
                </a:tc>
                <a:tc>
                  <a:txBody>
                    <a:bodyPr/>
                    <a:lstStyle/>
                    <a:p>
                      <a:r>
                        <a:rPr lang="en-US" dirty="0"/>
                        <a:t>Name of client</a:t>
                      </a:r>
                    </a:p>
                  </a:txBody>
                  <a:tcPr/>
                </a:tc>
                <a:extLst>
                  <a:ext uri="{0D108BD9-81ED-4DB2-BD59-A6C34878D82A}">
                    <a16:rowId xmlns:a16="http://schemas.microsoft.com/office/drawing/2014/main" val="1733456433"/>
                  </a:ext>
                </a:extLst>
              </a:tr>
              <a:tr h="457662">
                <a:tc>
                  <a:txBody>
                    <a:bodyPr/>
                    <a:lstStyle/>
                    <a:p>
                      <a:r>
                        <a:rPr lang="en-US" sz="1800" b="1" kern="1200" dirty="0">
                          <a:solidFill>
                            <a:schemeClr val="dk1"/>
                          </a:solidFill>
                        </a:rPr>
                        <a:t>Password</a:t>
                      </a:r>
                      <a:endParaRPr lang="en-US" sz="1800" b="1" kern="1200" dirty="0">
                        <a:solidFill>
                          <a:schemeClr val="dk1"/>
                        </a:solidFill>
                        <a:latin typeface="+mn-lt"/>
                        <a:ea typeface="+mn-ea"/>
                        <a:cs typeface="Times New Roman" panose="02020603050405020304" pitchFamily="18" charset="0"/>
                      </a:endParaRPr>
                    </a:p>
                  </a:txBody>
                  <a:tcPr/>
                </a:tc>
                <a:tc>
                  <a:txBody>
                    <a:bodyPr/>
                    <a:lstStyle/>
                    <a:p>
                      <a:r>
                        <a:rPr lang="en-US" dirty="0"/>
                        <a:t>Varchar</a:t>
                      </a:r>
                    </a:p>
                  </a:txBody>
                  <a:tcPr/>
                </a:tc>
                <a:tc>
                  <a:txBody>
                    <a:bodyPr/>
                    <a:lstStyle/>
                    <a:p>
                      <a:r>
                        <a:rPr lang="en-US" dirty="0"/>
                        <a:t>30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null</a:t>
                      </a:r>
                    </a:p>
                  </a:txBody>
                  <a:tcPr/>
                </a:tc>
                <a:tc>
                  <a:txBody>
                    <a:bodyPr/>
                    <a:lstStyle/>
                    <a:p>
                      <a:r>
                        <a:rPr lang="en-US" dirty="0"/>
                        <a:t>Login Password</a:t>
                      </a:r>
                    </a:p>
                  </a:txBody>
                  <a:tcPr/>
                </a:tc>
                <a:extLst>
                  <a:ext uri="{0D108BD9-81ED-4DB2-BD59-A6C34878D82A}">
                    <a16:rowId xmlns:a16="http://schemas.microsoft.com/office/drawing/2014/main" val="623264664"/>
                  </a:ext>
                </a:extLst>
              </a:tr>
              <a:tr h="457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rPr>
                        <a:t>Contact no</a:t>
                      </a:r>
                      <a:endParaRPr lang="en-US" sz="1800" b="1" kern="1200" dirty="0">
                        <a:solidFill>
                          <a:schemeClr val="dk1"/>
                        </a:solidFill>
                        <a:latin typeface="+mn-lt"/>
                        <a:ea typeface="+mn-ea"/>
                        <a:cs typeface="Times New Roman" panose="02020603050405020304" pitchFamily="18" charset="0"/>
                      </a:endParaRPr>
                    </a:p>
                  </a:txBody>
                  <a:tcPr/>
                </a:tc>
                <a:tc>
                  <a:txBody>
                    <a:bodyPr/>
                    <a:lstStyle/>
                    <a:p>
                      <a:r>
                        <a:rPr lang="en-US" dirty="0"/>
                        <a:t>Number</a:t>
                      </a:r>
                    </a:p>
                  </a:txBody>
                  <a:tcPr/>
                </a:tc>
                <a:tc>
                  <a:txBody>
                    <a:bodyPr/>
                    <a:lstStyle/>
                    <a:p>
                      <a:r>
                        <a:rPr lang="en-US" dirty="0"/>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null</a:t>
                      </a:r>
                    </a:p>
                  </a:txBody>
                  <a:tcPr/>
                </a:tc>
                <a:tc>
                  <a:txBody>
                    <a:bodyPr/>
                    <a:lstStyle/>
                    <a:p>
                      <a:r>
                        <a:rPr lang="en-US" dirty="0"/>
                        <a:t>Contact of client</a:t>
                      </a:r>
                    </a:p>
                  </a:txBody>
                  <a:tcPr/>
                </a:tc>
                <a:extLst>
                  <a:ext uri="{0D108BD9-81ED-4DB2-BD59-A6C34878D82A}">
                    <a16:rowId xmlns:a16="http://schemas.microsoft.com/office/drawing/2014/main" val="2031296079"/>
                  </a:ext>
                </a:extLst>
              </a:tr>
              <a:tr h="457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rPr>
                        <a:t>Email</a:t>
                      </a:r>
                      <a:endParaRPr lang="en-US" sz="1800" b="1" kern="1200" dirty="0">
                        <a:solidFill>
                          <a:schemeClr val="dk1"/>
                        </a:solidFill>
                        <a:latin typeface="+mn-lt"/>
                        <a:ea typeface="+mn-ea"/>
                        <a:cs typeface="Times New Roman" panose="02020603050405020304" pitchFamily="18" charset="0"/>
                      </a:endParaRPr>
                    </a:p>
                  </a:txBody>
                  <a:tcPr/>
                </a:tc>
                <a:tc>
                  <a:txBody>
                    <a:bodyPr/>
                    <a:lstStyle/>
                    <a:p>
                      <a:r>
                        <a:rPr lang="en-US" dirty="0"/>
                        <a:t>varchar</a:t>
                      </a:r>
                    </a:p>
                  </a:txBody>
                  <a:tcPr/>
                </a:tc>
                <a:tc>
                  <a:txBody>
                    <a:bodyPr/>
                    <a:lstStyle/>
                    <a:p>
                      <a:r>
                        <a:rPr lang="en-US" dirty="0"/>
                        <a:t>40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null</a:t>
                      </a:r>
                    </a:p>
                  </a:txBody>
                  <a:tcPr/>
                </a:tc>
                <a:tc>
                  <a:txBody>
                    <a:bodyPr/>
                    <a:lstStyle/>
                    <a:p>
                      <a:r>
                        <a:rPr lang="en-US" dirty="0"/>
                        <a:t>Client email</a:t>
                      </a:r>
                    </a:p>
                  </a:txBody>
                  <a:tcPr/>
                </a:tc>
                <a:extLst>
                  <a:ext uri="{0D108BD9-81ED-4DB2-BD59-A6C34878D82A}">
                    <a16:rowId xmlns:a16="http://schemas.microsoft.com/office/drawing/2014/main" val="1919241740"/>
                  </a:ext>
                </a:extLst>
              </a:tr>
            </a:tbl>
          </a:graphicData>
        </a:graphic>
      </p:graphicFrame>
    </p:spTree>
    <p:extLst>
      <p:ext uri="{BB962C8B-B14F-4D97-AF65-F5344CB8AC3E}">
        <p14:creationId xmlns:p14="http://schemas.microsoft.com/office/powerpoint/2010/main" val="228211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73E62-A214-B817-9087-9E9E7A087F9C}"/>
              </a:ext>
            </a:extLst>
          </p:cNvPr>
          <p:cNvSpPr>
            <a:spLocks noGrp="1"/>
          </p:cNvSpPr>
          <p:nvPr>
            <p:ph type="title"/>
          </p:nvPr>
        </p:nvSpPr>
        <p:spPr>
          <a:xfrm>
            <a:off x="838200" y="365125"/>
            <a:ext cx="10515600" cy="803275"/>
          </a:xfrm>
        </p:spPr>
        <p:txBody>
          <a:bodyPr>
            <a:normAutofit/>
          </a:bodyPr>
          <a:lstStyle/>
          <a:p>
            <a:r>
              <a:rPr lang="en-US" sz="3200" b="1" dirty="0">
                <a:latin typeface="Times New Roman" panose="02020603050405020304" pitchFamily="18" charset="0"/>
                <a:cs typeface="Times New Roman" panose="02020603050405020304" pitchFamily="18" charset="0"/>
              </a:rPr>
              <a:t>Types of Data Dictionary</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34638C-CF3C-D282-A59A-6BC44CBDBAAA}"/>
              </a:ext>
            </a:extLst>
          </p:cNvPr>
          <p:cNvSpPr>
            <a:spLocks noGrp="1"/>
          </p:cNvSpPr>
          <p:nvPr>
            <p:ph idx="1"/>
          </p:nvPr>
        </p:nvSpPr>
        <p:spPr>
          <a:xfrm>
            <a:off x="838200" y="1168400"/>
            <a:ext cx="10515600" cy="435133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1.Active</a:t>
            </a:r>
          </a:p>
          <a:p>
            <a:pPr>
              <a:lnSpc>
                <a:spcPct val="100000"/>
              </a:lnSpc>
              <a:spcBef>
                <a:spcPts val="0"/>
              </a:spcBef>
              <a:buFont typeface="Wingdings" panose="05000000000000000000" pitchFamily="2" charset="2"/>
              <a:buChar char="q"/>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It may happen that the structure of the database has to be changed, like adding new attributes or removing  older ones. If those changes are updated automatically in the data dictionary by the DBMS,  then the data dictionary is an active one.</a:t>
            </a:r>
          </a:p>
          <a:p>
            <a:pPr>
              <a:lnSpc>
                <a:spcPct val="100000"/>
              </a:lnSpc>
              <a:spcBef>
                <a:spcPts val="0"/>
              </a:spcBef>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It is also known as integrated data dictionary.</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2.Passive</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When the DBMS maintains the data dictionary separately and it has to be updated manually, then the data dictionary is a passive one. </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It is also known as non-integrated data dictionary.</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In this case, there is a chance of mismatch with the database objects and the data dictionary.</a:t>
            </a:r>
          </a:p>
          <a:p>
            <a:pPr>
              <a:buFont typeface="Wingdings" panose="05000000000000000000" pitchFamily="2" charset="2"/>
              <a:buChar char="q"/>
            </a:pPr>
            <a:endParaRPr lang="en-US" dirty="0"/>
          </a:p>
          <a:p>
            <a:pPr marL="0" indent="0">
              <a:buNone/>
            </a:pPr>
            <a:endParaRPr lang="en-US" dirty="0"/>
          </a:p>
        </p:txBody>
      </p:sp>
    </p:spTree>
    <p:extLst>
      <p:ext uri="{BB962C8B-B14F-4D97-AF65-F5344CB8AC3E}">
        <p14:creationId xmlns:p14="http://schemas.microsoft.com/office/powerpoint/2010/main" val="1436145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84A98-33DA-F944-95BD-4717701E5C82}"/>
              </a:ext>
            </a:extLst>
          </p:cNvPr>
          <p:cNvSpPr>
            <a:spLocks noGrp="1"/>
          </p:cNvSpPr>
          <p:nvPr>
            <p:ph type="title"/>
          </p:nvPr>
        </p:nvSpPr>
        <p:spPr>
          <a:xfrm>
            <a:off x="584200" y="703897"/>
            <a:ext cx="10515600" cy="511175"/>
          </a:xfrm>
        </p:spPr>
        <p:txBody>
          <a:bodyPr>
            <a:normAutofit fontScale="90000"/>
          </a:bodyPr>
          <a:lstStyle/>
          <a:p>
            <a:pPr algn="ct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Advantages of Data Dictionary</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F7C3D1F-BE6D-ACC8-63C4-D5D818B7D2A0}"/>
              </a:ext>
            </a:extLst>
          </p:cNvPr>
          <p:cNvSpPr>
            <a:spLocks noGrp="1"/>
          </p:cNvSpPr>
          <p:nvPr>
            <p:ph idx="1"/>
          </p:nvPr>
        </p:nvSpPr>
        <p:spPr>
          <a:xfrm>
            <a:off x="838200" y="1016000"/>
            <a:ext cx="10515600" cy="4882515"/>
          </a:xfrm>
        </p:spPr>
        <p:txBody>
          <a:bodyPr/>
          <a:lstStyle/>
          <a:p>
            <a:pPr marL="0" marR="0" lvl="0" indent="0" algn="just">
              <a:spcBef>
                <a:spcPts val="0"/>
              </a:spcBef>
              <a:spcAft>
                <a:spcPts val="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It gives the well-structured and clear information about the database.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One can analyze the requirement, any redundancy like duplicate columns, tables etc.</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It is very helpful for the administrator or any new DBA to understand the database. Since it has all the information about the database, DBA can easily able to track any chaos in the database.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It is a valuable reference in any organization because it provides documentation.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348435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380</Words>
  <Application>Microsoft Office PowerPoint</Application>
  <PresentationFormat>Widescreen</PresentationFormat>
  <Paragraphs>78</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Symbol</vt:lpstr>
      <vt:lpstr>Times New Roman</vt:lpstr>
      <vt:lpstr>Wingdings</vt:lpstr>
      <vt:lpstr>Office Theme</vt:lpstr>
      <vt:lpstr>PowerPoint Presentation</vt:lpstr>
      <vt:lpstr>What is data dictionary</vt:lpstr>
      <vt:lpstr>Example:</vt:lpstr>
      <vt:lpstr>Types of Data Dictionary</vt:lpstr>
      <vt:lpstr>Advantages of Data Dictionary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romiya dangol</dc:creator>
  <cp:lastModifiedBy>romiya dangol</cp:lastModifiedBy>
  <cp:revision>1</cp:revision>
  <dcterms:created xsi:type="dcterms:W3CDTF">2022-11-18T18:32:54Z</dcterms:created>
  <dcterms:modified xsi:type="dcterms:W3CDTF">2022-11-18T19:40:44Z</dcterms:modified>
</cp:coreProperties>
</file>