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74" r:id="rId4"/>
    <p:sldId id="25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075"/>
    <a:srgbClr val="66CCFF"/>
    <a:srgbClr val="CC3300"/>
    <a:srgbClr val="CC99FF"/>
    <a:srgbClr val="CC66FF"/>
    <a:srgbClr val="FFFF66"/>
    <a:srgbClr val="66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howGuides="1">
      <p:cViewPr varScale="1">
        <p:scale>
          <a:sx n="72" d="100"/>
          <a:sy n="72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BC384-2033-49A6-95BF-1DF227570C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8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75676-6396-4CB3-8209-A29722BA49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3A0FC-C51A-4F7B-9CAC-FA5FDA9540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9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3879F-C145-483E-8B62-4D4A0DFC3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52355-ED25-40CF-BD96-1E3E1E9A6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7DA2B-237F-41E6-882A-2A0B70346C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3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638D1-8184-4CF6-A556-8B9C87B9E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CD6E8-319A-419F-AB00-592ABD2B38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7D64E-6FA4-4F7E-A022-38EA9E2BA5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4619D-644D-4373-A917-2F065D6436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2C93B-80C9-4A02-B2B3-3E864EA7A5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6F30CE-FAEF-4DC3-B20A-DEF837BD11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</a:rPr>
              <a:t>Entity-Relationship</a:t>
            </a:r>
            <a:br>
              <a:rPr lang="en-US" sz="5400" b="1" dirty="0">
                <a:solidFill>
                  <a:srgbClr val="0070C0"/>
                </a:solidFill>
              </a:rPr>
            </a:br>
            <a:r>
              <a:rPr lang="en-US" sz="5400" b="1" dirty="0">
                <a:solidFill>
                  <a:srgbClr val="0070C0"/>
                </a:solidFill>
              </a:rPr>
              <a:t> Diagram For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HelpMyInterview.com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1981200"/>
            <a:ext cx="883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/>
              <a:t>Step 1: Define Entity Classes and Primary Keys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2773363"/>
            <a:ext cx="883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/>
              <a:t>Step 2: Define Relationships Among Entity Classes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0070C0"/>
                </a:solidFill>
                <a:latin typeface="+mj-lt"/>
              </a:rPr>
              <a:t>Designing Databases</a:t>
            </a:r>
            <a:br>
              <a:rPr lang="en-US" sz="4000" b="1" dirty="0">
                <a:solidFill>
                  <a:srgbClr val="0070C0"/>
                </a:solidFill>
                <a:latin typeface="+mj-lt"/>
              </a:rPr>
            </a:br>
            <a:r>
              <a:rPr lang="en-US" sz="4000" b="1" dirty="0">
                <a:solidFill>
                  <a:srgbClr val="0070C0"/>
                </a:solidFill>
                <a:latin typeface="+mj-lt"/>
              </a:rPr>
              <a:t> with Entity Relationship Diagrams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1480"/>
              </p:ext>
            </p:extLst>
          </p:nvPr>
        </p:nvGraphicFramePr>
        <p:xfrm>
          <a:off x="1524000" y="2667000"/>
          <a:ext cx="6096000" cy="329237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Entity Class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Key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Industry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Industry  Id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Fresher User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Fresher User Id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Experienced User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Experienced User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21" name="Text Box 28"/>
          <p:cNvSpPr txBox="1">
            <a:spLocks noChangeArrowheads="1"/>
          </p:cNvSpPr>
          <p:nvPr/>
        </p:nvSpPr>
        <p:spPr bwMode="auto">
          <a:xfrm>
            <a:off x="-228600" y="487362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Step 1: Define Entity Classes and Primary Keys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86E0-2E52-4A76-95FE-7EFE0E294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787522"/>
            <a:ext cx="9036765" cy="312079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Define Relationships Among Entity Classes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781429-A9C9-468C-B754-C82EF922E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560" y="2318433"/>
            <a:ext cx="1550764" cy="52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09E4AF5-E184-4055-A34E-2240B66FA594}"/>
              </a:ext>
            </a:extLst>
          </p:cNvPr>
          <p:cNvSpPr/>
          <p:nvPr/>
        </p:nvSpPr>
        <p:spPr>
          <a:xfrm>
            <a:off x="3873842" y="1828801"/>
            <a:ext cx="2232403" cy="1355250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Interview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835CCFB1-49C3-4F3A-BBBB-0D4B1939ACDD}"/>
              </a:ext>
            </a:extLst>
          </p:cNvPr>
          <p:cNvSpPr txBox="1">
            <a:spLocks/>
          </p:cNvSpPr>
          <p:nvPr/>
        </p:nvSpPr>
        <p:spPr>
          <a:xfrm>
            <a:off x="6773517" y="2282792"/>
            <a:ext cx="1550764" cy="52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Industry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A1378F5B-C0B9-4EC3-90C2-D0A49276A1AA}"/>
              </a:ext>
            </a:extLst>
          </p:cNvPr>
          <p:cNvSpPr txBox="1">
            <a:spLocks/>
          </p:cNvSpPr>
          <p:nvPr/>
        </p:nvSpPr>
        <p:spPr>
          <a:xfrm>
            <a:off x="2360554" y="5232685"/>
            <a:ext cx="1550764" cy="45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Experienced User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4DF673B7-1CA6-46F0-80D9-A9080E202B85}"/>
              </a:ext>
            </a:extLst>
          </p:cNvPr>
          <p:cNvSpPr txBox="1">
            <a:spLocks/>
          </p:cNvSpPr>
          <p:nvPr/>
        </p:nvSpPr>
        <p:spPr>
          <a:xfrm>
            <a:off x="6168075" y="4650208"/>
            <a:ext cx="1550764" cy="506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Admin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9EA2A3F0-C1E2-440B-A076-0FA9084178BF}"/>
              </a:ext>
            </a:extLst>
          </p:cNvPr>
          <p:cNvSpPr txBox="1">
            <a:spLocks/>
          </p:cNvSpPr>
          <p:nvPr/>
        </p:nvSpPr>
        <p:spPr>
          <a:xfrm>
            <a:off x="302626" y="5214390"/>
            <a:ext cx="1550764" cy="45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Fresher 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20A15E-6AEA-45A8-9B38-E839D64A529B}"/>
              </a:ext>
            </a:extLst>
          </p:cNvPr>
          <p:cNvSpPr/>
          <p:nvPr/>
        </p:nvSpPr>
        <p:spPr>
          <a:xfrm rot="1805940">
            <a:off x="5921907" y="1632974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u="sng" dirty="0">
                <a:solidFill>
                  <a:schemeClr val="tx1"/>
                </a:solidFill>
              </a:rPr>
              <a:t>Industry Id</a:t>
            </a:r>
            <a:endParaRPr lang="en-US" sz="1800" b="1" u="sng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8A431-571E-498D-9756-96AE68F9109A}"/>
              </a:ext>
            </a:extLst>
          </p:cNvPr>
          <p:cNvSpPr/>
          <p:nvPr/>
        </p:nvSpPr>
        <p:spPr>
          <a:xfrm rot="18043938">
            <a:off x="-353928" y="3538418"/>
            <a:ext cx="1854095" cy="41392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Email Address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A11195-7A62-4A88-8158-77BF68C5BFE9}"/>
              </a:ext>
            </a:extLst>
          </p:cNvPr>
          <p:cNvSpPr/>
          <p:nvPr/>
        </p:nvSpPr>
        <p:spPr>
          <a:xfrm rot="19863109">
            <a:off x="1039402" y="1620604"/>
            <a:ext cx="1526601" cy="3122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L. Name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738E57-75FD-451A-8057-099A078C659F}"/>
              </a:ext>
            </a:extLst>
          </p:cNvPr>
          <p:cNvSpPr/>
          <p:nvPr/>
        </p:nvSpPr>
        <p:spPr>
          <a:xfrm rot="19753614">
            <a:off x="-368679" y="2664866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u="sng" dirty="0">
                <a:solidFill>
                  <a:schemeClr val="tx1"/>
                </a:solidFill>
              </a:rPr>
              <a:t>User Id</a:t>
            </a:r>
            <a:endParaRPr lang="en-US" sz="1800" b="1" u="sng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D2DB6F-CFCD-4AF9-A09F-F12D5E46B9B8}"/>
              </a:ext>
            </a:extLst>
          </p:cNvPr>
          <p:cNvSpPr/>
          <p:nvPr/>
        </p:nvSpPr>
        <p:spPr>
          <a:xfrm rot="19725629">
            <a:off x="2039980" y="1550985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Mobile No.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BF948C-994B-4876-B7D2-FC8AF2DE3AC2}"/>
              </a:ext>
            </a:extLst>
          </p:cNvPr>
          <p:cNvSpPr/>
          <p:nvPr/>
        </p:nvSpPr>
        <p:spPr>
          <a:xfrm rot="19725629">
            <a:off x="2829990" y="1649728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Password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A4FCB-6E0D-496A-882D-E35EB1CB8E87}"/>
              </a:ext>
            </a:extLst>
          </p:cNvPr>
          <p:cNvCxnSpPr>
            <a:cxnSpLocks/>
          </p:cNvCxnSpPr>
          <p:nvPr/>
        </p:nvCxnSpPr>
        <p:spPr>
          <a:xfrm>
            <a:off x="1059205" y="2206873"/>
            <a:ext cx="408812" cy="11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CB101C-4C7E-43C8-AF55-0E76313E31E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072912" y="2346849"/>
            <a:ext cx="365648" cy="8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C5159E-485C-4721-B326-F3AD43F733CA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046866" y="2381536"/>
            <a:ext cx="407027" cy="56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AA28A9-9E4A-413D-AF65-6B1C696E9C49}"/>
              </a:ext>
            </a:extLst>
          </p:cNvPr>
          <p:cNvCxnSpPr>
            <a:cxnSpLocks/>
          </p:cNvCxnSpPr>
          <p:nvPr/>
        </p:nvCxnSpPr>
        <p:spPr>
          <a:xfrm flipH="1" flipV="1">
            <a:off x="1224763" y="2169485"/>
            <a:ext cx="309653" cy="14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EEFBF9-A270-478C-8AFD-DF18F490960B}"/>
              </a:ext>
            </a:extLst>
          </p:cNvPr>
          <p:cNvCxnSpPr>
            <a:cxnSpLocks/>
          </p:cNvCxnSpPr>
          <p:nvPr/>
        </p:nvCxnSpPr>
        <p:spPr>
          <a:xfrm flipV="1">
            <a:off x="1779244" y="2121592"/>
            <a:ext cx="444562" cy="19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DE2FF7-8608-409F-BFDD-50C54509201B}"/>
              </a:ext>
            </a:extLst>
          </p:cNvPr>
          <p:cNvCxnSpPr>
            <a:cxnSpLocks/>
          </p:cNvCxnSpPr>
          <p:nvPr/>
        </p:nvCxnSpPr>
        <p:spPr>
          <a:xfrm flipV="1">
            <a:off x="2675621" y="2206874"/>
            <a:ext cx="362135" cy="8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DF8894D-A504-4823-970D-3C8793D3256A}"/>
              </a:ext>
            </a:extLst>
          </p:cNvPr>
          <p:cNvSpPr/>
          <p:nvPr/>
        </p:nvSpPr>
        <p:spPr>
          <a:xfrm rot="1349625">
            <a:off x="-295206" y="1928160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F. Name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C077A6-795A-48F0-A968-F79AE6A9BC80}"/>
              </a:ext>
            </a:extLst>
          </p:cNvPr>
          <p:cNvSpPr/>
          <p:nvPr/>
        </p:nvSpPr>
        <p:spPr>
          <a:xfrm rot="1615371">
            <a:off x="7693408" y="3086613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Address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A319A1-7F0F-4DF7-9105-C5673F13D00A}"/>
              </a:ext>
            </a:extLst>
          </p:cNvPr>
          <p:cNvSpPr/>
          <p:nvPr/>
        </p:nvSpPr>
        <p:spPr>
          <a:xfrm rot="19989669">
            <a:off x="7439700" y="1589198"/>
            <a:ext cx="1517500" cy="3258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Industry Name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5E5F90-F9D9-4E80-959A-97F150A3A6A0}"/>
              </a:ext>
            </a:extLst>
          </p:cNvPr>
          <p:cNvCxnSpPr>
            <a:stCxn id="48" idx="2"/>
            <a:endCxn id="7" idx="0"/>
          </p:cNvCxnSpPr>
          <p:nvPr/>
        </p:nvCxnSpPr>
        <p:spPr>
          <a:xfrm>
            <a:off x="7521433" y="2094698"/>
            <a:ext cx="27467" cy="18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29DCF8-C08D-4415-9B4E-97A370D2B4D7}"/>
              </a:ext>
            </a:extLst>
          </p:cNvPr>
          <p:cNvCxnSpPr>
            <a:stCxn id="12" idx="6"/>
            <a:endCxn id="7" idx="0"/>
          </p:cNvCxnSpPr>
          <p:nvPr/>
        </p:nvCxnSpPr>
        <p:spPr>
          <a:xfrm>
            <a:off x="7368118" y="2180851"/>
            <a:ext cx="180782" cy="10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BBB176F-D187-4B3E-9266-3BA3B50B9F2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7634953" y="2809928"/>
            <a:ext cx="142493" cy="8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7ADE9DE-424E-4069-ABDF-87E606642645}"/>
              </a:ext>
            </a:extLst>
          </p:cNvPr>
          <p:cNvSpPr/>
          <p:nvPr/>
        </p:nvSpPr>
        <p:spPr>
          <a:xfrm rot="10800000">
            <a:off x="1573297" y="3316911"/>
            <a:ext cx="1231136" cy="107618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16B119-A809-42DF-995D-CB1243CC02AC}"/>
              </a:ext>
            </a:extLst>
          </p:cNvPr>
          <p:cNvSpPr txBox="1"/>
          <p:nvPr/>
        </p:nvSpPr>
        <p:spPr>
          <a:xfrm>
            <a:off x="1751620" y="3343330"/>
            <a:ext cx="9832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FF00"/>
                </a:solidFill>
              </a:rPr>
              <a:t> ISA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15C7354-3128-4331-A0CE-B8ED4D14D8B0}"/>
              </a:ext>
            </a:extLst>
          </p:cNvPr>
          <p:cNvCxnSpPr>
            <a:stCxn id="4" idx="2"/>
          </p:cNvCxnSpPr>
          <p:nvPr/>
        </p:nvCxnSpPr>
        <p:spPr>
          <a:xfrm>
            <a:off x="2213942" y="2845570"/>
            <a:ext cx="9864" cy="4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6D63F1-B1E1-435D-83A8-9553DC2FD43D}"/>
              </a:ext>
            </a:extLst>
          </p:cNvPr>
          <p:cNvCxnSpPr>
            <a:stCxn id="56" idx="5"/>
            <a:endCxn id="10" idx="0"/>
          </p:cNvCxnSpPr>
          <p:nvPr/>
        </p:nvCxnSpPr>
        <p:spPr>
          <a:xfrm flipH="1">
            <a:off x="1078009" y="3855005"/>
            <a:ext cx="803072" cy="135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399D22-61E5-4000-BABF-F233788F99F2}"/>
              </a:ext>
            </a:extLst>
          </p:cNvPr>
          <p:cNvCxnSpPr>
            <a:stCxn id="56" idx="1"/>
            <a:endCxn id="8" idx="0"/>
          </p:cNvCxnSpPr>
          <p:nvPr/>
        </p:nvCxnSpPr>
        <p:spPr>
          <a:xfrm>
            <a:off x="2496648" y="3855005"/>
            <a:ext cx="639288" cy="137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90D510D-22FC-4AD6-863B-C0A16BC40BB8}"/>
              </a:ext>
            </a:extLst>
          </p:cNvPr>
          <p:cNvSpPr/>
          <p:nvPr/>
        </p:nvSpPr>
        <p:spPr>
          <a:xfrm rot="961283">
            <a:off x="7674747" y="5384810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u="sng" dirty="0" err="1">
                <a:solidFill>
                  <a:schemeClr val="tx1"/>
                </a:solidFill>
              </a:rPr>
              <a:t>UserId</a:t>
            </a:r>
            <a:endParaRPr lang="en-US" sz="1800" b="1" u="sng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57A61B-F8F2-40C0-89C0-6E86FB7D5240}"/>
              </a:ext>
            </a:extLst>
          </p:cNvPr>
          <p:cNvSpPr/>
          <p:nvPr/>
        </p:nvSpPr>
        <p:spPr>
          <a:xfrm rot="20053857">
            <a:off x="7653000" y="4095077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User Name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B3EB9ACA-6ECD-45A0-B98D-679F35A3E661}"/>
              </a:ext>
            </a:extLst>
          </p:cNvPr>
          <p:cNvSpPr/>
          <p:nvPr/>
        </p:nvSpPr>
        <p:spPr>
          <a:xfrm>
            <a:off x="4208253" y="3400033"/>
            <a:ext cx="1959821" cy="120409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90A2BE7-224A-4269-9C52-575F012B6D1B}"/>
              </a:ext>
            </a:extLst>
          </p:cNvPr>
          <p:cNvSpPr/>
          <p:nvPr/>
        </p:nvSpPr>
        <p:spPr>
          <a:xfrm rot="20053857">
            <a:off x="7710865" y="4539401"/>
            <a:ext cx="1550764" cy="3180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Password</a:t>
            </a:r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F9F2DE-3C3F-4EC2-80E0-D289123FCEBA}"/>
              </a:ext>
            </a:extLst>
          </p:cNvPr>
          <p:cNvCxnSpPr>
            <a:stCxn id="69" idx="2"/>
            <a:endCxn id="69" idx="2"/>
          </p:cNvCxnSpPr>
          <p:nvPr/>
        </p:nvCxnSpPr>
        <p:spPr>
          <a:xfrm>
            <a:off x="7730109" y="45911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63516F-C267-4DAD-9513-F8A35125307F}"/>
              </a:ext>
            </a:extLst>
          </p:cNvPr>
          <p:cNvCxnSpPr>
            <a:stCxn id="69" idx="2"/>
          </p:cNvCxnSpPr>
          <p:nvPr/>
        </p:nvCxnSpPr>
        <p:spPr>
          <a:xfrm flipH="1">
            <a:off x="7634953" y="4591197"/>
            <a:ext cx="95156" cy="5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02E100D-1B87-4342-A314-04E2DB77ABFD}"/>
              </a:ext>
            </a:extLst>
          </p:cNvPr>
          <p:cNvCxnSpPr>
            <a:stCxn id="73" idx="2"/>
            <a:endCxn id="73" idx="2"/>
          </p:cNvCxnSpPr>
          <p:nvPr/>
        </p:nvCxnSpPr>
        <p:spPr>
          <a:xfrm>
            <a:off x="7787974" y="5035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93AA27-C707-44DA-8026-703381720B12}"/>
              </a:ext>
            </a:extLst>
          </p:cNvPr>
          <p:cNvCxnSpPr>
            <a:stCxn id="73" idx="2"/>
          </p:cNvCxnSpPr>
          <p:nvPr/>
        </p:nvCxnSpPr>
        <p:spPr>
          <a:xfrm flipH="1">
            <a:off x="7718837" y="5035521"/>
            <a:ext cx="69137" cy="3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642E78-C765-492C-9B3C-B60EE1BF4969}"/>
              </a:ext>
            </a:extLst>
          </p:cNvPr>
          <p:cNvCxnSpPr>
            <a:stCxn id="68" idx="2"/>
          </p:cNvCxnSpPr>
          <p:nvPr/>
        </p:nvCxnSpPr>
        <p:spPr>
          <a:xfrm flipH="1" flipV="1">
            <a:off x="7295323" y="5157105"/>
            <a:ext cx="409541" cy="17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133C7C-715C-4B49-B277-9EC8BA39D8ED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6168074" y="2809928"/>
            <a:ext cx="630793" cy="119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EE00E84-9ABE-4A7E-BABE-429D134B4702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2983855" y="2845570"/>
            <a:ext cx="1224398" cy="115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65AB1AE-4431-462F-9745-59D9FA98AC54}"/>
              </a:ext>
            </a:extLst>
          </p:cNvPr>
          <p:cNvCxnSpPr>
            <a:cxnSpLocks/>
            <a:stCxn id="71" idx="2"/>
            <a:endCxn id="9" idx="1"/>
          </p:cNvCxnSpPr>
          <p:nvPr/>
        </p:nvCxnSpPr>
        <p:spPr>
          <a:xfrm rot="16200000" flipH="1">
            <a:off x="5528356" y="4263937"/>
            <a:ext cx="299527" cy="979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7E985B-94AD-4648-8794-083272CDEF4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89324" y="2506426"/>
            <a:ext cx="884518" cy="7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7EAF18-676F-43B3-8C58-762B6B30AC2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06245" y="2506426"/>
            <a:ext cx="667272" cy="3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963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97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Default Design</vt:lpstr>
      <vt:lpstr>Entity-Relationship  Diagram For</vt:lpstr>
      <vt:lpstr>PowerPoint Presentation</vt:lpstr>
      <vt:lpstr>PowerPoint Presentation</vt:lpstr>
      <vt:lpstr>Step 2: Define Relationships Among Entity Classes </vt:lpstr>
    </vt:vector>
  </TitlesOfParts>
  <Company>University of Wyoming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Template</dc:title>
  <dc:creator>Michael J. Doherty</dc:creator>
  <cp:lastModifiedBy>Shailendra</cp:lastModifiedBy>
  <cp:revision>42</cp:revision>
  <dcterms:created xsi:type="dcterms:W3CDTF">2003-10-06T19:17:04Z</dcterms:created>
  <dcterms:modified xsi:type="dcterms:W3CDTF">2019-07-30T11:36:30Z</dcterms:modified>
</cp:coreProperties>
</file>