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70f9d8de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70f9d8de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70f9d8dee4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70f9d8dee4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70f9d8dee4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70f9d8dee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70f9d8dee4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70f9d8dee4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70f9d8dee4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70f9d8dee4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0f9d8dee4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0f9d8dee4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70f9d8dee4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70f9d8dee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70f9d8dee4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70f9d8dee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70f9d8dee4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70f9d8dee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70f9d8dee4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70f9d8dee4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70f9d8dee4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70f9d8dee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0f9d8dee4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70f9d8dee4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97200" y="659125"/>
            <a:ext cx="5829000" cy="1578900"/>
          </a:xfrm>
          <a:prstGeom prst="rect">
            <a:avLst/>
          </a:prstGeom>
        </p:spPr>
        <p:txBody>
          <a:bodyPr spcFirstLastPara="1" wrap="square" lIns="91425" tIns="91425" rIns="91425" bIns="91425" anchor="t" anchorCtr="0">
            <a:noAutofit/>
          </a:bodyPr>
          <a:lstStyle/>
          <a:p>
            <a:pPr marL="0" marR="660400" lvl="0" indent="0" algn="l" rtl="0">
              <a:lnSpc>
                <a:spcPct val="150000"/>
              </a:lnSpc>
              <a:spcBef>
                <a:spcPts val="1200"/>
              </a:spcBef>
              <a:spcAft>
                <a:spcPts val="0"/>
              </a:spcAft>
              <a:buSzPts val="990"/>
              <a:buNone/>
            </a:pPr>
            <a:r>
              <a:rPr lang="en" sz="2700" b="1" dirty="0"/>
              <a:t>FALL DETECTION SYSTEM USING NODEMCU &amp; MPU6050 SENSOR</a:t>
            </a:r>
            <a:endParaRPr sz="2700" b="1" dirty="0"/>
          </a:p>
          <a:p>
            <a:pPr marL="0" lvl="0" indent="0" algn="l" rtl="0">
              <a:spcBef>
                <a:spcPts val="1200"/>
              </a:spcBef>
              <a:spcAft>
                <a:spcPts val="0"/>
              </a:spcAft>
              <a:buSzPts val="990"/>
              <a:buNone/>
            </a:pPr>
            <a:endParaRPr sz="2700" b="1" dirty="0"/>
          </a:p>
        </p:txBody>
      </p:sp>
      <p:sp>
        <p:nvSpPr>
          <p:cNvPr id="135" name="Google Shape;135;p13"/>
          <p:cNvSpPr txBox="1">
            <a:spLocks noGrp="1"/>
          </p:cNvSpPr>
          <p:nvPr>
            <p:ph type="subTitle" idx="1"/>
          </p:nvPr>
        </p:nvSpPr>
        <p:spPr>
          <a:xfrm>
            <a:off x="3360243" y="3150688"/>
            <a:ext cx="4898700" cy="139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t>Swathi S	[210701274]</a:t>
            </a:r>
            <a:endParaRPr sz="1900" b="1" dirty="0"/>
          </a:p>
          <a:p>
            <a:pPr marL="0" lvl="0" indent="0" algn="l" rtl="0">
              <a:spcBef>
                <a:spcPts val="0"/>
              </a:spcBef>
              <a:spcAft>
                <a:spcPts val="0"/>
              </a:spcAft>
              <a:buNone/>
            </a:pPr>
            <a:r>
              <a:rPr lang="en" sz="1900" b="1" dirty="0"/>
              <a:t>Tamanna	[210701281]</a:t>
            </a:r>
            <a:endParaRPr sz="1900" b="1" dirty="0"/>
          </a:p>
          <a:p>
            <a:pPr marL="0" lvl="0" indent="0" algn="l" rtl="0">
              <a:spcBef>
                <a:spcPts val="0"/>
              </a:spcBef>
              <a:spcAft>
                <a:spcPts val="0"/>
              </a:spcAft>
              <a:buNone/>
            </a:pPr>
            <a:r>
              <a:rPr lang="en" sz="1900" b="1" dirty="0"/>
              <a:t>Tejashree D	[210701287]</a:t>
            </a:r>
            <a:endParaRPr sz="1900" b="1" dirty="0"/>
          </a:p>
          <a:p>
            <a:pPr marL="0" lvl="0" indent="0" algn="l" rtl="0">
              <a:spcBef>
                <a:spcPts val="0"/>
              </a:spcBef>
              <a:spcAft>
                <a:spcPts val="0"/>
              </a:spcAft>
              <a:buNone/>
            </a:pPr>
            <a:endParaRPr sz="19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742650" y="-17725"/>
            <a:ext cx="3774000" cy="1584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Modules</a:t>
            </a:r>
            <a:endParaRPr b="1"/>
          </a:p>
        </p:txBody>
      </p:sp>
      <p:sp>
        <p:nvSpPr>
          <p:cNvPr id="189" name="Google Shape;189;p22"/>
          <p:cNvSpPr txBox="1">
            <a:spLocks noGrp="1"/>
          </p:cNvSpPr>
          <p:nvPr>
            <p:ph type="subTitle" idx="4294967295"/>
          </p:nvPr>
        </p:nvSpPr>
        <p:spPr>
          <a:xfrm>
            <a:off x="725825" y="1076475"/>
            <a:ext cx="6925800" cy="39519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900" dirty="0"/>
              <a:t>1.	NodeMCU ESP8266 12E Board	</a:t>
            </a:r>
            <a:endParaRPr sz="1900" dirty="0"/>
          </a:p>
          <a:p>
            <a:pPr marL="0" lvl="0" indent="0" algn="just" rtl="0">
              <a:lnSpc>
                <a:spcPct val="115000"/>
              </a:lnSpc>
              <a:spcBef>
                <a:spcPts val="1200"/>
              </a:spcBef>
              <a:spcAft>
                <a:spcPts val="0"/>
              </a:spcAft>
              <a:buNone/>
            </a:pPr>
            <a:r>
              <a:rPr lang="en" sz="1900" dirty="0"/>
              <a:t>2.	MPU6050 6-axis	Gyroscope/Accelerometer</a:t>
            </a:r>
          </a:p>
          <a:p>
            <a:pPr marL="0" lvl="0" indent="0" algn="just" rtl="0">
              <a:lnSpc>
                <a:spcPct val="115000"/>
              </a:lnSpc>
              <a:spcBef>
                <a:spcPts val="1200"/>
              </a:spcBef>
              <a:spcAft>
                <a:spcPts val="0"/>
              </a:spcAft>
              <a:buNone/>
            </a:pPr>
            <a:r>
              <a:rPr lang="en" sz="1900" dirty="0"/>
              <a:t>3.	Breadboard	</a:t>
            </a:r>
            <a:endParaRPr sz="1900" dirty="0"/>
          </a:p>
          <a:p>
            <a:pPr marL="0" lvl="0" indent="0" algn="just" rtl="0">
              <a:lnSpc>
                <a:spcPct val="115000"/>
              </a:lnSpc>
              <a:spcBef>
                <a:spcPts val="1200"/>
              </a:spcBef>
              <a:spcAft>
                <a:spcPts val="0"/>
              </a:spcAft>
              <a:buNone/>
            </a:pPr>
            <a:r>
              <a:rPr lang="en" sz="1900" dirty="0"/>
              <a:t>4.	Solderless Breadboard Mini</a:t>
            </a:r>
            <a:endParaRPr sz="1900" dirty="0"/>
          </a:p>
          <a:p>
            <a:pPr marL="0" lvl="0" indent="0" algn="just" rtl="0">
              <a:lnSpc>
                <a:spcPct val="115000"/>
              </a:lnSpc>
              <a:spcBef>
                <a:spcPts val="1200"/>
              </a:spcBef>
              <a:spcAft>
                <a:spcPts val="0"/>
              </a:spcAft>
              <a:buNone/>
            </a:pPr>
            <a:r>
              <a:rPr lang="en" sz="1900" dirty="0"/>
              <a:t>5.	Jumper Wires</a:t>
            </a:r>
            <a:endParaRPr sz="1900" dirty="0"/>
          </a:p>
          <a:p>
            <a:pPr marL="0" marR="0" lvl="0" indent="0" algn="just" rtl="0">
              <a:spcBef>
                <a:spcPts val="1200"/>
              </a:spcBef>
              <a:spcAft>
                <a:spcPts val="0"/>
              </a:spcAft>
              <a:buNone/>
            </a:pPr>
            <a:r>
              <a:rPr lang="en" sz="1900" dirty="0">
                <a:latin typeface="Arial"/>
                <a:ea typeface="Arial"/>
                <a:cs typeface="Arial"/>
                <a:sym typeface="Arial"/>
              </a:rPr>
              <a:t>6.	Arduino IDE</a:t>
            </a:r>
          </a:p>
          <a:p>
            <a:pPr marL="0" marR="0" lvl="0" indent="0" algn="just" rtl="0">
              <a:spcBef>
                <a:spcPts val="1200"/>
              </a:spcBef>
              <a:spcAft>
                <a:spcPts val="0"/>
              </a:spcAft>
              <a:buNone/>
            </a:pPr>
            <a:r>
              <a:rPr lang="en" sz="1900" dirty="0">
                <a:latin typeface="Arial"/>
                <a:ea typeface="Arial"/>
                <a:cs typeface="Arial"/>
                <a:sym typeface="Arial"/>
              </a:rPr>
              <a:t>7.	Blynk Library for NodeMCU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742650" y="-17725"/>
            <a:ext cx="4434900" cy="1584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System Architecture</a:t>
            </a:r>
            <a:endParaRPr b="1"/>
          </a:p>
        </p:txBody>
      </p:sp>
      <p:pic>
        <p:nvPicPr>
          <p:cNvPr id="195" name="Google Shape;195;p23"/>
          <p:cNvPicPr preferRelativeResize="0"/>
          <p:nvPr/>
        </p:nvPicPr>
        <p:blipFill>
          <a:blip r:embed="rId3">
            <a:alphaModFix/>
          </a:blip>
          <a:stretch>
            <a:fillRect/>
          </a:stretch>
        </p:blipFill>
        <p:spPr>
          <a:xfrm>
            <a:off x="822575" y="1314950"/>
            <a:ext cx="7052147" cy="327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742650" y="-17725"/>
            <a:ext cx="4434900" cy="1584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Conclusion</a:t>
            </a:r>
            <a:endParaRPr b="1"/>
          </a:p>
        </p:txBody>
      </p:sp>
      <p:sp>
        <p:nvSpPr>
          <p:cNvPr id="201" name="Google Shape;201;p24"/>
          <p:cNvSpPr txBox="1">
            <a:spLocks noGrp="1"/>
          </p:cNvSpPr>
          <p:nvPr>
            <p:ph type="subTitle" idx="4294967295"/>
          </p:nvPr>
        </p:nvSpPr>
        <p:spPr>
          <a:xfrm>
            <a:off x="553100" y="993325"/>
            <a:ext cx="6925800" cy="3705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endParaRPr sz="1600" b="1">
              <a:latin typeface="Arial"/>
              <a:ea typeface="Arial"/>
              <a:cs typeface="Arial"/>
              <a:sym typeface="Arial"/>
            </a:endParaRPr>
          </a:p>
          <a:p>
            <a:pPr marL="457200" lvl="0" indent="-330200" algn="just" rtl="0">
              <a:spcBef>
                <a:spcPts val="1200"/>
              </a:spcBef>
              <a:spcAft>
                <a:spcPts val="0"/>
              </a:spcAft>
              <a:buClr>
                <a:schemeClr val="lt1"/>
              </a:buClr>
              <a:buSzPts val="1600"/>
              <a:buFont typeface="Arial"/>
              <a:buChar char="●"/>
            </a:pPr>
            <a:r>
              <a:rPr lang="en" sz="1600" b="1">
                <a:latin typeface="Arial"/>
                <a:ea typeface="Arial"/>
                <a:cs typeface="Arial"/>
                <a:sym typeface="Arial"/>
              </a:rPr>
              <a:t>Innovative IoT Solution:</a:t>
            </a:r>
            <a:r>
              <a:rPr lang="en" sz="1600">
                <a:latin typeface="Arial"/>
                <a:ea typeface="Arial"/>
                <a:cs typeface="Arial"/>
                <a:sym typeface="Arial"/>
              </a:rPr>
              <a:t> Integration of NodeMCU, MPU6050, and IFTTT for </a:t>
            </a:r>
            <a:r>
              <a:rPr lang="en" sz="1600" b="1">
                <a:latin typeface="Arial"/>
                <a:ea typeface="Arial"/>
                <a:cs typeface="Arial"/>
                <a:sym typeface="Arial"/>
              </a:rPr>
              <a:t>real-time fall detection</a:t>
            </a:r>
            <a:r>
              <a:rPr lang="en" sz="1600">
                <a:latin typeface="Arial"/>
                <a:ea typeface="Arial"/>
                <a:cs typeface="Arial"/>
                <a:sym typeface="Arial"/>
              </a:rPr>
              <a:t>.</a:t>
            </a:r>
            <a:endParaRPr sz="1600">
              <a:latin typeface="Arial"/>
              <a:ea typeface="Arial"/>
              <a:cs typeface="Arial"/>
              <a:sym typeface="Arial"/>
            </a:endParaRPr>
          </a:p>
          <a:p>
            <a:pPr marL="457200" lvl="0" indent="-330200" algn="just" rtl="0">
              <a:spcBef>
                <a:spcPts val="0"/>
              </a:spcBef>
              <a:spcAft>
                <a:spcPts val="0"/>
              </a:spcAft>
              <a:buClr>
                <a:schemeClr val="lt1"/>
              </a:buClr>
              <a:buSzPts val="1600"/>
              <a:buFont typeface="Arial"/>
              <a:buChar char="●"/>
            </a:pPr>
            <a:r>
              <a:rPr lang="en" sz="1600" b="1">
                <a:latin typeface="Arial"/>
                <a:ea typeface="Arial"/>
                <a:cs typeface="Arial"/>
                <a:sym typeface="Arial"/>
              </a:rPr>
              <a:t>Enhanced Safety:</a:t>
            </a:r>
            <a:r>
              <a:rPr lang="en" sz="1600">
                <a:latin typeface="Arial"/>
                <a:ea typeface="Arial"/>
                <a:cs typeface="Arial"/>
                <a:sym typeface="Arial"/>
              </a:rPr>
              <a:t> Immediate alerts to caregivers, improving elderly care.</a:t>
            </a:r>
            <a:endParaRPr sz="1600">
              <a:latin typeface="Arial"/>
              <a:ea typeface="Arial"/>
              <a:cs typeface="Arial"/>
              <a:sym typeface="Arial"/>
            </a:endParaRPr>
          </a:p>
          <a:p>
            <a:pPr marL="457200" lvl="0" indent="-330200" algn="just" rtl="0">
              <a:spcBef>
                <a:spcPts val="0"/>
              </a:spcBef>
              <a:spcAft>
                <a:spcPts val="0"/>
              </a:spcAft>
              <a:buClr>
                <a:schemeClr val="lt1"/>
              </a:buClr>
              <a:buSzPts val="1600"/>
              <a:buFont typeface="Arial"/>
              <a:buChar char="●"/>
            </a:pPr>
            <a:r>
              <a:rPr lang="en" sz="1600" b="1">
                <a:latin typeface="Arial"/>
                <a:ea typeface="Arial"/>
                <a:cs typeface="Arial"/>
                <a:sym typeface="Arial"/>
              </a:rPr>
              <a:t>Smart Monitoring:</a:t>
            </a:r>
            <a:r>
              <a:rPr lang="en" sz="1600">
                <a:latin typeface="Arial"/>
                <a:ea typeface="Arial"/>
                <a:cs typeface="Arial"/>
                <a:sym typeface="Arial"/>
              </a:rPr>
              <a:t> Location tracking and anomaly detection for proactive risk management.</a:t>
            </a:r>
            <a:endParaRPr sz="1600">
              <a:latin typeface="Arial"/>
              <a:ea typeface="Arial"/>
              <a:cs typeface="Arial"/>
              <a:sym typeface="Arial"/>
            </a:endParaRPr>
          </a:p>
          <a:p>
            <a:pPr marL="457200" lvl="0" indent="-330200" algn="just" rtl="0">
              <a:spcBef>
                <a:spcPts val="0"/>
              </a:spcBef>
              <a:spcAft>
                <a:spcPts val="0"/>
              </a:spcAft>
              <a:buClr>
                <a:schemeClr val="lt1"/>
              </a:buClr>
              <a:buSzPts val="1600"/>
              <a:buFont typeface="Arial"/>
              <a:buChar char="●"/>
            </a:pPr>
            <a:r>
              <a:rPr lang="en" sz="1600" b="1">
                <a:latin typeface="Arial"/>
                <a:ea typeface="Arial"/>
                <a:cs typeface="Arial"/>
                <a:sym typeface="Arial"/>
              </a:rPr>
              <a:t>Adaptive Learning:</a:t>
            </a:r>
            <a:r>
              <a:rPr lang="en" sz="1600">
                <a:latin typeface="Arial"/>
                <a:ea typeface="Arial"/>
                <a:cs typeface="Arial"/>
                <a:sym typeface="Arial"/>
              </a:rPr>
              <a:t> Evolves to predict and prevent falls, ensuring long-term effectiveness.</a:t>
            </a:r>
            <a:endParaRPr sz="1600">
              <a:latin typeface="Arial"/>
              <a:ea typeface="Arial"/>
              <a:cs typeface="Arial"/>
              <a:sym typeface="Arial"/>
            </a:endParaRPr>
          </a:p>
          <a:p>
            <a:pPr marL="457200" lvl="0" indent="-330200" algn="just" rtl="0">
              <a:spcBef>
                <a:spcPts val="0"/>
              </a:spcBef>
              <a:spcAft>
                <a:spcPts val="0"/>
              </a:spcAft>
              <a:buClr>
                <a:schemeClr val="lt1"/>
              </a:buClr>
              <a:buSzPts val="1600"/>
              <a:buFont typeface="Arial"/>
              <a:buChar char="●"/>
            </a:pPr>
            <a:r>
              <a:rPr lang="en" sz="1600" b="1">
                <a:latin typeface="Arial"/>
                <a:ea typeface="Arial"/>
                <a:cs typeface="Arial"/>
                <a:sym typeface="Arial"/>
              </a:rPr>
              <a:t>Empowering Seniors:</a:t>
            </a:r>
            <a:r>
              <a:rPr lang="en" sz="1600">
                <a:latin typeface="Arial"/>
                <a:ea typeface="Arial"/>
                <a:cs typeface="Arial"/>
                <a:sym typeface="Arial"/>
              </a:rPr>
              <a:t> Supports independence while reducing caregiver stress.</a:t>
            </a:r>
            <a:endParaRPr sz="1600">
              <a:latin typeface="Arial"/>
              <a:ea typeface="Arial"/>
              <a:cs typeface="Arial"/>
              <a:sym typeface="Arial"/>
            </a:endParaRPr>
          </a:p>
          <a:p>
            <a:pPr marL="0" lvl="0" indent="0" algn="just" rtl="0">
              <a:lnSpc>
                <a:spcPct val="115000"/>
              </a:lnSpc>
              <a:spcBef>
                <a:spcPts val="1200"/>
              </a:spcBef>
              <a:spcAft>
                <a:spcPts val="1200"/>
              </a:spcAft>
              <a:buNone/>
            </a:pP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742650" y="-17725"/>
            <a:ext cx="4434900" cy="1584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References</a:t>
            </a:r>
            <a:endParaRPr b="1"/>
          </a:p>
        </p:txBody>
      </p:sp>
      <p:sp>
        <p:nvSpPr>
          <p:cNvPr id="207" name="Google Shape;207;p25"/>
          <p:cNvSpPr txBox="1">
            <a:spLocks noGrp="1"/>
          </p:cNvSpPr>
          <p:nvPr>
            <p:ph type="subTitle" idx="4294967295"/>
          </p:nvPr>
        </p:nvSpPr>
        <p:spPr>
          <a:xfrm>
            <a:off x="689175" y="1017625"/>
            <a:ext cx="6925800" cy="3705000"/>
          </a:xfrm>
          <a:prstGeom prst="rect">
            <a:avLst/>
          </a:prstGeom>
        </p:spPr>
        <p:txBody>
          <a:bodyPr spcFirstLastPara="1" wrap="square" lIns="91425" tIns="91425" rIns="91425" bIns="91425" anchor="t" anchorCtr="0">
            <a:normAutofit/>
          </a:bodyPr>
          <a:lstStyle/>
          <a:p>
            <a:pPr marL="0" lvl="0" indent="0" algn="just" rtl="0">
              <a:lnSpc>
                <a:spcPct val="115000"/>
              </a:lnSpc>
              <a:spcBef>
                <a:spcPts val="1200"/>
              </a:spcBef>
              <a:spcAft>
                <a:spcPts val="0"/>
              </a:spcAft>
              <a:buNone/>
            </a:pPr>
            <a:r>
              <a:rPr lang="en" sz="1400">
                <a:latin typeface="Arial"/>
                <a:ea typeface="Arial"/>
                <a:cs typeface="Arial"/>
                <a:sym typeface="Arial"/>
              </a:rPr>
              <a:t>[1] Wang, Xueyi, Joshua Ellul, and George Azzopardi. "Elderly fall detection systems: A literature survey." </a:t>
            </a:r>
            <a:r>
              <a:rPr lang="en" sz="1400" i="1">
                <a:latin typeface="Arial"/>
                <a:ea typeface="Arial"/>
                <a:cs typeface="Arial"/>
                <a:sym typeface="Arial"/>
              </a:rPr>
              <a:t>Frontiers in Robotics and AI</a:t>
            </a:r>
            <a:r>
              <a:rPr lang="en" sz="1400">
                <a:latin typeface="Arial"/>
                <a:ea typeface="Arial"/>
                <a:cs typeface="Arial"/>
                <a:sym typeface="Arial"/>
              </a:rPr>
              <a:t> 7 (2020): 71.</a:t>
            </a:r>
            <a:endParaRPr sz="1400">
              <a:latin typeface="Arial"/>
              <a:ea typeface="Arial"/>
              <a:cs typeface="Arial"/>
              <a:sym typeface="Arial"/>
            </a:endParaRPr>
          </a:p>
          <a:p>
            <a:pPr marL="0" lvl="0" indent="0" algn="just" rtl="0">
              <a:lnSpc>
                <a:spcPct val="115000"/>
              </a:lnSpc>
              <a:spcBef>
                <a:spcPts val="1200"/>
              </a:spcBef>
              <a:spcAft>
                <a:spcPts val="0"/>
              </a:spcAft>
              <a:buNone/>
            </a:pPr>
            <a:r>
              <a:rPr lang="en" sz="1400">
                <a:latin typeface="Arial"/>
                <a:ea typeface="Arial"/>
                <a:cs typeface="Arial"/>
                <a:sym typeface="Arial"/>
              </a:rPr>
              <a:t>[2] Igual, Raul, Carlos Medrano, and Inmaculada Plaza. "Challenges, issues and trends in fall detection systems." </a:t>
            </a:r>
            <a:r>
              <a:rPr lang="en" sz="1400" i="1">
                <a:latin typeface="Arial"/>
                <a:ea typeface="Arial"/>
                <a:cs typeface="Arial"/>
                <a:sym typeface="Arial"/>
              </a:rPr>
              <a:t>Biomedical engineering online</a:t>
            </a:r>
            <a:r>
              <a:rPr lang="en" sz="1400">
                <a:latin typeface="Arial"/>
                <a:ea typeface="Arial"/>
                <a:cs typeface="Arial"/>
                <a:sym typeface="Arial"/>
              </a:rPr>
              <a:t> 12.1 (2013): 66.</a:t>
            </a:r>
            <a:endParaRPr sz="1400">
              <a:latin typeface="Arial"/>
              <a:ea typeface="Arial"/>
              <a:cs typeface="Arial"/>
              <a:sym typeface="Arial"/>
            </a:endParaRPr>
          </a:p>
          <a:p>
            <a:pPr marL="0" lvl="0" indent="0" algn="just" rtl="0">
              <a:lnSpc>
                <a:spcPct val="115000"/>
              </a:lnSpc>
              <a:spcBef>
                <a:spcPts val="1200"/>
              </a:spcBef>
              <a:spcAft>
                <a:spcPts val="0"/>
              </a:spcAft>
              <a:buNone/>
            </a:pPr>
            <a:r>
              <a:rPr lang="en" sz="1400">
                <a:latin typeface="Arial"/>
                <a:ea typeface="Arial"/>
                <a:cs typeface="Arial"/>
                <a:sym typeface="Arial"/>
              </a:rPr>
              <a:t>[3] Jain, Nirbhay, et al. "Fall Detection System Using Machine Learning Approach." </a:t>
            </a:r>
            <a:r>
              <a:rPr lang="en" sz="1400" i="1">
                <a:latin typeface="Arial"/>
                <a:ea typeface="Arial"/>
                <a:cs typeface="Arial"/>
                <a:sym typeface="Arial"/>
              </a:rPr>
              <a:t>Interdisciplinary Research in Technology and Management</a:t>
            </a:r>
            <a:r>
              <a:rPr lang="en" sz="1400">
                <a:latin typeface="Arial"/>
                <a:ea typeface="Arial"/>
                <a:cs typeface="Arial"/>
                <a:sym typeface="Arial"/>
              </a:rPr>
              <a:t>. CRC Press 498-503.AP</a:t>
            </a:r>
            <a:endParaRPr sz="1400">
              <a:latin typeface="Arial"/>
              <a:ea typeface="Arial"/>
              <a:cs typeface="Arial"/>
              <a:sym typeface="Arial"/>
            </a:endParaRPr>
          </a:p>
          <a:p>
            <a:pPr marL="0" lvl="0" indent="0" algn="just" rtl="0">
              <a:lnSpc>
                <a:spcPct val="115000"/>
              </a:lnSpc>
              <a:spcBef>
                <a:spcPts val="1200"/>
              </a:spcBef>
              <a:spcAft>
                <a:spcPts val="1200"/>
              </a:spcAft>
              <a:buNone/>
            </a:pPr>
            <a:r>
              <a:rPr lang="en" sz="1400">
                <a:latin typeface="Arial"/>
                <a:ea typeface="Arial"/>
                <a:cs typeface="Arial"/>
                <a:sym typeface="Arial"/>
              </a:rPr>
              <a:t>[4]Soni, Vaibhav, Guruwesh Yadav, and Vijay Bhaskar Semwal. "Elderly Fall Detection Using Attention Based dilated CNN and dilated BiLSTM." </a:t>
            </a:r>
            <a:r>
              <a:rPr lang="en" sz="1400" i="1">
                <a:latin typeface="Arial"/>
                <a:ea typeface="Arial"/>
                <a:cs typeface="Arial"/>
                <a:sym typeface="Arial"/>
              </a:rPr>
              <a:t>2024 International Conference on Automation and Computation (AUTOCOM)</a:t>
            </a:r>
            <a:r>
              <a:rPr lang="en" sz="1400">
                <a:latin typeface="Arial"/>
                <a:ea typeface="Arial"/>
                <a:cs typeface="Arial"/>
                <a:sym typeface="Arial"/>
              </a:rPr>
              <a:t>. IEEE, 2024.</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664900" y="-236425"/>
            <a:ext cx="3681600" cy="1584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Table of Contents</a:t>
            </a:r>
            <a:endParaRPr b="1"/>
          </a:p>
        </p:txBody>
      </p:sp>
      <p:sp>
        <p:nvSpPr>
          <p:cNvPr id="141" name="Google Shape;141;p14"/>
          <p:cNvSpPr txBox="1">
            <a:spLocks noGrp="1"/>
          </p:cNvSpPr>
          <p:nvPr>
            <p:ph type="subTitle" idx="4294967295"/>
          </p:nvPr>
        </p:nvSpPr>
        <p:spPr>
          <a:xfrm>
            <a:off x="774050" y="710500"/>
            <a:ext cx="6243000" cy="3859500"/>
          </a:xfrm>
          <a:prstGeom prst="rect">
            <a:avLst/>
          </a:prstGeom>
        </p:spPr>
        <p:txBody>
          <a:bodyPr spcFirstLastPara="1" wrap="square" lIns="91425" tIns="91425" rIns="91425" bIns="91425" anchor="t" anchorCtr="0">
            <a:noAutofit/>
          </a:bodyPr>
          <a:lstStyle/>
          <a:p>
            <a:pPr marL="0" lvl="0" indent="0" algn="just" rtl="0">
              <a:lnSpc>
                <a:spcPct val="105000"/>
              </a:lnSpc>
              <a:spcBef>
                <a:spcPts val="1200"/>
              </a:spcBef>
              <a:spcAft>
                <a:spcPts val="0"/>
              </a:spcAft>
              <a:buSzPts val="523"/>
              <a:buNone/>
            </a:pPr>
            <a:r>
              <a:rPr lang="en" sz="1412" b="1" dirty="0"/>
              <a:t>1. Abstract </a:t>
            </a:r>
            <a:endParaRPr sz="1412" b="1" dirty="0"/>
          </a:p>
          <a:p>
            <a:pPr marL="0" lvl="0" indent="0" algn="just" rtl="0">
              <a:lnSpc>
                <a:spcPct val="105000"/>
              </a:lnSpc>
              <a:spcBef>
                <a:spcPts val="1200"/>
              </a:spcBef>
              <a:spcAft>
                <a:spcPts val="0"/>
              </a:spcAft>
              <a:buSzPts val="523"/>
              <a:buNone/>
            </a:pPr>
            <a:r>
              <a:rPr lang="en" sz="1412" b="1" dirty="0"/>
              <a:t>2. Introduction </a:t>
            </a:r>
            <a:endParaRPr sz="1412" b="1" dirty="0"/>
          </a:p>
          <a:p>
            <a:pPr marL="0" lvl="0" indent="0" algn="just" rtl="0">
              <a:lnSpc>
                <a:spcPct val="105000"/>
              </a:lnSpc>
              <a:spcBef>
                <a:spcPts val="1200"/>
              </a:spcBef>
              <a:spcAft>
                <a:spcPts val="0"/>
              </a:spcAft>
              <a:buSzPts val="523"/>
              <a:buNone/>
            </a:pPr>
            <a:r>
              <a:rPr lang="en" sz="1412" b="1" dirty="0"/>
              <a:t>3. Objectives </a:t>
            </a:r>
            <a:endParaRPr sz="1412" b="1" dirty="0"/>
          </a:p>
          <a:p>
            <a:pPr marL="0" lvl="0" indent="0" algn="just" rtl="0">
              <a:lnSpc>
                <a:spcPct val="105000"/>
              </a:lnSpc>
              <a:spcBef>
                <a:spcPts val="1200"/>
              </a:spcBef>
              <a:spcAft>
                <a:spcPts val="0"/>
              </a:spcAft>
              <a:buSzPts val="523"/>
              <a:buNone/>
            </a:pPr>
            <a:r>
              <a:rPr lang="en" sz="1412" b="1" dirty="0"/>
              <a:t>4. Literature survey </a:t>
            </a:r>
            <a:endParaRPr sz="1412" b="1" dirty="0"/>
          </a:p>
          <a:p>
            <a:pPr marL="0" lvl="0" indent="0" algn="just" rtl="0">
              <a:lnSpc>
                <a:spcPct val="105000"/>
              </a:lnSpc>
              <a:spcBef>
                <a:spcPts val="1200"/>
              </a:spcBef>
              <a:spcAft>
                <a:spcPts val="0"/>
              </a:spcAft>
              <a:buSzPts val="523"/>
              <a:buNone/>
            </a:pPr>
            <a:r>
              <a:rPr lang="en" sz="1412" b="1" dirty="0"/>
              <a:t>5. Existing System </a:t>
            </a:r>
            <a:endParaRPr sz="1412" b="1" dirty="0"/>
          </a:p>
          <a:p>
            <a:pPr marL="0" lvl="0" indent="0" algn="just" rtl="0">
              <a:lnSpc>
                <a:spcPct val="105000"/>
              </a:lnSpc>
              <a:spcBef>
                <a:spcPts val="1200"/>
              </a:spcBef>
              <a:spcAft>
                <a:spcPts val="0"/>
              </a:spcAft>
              <a:buSzPts val="523"/>
              <a:buNone/>
            </a:pPr>
            <a:r>
              <a:rPr lang="en" sz="1412" b="1" dirty="0"/>
              <a:t>6. Proposed Solution</a:t>
            </a:r>
            <a:endParaRPr sz="1412" b="1" dirty="0"/>
          </a:p>
          <a:p>
            <a:pPr marL="0" lvl="0" indent="0" algn="just" rtl="0">
              <a:lnSpc>
                <a:spcPct val="105000"/>
              </a:lnSpc>
              <a:spcBef>
                <a:spcPts val="1200"/>
              </a:spcBef>
              <a:spcAft>
                <a:spcPts val="0"/>
              </a:spcAft>
              <a:buSzPts val="523"/>
              <a:buNone/>
            </a:pPr>
            <a:r>
              <a:rPr lang="en" sz="1412" b="1" dirty="0"/>
              <a:t> 7. Modules</a:t>
            </a:r>
            <a:endParaRPr sz="1412" b="1" dirty="0"/>
          </a:p>
          <a:p>
            <a:pPr marL="0" lvl="0" indent="0" algn="just" rtl="0">
              <a:lnSpc>
                <a:spcPct val="105000"/>
              </a:lnSpc>
              <a:spcBef>
                <a:spcPts val="1200"/>
              </a:spcBef>
              <a:spcAft>
                <a:spcPts val="0"/>
              </a:spcAft>
              <a:buSzPts val="523"/>
              <a:buNone/>
            </a:pPr>
            <a:r>
              <a:rPr lang="en" sz="1412" b="1" dirty="0"/>
              <a:t> 8. System Architecture </a:t>
            </a:r>
            <a:endParaRPr sz="1412" b="1" dirty="0"/>
          </a:p>
          <a:p>
            <a:pPr marL="0" lvl="0" indent="0" algn="just" rtl="0">
              <a:lnSpc>
                <a:spcPct val="105000"/>
              </a:lnSpc>
              <a:spcBef>
                <a:spcPts val="1200"/>
              </a:spcBef>
              <a:spcAft>
                <a:spcPts val="0"/>
              </a:spcAft>
              <a:buSzPts val="523"/>
              <a:buNone/>
            </a:pPr>
            <a:r>
              <a:rPr lang="en" sz="1412" b="1" dirty="0"/>
              <a:t>9. Conclusion </a:t>
            </a:r>
            <a:endParaRPr sz="1412" b="1" dirty="0"/>
          </a:p>
          <a:p>
            <a:pPr marL="0" lvl="0" indent="0" algn="just" rtl="0">
              <a:lnSpc>
                <a:spcPct val="105000"/>
              </a:lnSpc>
              <a:spcBef>
                <a:spcPts val="1200"/>
              </a:spcBef>
              <a:spcAft>
                <a:spcPts val="0"/>
              </a:spcAft>
              <a:buSzPts val="523"/>
              <a:buNone/>
            </a:pPr>
            <a:r>
              <a:rPr lang="en" sz="1412" b="1" dirty="0"/>
              <a:t>10. Future Enhancements </a:t>
            </a:r>
            <a:endParaRPr sz="1412" b="1" dirty="0"/>
          </a:p>
          <a:p>
            <a:pPr marL="0" lvl="0" indent="0" algn="just" rtl="0">
              <a:lnSpc>
                <a:spcPct val="105000"/>
              </a:lnSpc>
              <a:spcBef>
                <a:spcPts val="1200"/>
              </a:spcBef>
              <a:spcAft>
                <a:spcPts val="1200"/>
              </a:spcAft>
              <a:buSzPts val="523"/>
              <a:buNone/>
            </a:pPr>
            <a:r>
              <a:rPr lang="en" sz="1412" b="1" dirty="0"/>
              <a:t>11. Reference</a:t>
            </a:r>
            <a:endParaRPr sz="1412"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742650" y="-17725"/>
            <a:ext cx="1931700" cy="1584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Abstract</a:t>
            </a:r>
            <a:endParaRPr b="1"/>
          </a:p>
        </p:txBody>
      </p:sp>
      <p:sp>
        <p:nvSpPr>
          <p:cNvPr id="147" name="Google Shape;147;p15"/>
          <p:cNvSpPr txBox="1">
            <a:spLocks noGrp="1"/>
          </p:cNvSpPr>
          <p:nvPr>
            <p:ph type="subTitle" idx="4294967295"/>
          </p:nvPr>
        </p:nvSpPr>
        <p:spPr>
          <a:xfrm>
            <a:off x="644525" y="1062225"/>
            <a:ext cx="6243000" cy="3337800"/>
          </a:xfrm>
          <a:prstGeom prst="rect">
            <a:avLst/>
          </a:prstGeom>
        </p:spPr>
        <p:txBody>
          <a:bodyPr spcFirstLastPara="1" wrap="square" lIns="91425" tIns="91425" rIns="91425" bIns="91425" anchor="t" anchorCtr="0">
            <a:normAutofit/>
          </a:bodyPr>
          <a:lstStyle/>
          <a:p>
            <a:pPr marL="0" lvl="0" indent="0" algn="just" rtl="0">
              <a:lnSpc>
                <a:spcPct val="115000"/>
              </a:lnSpc>
              <a:spcBef>
                <a:spcPts val="1200"/>
              </a:spcBef>
              <a:spcAft>
                <a:spcPts val="1200"/>
              </a:spcAft>
              <a:buNone/>
            </a:pPr>
            <a:r>
              <a:rPr lang="en" sz="1500"/>
              <a:t>Senior citizens has many problems and complications in their later stage of life. Their common problems include dizziness, memory impairment and imbalanced walking, increasing their susceptibility to falls, especially when they are alone. </a:t>
            </a:r>
            <a:r>
              <a:rPr lang="en" sz="1500" b="1"/>
              <a:t>Most worrying concern about them especially when they are alone is falling down.</a:t>
            </a:r>
            <a:r>
              <a:rPr lang="en" sz="1500"/>
              <a:t> This project focuses on leveraging IOT address the issue of falling down. By integrating </a:t>
            </a:r>
            <a:r>
              <a:rPr lang="en" sz="1500" b="1"/>
              <a:t>location tracking and anomaly detection, the caregivers can receive alerts </a:t>
            </a:r>
            <a:r>
              <a:rPr lang="en" sz="1500"/>
              <a:t>when the anomalies are detected from their usual movement of body. This approach enables caregivers to promptly respond to potential fall risks and provide assistance as needed, significantly reducing the likelihood of serious injuries.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742650" y="-17725"/>
            <a:ext cx="2884200" cy="1584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Introduction</a:t>
            </a:r>
            <a:endParaRPr b="1"/>
          </a:p>
        </p:txBody>
      </p:sp>
      <p:sp>
        <p:nvSpPr>
          <p:cNvPr id="153" name="Google Shape;153;p16"/>
          <p:cNvSpPr txBox="1">
            <a:spLocks noGrp="1"/>
          </p:cNvSpPr>
          <p:nvPr>
            <p:ph type="subTitle" idx="4294967295"/>
          </p:nvPr>
        </p:nvSpPr>
        <p:spPr>
          <a:xfrm>
            <a:off x="696200" y="1280050"/>
            <a:ext cx="6243000" cy="2957400"/>
          </a:xfrm>
          <a:prstGeom prst="rect">
            <a:avLst/>
          </a:prstGeom>
        </p:spPr>
        <p:txBody>
          <a:bodyPr spcFirstLastPara="1" wrap="square" lIns="91425" tIns="91425" rIns="91425" bIns="91425" anchor="t" anchorCtr="0">
            <a:normAutofit/>
          </a:bodyPr>
          <a:lstStyle/>
          <a:p>
            <a:pPr marL="0" lvl="0" indent="0" algn="just" rtl="0">
              <a:lnSpc>
                <a:spcPct val="115000"/>
              </a:lnSpc>
              <a:spcBef>
                <a:spcPts val="1200"/>
              </a:spcBef>
              <a:spcAft>
                <a:spcPts val="1200"/>
              </a:spcAft>
              <a:buNone/>
            </a:pPr>
            <a:r>
              <a:rPr lang="en" sz="1500" b="1"/>
              <a:t>Falls among senior citizens</a:t>
            </a:r>
            <a:r>
              <a:rPr lang="en" sz="1500"/>
              <a:t> present a significant public health concern, often resulting in serious injuries and reduced quality of life. As the global population continues to age, there is a growing need for innovative solutions to mitigate fall risks and enhance the safety of older adults, particularly when they are living independently. This project proposes the integration of IoT technology to address this challenge, providing caregivers with </a:t>
            </a:r>
            <a:r>
              <a:rPr lang="en" sz="1500" b="1"/>
              <a:t>real-time monitoring and intervention capabilities to prevent falls and minimize associated injuries</a:t>
            </a:r>
            <a:r>
              <a:rPr lang="en" sz="1500"/>
              <a: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742650" y="-17725"/>
            <a:ext cx="3774000" cy="1584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Objectives</a:t>
            </a:r>
            <a:endParaRPr b="1"/>
          </a:p>
        </p:txBody>
      </p:sp>
      <p:sp>
        <p:nvSpPr>
          <p:cNvPr id="159" name="Google Shape;159;p17"/>
          <p:cNvSpPr txBox="1">
            <a:spLocks noGrp="1"/>
          </p:cNvSpPr>
          <p:nvPr>
            <p:ph type="subTitle" idx="4294967295"/>
          </p:nvPr>
        </p:nvSpPr>
        <p:spPr>
          <a:xfrm>
            <a:off x="689175" y="1017625"/>
            <a:ext cx="6925800" cy="3705000"/>
          </a:xfrm>
          <a:prstGeom prst="rect">
            <a:avLst/>
          </a:prstGeom>
        </p:spPr>
        <p:txBody>
          <a:bodyPr spcFirstLastPara="1" wrap="square" lIns="91425" tIns="91425" rIns="91425" bIns="91425" anchor="t" anchorCtr="0">
            <a:normAutofit/>
          </a:bodyPr>
          <a:lstStyle/>
          <a:p>
            <a:pPr marL="457200" lvl="0" indent="-323850" algn="just" rtl="0">
              <a:lnSpc>
                <a:spcPct val="115000"/>
              </a:lnSpc>
              <a:spcBef>
                <a:spcPts val="1200"/>
              </a:spcBef>
              <a:spcAft>
                <a:spcPts val="0"/>
              </a:spcAft>
              <a:buSzPts val="1500"/>
              <a:buAutoNum type="arabicPeriod"/>
            </a:pPr>
            <a:r>
              <a:rPr lang="en" sz="1500" b="1" dirty="0"/>
              <a:t>To develop a robust IoT-based </a:t>
            </a:r>
            <a:r>
              <a:rPr lang="en" sz="1500" dirty="0"/>
              <a:t>system capable of accurately detecting and alerting caregivers to potential fall events among senior citizens. </a:t>
            </a:r>
            <a:endParaRPr sz="1500" dirty="0"/>
          </a:p>
          <a:p>
            <a:pPr marL="457200" lvl="0" indent="-323850" algn="just" rtl="0">
              <a:lnSpc>
                <a:spcPct val="115000"/>
              </a:lnSpc>
              <a:spcBef>
                <a:spcPts val="0"/>
              </a:spcBef>
              <a:spcAft>
                <a:spcPts val="0"/>
              </a:spcAft>
              <a:buSzPts val="1500"/>
              <a:buAutoNum type="arabicPeriod"/>
            </a:pPr>
            <a:r>
              <a:rPr lang="en" sz="1500" b="1" dirty="0"/>
              <a:t>To implement continuous learning mechanisms</a:t>
            </a:r>
            <a:r>
              <a:rPr lang="en" sz="1500" dirty="0"/>
              <a:t> within the system to enhance its effectiveness over time. </a:t>
            </a:r>
            <a:endParaRPr sz="1500" dirty="0"/>
          </a:p>
          <a:p>
            <a:pPr marL="457200" lvl="0" indent="-323850" algn="just" rtl="0">
              <a:lnSpc>
                <a:spcPct val="115000"/>
              </a:lnSpc>
              <a:spcBef>
                <a:spcPts val="0"/>
              </a:spcBef>
              <a:spcAft>
                <a:spcPts val="0"/>
              </a:spcAft>
              <a:buSzPts val="1500"/>
              <a:buAutoNum type="arabicPeriod"/>
            </a:pPr>
            <a:r>
              <a:rPr lang="en" sz="1500" b="1" dirty="0"/>
              <a:t>To create a comprehensive solution</a:t>
            </a:r>
            <a:r>
              <a:rPr lang="en" sz="1500" dirty="0"/>
              <a:t> that not only identifies immediate fall risks but also learns from past incidents to better predict and prevent future falls. </a:t>
            </a:r>
            <a:endParaRPr sz="1500" dirty="0"/>
          </a:p>
          <a:p>
            <a:pPr marL="457200" lvl="0" indent="-323850" algn="just" rtl="0">
              <a:lnSpc>
                <a:spcPct val="115000"/>
              </a:lnSpc>
              <a:spcBef>
                <a:spcPts val="0"/>
              </a:spcBef>
              <a:spcAft>
                <a:spcPts val="0"/>
              </a:spcAft>
              <a:buSzPts val="1500"/>
              <a:buAutoNum type="arabicPeriod"/>
            </a:pPr>
            <a:r>
              <a:rPr lang="en" sz="1500" b="1" dirty="0"/>
              <a:t>To provide caregivers with a reliable tool</a:t>
            </a:r>
            <a:r>
              <a:rPr lang="en" sz="1500" dirty="0"/>
              <a:t> to monitor and protect the elderly, ultimately improving their quality of life and promoting independence.</a:t>
            </a:r>
            <a:endParaRPr sz="1500" dirty="0"/>
          </a:p>
          <a:p>
            <a:pPr marL="457200" lvl="0" indent="-323850" algn="just" rtl="0">
              <a:lnSpc>
                <a:spcPct val="115000"/>
              </a:lnSpc>
              <a:spcBef>
                <a:spcPts val="0"/>
              </a:spcBef>
              <a:spcAft>
                <a:spcPts val="0"/>
              </a:spcAft>
              <a:buSzPts val="1500"/>
              <a:buAutoNum type="arabicPeriod"/>
            </a:pPr>
            <a:r>
              <a:rPr lang="en" sz="1500" b="1" dirty="0"/>
              <a:t>To Improve Quality of Life</a:t>
            </a:r>
            <a:r>
              <a:rPr lang="en" sz="1500" dirty="0"/>
              <a:t> for senior citizens by reducing the occurrence and severity of fall-related injuries and promoting independence through effective fall prevention measures.</a:t>
            </a:r>
            <a:endParaRPr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742650" y="-17725"/>
            <a:ext cx="3545700" cy="1584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Literature Survey</a:t>
            </a:r>
            <a:endParaRPr b="1"/>
          </a:p>
        </p:txBody>
      </p:sp>
      <p:sp>
        <p:nvSpPr>
          <p:cNvPr id="165" name="Google Shape;165;p18"/>
          <p:cNvSpPr txBox="1">
            <a:spLocks noGrp="1"/>
          </p:cNvSpPr>
          <p:nvPr>
            <p:ph type="subTitle" idx="4294967295"/>
          </p:nvPr>
        </p:nvSpPr>
        <p:spPr>
          <a:xfrm>
            <a:off x="502150" y="1052950"/>
            <a:ext cx="7818300" cy="3693600"/>
          </a:xfrm>
          <a:prstGeom prst="rect">
            <a:avLst/>
          </a:prstGeom>
        </p:spPr>
        <p:txBody>
          <a:bodyPr spcFirstLastPara="1" wrap="square" lIns="91425" tIns="91425" rIns="91425" bIns="91425" anchor="t" anchorCtr="0">
            <a:noAutofit/>
          </a:bodyPr>
          <a:lstStyle/>
          <a:p>
            <a:pPr marL="177800" marR="355600" lvl="0" indent="0" algn="just" rtl="0">
              <a:lnSpc>
                <a:spcPct val="180000"/>
              </a:lnSpc>
              <a:spcBef>
                <a:spcPts val="0"/>
              </a:spcBef>
              <a:spcAft>
                <a:spcPts val="0"/>
              </a:spcAft>
              <a:buSzPts val="605"/>
              <a:buNone/>
            </a:pPr>
            <a:r>
              <a:rPr lang="en" sz="1000" dirty="0"/>
              <a:t>1.  The research paper published in 2018 [1] introduced an IoT-based fall detection system that utilizes big data analytics for real-time monitoring and analysis of movement patterns, showcasing the potential of IoT technology in enhancing fall detection accuracy</a:t>
            </a:r>
            <a:endParaRPr sz="1000" dirty="0"/>
          </a:p>
          <a:p>
            <a:pPr marL="177800" marR="355600" lvl="0" indent="0" algn="just" rtl="0">
              <a:lnSpc>
                <a:spcPct val="180000"/>
              </a:lnSpc>
              <a:spcBef>
                <a:spcPts val="0"/>
              </a:spcBef>
              <a:spcAft>
                <a:spcPts val="0"/>
              </a:spcAft>
              <a:buSzPts val="605"/>
              <a:buNone/>
            </a:pPr>
            <a:r>
              <a:rPr lang="en" sz="1000" dirty="0"/>
              <a:t>2.  Another paper published in 2016 [2] focused on the development of a wearable fall detection system, emphasizing the importance of portability and user convenience, thereby addressing the need for unobtrusive monitoring solutions for elderly individuals.</a:t>
            </a:r>
            <a:endParaRPr sz="1000" dirty="0"/>
          </a:p>
          <a:p>
            <a:pPr marL="177800" marR="355600" lvl="0" indent="0" algn="just" rtl="0">
              <a:lnSpc>
                <a:spcPct val="180000"/>
              </a:lnSpc>
              <a:spcBef>
                <a:spcPts val="1400"/>
              </a:spcBef>
              <a:spcAft>
                <a:spcPts val="0"/>
              </a:spcAft>
              <a:buSzPts val="605"/>
              <a:buNone/>
            </a:pPr>
            <a:r>
              <a:rPr lang="en" sz="1000" dirty="0"/>
              <a:t>3.   A paper published in 2016 [3] emphasized the significance of user-centered design principles in the development of fall detection systems tailored specifically for older adults.</a:t>
            </a:r>
            <a:endParaRPr sz="1000" dirty="0"/>
          </a:p>
          <a:p>
            <a:pPr marL="177800" marR="355600" lvl="0" indent="0" algn="just" rtl="0">
              <a:lnSpc>
                <a:spcPct val="180000"/>
              </a:lnSpc>
              <a:spcBef>
                <a:spcPts val="1400"/>
              </a:spcBef>
              <a:spcAft>
                <a:spcPts val="0"/>
              </a:spcAft>
              <a:buSzPts val="605"/>
              <a:buNone/>
            </a:pPr>
            <a:r>
              <a:rPr lang="en" sz="1000" dirty="0"/>
              <a:t>4.  Additionally, a paper published in 2019 [4] extended their research by incorporating ensemble machine learning algorithms into their fall detection system, demonstrating notable improvements in detection accuracy and reliability.</a:t>
            </a:r>
            <a:endParaRPr sz="1000" dirty="0"/>
          </a:p>
          <a:p>
            <a:pPr marL="0" lvl="0" indent="0" algn="just" rtl="0">
              <a:lnSpc>
                <a:spcPct val="95000"/>
              </a:lnSpc>
              <a:spcBef>
                <a:spcPts val="1400"/>
              </a:spcBef>
              <a:spcAft>
                <a:spcPts val="1200"/>
              </a:spcAft>
              <a:buSzPts val="605"/>
              <a:buNone/>
            </a:pPr>
            <a:endParaRPr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742650" y="-17725"/>
            <a:ext cx="3545700" cy="1584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Existing System</a:t>
            </a:r>
            <a:endParaRPr b="1"/>
          </a:p>
        </p:txBody>
      </p:sp>
      <p:sp>
        <p:nvSpPr>
          <p:cNvPr id="171" name="Google Shape;171;p19"/>
          <p:cNvSpPr txBox="1">
            <a:spLocks noGrp="1"/>
          </p:cNvSpPr>
          <p:nvPr>
            <p:ph type="subTitle" idx="4294967295"/>
          </p:nvPr>
        </p:nvSpPr>
        <p:spPr>
          <a:xfrm>
            <a:off x="696200" y="1280050"/>
            <a:ext cx="6243000" cy="2957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b="1">
                <a:latin typeface="Arial"/>
                <a:ea typeface="Arial"/>
                <a:cs typeface="Arial"/>
                <a:sym typeface="Arial"/>
              </a:rPr>
              <a:t>Current Fall Detection Systems:</a:t>
            </a:r>
            <a:endParaRPr sz="1400" b="1">
              <a:latin typeface="Arial"/>
              <a:ea typeface="Arial"/>
              <a:cs typeface="Arial"/>
              <a:sym typeface="Arial"/>
            </a:endParaRPr>
          </a:p>
          <a:p>
            <a:pPr marL="457200" lvl="0" indent="-317500" algn="l" rtl="0">
              <a:spcBef>
                <a:spcPts val="1200"/>
              </a:spcBef>
              <a:spcAft>
                <a:spcPts val="0"/>
              </a:spcAft>
              <a:buClr>
                <a:schemeClr val="lt1"/>
              </a:buClr>
              <a:buSzPts val="1400"/>
              <a:buFont typeface="Arial"/>
              <a:buChar char="●"/>
            </a:pPr>
            <a:r>
              <a:rPr lang="en" sz="1400" b="1">
                <a:latin typeface="Arial"/>
                <a:ea typeface="Arial"/>
                <a:cs typeface="Arial"/>
                <a:sym typeface="Arial"/>
              </a:rPr>
              <a:t>Wearable Devices:</a:t>
            </a:r>
            <a:r>
              <a:rPr lang="en" sz="1400">
                <a:latin typeface="Arial"/>
                <a:ea typeface="Arial"/>
                <a:cs typeface="Arial"/>
                <a:sym typeface="Arial"/>
              </a:rPr>
              <a:t> Smartwatches and pendants with sensors.</a:t>
            </a:r>
            <a:endParaRPr sz="1400">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b="1">
                <a:latin typeface="Arial"/>
                <a:ea typeface="Arial"/>
                <a:cs typeface="Arial"/>
                <a:sym typeface="Arial"/>
              </a:rPr>
              <a:t>Movement Monitoring:</a:t>
            </a:r>
            <a:r>
              <a:rPr lang="en" sz="1400">
                <a:latin typeface="Arial"/>
                <a:ea typeface="Arial"/>
                <a:cs typeface="Arial"/>
                <a:sym typeface="Arial"/>
              </a:rPr>
              <a:t> Accelerometers and gyroscopes track movements.</a:t>
            </a:r>
            <a:endParaRPr sz="1400">
              <a:latin typeface="Arial"/>
              <a:ea typeface="Arial"/>
              <a:cs typeface="Arial"/>
              <a:sym typeface="Arial"/>
            </a:endParaRPr>
          </a:p>
          <a:p>
            <a:pPr marL="0" lvl="0" indent="0" algn="l" rtl="0">
              <a:spcBef>
                <a:spcPts val="1200"/>
              </a:spcBef>
              <a:spcAft>
                <a:spcPts val="0"/>
              </a:spcAft>
              <a:buNone/>
            </a:pPr>
            <a:r>
              <a:rPr lang="en" sz="1400" b="1">
                <a:latin typeface="Arial"/>
                <a:ea typeface="Arial"/>
                <a:cs typeface="Arial"/>
                <a:sym typeface="Arial"/>
              </a:rPr>
              <a:t>Challenges with Wearables:</a:t>
            </a:r>
            <a:endParaRPr sz="1400" b="1">
              <a:latin typeface="Arial"/>
              <a:ea typeface="Arial"/>
              <a:cs typeface="Arial"/>
              <a:sym typeface="Arial"/>
            </a:endParaRPr>
          </a:p>
          <a:p>
            <a:pPr marL="457200" lvl="0" indent="-317500" algn="l" rtl="0">
              <a:spcBef>
                <a:spcPts val="1200"/>
              </a:spcBef>
              <a:spcAft>
                <a:spcPts val="0"/>
              </a:spcAft>
              <a:buClr>
                <a:schemeClr val="lt1"/>
              </a:buClr>
              <a:buSzPts val="1400"/>
              <a:buFont typeface="Arial"/>
              <a:buChar char="●"/>
            </a:pPr>
            <a:r>
              <a:rPr lang="en" sz="1400" b="1">
                <a:latin typeface="Arial"/>
                <a:ea typeface="Arial"/>
                <a:cs typeface="Arial"/>
                <a:sym typeface="Arial"/>
              </a:rPr>
              <a:t>Dexterity Issues:</a:t>
            </a:r>
            <a:r>
              <a:rPr lang="en" sz="1400">
                <a:latin typeface="Arial"/>
                <a:ea typeface="Arial"/>
                <a:cs typeface="Arial"/>
                <a:sym typeface="Arial"/>
              </a:rPr>
              <a:t> Difficult for seniors with limited hand function.</a:t>
            </a:r>
            <a:endParaRPr sz="1400">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b="1">
                <a:latin typeface="Arial"/>
                <a:ea typeface="Arial"/>
                <a:cs typeface="Arial"/>
                <a:sym typeface="Arial"/>
              </a:rPr>
              <a:t>Cognitive Impairments:</a:t>
            </a:r>
            <a:r>
              <a:rPr lang="en" sz="1400">
                <a:latin typeface="Arial"/>
                <a:ea typeface="Arial"/>
                <a:cs typeface="Arial"/>
                <a:sym typeface="Arial"/>
              </a:rPr>
              <a:t> Confusing for those with memory problems.</a:t>
            </a:r>
            <a:endParaRPr sz="1400">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b="1">
                <a:latin typeface="Arial"/>
                <a:ea typeface="Arial"/>
                <a:cs typeface="Arial"/>
                <a:sym typeface="Arial"/>
              </a:rPr>
              <a:t>Non-Compliance Risk:</a:t>
            </a:r>
            <a:r>
              <a:rPr lang="en" sz="1400">
                <a:latin typeface="Arial"/>
                <a:ea typeface="Arial"/>
                <a:cs typeface="Arial"/>
                <a:sym typeface="Arial"/>
              </a:rPr>
              <a:t> Potential for not wearing the device.</a:t>
            </a:r>
            <a:endParaRPr sz="1400">
              <a:latin typeface="Arial"/>
              <a:ea typeface="Arial"/>
              <a:cs typeface="Arial"/>
              <a:sym typeface="Arial"/>
            </a:endParaRPr>
          </a:p>
          <a:p>
            <a:pPr marL="457200" lvl="0" indent="-317500" algn="l" rtl="0">
              <a:spcBef>
                <a:spcPts val="0"/>
              </a:spcBef>
              <a:spcAft>
                <a:spcPts val="0"/>
              </a:spcAft>
              <a:buClr>
                <a:schemeClr val="lt1"/>
              </a:buClr>
              <a:buSzPts val="1400"/>
              <a:buFont typeface="Arial"/>
              <a:buChar char="●"/>
            </a:pPr>
            <a:r>
              <a:rPr lang="en" sz="1400" b="1">
                <a:latin typeface="Arial"/>
                <a:ea typeface="Arial"/>
                <a:cs typeface="Arial"/>
                <a:sym typeface="Arial"/>
              </a:rPr>
              <a:t>Misplacement Concerns:</a:t>
            </a:r>
            <a:r>
              <a:rPr lang="en" sz="1400">
                <a:latin typeface="Arial"/>
                <a:ea typeface="Arial"/>
                <a:cs typeface="Arial"/>
                <a:sym typeface="Arial"/>
              </a:rPr>
              <a:t> Effectiveness lost if the device isn’t worn.</a:t>
            </a:r>
            <a:endParaRPr sz="1400">
              <a:latin typeface="Arial"/>
              <a:ea typeface="Arial"/>
              <a:cs typeface="Arial"/>
              <a:sym typeface="Arial"/>
            </a:endParaRPr>
          </a:p>
          <a:p>
            <a:pPr marL="0" lvl="0" indent="0" algn="l" rtl="0">
              <a:spcBef>
                <a:spcPts val="1200"/>
              </a:spcBef>
              <a:spcAft>
                <a:spcPts val="0"/>
              </a:spcAft>
              <a:buNone/>
            </a:pPr>
            <a:endParaRPr sz="1400">
              <a:latin typeface="Arial"/>
              <a:ea typeface="Arial"/>
              <a:cs typeface="Arial"/>
              <a:sym typeface="Arial"/>
            </a:endParaRPr>
          </a:p>
          <a:p>
            <a:pPr marL="0" lvl="0" indent="0" algn="just" rtl="0">
              <a:lnSpc>
                <a:spcPct val="115000"/>
              </a:lnSpc>
              <a:spcBef>
                <a:spcPts val="1200"/>
              </a:spcBef>
              <a:spcAft>
                <a:spcPts val="1200"/>
              </a:spcAft>
              <a:buNone/>
            </a:pPr>
            <a:endParaRPr sz="1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689175" y="-191975"/>
            <a:ext cx="3774000" cy="1584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Proposed Solution</a:t>
            </a:r>
            <a:endParaRPr b="1"/>
          </a:p>
        </p:txBody>
      </p:sp>
      <p:sp>
        <p:nvSpPr>
          <p:cNvPr id="177" name="Google Shape;177;p20"/>
          <p:cNvSpPr txBox="1">
            <a:spLocks noGrp="1"/>
          </p:cNvSpPr>
          <p:nvPr>
            <p:ph type="subTitle" idx="4294967295"/>
          </p:nvPr>
        </p:nvSpPr>
        <p:spPr>
          <a:xfrm>
            <a:off x="689175" y="889025"/>
            <a:ext cx="6925800" cy="3705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endParaRPr sz="1600" b="1">
              <a:latin typeface="Arial"/>
              <a:ea typeface="Arial"/>
              <a:cs typeface="Arial"/>
              <a:sym typeface="Arial"/>
            </a:endParaRPr>
          </a:p>
          <a:p>
            <a:pPr marL="457200" lvl="0" indent="-330200" algn="l" rtl="0">
              <a:spcBef>
                <a:spcPts val="1200"/>
              </a:spcBef>
              <a:spcAft>
                <a:spcPts val="0"/>
              </a:spcAft>
              <a:buClr>
                <a:schemeClr val="lt1"/>
              </a:buClr>
              <a:buSzPts val="1600"/>
              <a:buFont typeface="Arial"/>
              <a:buAutoNum type="arabicPeriod"/>
            </a:pPr>
            <a:r>
              <a:rPr lang="en" sz="1600" b="1">
                <a:latin typeface="Arial"/>
                <a:ea typeface="Arial"/>
                <a:cs typeface="Arial"/>
                <a:sym typeface="Arial"/>
              </a:rPr>
              <a:t>Data Acquisition:</a:t>
            </a:r>
            <a:endParaRPr sz="1600" b="1">
              <a:latin typeface="Arial"/>
              <a:ea typeface="Arial"/>
              <a:cs typeface="Arial"/>
              <a:sym typeface="Arial"/>
            </a:endParaRPr>
          </a:p>
          <a:p>
            <a:pPr marL="914400" lvl="1" indent="-330200" algn="l" rtl="0">
              <a:spcBef>
                <a:spcPts val="0"/>
              </a:spcBef>
              <a:spcAft>
                <a:spcPts val="0"/>
              </a:spcAft>
              <a:buClr>
                <a:schemeClr val="lt1"/>
              </a:buClr>
              <a:buSzPts val="1600"/>
              <a:buFont typeface="Arial"/>
              <a:buChar char="○"/>
            </a:pPr>
            <a:r>
              <a:rPr lang="en" sz="1600">
                <a:latin typeface="Arial"/>
                <a:ea typeface="Arial"/>
                <a:cs typeface="Arial"/>
                <a:sym typeface="Arial"/>
              </a:rPr>
              <a:t>Read acceleration (ax, ay, az) and gyroscope (gx, gy, gz) data from MPU6050.</a:t>
            </a:r>
            <a:endParaRPr sz="1600">
              <a:latin typeface="Arial"/>
              <a:ea typeface="Arial"/>
              <a:cs typeface="Arial"/>
              <a:sym typeface="Arial"/>
            </a:endParaRPr>
          </a:p>
          <a:p>
            <a:pPr marL="457200" lvl="0" indent="-330200" algn="l" rtl="0">
              <a:spcBef>
                <a:spcPts val="0"/>
              </a:spcBef>
              <a:spcAft>
                <a:spcPts val="0"/>
              </a:spcAft>
              <a:buClr>
                <a:schemeClr val="lt1"/>
              </a:buClr>
              <a:buSzPts val="1600"/>
              <a:buFont typeface="Arial"/>
              <a:buAutoNum type="arabicPeriod"/>
            </a:pPr>
            <a:r>
              <a:rPr lang="en" sz="1600" b="1">
                <a:latin typeface="Arial"/>
                <a:ea typeface="Arial"/>
                <a:cs typeface="Arial"/>
                <a:sym typeface="Arial"/>
              </a:rPr>
              <a:t>Threshold Triggers:</a:t>
            </a:r>
            <a:endParaRPr sz="1600" b="1">
              <a:latin typeface="Arial"/>
              <a:ea typeface="Arial"/>
              <a:cs typeface="Arial"/>
              <a:sym typeface="Arial"/>
            </a:endParaRPr>
          </a:p>
          <a:p>
            <a:pPr marL="914400" lvl="1" indent="-330200" algn="l" rtl="0">
              <a:spcBef>
                <a:spcPts val="0"/>
              </a:spcBef>
              <a:spcAft>
                <a:spcPts val="0"/>
              </a:spcAft>
              <a:buClr>
                <a:schemeClr val="lt1"/>
              </a:buClr>
              <a:buSzPts val="1600"/>
              <a:buFont typeface="Arial"/>
              <a:buChar char="○"/>
            </a:pPr>
            <a:r>
              <a:rPr lang="en" sz="1600">
                <a:latin typeface="Arial"/>
                <a:ea typeface="Arial"/>
                <a:cs typeface="Arial"/>
                <a:sym typeface="Arial"/>
              </a:rPr>
              <a:t>Trigger 1: AM breaks lower threshold (0.4g).</a:t>
            </a:r>
            <a:endParaRPr sz="1600">
              <a:latin typeface="Arial"/>
              <a:ea typeface="Arial"/>
              <a:cs typeface="Arial"/>
              <a:sym typeface="Arial"/>
            </a:endParaRPr>
          </a:p>
          <a:p>
            <a:pPr marL="914400" lvl="1" indent="-330200" algn="l" rtl="0">
              <a:spcBef>
                <a:spcPts val="0"/>
              </a:spcBef>
              <a:spcAft>
                <a:spcPts val="0"/>
              </a:spcAft>
              <a:buClr>
                <a:schemeClr val="lt1"/>
              </a:buClr>
              <a:buSzPts val="1600"/>
              <a:buFont typeface="Arial"/>
              <a:buChar char="○"/>
            </a:pPr>
            <a:r>
              <a:rPr lang="en" sz="1600">
                <a:latin typeface="Arial"/>
                <a:ea typeface="Arial"/>
                <a:cs typeface="Arial"/>
                <a:sym typeface="Arial"/>
              </a:rPr>
              <a:t>Trigger 2: AM breaks upper threshold (3g).</a:t>
            </a:r>
            <a:endParaRPr sz="1600">
              <a:latin typeface="Arial"/>
              <a:ea typeface="Arial"/>
              <a:cs typeface="Arial"/>
              <a:sym typeface="Arial"/>
            </a:endParaRPr>
          </a:p>
          <a:p>
            <a:pPr marL="914400" lvl="1" indent="-330200" algn="l" rtl="0">
              <a:spcBef>
                <a:spcPts val="0"/>
              </a:spcBef>
              <a:spcAft>
                <a:spcPts val="0"/>
              </a:spcAft>
              <a:buClr>
                <a:schemeClr val="lt1"/>
              </a:buClr>
              <a:buSzPts val="1600"/>
              <a:buFont typeface="Arial"/>
              <a:buChar char="○"/>
            </a:pPr>
            <a:r>
              <a:rPr lang="en" sz="1600">
                <a:latin typeface="Arial"/>
                <a:ea typeface="Arial"/>
                <a:cs typeface="Arial"/>
                <a:sym typeface="Arial"/>
              </a:rPr>
              <a:t>Trigger 3: Orientation change (80-100 degrees).</a:t>
            </a:r>
            <a:endParaRPr sz="1600">
              <a:latin typeface="Arial"/>
              <a:ea typeface="Arial"/>
              <a:cs typeface="Arial"/>
              <a:sym typeface="Arial"/>
            </a:endParaRPr>
          </a:p>
          <a:p>
            <a:pPr marL="457200" lvl="0" indent="-330200" algn="l" rtl="0">
              <a:spcBef>
                <a:spcPts val="0"/>
              </a:spcBef>
              <a:spcAft>
                <a:spcPts val="0"/>
              </a:spcAft>
              <a:buClr>
                <a:schemeClr val="lt1"/>
              </a:buClr>
              <a:buSzPts val="1600"/>
              <a:buFont typeface="Arial"/>
              <a:buAutoNum type="arabicPeriod"/>
            </a:pPr>
            <a:r>
              <a:rPr lang="en" sz="1600" b="1">
                <a:latin typeface="Arial"/>
                <a:ea typeface="Arial"/>
                <a:cs typeface="Arial"/>
                <a:sym typeface="Arial"/>
              </a:rPr>
              <a:t>Fall Detection:</a:t>
            </a:r>
            <a:endParaRPr sz="1600" b="1">
              <a:latin typeface="Arial"/>
              <a:ea typeface="Arial"/>
              <a:cs typeface="Arial"/>
              <a:sym typeface="Arial"/>
            </a:endParaRPr>
          </a:p>
          <a:p>
            <a:pPr marL="914400" lvl="1" indent="-330200" algn="l" rtl="0">
              <a:spcBef>
                <a:spcPts val="0"/>
              </a:spcBef>
              <a:spcAft>
                <a:spcPts val="0"/>
              </a:spcAft>
              <a:buClr>
                <a:schemeClr val="lt1"/>
              </a:buClr>
              <a:buSzPts val="1600"/>
              <a:buFont typeface="Arial"/>
              <a:buChar char="○"/>
            </a:pPr>
            <a:r>
              <a:rPr lang="en" sz="1600">
                <a:latin typeface="Arial"/>
                <a:ea typeface="Arial"/>
                <a:cs typeface="Arial"/>
                <a:sym typeface="Arial"/>
              </a:rPr>
              <a:t>Detect fall based on triggers.</a:t>
            </a:r>
            <a:endParaRPr sz="1600">
              <a:latin typeface="Arial"/>
              <a:ea typeface="Arial"/>
              <a:cs typeface="Arial"/>
              <a:sym typeface="Arial"/>
            </a:endParaRPr>
          </a:p>
          <a:p>
            <a:pPr marL="914400" lvl="1" indent="-330200" algn="l" rtl="0">
              <a:spcBef>
                <a:spcPts val="0"/>
              </a:spcBef>
              <a:spcAft>
                <a:spcPts val="0"/>
              </a:spcAft>
              <a:buClr>
                <a:schemeClr val="lt1"/>
              </a:buClr>
              <a:buSzPts val="1600"/>
              <a:buFont typeface="Arial"/>
              <a:buChar char="○"/>
            </a:pPr>
            <a:r>
              <a:rPr lang="en" sz="1600">
                <a:latin typeface="Arial"/>
                <a:ea typeface="Arial"/>
                <a:cs typeface="Arial"/>
                <a:sym typeface="Arial"/>
              </a:rPr>
              <a:t>Send event to IFTTT (e.g., notify caregivers).</a:t>
            </a:r>
            <a:endParaRPr sz="1600">
              <a:latin typeface="Arial"/>
              <a:ea typeface="Arial"/>
              <a:cs typeface="Arial"/>
              <a:sym typeface="Arial"/>
            </a:endParaRPr>
          </a:p>
          <a:p>
            <a:pPr marL="0" lvl="0" indent="0" algn="just" rtl="0">
              <a:lnSpc>
                <a:spcPct val="115000"/>
              </a:lnSpc>
              <a:spcBef>
                <a:spcPts val="1200"/>
              </a:spcBef>
              <a:spcAft>
                <a:spcPts val="1200"/>
              </a:spcAft>
              <a:buNone/>
            </a:pP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499675" y="-42025"/>
            <a:ext cx="4434900" cy="1584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Future Enhancements</a:t>
            </a:r>
            <a:endParaRPr b="1"/>
          </a:p>
        </p:txBody>
      </p:sp>
      <p:sp>
        <p:nvSpPr>
          <p:cNvPr id="183" name="Google Shape;183;p21"/>
          <p:cNvSpPr txBox="1">
            <a:spLocks noGrp="1"/>
          </p:cNvSpPr>
          <p:nvPr>
            <p:ph type="subTitle" idx="4294967295"/>
          </p:nvPr>
        </p:nvSpPr>
        <p:spPr>
          <a:xfrm>
            <a:off x="470500" y="1066225"/>
            <a:ext cx="6925800" cy="3705000"/>
          </a:xfrm>
          <a:prstGeom prst="rect">
            <a:avLst/>
          </a:prstGeom>
        </p:spPr>
        <p:txBody>
          <a:bodyPr spcFirstLastPara="1" wrap="square" lIns="91425" tIns="91425" rIns="91425" bIns="91425" anchor="t" anchorCtr="0">
            <a:normAutofit lnSpcReduction="20000"/>
          </a:bodyPr>
          <a:lstStyle/>
          <a:p>
            <a:pPr marL="0" lvl="0" indent="0" algn="just" rtl="0">
              <a:spcBef>
                <a:spcPts val="1200"/>
              </a:spcBef>
              <a:spcAft>
                <a:spcPts val="0"/>
              </a:spcAft>
              <a:buNone/>
            </a:pPr>
            <a:r>
              <a:rPr lang="en" sz="1500" dirty="0"/>
              <a:t>•	 </a:t>
            </a:r>
            <a:r>
              <a:rPr lang="en" sz="1500" b="1" dirty="0"/>
              <a:t>Sensor Integration</a:t>
            </a:r>
            <a:r>
              <a:rPr lang="en" sz="1500" dirty="0"/>
              <a:t>: Integration of additional sensors or wearable devices to enhance the system's capabilities for monitoring various health parameters beyond fall detection, such as heart rate, blood pressure, or oxygen levels.</a:t>
            </a:r>
            <a:endParaRPr sz="1500" dirty="0"/>
          </a:p>
          <a:p>
            <a:pPr marL="0" lvl="0" indent="0" algn="just" rtl="0">
              <a:spcBef>
                <a:spcPts val="1200"/>
              </a:spcBef>
              <a:spcAft>
                <a:spcPts val="0"/>
              </a:spcAft>
              <a:buNone/>
            </a:pPr>
            <a:endParaRPr sz="1500" dirty="0"/>
          </a:p>
          <a:p>
            <a:pPr marL="0" lvl="0" indent="0" algn="just" rtl="0">
              <a:spcBef>
                <a:spcPts val="1200"/>
              </a:spcBef>
              <a:spcAft>
                <a:spcPts val="0"/>
              </a:spcAft>
              <a:buNone/>
            </a:pPr>
            <a:r>
              <a:rPr lang="en" sz="1500"/>
              <a:t>•	 </a:t>
            </a:r>
            <a:r>
              <a:rPr lang="en" sz="1500" b="1"/>
              <a:t>Machine Learning Algorithms</a:t>
            </a:r>
            <a:r>
              <a:rPr lang="en" sz="1500"/>
              <a:t>: Investigating the use of machine learning algorithms to analyze collected data and improve the system's ability to predict fall risks based on individual behavior patterns and health trends. </a:t>
            </a:r>
            <a:endParaRPr sz="1500" dirty="0"/>
          </a:p>
          <a:p>
            <a:pPr marL="0" lvl="0" indent="0" algn="just" rtl="0">
              <a:spcBef>
                <a:spcPts val="1200"/>
              </a:spcBef>
              <a:spcAft>
                <a:spcPts val="0"/>
              </a:spcAft>
              <a:buNone/>
            </a:pPr>
            <a:endParaRPr sz="1500" dirty="0"/>
          </a:p>
          <a:p>
            <a:pPr marL="0" lvl="0" indent="0" algn="just" rtl="0">
              <a:spcBef>
                <a:spcPts val="1200"/>
              </a:spcBef>
              <a:spcAft>
                <a:spcPts val="0"/>
              </a:spcAft>
              <a:buNone/>
            </a:pPr>
            <a:r>
              <a:rPr lang="en" sz="1500" dirty="0"/>
              <a:t>•	</a:t>
            </a:r>
            <a:r>
              <a:rPr lang="en" sz="1500" b="1" dirty="0"/>
              <a:t>Integration with Healthcare Systems</a:t>
            </a:r>
            <a:r>
              <a:rPr lang="en" sz="1500" dirty="0"/>
              <a:t>: Exploring opportunities for integrating the fall detection system with existing healthcare systems and electronic health records (EHRs).</a:t>
            </a:r>
            <a:endParaRPr sz="1500" dirty="0"/>
          </a:p>
          <a:p>
            <a:pPr marL="457200" lvl="0" indent="0" algn="just" rtl="0">
              <a:lnSpc>
                <a:spcPct val="115000"/>
              </a:lnSpc>
              <a:spcBef>
                <a:spcPts val="1200"/>
              </a:spcBef>
              <a:spcAft>
                <a:spcPts val="1200"/>
              </a:spcAft>
              <a:buNone/>
            </a:pPr>
            <a:endParaRPr sz="1500"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1048</Words>
  <Application>Microsoft Office PowerPoint</Application>
  <PresentationFormat>On-screen Show (16:9)</PresentationFormat>
  <Paragraphs>78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Arial</vt:lpstr>
      <vt:lpstr>Montserrat</vt:lpstr>
      <vt:lpstr>Focus</vt:lpstr>
      <vt:lpstr>FALL DETECTION SYSTEM USING NODEMCU &amp; MPU6050 SENSOR </vt:lpstr>
      <vt:lpstr>Table of Contents</vt:lpstr>
      <vt:lpstr>Abstract</vt:lpstr>
      <vt:lpstr>Introduction</vt:lpstr>
      <vt:lpstr>Objectives</vt:lpstr>
      <vt:lpstr>Literature Survey</vt:lpstr>
      <vt:lpstr>Existing System</vt:lpstr>
      <vt:lpstr>Proposed Solution</vt:lpstr>
      <vt:lpstr>Future Enhancements</vt:lpstr>
      <vt:lpstr>Modules</vt:lpstr>
      <vt:lpstr>System Architecture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 DETECTION SYSTEM USING NODEMCU &amp; MPU6050 SENSOR </dc:title>
  <dc:creator>Swathi</dc:creator>
  <cp:lastModifiedBy>Swathi S</cp:lastModifiedBy>
  <cp:revision>1</cp:revision>
  <dcterms:modified xsi:type="dcterms:W3CDTF">2024-05-19T07:20:15Z</dcterms:modified>
</cp:coreProperties>
</file>