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6" r:id="rId5"/>
    <p:sldId id="259" r:id="rId6"/>
    <p:sldId id="258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938D9-E826-3BF7-845A-C961059CBD6B}" v="453" dt="2024-11-29T17:51:06.544"/>
    <p1510:client id="{BD9EBD68-45CD-A432-A527-71AF6742CF92}" v="221" dt="2024-11-29T08:47:20.9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824" y="4770165"/>
            <a:ext cx="10592174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NAT</a:t>
            </a:r>
            <a:r>
              <a:rPr lang="en-US" sz="4000" b="1">
                <a:solidFill>
                  <a:schemeClr val="tx2"/>
                </a:solidFill>
              </a:rPr>
              <a:t>(Network Address Translation)</a:t>
            </a:r>
            <a:endParaRPr lang="en-US" sz="4000">
              <a:solidFill>
                <a:schemeClr val="tx2"/>
              </a:solidFill>
            </a:endParaRPr>
          </a:p>
        </p:txBody>
      </p:sp>
      <p:pic>
        <p:nvPicPr>
          <p:cNvPr id="10" name="Picture 9" descr="What Is Network Address Translation? A Guide to NAT - IPXO">
            <a:extLst>
              <a:ext uri="{FF2B5EF4-FFF2-40B4-BE49-F238E27FC236}">
                <a16:creationId xmlns:a16="http://schemas.microsoft.com/office/drawing/2014/main" id="{37B2D4DA-7635-71FB-075E-1B9C48D2FF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386" b="20077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43" name="Freeform: Shape 4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927824" y="5527512"/>
            <a:ext cx="9416898" cy="4843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900" b="1">
                <a:solidFill>
                  <a:schemeClr val="tx2"/>
                </a:solidFill>
              </a:rPr>
              <a:t>NAT </a:t>
            </a:r>
            <a:r>
              <a:rPr lang="en-US" sz="1900">
                <a:solidFill>
                  <a:schemeClr val="tx2"/>
                </a:solidFill>
              </a:rPr>
              <a:t> is a process used by routers to connect devices in a private network to the internet.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eneral IP address queries - Interlir networks marketplace">
            <a:extLst>
              <a:ext uri="{FF2B5EF4-FFF2-40B4-BE49-F238E27FC236}">
                <a16:creationId xmlns:a16="http://schemas.microsoft.com/office/drawing/2014/main" id="{1E2CD75F-C53C-18F0-A7F3-C4F292753F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556" b="1452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B7443-F27A-20A8-C7E9-8E0B8B376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67117" cy="1899912"/>
          </a:xfrm>
        </p:spPr>
        <p:txBody>
          <a:bodyPr>
            <a:normAutofit/>
          </a:bodyPr>
          <a:lstStyle/>
          <a:p>
            <a:pPr algn="just"/>
            <a:r>
              <a:rPr lang="en-US" sz="3700" b="1" dirty="0">
                <a:latin typeface="Times New Roman"/>
                <a:cs typeface="Times New Roman"/>
              </a:rPr>
              <a:t>IP Address</a:t>
            </a:r>
            <a:r>
              <a:rPr lang="en-US" sz="3700" dirty="0">
                <a:latin typeface="Times New Roman"/>
                <a:cs typeface="Times New Roman"/>
              </a:rPr>
              <a:t>(Internet Protocol address):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313D7-F139-F823-E29B-A6409B94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4366474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/>
                <a:ea typeface="+mn-lt"/>
                <a:cs typeface="+mn-lt"/>
              </a:rPr>
              <a:t>An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IP address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is a unique numerical identifier assigned to each device connected to a network that uses the Internet Protocol for communication.</a:t>
            </a:r>
            <a:endParaRPr lang="en-US" sz="200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It serves two main purposes:</a:t>
            </a:r>
            <a:endParaRPr lang="en-US" sz="2000" b="1">
              <a:latin typeface="Times New Roman"/>
              <a:cs typeface="Times New Roman"/>
            </a:endParaRPr>
          </a:p>
          <a:p>
            <a:pPr marL="514350" indent="-514350" algn="just">
              <a:buAutoNum type="arabicPeriod"/>
            </a:pPr>
            <a:r>
              <a:rPr lang="en-US" sz="2000" dirty="0">
                <a:latin typeface="Times New Roman"/>
                <a:ea typeface="+mn-lt"/>
                <a:cs typeface="+mn-lt"/>
              </a:rPr>
              <a:t>Identification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pPr marL="514350" indent="-514350" algn="just">
              <a:buAutoNum type="arabicPeriod"/>
            </a:pPr>
            <a:r>
              <a:rPr lang="en-US" sz="2000" dirty="0">
                <a:latin typeface="Times New Roman"/>
                <a:ea typeface="+mn-lt"/>
                <a:cs typeface="+mn-lt"/>
              </a:rPr>
              <a:t>Location Addressing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pPr marL="514350" indent="-514350" algn="just">
              <a:buAutoNum type="arabicPeriod"/>
            </a:pPr>
            <a:endParaRPr lang="en-US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311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BA650-51A4-38F8-7AE3-4E962E3F1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latin typeface="Times New Roman"/>
                <a:cs typeface="Times New Roman"/>
              </a:rPr>
              <a:t>Types of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BF3B-3B33-0F43-F78B-906D69248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103665"/>
            <a:ext cx="4646905" cy="42526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endParaRPr lang="en-US" sz="2000" b="1" dirty="0">
              <a:latin typeface="Times New Roman"/>
              <a:cs typeface="Times New Roman"/>
            </a:endParaRPr>
          </a:p>
          <a:p>
            <a:pPr algn="just"/>
            <a:r>
              <a:rPr lang="en-US" sz="2000" b="1" dirty="0">
                <a:latin typeface="Times New Roman"/>
                <a:ea typeface="+mn-lt"/>
                <a:cs typeface="+mn-lt"/>
              </a:rPr>
              <a:t>Private: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Used within local networks (not accessible from the internet).</a:t>
            </a:r>
            <a:endParaRPr lang="en-US" sz="2000" dirty="0">
              <a:latin typeface="Times New Roman"/>
              <a:cs typeface="Times New Roman"/>
            </a:endParaRPr>
          </a:p>
          <a:p>
            <a:pPr algn="just"/>
            <a:r>
              <a:rPr lang="en-US" sz="2000" b="1" dirty="0">
                <a:latin typeface="Times New Roman"/>
                <a:ea typeface="+mn-lt"/>
                <a:cs typeface="+mn-lt"/>
              </a:rPr>
              <a:t>Public: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Used for devices directly accessible on the internet.</a:t>
            </a:r>
            <a:endParaRPr lang="en-US" sz="2000" dirty="0">
              <a:latin typeface="Times New Roman"/>
              <a:cs typeface="Times New Roman"/>
            </a:endParaRPr>
          </a:p>
          <a:p>
            <a:pPr algn="just"/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7" name="Picture 6" descr="Difference between Private and Public IP addresses - GeeksforGeeks">
            <a:extLst>
              <a:ext uri="{FF2B5EF4-FFF2-40B4-BE49-F238E27FC236}">
                <a16:creationId xmlns:a16="http://schemas.microsoft.com/office/drawing/2014/main" id="{66FD9ADE-6558-6E65-7D3B-BCA9EAA256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328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4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935B5-BBE9-7766-EF19-F8C4CBDD1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rgbClr val="3F3F3F"/>
                </a:solidFill>
                <a:latin typeface="Times New Roman"/>
                <a:cs typeface="Times New Roman"/>
              </a:rPr>
              <a:t>Private IP vs Public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ECA8D-5871-4693-55C7-9416C8205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>
                <a:latin typeface="Times New Roman"/>
                <a:cs typeface="Times New Roman"/>
              </a:rPr>
              <a:t>Private IP Address:</a:t>
            </a:r>
            <a:endParaRPr lang="en-US" sz="2000">
              <a:latin typeface="Times New Roman"/>
              <a:cs typeface="Times New Roman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2000">
                <a:latin typeface="Times New Roman"/>
                <a:ea typeface="+mn-lt"/>
                <a:cs typeface="+mn-lt"/>
              </a:rPr>
              <a:t>Used within local networks (home, office).</a:t>
            </a:r>
            <a:endParaRPr lang="en-US" sz="2000">
              <a:latin typeface="Times New Roman"/>
              <a:cs typeface="Times New Roman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2000">
                <a:latin typeface="Times New Roman"/>
                <a:ea typeface="+mn-lt"/>
                <a:cs typeface="+mn-lt"/>
              </a:rPr>
              <a:t>Not accessible from the internet.</a:t>
            </a:r>
            <a:endParaRPr lang="en-US" sz="20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b="1">
                <a:latin typeface="Times New Roman"/>
                <a:ea typeface="+mn-lt"/>
                <a:cs typeface="+mn-lt"/>
              </a:rPr>
              <a:t>Examples:</a:t>
            </a:r>
            <a:endParaRPr lang="en-US" sz="2000" b="1">
              <a:latin typeface="Times New Roman"/>
              <a:cs typeface="Times New Roman"/>
            </a:endParaRPr>
          </a:p>
          <a:p>
            <a:pPr lvl="1"/>
            <a:r>
              <a:rPr lang="en-US" sz="2000">
                <a:latin typeface="Times New Roman"/>
                <a:ea typeface="+mn-lt"/>
                <a:cs typeface="+mn-lt"/>
              </a:rPr>
              <a:t>192.168.0.1</a:t>
            </a:r>
            <a:endParaRPr lang="en-US" sz="2000">
              <a:latin typeface="Times New Roman"/>
              <a:cs typeface="Times New Roman"/>
            </a:endParaRPr>
          </a:p>
          <a:p>
            <a:pPr lvl="1"/>
            <a:r>
              <a:rPr lang="en-US" sz="2000">
                <a:latin typeface="Times New Roman"/>
                <a:ea typeface="+mn-lt"/>
                <a:cs typeface="+mn-lt"/>
              </a:rPr>
              <a:t>10.0.0.1</a:t>
            </a:r>
            <a:endParaRPr lang="en-US" sz="2000">
              <a:latin typeface="Times New Roman"/>
              <a:cs typeface="Times New Roman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CC174-A883-121B-BBC1-66DD7643C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476267"/>
            <a:ext cx="4292594" cy="29597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US" sz="1800" b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/>
                <a:cs typeface="Times New Roman"/>
              </a:rPr>
              <a:t>Public IP Address: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1700" dirty="0">
                <a:latin typeface="Times New Roman"/>
                <a:cs typeface="Times New Roman"/>
              </a:rPr>
              <a:t>Assigned by ISPs and used on the internet.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sz="1700" dirty="0">
                <a:latin typeface="Times New Roman"/>
                <a:cs typeface="Times New Roman"/>
              </a:rPr>
              <a:t>Unique across the globe and accessible from anywhere.</a:t>
            </a:r>
          </a:p>
          <a:p>
            <a:pPr marL="0" indent="0">
              <a:buNone/>
            </a:pPr>
            <a:r>
              <a:rPr lang="en-US" sz="1700" dirty="0">
                <a:latin typeface="Times New Roman"/>
                <a:cs typeface="Times New Roman"/>
              </a:rPr>
              <a:t>Examples:</a:t>
            </a:r>
          </a:p>
          <a:p>
            <a:pPr lvl="1"/>
            <a:r>
              <a:rPr lang="en-US" sz="1700" dirty="0">
                <a:latin typeface="Times New Roman"/>
                <a:cs typeface="Times New Roman"/>
              </a:rPr>
              <a:t>203.0.113.45</a:t>
            </a:r>
          </a:p>
          <a:p>
            <a:pPr lvl="1"/>
            <a:r>
              <a:rPr lang="en-US" sz="1700" dirty="0">
                <a:latin typeface="Times New Roman"/>
                <a:cs typeface="Times New Roman"/>
              </a:rPr>
              <a:t>8.8.8.8</a:t>
            </a:r>
          </a:p>
          <a:p>
            <a:pPr>
              <a:buFont typeface="Wingdings" panose="020B0604020202020204" pitchFamily="34" charset="0"/>
              <a:buChar char="§"/>
            </a:pPr>
            <a:endParaRPr lang="en-US" sz="17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5197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D44F2B-CBF6-16B4-85CA-19F7E29A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IPV4</a:t>
            </a:r>
          </a:p>
        </p:txBody>
      </p:sp>
      <p:pic>
        <p:nvPicPr>
          <p:cNvPr id="6" name="Picture 5" descr="LFCA: Learn Classes of Network IP Addressing Range – Part 11">
            <a:extLst>
              <a:ext uri="{FF2B5EF4-FFF2-40B4-BE49-F238E27FC236}">
                <a16:creationId xmlns:a16="http://schemas.microsoft.com/office/drawing/2014/main" id="{137CDE37-0C55-36B1-6B3E-345C073FC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3014437"/>
            <a:ext cx="5131088" cy="2331615"/>
          </a:xfrm>
          <a:prstGeom prst="rect">
            <a:avLst/>
          </a:prstGeom>
        </p:spPr>
      </p:pic>
      <p:pic>
        <p:nvPicPr>
          <p:cNvPr id="4" name="Content Placeholder 3" descr="What is an IP Address? - zenarmor.com">
            <a:extLst>
              <a:ext uri="{FF2B5EF4-FFF2-40B4-BE49-F238E27FC236}">
                <a16:creationId xmlns:a16="http://schemas.microsoft.com/office/drawing/2014/main" id="{CB8A5441-0FCB-BB7E-088F-CC925EA0C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773612"/>
            <a:ext cx="5131087" cy="288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8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04176-94E7-0198-1E1F-BCF34BD4E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IPV4 vs IPV6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IPv4 vs IPv6: What's the difference? – BlueCat Networks">
            <a:extLst>
              <a:ext uri="{FF2B5EF4-FFF2-40B4-BE49-F238E27FC236}">
                <a16:creationId xmlns:a16="http://schemas.microsoft.com/office/drawing/2014/main" id="{6D75B508-C7F1-EAD3-7DFD-045D5B67B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034461"/>
            <a:ext cx="7214616" cy="476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6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A71577-EFF8-978E-52AC-E6BBEDA39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NAT works:</a:t>
            </a:r>
          </a:p>
        </p:txBody>
      </p:sp>
      <p:pic>
        <p:nvPicPr>
          <p:cNvPr id="5" name="Content Placeholder 4" descr="Network Address Translation ( NAT Types ) - UTechnoWorld">
            <a:extLst>
              <a:ext uri="{FF2B5EF4-FFF2-40B4-BE49-F238E27FC236}">
                <a16:creationId xmlns:a16="http://schemas.microsoft.com/office/drawing/2014/main" id="{0CB93EF8-C3E4-0110-48C0-E0AB9A4A9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920" y="1675227"/>
            <a:ext cx="804015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8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C97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F8DD3-E800-2CAC-C310-3BD53CAD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NAT Table</a:t>
            </a:r>
          </a:p>
        </p:txBody>
      </p:sp>
      <p:pic>
        <p:nvPicPr>
          <p:cNvPr id="4" name="Content Placeholder 3" descr="Port Address Translation (PAT) configuration">
            <a:extLst>
              <a:ext uri="{FF2B5EF4-FFF2-40B4-BE49-F238E27FC236}">
                <a16:creationId xmlns:a16="http://schemas.microsoft.com/office/drawing/2014/main" id="{46F28490-0B24-C7AD-94B9-E55F874D2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27082"/>
            <a:ext cx="7188199" cy="46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02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88FEB-7C56-2353-2E42-0E248179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marL="571500" indent="-571500" algn="r">
              <a:buFont typeface="Wingdings"/>
              <a:buChar char="Ø"/>
            </a:pPr>
            <a:r>
              <a:rPr lang="en-US" sz="2800" b="1">
                <a:solidFill>
                  <a:srgbClr val="FFFFFF"/>
                </a:solidFill>
                <a:latin typeface="Times New Roman"/>
                <a:cs typeface="Times New Roman"/>
              </a:rPr>
              <a:t>Advantages and Disadvantages of NAT</a:t>
            </a:r>
            <a:endParaRPr lang="en-US" sz="28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062F211-35BA-7D92-BF5C-8DDAF1649D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591274"/>
              </p:ext>
            </p:extLst>
          </p:nvPr>
        </p:nvGraphicFramePr>
        <p:xfrm>
          <a:off x="4907796" y="1039677"/>
          <a:ext cx="6666833" cy="484474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376098">
                  <a:extLst>
                    <a:ext uri="{9D8B030D-6E8A-4147-A177-3AD203B41FA5}">
                      <a16:colId xmlns:a16="http://schemas.microsoft.com/office/drawing/2014/main" val="248546235"/>
                    </a:ext>
                  </a:extLst>
                </a:gridCol>
                <a:gridCol w="3290735">
                  <a:extLst>
                    <a:ext uri="{9D8B030D-6E8A-4147-A177-3AD203B41FA5}">
                      <a16:colId xmlns:a16="http://schemas.microsoft.com/office/drawing/2014/main" val="1690261843"/>
                    </a:ext>
                  </a:extLst>
                </a:gridCol>
              </a:tblGrid>
              <a:tr h="863688">
                <a:tc>
                  <a:txBody>
                    <a:bodyPr/>
                    <a:lstStyle/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r>
                        <a:rPr lang="en-US" sz="3100" b="1" u="none" strike="noStrike" noProof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Advantages of NAT</a:t>
                      </a:r>
                      <a:endParaRPr lang="en-US" sz="3100" b="1" dirty="0">
                        <a:latin typeface="Times New Roman"/>
                      </a:endParaRPr>
                    </a:p>
                  </a:txBody>
                  <a:tcPr marL="102435" marR="102435" marT="51218" marB="51218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r>
                        <a:rPr lang="en-US" sz="3100" b="1" u="none" strike="noStrike" noProof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Disadvantages of NAT</a:t>
                      </a:r>
                      <a:endParaRPr lang="en-US" sz="3100" b="1" dirty="0">
                        <a:latin typeface="Times New Roman"/>
                      </a:endParaRPr>
                    </a:p>
                  </a:txBody>
                  <a:tcPr marL="102435" marR="102435" marT="51218" marB="51218"/>
                </a:tc>
                <a:extLst>
                  <a:ext uri="{0D108BD9-81ED-4DB2-BD59-A6C34878D82A}">
                    <a16:rowId xmlns:a16="http://schemas.microsoft.com/office/drawing/2014/main" val="3934803861"/>
                  </a:ext>
                </a:extLst>
              </a:tr>
              <a:tr h="863688">
                <a:tc>
                  <a:txBody>
                    <a:bodyPr/>
                    <a:lstStyle/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r>
                        <a:rPr lang="en-US" sz="3100" u="none" strike="noStrike" noProof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IP Address Conservation</a:t>
                      </a:r>
                      <a:endParaRPr lang="en-US" sz="3100" dirty="0">
                        <a:latin typeface="Times New Roman"/>
                      </a:endParaRPr>
                    </a:p>
                  </a:txBody>
                  <a:tcPr marL="102435" marR="102435" marT="51218" marB="51218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r>
                        <a:rPr lang="en-US" sz="3100" u="none" strike="noStrike" noProof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Slower Speed</a:t>
                      </a:r>
                      <a:endParaRPr lang="en-US" sz="3100" dirty="0">
                        <a:latin typeface="Times New Roman"/>
                      </a:endParaRPr>
                    </a:p>
                  </a:txBody>
                  <a:tcPr marL="102435" marR="102435" marT="51218" marB="51218"/>
                </a:tc>
                <a:extLst>
                  <a:ext uri="{0D108BD9-81ED-4DB2-BD59-A6C34878D82A}">
                    <a16:rowId xmlns:a16="http://schemas.microsoft.com/office/drawing/2014/main" val="3676644839"/>
                  </a:ext>
                </a:extLst>
              </a:tr>
              <a:tr h="863688">
                <a:tc>
                  <a:txBody>
                    <a:bodyPr/>
                    <a:lstStyle/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r>
                        <a:rPr lang="en-US" sz="3100" u="none" strike="noStrike" noProof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Enhanced Security</a:t>
                      </a:r>
                      <a:endParaRPr lang="en-US" sz="3100" dirty="0">
                        <a:latin typeface="Times New Roman"/>
                      </a:endParaRPr>
                    </a:p>
                  </a:txBody>
                  <a:tcPr marL="102435" marR="102435" marT="51218" marB="51218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r>
                        <a:rPr lang="en-US" sz="3100" u="none" strike="noStrike" noProof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Connectivity Problems</a:t>
                      </a:r>
                      <a:endParaRPr lang="en-US" sz="3100" dirty="0">
                        <a:latin typeface="Times New Roman"/>
                      </a:endParaRPr>
                    </a:p>
                  </a:txBody>
                  <a:tcPr marL="102435" marR="102435" marT="51218" marB="51218"/>
                </a:tc>
                <a:extLst>
                  <a:ext uri="{0D108BD9-81ED-4DB2-BD59-A6C34878D82A}">
                    <a16:rowId xmlns:a16="http://schemas.microsoft.com/office/drawing/2014/main" val="53355121"/>
                  </a:ext>
                </a:extLst>
              </a:tr>
              <a:tr h="863688">
                <a:tc>
                  <a:txBody>
                    <a:bodyPr/>
                    <a:lstStyle/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r>
                        <a:rPr lang="en-US" sz="3100" u="none" strike="noStrike" noProof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Network Flexibility</a:t>
                      </a:r>
                      <a:endParaRPr lang="en-US" sz="3100" dirty="0">
                        <a:latin typeface="Times New Roman"/>
                      </a:endParaRPr>
                    </a:p>
                  </a:txBody>
                  <a:tcPr marL="102435" marR="102435" marT="51218" marB="51218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r>
                        <a:rPr lang="en-US" sz="3100" u="none" strike="noStrike" noProof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Needs Special Tools</a:t>
                      </a:r>
                      <a:endParaRPr lang="en-US" sz="3100" dirty="0">
                        <a:latin typeface="Times New Roman"/>
                      </a:endParaRPr>
                    </a:p>
                  </a:txBody>
                  <a:tcPr marL="102435" marR="102435" marT="51218" marB="51218"/>
                </a:tc>
                <a:extLst>
                  <a:ext uri="{0D108BD9-81ED-4DB2-BD59-A6C34878D82A}">
                    <a16:rowId xmlns:a16="http://schemas.microsoft.com/office/drawing/2014/main" val="1286085648"/>
                  </a:ext>
                </a:extLst>
              </a:tr>
              <a:tr h="526309">
                <a:tc>
                  <a:txBody>
                    <a:bodyPr/>
                    <a:lstStyle/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r>
                        <a:rPr lang="en-US" sz="3100" u="none" strike="noStrike" noProof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Cost Efficiency</a:t>
                      </a:r>
                      <a:endParaRPr lang="en-US" sz="3100" dirty="0">
                        <a:latin typeface="Times New Roman"/>
                      </a:endParaRPr>
                    </a:p>
                  </a:txBody>
                  <a:tcPr marL="102435" marR="102435" marT="51218" marB="51218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r>
                        <a:rPr lang="en-US" sz="3100" u="none" strike="noStrike" noProof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Hard to Fix Issues</a:t>
                      </a:r>
                      <a:endParaRPr lang="en-US" sz="3100" dirty="0">
                        <a:latin typeface="Times New Roman"/>
                      </a:endParaRPr>
                    </a:p>
                  </a:txBody>
                  <a:tcPr marL="102435" marR="102435" marT="51218" marB="51218"/>
                </a:tc>
                <a:extLst>
                  <a:ext uri="{0D108BD9-81ED-4DB2-BD59-A6C34878D82A}">
                    <a16:rowId xmlns:a16="http://schemas.microsoft.com/office/drawing/2014/main" val="325671340"/>
                  </a:ext>
                </a:extLst>
              </a:tr>
              <a:tr h="863688">
                <a:tc>
                  <a:txBody>
                    <a:bodyPr/>
                    <a:lstStyle/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r>
                        <a:rPr lang="en-US" sz="3100" u="none" strike="noStrike" noProof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Ease of Network Expansion</a:t>
                      </a:r>
                      <a:endParaRPr lang="en-US" sz="3100" dirty="0">
                        <a:latin typeface="Times New Roman"/>
                      </a:endParaRPr>
                    </a:p>
                  </a:txBody>
                  <a:tcPr marL="102435" marR="102435" marT="51218" marB="51218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r>
                        <a:rPr lang="en-US" sz="3100" u="none" strike="noStrike" noProof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Limited Ports</a:t>
                      </a:r>
                      <a:endParaRPr lang="en-US" sz="3100" dirty="0">
                        <a:latin typeface="Times New Roman"/>
                      </a:endParaRPr>
                    </a:p>
                  </a:txBody>
                  <a:tcPr marL="102435" marR="102435" marT="51218" marB="51218"/>
                </a:tc>
                <a:extLst>
                  <a:ext uri="{0D108BD9-81ED-4DB2-BD59-A6C34878D82A}">
                    <a16:rowId xmlns:a16="http://schemas.microsoft.com/office/drawing/2014/main" val="2179980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0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NAT(Network Address Translation)</vt:lpstr>
      <vt:lpstr>IP Address(Internet Protocol address):</vt:lpstr>
      <vt:lpstr>Types of IP</vt:lpstr>
      <vt:lpstr>Private IP vs Public IP</vt:lpstr>
      <vt:lpstr>IPV4</vt:lpstr>
      <vt:lpstr>IPV4 vs IPV6</vt:lpstr>
      <vt:lpstr>How NAT works:</vt:lpstr>
      <vt:lpstr>NAT Table</vt:lpstr>
      <vt:lpstr>Advantages and Disadvantages of NAT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238</cp:revision>
  <dcterms:created xsi:type="dcterms:W3CDTF">2024-11-29T07:41:50Z</dcterms:created>
  <dcterms:modified xsi:type="dcterms:W3CDTF">2024-11-29T19:29:00Z</dcterms:modified>
</cp:coreProperties>
</file>