
<file path=[Content_Types].xml><?xml version="1.0" encoding="utf-8"?>
<Types xmlns="http://schemas.openxmlformats.org/package/2006/content-types">
  <Default Extension="emf" ContentType="image/x-emf"/>
  <Default Extension="fntdata" ContentType="application/x-fontdata"/>
  <Default Extension="gif" ContentType="image/gif"/>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4"/>
  </p:notesMasterIdLst>
  <p:sldIdLst>
    <p:sldId id="296" r:id="rId2"/>
    <p:sldId id="256" r:id="rId3"/>
    <p:sldId id="260" r:id="rId4"/>
    <p:sldId id="295" r:id="rId5"/>
    <p:sldId id="294" r:id="rId6"/>
    <p:sldId id="293" r:id="rId7"/>
    <p:sldId id="292" r:id="rId8"/>
    <p:sldId id="291" r:id="rId9"/>
    <p:sldId id="290" r:id="rId10"/>
    <p:sldId id="288" r:id="rId11"/>
    <p:sldId id="287" r:id="rId12"/>
    <p:sldId id="276" r:id="rId13"/>
  </p:sldIdLst>
  <p:sldSz cx="9144000" cy="5143500" type="screen16x9"/>
  <p:notesSz cx="6858000" cy="9144000"/>
  <p:embeddedFontLst>
    <p:embeddedFont>
      <p:font typeface="Barlow Semi Condensed" panose="020F0502020204030204" pitchFamily="34" charset="0"/>
      <p:regular r:id="rId15"/>
      <p:bold r:id="rId16"/>
      <p:italic r:id="rId17"/>
      <p:boldItalic r:id="rId18"/>
    </p:embeddedFont>
    <p:embeddedFont>
      <p:font typeface="Barlow Semi Condensed Medium" panose="020F0502020204030204" pitchFamily="34" charset="0"/>
      <p:regular r:id="rId19"/>
      <p:bold r:id="rId20"/>
      <p:italic r:id="rId21"/>
      <p:boldItalic r:id="rId22"/>
    </p:embeddedFont>
    <p:embeddedFont>
      <p:font typeface="Fjalla One" panose="02000506040000020004" pitchFamily="2" charset="0"/>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884513F-55CC-4415-95AB-41984F454ABF}">
  <a:tblStyle styleId="{7884513F-55CC-4415-95AB-41984F454AB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3"/>
  </p:normalViewPr>
  <p:slideViewPr>
    <p:cSldViewPr snapToGrid="0">
      <p:cViewPr varScale="1">
        <p:scale>
          <a:sx n="140" d="100"/>
          <a:sy n="140" d="100"/>
        </p:scale>
        <p:origin x="84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46477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1"/>
        <p:cNvGrpSpPr/>
        <p:nvPr/>
      </p:nvGrpSpPr>
      <p:grpSpPr>
        <a:xfrm>
          <a:off x="0" y="0"/>
          <a:ext cx="0" cy="0"/>
          <a:chOff x="0" y="0"/>
          <a:chExt cx="0" cy="0"/>
        </a:xfrm>
      </p:grpSpPr>
      <p:sp>
        <p:nvSpPr>
          <p:cNvPr id="3182" name="Google Shape;3182;g8714a43093_5_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3" name="Google Shape;3183;g8714a43093_5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744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3558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29037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72821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5149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2038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0223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45"/>
        <p:cNvGrpSpPr/>
        <p:nvPr/>
      </p:nvGrpSpPr>
      <p:grpSpPr>
        <a:xfrm>
          <a:off x="0" y="0"/>
          <a:ext cx="0" cy="0"/>
          <a:chOff x="0" y="0"/>
          <a:chExt cx="0" cy="0"/>
        </a:xfrm>
      </p:grpSpPr>
      <p:grpSp>
        <p:nvGrpSpPr>
          <p:cNvPr id="546" name="Google Shape;546;p11"/>
          <p:cNvGrpSpPr/>
          <p:nvPr/>
        </p:nvGrpSpPr>
        <p:grpSpPr>
          <a:xfrm rot="10800000">
            <a:off x="1954823" y="1124844"/>
            <a:ext cx="5234354" cy="3069144"/>
            <a:chOff x="1098425" y="237675"/>
            <a:chExt cx="5358675" cy="5174750"/>
          </a:xfrm>
        </p:grpSpPr>
        <p:sp>
          <p:nvSpPr>
            <p:cNvPr id="547" name="Google Shape;547;p11"/>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1"/>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1"/>
            <p:cNvSpPr/>
            <p:nvPr/>
          </p:nvSpPr>
          <p:spPr>
            <a:xfrm>
              <a:off x="1119425" y="238125"/>
              <a:ext cx="5331675" cy="5174300"/>
            </a:xfrm>
            <a:custGeom>
              <a:avLst/>
              <a:gdLst/>
              <a:ahLst/>
              <a:cxnLst/>
              <a:rect l="l" t="t" r="r" b="b"/>
              <a:pathLst>
                <a:path w="213267" h="206972" extrusionOk="0">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0" name="Google Shape;550;p11"/>
          <p:cNvSpPr txBox="1">
            <a:spLocks noGrp="1"/>
          </p:cNvSpPr>
          <p:nvPr>
            <p:ph type="subTitle" idx="1"/>
          </p:nvPr>
        </p:nvSpPr>
        <p:spPr>
          <a:xfrm>
            <a:off x="3227832" y="2816352"/>
            <a:ext cx="2679300" cy="6585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cxnSp>
        <p:nvCxnSpPr>
          <p:cNvPr id="551" name="Google Shape;551;p11"/>
          <p:cNvCxnSpPr/>
          <p:nvPr/>
        </p:nvCxnSpPr>
        <p:spPr>
          <a:xfrm rot="5400000">
            <a:off x="7269708" y="3324550"/>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552" name="Google Shape;552;p11"/>
          <p:cNvCxnSpPr/>
          <p:nvPr/>
        </p:nvCxnSpPr>
        <p:spPr>
          <a:xfrm rot="-5400000" flipH="1">
            <a:off x="7181408" y="2082400"/>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553" name="Google Shape;553;p11"/>
          <p:cNvCxnSpPr/>
          <p:nvPr/>
        </p:nvCxnSpPr>
        <p:spPr>
          <a:xfrm rot="5400000">
            <a:off x="7232433" y="736375"/>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554" name="Google Shape;554;p11"/>
          <p:cNvCxnSpPr/>
          <p:nvPr/>
        </p:nvCxnSpPr>
        <p:spPr>
          <a:xfrm rot="5400000">
            <a:off x="8168433" y="-6660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555" name="Google Shape;555;p11"/>
          <p:cNvGrpSpPr/>
          <p:nvPr/>
        </p:nvGrpSpPr>
        <p:grpSpPr>
          <a:xfrm rot="5400000" flipH="1">
            <a:off x="7407333" y="1284925"/>
            <a:ext cx="581800" cy="582350"/>
            <a:chOff x="8064275" y="887850"/>
            <a:chExt cx="581800" cy="582350"/>
          </a:xfrm>
        </p:grpSpPr>
        <p:sp>
          <p:nvSpPr>
            <p:cNvPr id="556" name="Google Shape;556;p1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 name="Google Shape;562;p11"/>
          <p:cNvGrpSpPr/>
          <p:nvPr/>
        </p:nvGrpSpPr>
        <p:grpSpPr>
          <a:xfrm rot="5400000" flipH="1">
            <a:off x="7869720" y="2754200"/>
            <a:ext cx="292025" cy="292575"/>
            <a:chOff x="7353050" y="316275"/>
            <a:chExt cx="292025" cy="292575"/>
          </a:xfrm>
        </p:grpSpPr>
        <p:sp>
          <p:nvSpPr>
            <p:cNvPr id="563" name="Google Shape;563;p1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7" name="Google Shape;567;p11"/>
          <p:cNvGrpSpPr/>
          <p:nvPr/>
        </p:nvGrpSpPr>
        <p:grpSpPr>
          <a:xfrm rot="5400000" flipH="1">
            <a:off x="8012458" y="178175"/>
            <a:ext cx="175000" cy="175000"/>
            <a:chOff x="8792300" y="321275"/>
            <a:chExt cx="175000" cy="175000"/>
          </a:xfrm>
        </p:grpSpPr>
        <p:sp>
          <p:nvSpPr>
            <p:cNvPr id="568" name="Google Shape;568;p1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11"/>
          <p:cNvGrpSpPr/>
          <p:nvPr/>
        </p:nvGrpSpPr>
        <p:grpSpPr>
          <a:xfrm rot="5400000">
            <a:off x="7551683" y="3879926"/>
            <a:ext cx="293111" cy="293388"/>
            <a:chOff x="3164039" y="430875"/>
            <a:chExt cx="293111" cy="293388"/>
          </a:xfrm>
        </p:grpSpPr>
        <p:sp>
          <p:nvSpPr>
            <p:cNvPr id="573" name="Google Shape;573;p1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9" name="Google Shape;579;p11"/>
          <p:cNvGrpSpPr/>
          <p:nvPr/>
        </p:nvGrpSpPr>
        <p:grpSpPr>
          <a:xfrm rot="5400000" flipH="1">
            <a:off x="8259052" y="323144"/>
            <a:ext cx="175013" cy="27000"/>
            <a:chOff x="5662375" y="212375"/>
            <a:chExt cx="175013" cy="27000"/>
          </a:xfrm>
        </p:grpSpPr>
        <p:sp>
          <p:nvSpPr>
            <p:cNvPr id="580" name="Google Shape;580;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83" name="Google Shape;583;p11"/>
          <p:cNvCxnSpPr/>
          <p:nvPr/>
        </p:nvCxnSpPr>
        <p:spPr>
          <a:xfrm rot="5400000" flipH="1">
            <a:off x="740850" y="25983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584" name="Google Shape;584;p11"/>
          <p:cNvCxnSpPr/>
          <p:nvPr/>
        </p:nvCxnSpPr>
        <p:spPr>
          <a:xfrm rot="-5400000">
            <a:off x="847100" y="355400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585" name="Google Shape;585;p11"/>
          <p:cNvCxnSpPr/>
          <p:nvPr/>
        </p:nvCxnSpPr>
        <p:spPr>
          <a:xfrm rot="5400000" flipH="1">
            <a:off x="1105775" y="415125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586" name="Google Shape;586;p11"/>
          <p:cNvGrpSpPr/>
          <p:nvPr/>
        </p:nvGrpSpPr>
        <p:grpSpPr>
          <a:xfrm rot="5400000">
            <a:off x="621475" y="4062025"/>
            <a:ext cx="581800" cy="582350"/>
            <a:chOff x="8064275" y="887850"/>
            <a:chExt cx="581800" cy="582350"/>
          </a:xfrm>
        </p:grpSpPr>
        <p:sp>
          <p:nvSpPr>
            <p:cNvPr id="587" name="Google Shape;587;p1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3" name="Google Shape;593;p11"/>
          <p:cNvGrpSpPr/>
          <p:nvPr/>
        </p:nvGrpSpPr>
        <p:grpSpPr>
          <a:xfrm rot="5400000">
            <a:off x="1482825" y="3350800"/>
            <a:ext cx="292025" cy="292575"/>
            <a:chOff x="7353050" y="316275"/>
            <a:chExt cx="292025" cy="292575"/>
          </a:xfrm>
        </p:grpSpPr>
        <p:sp>
          <p:nvSpPr>
            <p:cNvPr id="594" name="Google Shape;594;p1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8" name="Google Shape;598;p11"/>
          <p:cNvGrpSpPr/>
          <p:nvPr/>
        </p:nvGrpSpPr>
        <p:grpSpPr>
          <a:xfrm rot="5400000">
            <a:off x="1595125" y="4790325"/>
            <a:ext cx="175000" cy="175000"/>
            <a:chOff x="8792300" y="321275"/>
            <a:chExt cx="175000" cy="175000"/>
          </a:xfrm>
        </p:grpSpPr>
        <p:sp>
          <p:nvSpPr>
            <p:cNvPr id="599" name="Google Shape;599;p1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3" name="Google Shape;603;p11"/>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1"/>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1"/>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1"/>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1"/>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1"/>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9" name="Google Shape;609;p11"/>
          <p:cNvGrpSpPr/>
          <p:nvPr/>
        </p:nvGrpSpPr>
        <p:grpSpPr>
          <a:xfrm rot="5400000">
            <a:off x="1701119" y="1515381"/>
            <a:ext cx="175013" cy="27000"/>
            <a:chOff x="5662375" y="212375"/>
            <a:chExt cx="175013" cy="27000"/>
          </a:xfrm>
        </p:grpSpPr>
        <p:sp>
          <p:nvSpPr>
            <p:cNvPr id="610" name="Google Shape;610;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3" name="Google Shape;613;p11"/>
          <p:cNvGrpSpPr/>
          <p:nvPr/>
        </p:nvGrpSpPr>
        <p:grpSpPr>
          <a:xfrm rot="5400000">
            <a:off x="1819519" y="4562081"/>
            <a:ext cx="175013" cy="27000"/>
            <a:chOff x="5662375" y="212375"/>
            <a:chExt cx="175013" cy="27000"/>
          </a:xfrm>
        </p:grpSpPr>
        <p:sp>
          <p:nvSpPr>
            <p:cNvPr id="614" name="Google Shape;614;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7" name="Google Shape;617;p11"/>
          <p:cNvGrpSpPr/>
          <p:nvPr/>
        </p:nvGrpSpPr>
        <p:grpSpPr>
          <a:xfrm rot="5400000">
            <a:off x="408594" y="4140781"/>
            <a:ext cx="175013" cy="27000"/>
            <a:chOff x="5662375" y="212375"/>
            <a:chExt cx="175013" cy="27000"/>
          </a:xfrm>
        </p:grpSpPr>
        <p:sp>
          <p:nvSpPr>
            <p:cNvPr id="618" name="Google Shape;618;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11"/>
          <p:cNvSpPr txBox="1">
            <a:spLocks noGrp="1"/>
          </p:cNvSpPr>
          <p:nvPr>
            <p:ph type="title" hasCustomPrompt="1"/>
          </p:nvPr>
        </p:nvSpPr>
        <p:spPr>
          <a:xfrm>
            <a:off x="2624328" y="2057400"/>
            <a:ext cx="3904500" cy="786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7" r:id="rId4"/>
    <p:sldLayoutId id="2147483658" r:id="rId5"/>
    <p:sldLayoutId id="2147483673" r:id="rId6"/>
    <p:sldLayoutId id="2147483674" r:id="rId7"/>
    <p:sldLayoutId id="2147483675" r:id="rId8"/>
    <p:sldLayoutId id="214748367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97C95DB-8B17-2A78-1E18-138121301A34}"/>
              </a:ext>
            </a:extLst>
          </p:cNvPr>
          <p:cNvSpPr>
            <a:spLocks noGrp="1"/>
          </p:cNvSpPr>
          <p:nvPr>
            <p:ph type="subTitle" idx="1"/>
          </p:nvPr>
        </p:nvSpPr>
        <p:spPr>
          <a:xfrm>
            <a:off x="2423160" y="2004750"/>
            <a:ext cx="4809600" cy="1134000"/>
          </a:xfrm>
        </p:spPr>
        <p:txBody>
          <a:bodyPr/>
          <a:lstStyle/>
          <a:p>
            <a:r>
              <a:rPr lang="en-BD" sz="2000" dirty="0"/>
              <a:t>Tamanna Akter(221-15-5298)</a:t>
            </a:r>
          </a:p>
          <a:p>
            <a:r>
              <a:rPr lang="en-GB" sz="2000" dirty="0" err="1"/>
              <a:t>Rabeya</a:t>
            </a:r>
            <a:r>
              <a:rPr lang="en-GB" sz="2000" dirty="0"/>
              <a:t> Islam Nupur (221-15-5576)</a:t>
            </a:r>
          </a:p>
          <a:p>
            <a:r>
              <a:rPr lang="en-GB" sz="2000" dirty="0" err="1"/>
              <a:t>Mehezabin</a:t>
            </a:r>
            <a:r>
              <a:rPr lang="en-GB" sz="2000" dirty="0"/>
              <a:t> </a:t>
            </a:r>
            <a:r>
              <a:rPr lang="en-GB" sz="2000" dirty="0" err="1"/>
              <a:t>Nawer</a:t>
            </a:r>
            <a:r>
              <a:rPr lang="en-GB" sz="2000" dirty="0"/>
              <a:t>(221-15-4688)</a:t>
            </a:r>
          </a:p>
          <a:p>
            <a:r>
              <a:rPr lang="en-GB" sz="2000" dirty="0" err="1"/>
              <a:t>Fariha</a:t>
            </a:r>
            <a:r>
              <a:rPr lang="en-GB" sz="2000" dirty="0"/>
              <a:t> Mostafa Nishat (221-15-4873)</a:t>
            </a:r>
            <a:endParaRPr lang="en-BD" sz="2000" dirty="0"/>
          </a:p>
        </p:txBody>
      </p:sp>
      <p:sp>
        <p:nvSpPr>
          <p:cNvPr id="3" name="Title 2">
            <a:extLst>
              <a:ext uri="{FF2B5EF4-FFF2-40B4-BE49-F238E27FC236}">
                <a16:creationId xmlns:a16="http://schemas.microsoft.com/office/drawing/2014/main" id="{49D849CD-6BA6-16F3-98CB-EA869C932076}"/>
              </a:ext>
            </a:extLst>
          </p:cNvPr>
          <p:cNvSpPr>
            <a:spLocks noGrp="1"/>
          </p:cNvSpPr>
          <p:nvPr>
            <p:ph type="title"/>
          </p:nvPr>
        </p:nvSpPr>
        <p:spPr>
          <a:xfrm>
            <a:off x="2231136" y="850392"/>
            <a:ext cx="4809600" cy="576000"/>
          </a:xfrm>
        </p:spPr>
        <p:txBody>
          <a:bodyPr/>
          <a:lstStyle/>
          <a:p>
            <a:r>
              <a:rPr lang="en-BD" sz="4000" dirty="0"/>
              <a:t>Team Members</a:t>
            </a:r>
          </a:p>
        </p:txBody>
      </p:sp>
    </p:spTree>
    <p:extLst>
      <p:ext uri="{BB962C8B-B14F-4D97-AF65-F5344CB8AC3E}">
        <p14:creationId xmlns:p14="http://schemas.microsoft.com/office/powerpoint/2010/main" val="1286067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7" name="Google Shape;2177;p39"/>
          <p:cNvSpPr txBox="1">
            <a:spLocks noGrp="1"/>
          </p:cNvSpPr>
          <p:nvPr>
            <p:ph type="title"/>
          </p:nvPr>
        </p:nvSpPr>
        <p:spPr>
          <a:xfrm>
            <a:off x="1282464" y="344424"/>
            <a:ext cx="6800831"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Challenges in Implementing Greedy Approach</a:t>
            </a:r>
            <a:endParaRPr dirty="0"/>
          </a:p>
        </p:txBody>
      </p:sp>
      <p:sp>
        <p:nvSpPr>
          <p:cNvPr id="2178" name="Google Shape;2178;p39"/>
          <p:cNvSpPr txBox="1">
            <a:spLocks noGrp="1"/>
          </p:cNvSpPr>
          <p:nvPr>
            <p:ph type="subTitle" idx="1"/>
          </p:nvPr>
        </p:nvSpPr>
        <p:spPr>
          <a:xfrm>
            <a:off x="1401411" y="1433450"/>
            <a:ext cx="6486219" cy="3079077"/>
          </a:xfrm>
          <a:prstGeom prst="rect">
            <a:avLst/>
          </a:prstGeom>
        </p:spPr>
        <p:txBody>
          <a:bodyPr spcFirstLastPara="1" wrap="square" lIns="91425" tIns="91425" rIns="91425" bIns="91425" anchor="t" anchorCtr="0">
            <a:noAutofit/>
          </a:bodyPr>
          <a:lstStyle/>
          <a:p>
            <a:pPr algn="just"/>
            <a:r>
              <a:rPr lang="en-US" b="0" i="0" dirty="0">
                <a:solidFill>
                  <a:schemeClr val="tx1">
                    <a:lumMod val="50000"/>
                  </a:schemeClr>
                </a:solidFill>
                <a:effectLst/>
                <a:latin typeface="Times New Roman" panose="02020603050405020304" pitchFamily="18" charset="0"/>
                <a:cs typeface="Times New Roman" panose="02020603050405020304" pitchFamily="18" charset="0"/>
              </a:rPr>
              <a:t>Factors listed below are the limitations of a greedy algorithm:</a:t>
            </a:r>
          </a:p>
          <a:p>
            <a:pPr algn="just"/>
            <a:endParaRPr lang="en-US" b="0" i="0" dirty="0">
              <a:solidFill>
                <a:schemeClr val="tx1">
                  <a:lumMod val="50000"/>
                </a:schemeClr>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b="0" i="0" dirty="0">
                <a:solidFill>
                  <a:schemeClr val="tx1">
                    <a:lumMod val="50000"/>
                  </a:schemeClr>
                </a:solidFill>
                <a:effectLst/>
                <a:latin typeface="Times New Roman" panose="02020603050405020304" pitchFamily="18" charset="0"/>
                <a:cs typeface="Times New Roman" panose="02020603050405020304" pitchFamily="18" charset="0"/>
              </a:rPr>
              <a:t>The greedy algorithm makes judgments based on the information at each iteration without considering the broader problem; hence it does not produce the best answer for every problem.</a:t>
            </a:r>
          </a:p>
          <a:p>
            <a:pPr algn="just">
              <a:buFont typeface="+mj-lt"/>
              <a:buAutoNum type="arabicPeriod"/>
            </a:pPr>
            <a:endParaRPr lang="en-US" b="0" i="0" dirty="0">
              <a:solidFill>
                <a:schemeClr val="tx1">
                  <a:lumMod val="50000"/>
                </a:schemeClr>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b="0" i="0" dirty="0">
                <a:solidFill>
                  <a:schemeClr val="tx1">
                    <a:lumMod val="50000"/>
                  </a:schemeClr>
                </a:solidFill>
                <a:effectLst/>
                <a:latin typeface="Times New Roman" panose="02020603050405020304" pitchFamily="18" charset="0"/>
                <a:cs typeface="Times New Roman" panose="02020603050405020304" pitchFamily="18" charset="0"/>
              </a:rPr>
              <a:t>The problematic part for a greedy algorithm is analyzing its accuracy. Even with the proper solution, it is difficult to demonstrate why it is accurate. </a:t>
            </a:r>
          </a:p>
          <a:p>
            <a:pPr algn="just">
              <a:buFont typeface="+mj-lt"/>
              <a:buAutoNum type="arabicPeriod"/>
            </a:pPr>
            <a:endParaRPr lang="en-US" b="0" i="0" dirty="0">
              <a:solidFill>
                <a:schemeClr val="tx1">
                  <a:lumMod val="50000"/>
                </a:schemeClr>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b="0" i="0" dirty="0">
                <a:solidFill>
                  <a:schemeClr val="tx1">
                    <a:lumMod val="50000"/>
                  </a:schemeClr>
                </a:solidFill>
                <a:effectLst/>
                <a:latin typeface="Times New Roman" panose="02020603050405020304" pitchFamily="18" charset="0"/>
                <a:cs typeface="Times New Roman" panose="02020603050405020304" pitchFamily="18" charset="0"/>
              </a:rPr>
              <a:t>Optimization problems (Dijkstra’s Algorithm) with negative graph edges cannot be solved using a greedy algorithm.</a:t>
            </a:r>
          </a:p>
        </p:txBody>
      </p:sp>
    </p:spTree>
    <p:extLst>
      <p:ext uri="{BB962C8B-B14F-4D97-AF65-F5344CB8AC3E}">
        <p14:creationId xmlns:p14="http://schemas.microsoft.com/office/powerpoint/2010/main" val="2871997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7" name="Google Shape;2177;p39"/>
          <p:cNvSpPr txBox="1">
            <a:spLocks noGrp="1"/>
          </p:cNvSpPr>
          <p:nvPr>
            <p:ph type="title"/>
          </p:nvPr>
        </p:nvSpPr>
        <p:spPr>
          <a:xfrm>
            <a:off x="1282465" y="344424"/>
            <a:ext cx="48096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Conclusion</a:t>
            </a:r>
            <a:endParaRPr dirty="0"/>
          </a:p>
        </p:txBody>
      </p:sp>
      <p:sp>
        <p:nvSpPr>
          <p:cNvPr id="2178" name="Google Shape;2178;p39"/>
          <p:cNvSpPr txBox="1">
            <a:spLocks noGrp="1"/>
          </p:cNvSpPr>
          <p:nvPr>
            <p:ph type="subTitle" idx="1"/>
          </p:nvPr>
        </p:nvSpPr>
        <p:spPr>
          <a:xfrm>
            <a:off x="1579832" y="1400813"/>
            <a:ext cx="6159116" cy="1919349"/>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600" dirty="0">
                <a:solidFill>
                  <a:schemeClr val="dk2"/>
                </a:solidFill>
                <a:latin typeface="Barlow Semi Condensed"/>
                <a:ea typeface="Barlow Semi Condensed"/>
                <a:cs typeface="Barlow Semi Condensed"/>
                <a:sym typeface="Barlow Semi Condensed"/>
              </a:rPr>
              <a:t> Greedy Algorithms offer a powerful and elegant approach to problem-solving in computer science. Their simplicity, efficiency, and versatility make them valuable tools in tackling various real-world challenges. While they excel in many scenarios, it's crucial to acknowledge their limitations and ensure careful analysis. As we've seen, mastering the art of Greedy Algorithms can open doors to optimizing solutions and finding the 'best next step' in a wide range of applications.</a:t>
            </a:r>
            <a:endParaRPr dirty="0">
              <a:latin typeface="Barlow Semi Condensed"/>
              <a:ea typeface="Barlow Semi Condensed"/>
              <a:cs typeface="Barlow Semi Condensed"/>
              <a:sym typeface="Barlow Semi Condensed"/>
            </a:endParaRPr>
          </a:p>
        </p:txBody>
      </p:sp>
    </p:spTree>
    <p:extLst>
      <p:ext uri="{BB962C8B-B14F-4D97-AF65-F5344CB8AC3E}">
        <p14:creationId xmlns:p14="http://schemas.microsoft.com/office/powerpoint/2010/main" val="1425001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84"/>
        <p:cNvGrpSpPr/>
        <p:nvPr/>
      </p:nvGrpSpPr>
      <p:grpSpPr>
        <a:xfrm>
          <a:off x="0" y="0"/>
          <a:ext cx="0" cy="0"/>
          <a:chOff x="0" y="0"/>
          <a:chExt cx="0" cy="0"/>
        </a:xfrm>
      </p:grpSpPr>
      <p:sp>
        <p:nvSpPr>
          <p:cNvPr id="3186" name="Google Shape;3186;p55"/>
          <p:cNvSpPr txBox="1">
            <a:spLocks noGrp="1"/>
          </p:cNvSpPr>
          <p:nvPr>
            <p:ph type="title"/>
          </p:nvPr>
        </p:nvSpPr>
        <p:spPr>
          <a:xfrm>
            <a:off x="2624328" y="2057400"/>
            <a:ext cx="3904500" cy="78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t>Thanks!</a:t>
            </a:r>
            <a:endParaRPr sz="107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303210" y="959719"/>
            <a:ext cx="5343540" cy="4183680"/>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4" name="Google Shape;1884;p35"/>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5000" dirty="0"/>
              <a:t>Greedy</a:t>
            </a:r>
            <a:br>
              <a:rPr lang="en" sz="5000" dirty="0"/>
            </a:br>
            <a:r>
              <a:rPr lang="en" sz="5000" dirty="0"/>
              <a:t>Aprooch Algorithm</a:t>
            </a:r>
            <a:endParaRPr sz="5000" dirty="0">
              <a:solidFill>
                <a:schemeClr val="dk2"/>
              </a:solidFill>
            </a:endParaRPr>
          </a:p>
        </p:txBody>
      </p:sp>
      <p:sp>
        <p:nvSpPr>
          <p:cNvPr id="1885" name="Google Shape;1885;p35"/>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US" sz="2300" dirty="0">
                <a:solidFill>
                  <a:schemeClr val="accent1"/>
                </a:solidFill>
              </a:rPr>
              <a:t>By team Lumix </a:t>
            </a:r>
            <a:endParaRPr sz="2300" dirty="0">
              <a:solidFill>
                <a:schemeClr val="accent1"/>
              </a:solidFill>
            </a:endParaRPr>
          </a:p>
          <a:p>
            <a:pPr marL="0" lvl="0" indent="0" algn="r" rtl="0">
              <a:spcBef>
                <a:spcPts val="0"/>
              </a:spcBef>
              <a:spcAft>
                <a:spcPts val="0"/>
              </a:spcAft>
              <a:buNone/>
            </a:pPr>
            <a:endParaRPr sz="2300" dirty="0">
              <a:solidFill>
                <a:schemeClr val="accen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7" name="Google Shape;2177;p39"/>
          <p:cNvSpPr txBox="1">
            <a:spLocks noGrp="1"/>
          </p:cNvSpPr>
          <p:nvPr>
            <p:ph type="title"/>
          </p:nvPr>
        </p:nvSpPr>
        <p:spPr>
          <a:xfrm>
            <a:off x="1282465" y="344424"/>
            <a:ext cx="48096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Introduction</a:t>
            </a:r>
            <a:endParaRPr dirty="0"/>
          </a:p>
        </p:txBody>
      </p:sp>
      <p:sp>
        <p:nvSpPr>
          <p:cNvPr id="2178" name="Google Shape;2178;p39"/>
          <p:cNvSpPr txBox="1">
            <a:spLocks noGrp="1"/>
          </p:cNvSpPr>
          <p:nvPr>
            <p:ph type="subTitle" idx="1"/>
          </p:nvPr>
        </p:nvSpPr>
        <p:spPr>
          <a:xfrm>
            <a:off x="1074308" y="920424"/>
            <a:ext cx="7244501" cy="1900617"/>
          </a:xfrm>
          <a:prstGeom prst="rect">
            <a:avLst/>
          </a:prstGeom>
        </p:spPr>
        <p:txBody>
          <a:bodyPr spcFirstLastPara="1" wrap="square" lIns="91425" tIns="91425" rIns="91425" bIns="91425" anchor="t" anchorCtr="0">
            <a:noAutofit/>
          </a:bodyPr>
          <a:lstStyle/>
          <a:p>
            <a:pPr algn="just"/>
            <a:r>
              <a:rPr lang="en-US" sz="2000" dirty="0">
                <a:effectLst/>
              </a:rPr>
              <a:t>Greedy algorithms make choices that seem best at each step, ultimately leading to optimal solutions for a wide range of real-world problems. </a:t>
            </a:r>
            <a:endParaRPr lang="en-US" sz="2000" dirty="0"/>
          </a:p>
        </p:txBody>
      </p:sp>
      <p:pic>
        <p:nvPicPr>
          <p:cNvPr id="2" name="Picture 1">
            <a:extLst>
              <a:ext uri="{FF2B5EF4-FFF2-40B4-BE49-F238E27FC236}">
                <a16:creationId xmlns:a16="http://schemas.microsoft.com/office/drawing/2014/main" id="{99A138DC-C550-DB74-8AAF-DFC7F2932C84}"/>
              </a:ext>
            </a:extLst>
          </p:cNvPr>
          <p:cNvPicPr>
            <a:picLocks noChangeAspect="1"/>
          </p:cNvPicPr>
          <p:nvPr/>
        </p:nvPicPr>
        <p:blipFill>
          <a:blip r:embed="rId3"/>
          <a:stretch>
            <a:fillRect/>
          </a:stretch>
        </p:blipFill>
        <p:spPr>
          <a:xfrm>
            <a:off x="2070410" y="2644740"/>
            <a:ext cx="5003180" cy="234474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7" name="Google Shape;2177;p39"/>
          <p:cNvSpPr txBox="1">
            <a:spLocks noGrp="1"/>
          </p:cNvSpPr>
          <p:nvPr>
            <p:ph type="title"/>
          </p:nvPr>
        </p:nvSpPr>
        <p:spPr>
          <a:xfrm>
            <a:off x="1282465" y="344424"/>
            <a:ext cx="48096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What is Greedy Approach?</a:t>
            </a:r>
            <a:endParaRPr dirty="0"/>
          </a:p>
        </p:txBody>
      </p:sp>
      <p:sp>
        <p:nvSpPr>
          <p:cNvPr id="2178" name="Google Shape;2178;p39"/>
          <p:cNvSpPr txBox="1">
            <a:spLocks noGrp="1"/>
          </p:cNvSpPr>
          <p:nvPr>
            <p:ph type="subTitle" idx="1"/>
          </p:nvPr>
        </p:nvSpPr>
        <p:spPr>
          <a:xfrm>
            <a:off x="1096611" y="1255033"/>
            <a:ext cx="3968370" cy="2664960"/>
          </a:xfrm>
          <a:prstGeom prst="rect">
            <a:avLst/>
          </a:prstGeom>
        </p:spPr>
        <p:txBody>
          <a:bodyPr spcFirstLastPara="1" wrap="square" lIns="91425" tIns="91425" rIns="91425" bIns="91425" anchor="t" anchorCtr="0">
            <a:noAutofit/>
          </a:bodyPr>
          <a:lstStyle/>
          <a:p>
            <a:pPr algn="just"/>
            <a:r>
              <a:rPr lang="en-US" sz="2000" dirty="0">
                <a:effectLst/>
              </a:rPr>
              <a:t>Greedy approach is a simple and intuitive algorithmic strategy that involves making locally optimal choices at each step in order to find a global optimum. </a:t>
            </a:r>
            <a:endParaRPr lang="en-US" sz="2000" dirty="0"/>
          </a:p>
        </p:txBody>
      </p:sp>
      <p:pic>
        <p:nvPicPr>
          <p:cNvPr id="1026" name="Picture 2" descr="Greedy Algorithm">
            <a:extLst>
              <a:ext uri="{FF2B5EF4-FFF2-40B4-BE49-F238E27FC236}">
                <a16:creationId xmlns:a16="http://schemas.microsoft.com/office/drawing/2014/main" id="{04EBE93F-87B0-00EF-7ECE-08784F7BA3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9984" y="1623780"/>
            <a:ext cx="3617245" cy="2296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970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7" name="Google Shape;2177;p39"/>
          <p:cNvSpPr txBox="1">
            <a:spLocks noGrp="1"/>
          </p:cNvSpPr>
          <p:nvPr>
            <p:ph type="title"/>
          </p:nvPr>
        </p:nvSpPr>
        <p:spPr>
          <a:xfrm>
            <a:off x="1282465" y="344424"/>
            <a:ext cx="48096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Examples of Greedy Approach</a:t>
            </a:r>
          </a:p>
        </p:txBody>
      </p:sp>
      <p:pic>
        <p:nvPicPr>
          <p:cNvPr id="2050" name="Picture 2" descr="Source_to_Destination_Greedy_Algorithm_Solution.">
            <a:extLst>
              <a:ext uri="{FF2B5EF4-FFF2-40B4-BE49-F238E27FC236}">
                <a16:creationId xmlns:a16="http://schemas.microsoft.com/office/drawing/2014/main" id="{966C776C-F552-1E95-52B8-E9F3F68E35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4160" y="1284696"/>
            <a:ext cx="4269988" cy="245524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083A4E2-16F1-DDD1-387A-7EC5F2B3E47C}"/>
              </a:ext>
            </a:extLst>
          </p:cNvPr>
          <p:cNvSpPr txBox="1"/>
          <p:nvPr/>
        </p:nvSpPr>
        <p:spPr>
          <a:xfrm>
            <a:off x="1542584" y="1091477"/>
            <a:ext cx="5713141" cy="523220"/>
          </a:xfrm>
          <a:prstGeom prst="rect">
            <a:avLst/>
          </a:prstGeom>
          <a:noFill/>
        </p:spPr>
        <p:txBody>
          <a:bodyPr wrap="square">
            <a:spAutoFit/>
          </a:bodyPr>
          <a:lstStyle/>
          <a:p>
            <a:r>
              <a:rPr lang="en-US" dirty="0"/>
              <a:t>Problem Statement:  Find the best route to reach the destination city from the given starting point using a greedy method.</a:t>
            </a:r>
          </a:p>
        </p:txBody>
      </p:sp>
      <p:sp>
        <p:nvSpPr>
          <p:cNvPr id="7" name="TextBox 6">
            <a:extLst>
              <a:ext uri="{FF2B5EF4-FFF2-40B4-BE49-F238E27FC236}">
                <a16:creationId xmlns:a16="http://schemas.microsoft.com/office/drawing/2014/main" id="{521B70FE-FC20-2B85-7F98-0DB066544BC9}"/>
              </a:ext>
            </a:extLst>
          </p:cNvPr>
          <p:cNvSpPr txBox="1"/>
          <p:nvPr/>
        </p:nvSpPr>
        <p:spPr>
          <a:xfrm>
            <a:off x="1520064" y="3933158"/>
            <a:ext cx="6085067" cy="523220"/>
          </a:xfrm>
          <a:prstGeom prst="rect">
            <a:avLst/>
          </a:prstGeom>
          <a:noFill/>
        </p:spPr>
        <p:txBody>
          <a:bodyPr wrap="square">
            <a:spAutoFit/>
          </a:bodyPr>
          <a:lstStyle/>
          <a:p>
            <a:r>
              <a:rPr lang="en-US" dirty="0"/>
              <a:t>The animation given below explains how paths will be picked up in order to reach the destination city.</a:t>
            </a:r>
          </a:p>
        </p:txBody>
      </p:sp>
    </p:spTree>
    <p:extLst>
      <p:ext uri="{BB962C8B-B14F-4D97-AF65-F5344CB8AC3E}">
        <p14:creationId xmlns:p14="http://schemas.microsoft.com/office/powerpoint/2010/main" val="1438997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7" name="Google Shape;2177;p39"/>
          <p:cNvSpPr txBox="1">
            <a:spLocks noGrp="1"/>
          </p:cNvSpPr>
          <p:nvPr>
            <p:ph type="title"/>
          </p:nvPr>
        </p:nvSpPr>
        <p:spPr>
          <a:xfrm>
            <a:off x="1282465" y="344424"/>
            <a:ext cx="48096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Advantages of Greedy Approach</a:t>
            </a:r>
            <a:endParaRPr dirty="0"/>
          </a:p>
        </p:txBody>
      </p:sp>
      <p:sp>
        <p:nvSpPr>
          <p:cNvPr id="2178" name="Google Shape;2178;p39"/>
          <p:cNvSpPr txBox="1">
            <a:spLocks noGrp="1"/>
          </p:cNvSpPr>
          <p:nvPr>
            <p:ph type="subTitle" idx="1"/>
          </p:nvPr>
        </p:nvSpPr>
        <p:spPr>
          <a:xfrm>
            <a:off x="1361978" y="1670181"/>
            <a:ext cx="2255865" cy="3398743"/>
          </a:xfrm>
          <a:prstGeom prst="rect">
            <a:avLst/>
          </a:prstGeom>
        </p:spPr>
        <p:txBody>
          <a:bodyPr spcFirstLastPara="1" wrap="square" lIns="91425" tIns="91425" rIns="91425" bIns="91425" anchor="t" anchorCtr="0">
            <a:noAutofit/>
          </a:bodyPr>
          <a:lstStyle/>
          <a:p>
            <a:pPr marL="342900" lvl="0" indent="-342900" algn="just" rtl="0">
              <a:spcBef>
                <a:spcPts val="0"/>
              </a:spcBef>
              <a:spcAft>
                <a:spcPts val="0"/>
              </a:spcAft>
              <a:buAutoNum type="arabicPeriod"/>
            </a:pPr>
            <a:r>
              <a:rPr lang="en-US" sz="1600" b="1" dirty="0">
                <a:latin typeface="Times New Roman" panose="02020603050405020304" pitchFamily="18" charset="0"/>
                <a:cs typeface="Times New Roman" panose="02020603050405020304" pitchFamily="18" charset="0"/>
              </a:rPr>
              <a:t>Simplicity</a:t>
            </a:r>
          </a:p>
          <a:p>
            <a:pPr marL="342900" lvl="0" indent="-342900" algn="just" rtl="0">
              <a:spcBef>
                <a:spcPts val="0"/>
              </a:spcBef>
              <a:spcAft>
                <a:spcPts val="0"/>
              </a:spcAft>
              <a:buAutoNum type="arabicPeriod"/>
            </a:pPr>
            <a:r>
              <a:rPr lang="en-US" sz="1600" b="1" dirty="0">
                <a:latin typeface="Times New Roman" panose="02020603050405020304" pitchFamily="18" charset="0"/>
                <a:cs typeface="Times New Roman" panose="02020603050405020304" pitchFamily="18" charset="0"/>
              </a:rPr>
              <a:t> Efficiency</a:t>
            </a:r>
          </a:p>
          <a:p>
            <a:pPr marL="342900" lvl="0" indent="-342900" algn="just" rtl="0">
              <a:spcBef>
                <a:spcPts val="0"/>
              </a:spcBef>
              <a:spcAft>
                <a:spcPts val="0"/>
              </a:spcAft>
              <a:buAutoNum type="arabicPeriod"/>
            </a:pPr>
            <a:r>
              <a:rPr lang="en-US" sz="1600" b="1" dirty="0">
                <a:latin typeface="Times New Roman" panose="02020603050405020304" pitchFamily="18" charset="0"/>
                <a:cs typeface="Times New Roman" panose="02020603050405020304" pitchFamily="18" charset="0"/>
              </a:rPr>
              <a:t>Applicability</a:t>
            </a:r>
            <a:endParaRPr lang="en-US" sz="1600"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buNone/>
            </a:pPr>
            <a:r>
              <a:rPr lang="en-US" sz="1600" b="1" dirty="0">
                <a:latin typeface="Times New Roman" panose="02020603050405020304" pitchFamily="18" charset="0"/>
                <a:cs typeface="Times New Roman" panose="02020603050405020304" pitchFamily="18" charset="0"/>
              </a:rPr>
              <a:t>4.    Space Efficiency</a:t>
            </a:r>
          </a:p>
          <a:p>
            <a:pPr marL="0" lvl="0" indent="0" algn="just" rtl="0">
              <a:spcBef>
                <a:spcPts val="0"/>
              </a:spcBef>
              <a:spcAft>
                <a:spcPts val="0"/>
              </a:spcAft>
              <a:buNone/>
            </a:pPr>
            <a:r>
              <a:rPr lang="en-US" sz="1600" b="1" dirty="0">
                <a:latin typeface="Times New Roman" panose="02020603050405020304" pitchFamily="18" charset="0"/>
                <a:cs typeface="Times New Roman" panose="02020603050405020304" pitchFamily="18" charset="0"/>
              </a:rPr>
              <a:t>5.    Quick Solutions</a:t>
            </a:r>
            <a:endParaRPr sz="1100" dirty="0">
              <a:latin typeface="Times New Roman" panose="02020603050405020304" pitchFamily="18" charset="0"/>
              <a:cs typeface="Times New Roman" panose="02020603050405020304" pitchFamily="18" charset="0"/>
              <a:sym typeface="Barlow Semi Condensed"/>
            </a:endParaRPr>
          </a:p>
        </p:txBody>
      </p:sp>
      <p:pic>
        <p:nvPicPr>
          <p:cNvPr id="1026" name="Picture 2" descr="What is a Greedy Algorithm? Examples of Greedy Algorithms">
            <a:extLst>
              <a:ext uri="{FF2B5EF4-FFF2-40B4-BE49-F238E27FC236}">
                <a16:creationId xmlns:a16="http://schemas.microsoft.com/office/drawing/2014/main" id="{6E17EE56-BAF3-2560-7D10-D5E3329D16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7640" y="1352716"/>
            <a:ext cx="3098800" cy="262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1597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7" name="Google Shape;2177;p39"/>
          <p:cNvSpPr txBox="1">
            <a:spLocks noGrp="1"/>
          </p:cNvSpPr>
          <p:nvPr>
            <p:ph type="title"/>
          </p:nvPr>
        </p:nvSpPr>
        <p:spPr>
          <a:xfrm>
            <a:off x="1282464" y="344424"/>
            <a:ext cx="6020543"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Disadvantages of Greedy Approach</a:t>
            </a:r>
            <a:endParaRPr dirty="0"/>
          </a:p>
        </p:txBody>
      </p:sp>
      <p:sp>
        <p:nvSpPr>
          <p:cNvPr id="2178" name="Google Shape;2178;p39"/>
          <p:cNvSpPr txBox="1">
            <a:spLocks noGrp="1"/>
          </p:cNvSpPr>
          <p:nvPr>
            <p:ph type="subTitle" idx="1"/>
          </p:nvPr>
        </p:nvSpPr>
        <p:spPr>
          <a:xfrm>
            <a:off x="1282464" y="1908313"/>
            <a:ext cx="2414893" cy="2507294"/>
          </a:xfrm>
          <a:prstGeom prst="rect">
            <a:avLst/>
          </a:prstGeom>
        </p:spPr>
        <p:txBody>
          <a:bodyPr spcFirstLastPara="1" wrap="square" lIns="91425" tIns="91425" rIns="91425" bIns="91425" anchor="t" anchorCtr="0">
            <a:noAutofit/>
          </a:bodyPr>
          <a:lstStyle/>
          <a:p>
            <a:pPr algn="just">
              <a:buFont typeface="Arial" panose="020B0604020202020204" pitchFamily="34" charset="0"/>
              <a:buChar char="•"/>
            </a:pPr>
            <a:r>
              <a:rPr lang="en-US" sz="1800" b="1" i="0" dirty="0">
                <a:solidFill>
                  <a:schemeClr val="tx2">
                    <a:lumMod val="10000"/>
                  </a:schemeClr>
                </a:solidFill>
                <a:effectLst/>
                <a:latin typeface="Times New Roman" panose="02020603050405020304" pitchFamily="18" charset="0"/>
                <a:cs typeface="Times New Roman" panose="02020603050405020304" pitchFamily="18" charset="0"/>
              </a:rPr>
              <a:t>Lack of Optimality</a:t>
            </a:r>
          </a:p>
          <a:p>
            <a:pPr algn="just">
              <a:buFont typeface="Arial" panose="020B0604020202020204" pitchFamily="34" charset="0"/>
              <a:buChar char="•"/>
            </a:pPr>
            <a:r>
              <a:rPr lang="en-US" sz="1800" b="1" i="0" dirty="0">
                <a:solidFill>
                  <a:schemeClr val="tx2">
                    <a:lumMod val="10000"/>
                  </a:schemeClr>
                </a:solidFill>
                <a:effectLst/>
                <a:latin typeface="Times New Roman" panose="02020603050405020304" pitchFamily="18" charset="0"/>
                <a:cs typeface="Times New Roman" panose="02020603050405020304" pitchFamily="18" charset="0"/>
              </a:rPr>
              <a:t>Sensitivity to Input</a:t>
            </a:r>
          </a:p>
          <a:p>
            <a:pPr algn="just">
              <a:buFont typeface="Arial" panose="020B0604020202020204" pitchFamily="34" charset="0"/>
              <a:buChar char="•"/>
            </a:pPr>
            <a:r>
              <a:rPr lang="en-US" sz="1800" b="1" i="0" dirty="0">
                <a:solidFill>
                  <a:schemeClr val="tx2">
                    <a:lumMod val="10000"/>
                  </a:schemeClr>
                </a:solidFill>
                <a:effectLst/>
                <a:latin typeface="Times New Roman" panose="02020603050405020304" pitchFamily="18" charset="0"/>
                <a:cs typeface="Times New Roman" panose="02020603050405020304" pitchFamily="18" charset="0"/>
              </a:rPr>
              <a:t>No Backtracking</a:t>
            </a:r>
            <a:r>
              <a:rPr lang="en-US" sz="1800" b="0" i="0" dirty="0">
                <a:solidFill>
                  <a:schemeClr val="tx2">
                    <a:lumMod val="10000"/>
                  </a:schemeClr>
                </a:solidFill>
                <a:effectLst/>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sz="1800" b="1" i="0" dirty="0">
                <a:solidFill>
                  <a:schemeClr val="tx2">
                    <a:lumMod val="10000"/>
                  </a:schemeClr>
                </a:solidFill>
                <a:effectLst/>
                <a:latin typeface="Times New Roman" panose="02020603050405020304" pitchFamily="18" charset="0"/>
                <a:cs typeface="Times New Roman" panose="02020603050405020304" pitchFamily="18" charset="0"/>
              </a:rPr>
              <a:t>Complex Analysis</a:t>
            </a:r>
            <a:r>
              <a:rPr lang="en-US" sz="1800" b="0" i="0" dirty="0">
                <a:solidFill>
                  <a:schemeClr val="tx2">
                    <a:lumMod val="10000"/>
                  </a:schemeClr>
                </a:solidFill>
                <a:effectLst/>
                <a:latin typeface="Times New Roman" panose="02020603050405020304" pitchFamily="18" charset="0"/>
                <a:cs typeface="Times New Roman" panose="02020603050405020304" pitchFamily="18" charset="0"/>
              </a:rPr>
              <a:t>.</a:t>
            </a:r>
          </a:p>
        </p:txBody>
      </p:sp>
      <p:pic>
        <p:nvPicPr>
          <p:cNvPr id="2050" name="Picture 2" descr="What is a Greedy Algorithm? - Definition from Techopedia">
            <a:extLst>
              <a:ext uri="{FF2B5EF4-FFF2-40B4-BE49-F238E27FC236}">
                <a16:creationId xmlns:a16="http://schemas.microsoft.com/office/drawing/2014/main" id="{4C27B2F4-C686-9925-B699-0474AC100F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0116" y="1677724"/>
            <a:ext cx="4171020" cy="2352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6337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7" name="Google Shape;2177;p39"/>
          <p:cNvSpPr txBox="1">
            <a:spLocks noGrp="1"/>
          </p:cNvSpPr>
          <p:nvPr>
            <p:ph type="title"/>
          </p:nvPr>
        </p:nvSpPr>
        <p:spPr>
          <a:xfrm>
            <a:off x="1282465" y="344424"/>
            <a:ext cx="48096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When to Use Greedy Approach</a:t>
            </a:r>
            <a:endParaRPr dirty="0"/>
          </a:p>
        </p:txBody>
      </p:sp>
      <p:pic>
        <p:nvPicPr>
          <p:cNvPr id="4" name="Picture 3">
            <a:extLst>
              <a:ext uri="{FF2B5EF4-FFF2-40B4-BE49-F238E27FC236}">
                <a16:creationId xmlns:a16="http://schemas.microsoft.com/office/drawing/2014/main" id="{6A714E3A-60D5-71A5-C72C-896AA265D6CD}"/>
              </a:ext>
            </a:extLst>
          </p:cNvPr>
          <p:cNvPicPr>
            <a:picLocks noChangeAspect="1"/>
          </p:cNvPicPr>
          <p:nvPr/>
        </p:nvPicPr>
        <p:blipFill rotWithShape="1">
          <a:blip r:embed="rId3"/>
          <a:srcRect l="1932" t="27382" r="1932" b="3064"/>
          <a:stretch/>
        </p:blipFill>
        <p:spPr>
          <a:xfrm>
            <a:off x="1070517" y="1077951"/>
            <a:ext cx="7002966" cy="3181815"/>
          </a:xfrm>
          <a:prstGeom prst="rect">
            <a:avLst/>
          </a:prstGeom>
        </p:spPr>
      </p:pic>
    </p:spTree>
    <p:extLst>
      <p:ext uri="{BB962C8B-B14F-4D97-AF65-F5344CB8AC3E}">
        <p14:creationId xmlns:p14="http://schemas.microsoft.com/office/powerpoint/2010/main" val="3955548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7" name="Google Shape;2177;p39"/>
          <p:cNvSpPr txBox="1">
            <a:spLocks noGrp="1"/>
          </p:cNvSpPr>
          <p:nvPr>
            <p:ph type="title"/>
          </p:nvPr>
        </p:nvSpPr>
        <p:spPr>
          <a:xfrm>
            <a:off x="1282464" y="344424"/>
            <a:ext cx="6069311"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Comparison with Other Algorithms</a:t>
            </a:r>
            <a:endParaRPr dirty="0"/>
          </a:p>
        </p:txBody>
      </p:sp>
      <p:sp>
        <p:nvSpPr>
          <p:cNvPr id="2178" name="Google Shape;2178;p39"/>
          <p:cNvSpPr txBox="1">
            <a:spLocks noGrp="1"/>
          </p:cNvSpPr>
          <p:nvPr>
            <p:ph type="subTitle" idx="1"/>
          </p:nvPr>
        </p:nvSpPr>
        <p:spPr>
          <a:xfrm>
            <a:off x="1951538" y="1753120"/>
            <a:ext cx="4809600" cy="113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latin typeface="Barlow Semi Condensed"/>
              <a:ea typeface="Barlow Semi Condensed"/>
              <a:cs typeface="Barlow Semi Condensed"/>
              <a:sym typeface="Barlow Semi Condensed"/>
            </a:endParaRPr>
          </a:p>
        </p:txBody>
      </p:sp>
      <p:graphicFrame>
        <p:nvGraphicFramePr>
          <p:cNvPr id="2" name="Object 1">
            <a:extLst>
              <a:ext uri="{FF2B5EF4-FFF2-40B4-BE49-F238E27FC236}">
                <a16:creationId xmlns:a16="http://schemas.microsoft.com/office/drawing/2014/main" id="{0655CD5A-755F-BD3A-F277-AAC58436EF79}"/>
              </a:ext>
            </a:extLst>
          </p:cNvPr>
          <p:cNvGraphicFramePr>
            <a:graphicFrameLocks noChangeAspect="1"/>
          </p:cNvGraphicFramePr>
          <p:nvPr>
            <p:extLst>
              <p:ext uri="{D42A27DB-BD31-4B8C-83A1-F6EECF244321}">
                <p14:modId xmlns:p14="http://schemas.microsoft.com/office/powerpoint/2010/main" val="1969727412"/>
              </p:ext>
            </p:extLst>
          </p:nvPr>
        </p:nvGraphicFramePr>
        <p:xfrm>
          <a:off x="1606704" y="1198825"/>
          <a:ext cx="6069311" cy="3376589"/>
        </p:xfrm>
        <a:graphic>
          <a:graphicData uri="http://schemas.openxmlformats.org/presentationml/2006/ole">
            <mc:AlternateContent xmlns:mc="http://schemas.openxmlformats.org/markup-compatibility/2006">
              <mc:Choice xmlns:v="urn:schemas-microsoft-com:vml" Requires="v">
                <p:oleObj name="Worksheet" r:id="rId3" imgW="5410271" imgH="3009743" progId="Excel.Sheet.12">
                  <p:embed/>
                </p:oleObj>
              </mc:Choice>
              <mc:Fallback>
                <p:oleObj name="Worksheet" r:id="rId3" imgW="5410271" imgH="3009743" progId="Excel.Sheet.12">
                  <p:embed/>
                  <p:pic>
                    <p:nvPicPr>
                      <p:cNvPr id="0" name=""/>
                      <p:cNvPicPr/>
                      <p:nvPr/>
                    </p:nvPicPr>
                    <p:blipFill>
                      <a:blip r:embed="rId4"/>
                      <a:stretch>
                        <a:fillRect/>
                      </a:stretch>
                    </p:blipFill>
                    <p:spPr>
                      <a:xfrm>
                        <a:off x="1606704" y="1198825"/>
                        <a:ext cx="6069311" cy="3376589"/>
                      </a:xfrm>
                      <a:prstGeom prst="rect">
                        <a:avLst/>
                      </a:prstGeom>
                    </p:spPr>
                  </p:pic>
                </p:oleObj>
              </mc:Fallback>
            </mc:AlternateContent>
          </a:graphicData>
        </a:graphic>
      </p:graphicFrame>
    </p:spTree>
    <p:extLst>
      <p:ext uri="{BB962C8B-B14F-4D97-AF65-F5344CB8AC3E}">
        <p14:creationId xmlns:p14="http://schemas.microsoft.com/office/powerpoint/2010/main" val="3727292092"/>
      </p:ext>
    </p:extLst>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348</Words>
  <Application>Microsoft Macintosh PowerPoint</Application>
  <PresentationFormat>On-screen Show (16:9)</PresentationFormat>
  <Paragraphs>38</Paragraphs>
  <Slides>12</Slides>
  <Notes>11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9" baseType="lpstr">
      <vt:lpstr>Times New Roman</vt:lpstr>
      <vt:lpstr>Barlow Semi Condensed Medium</vt:lpstr>
      <vt:lpstr>Barlow Semi Condensed</vt:lpstr>
      <vt:lpstr>Fjalla One</vt:lpstr>
      <vt:lpstr>Arial</vt:lpstr>
      <vt:lpstr>Technology Consulting by Slidesgo</vt:lpstr>
      <vt:lpstr>Worksheet</vt:lpstr>
      <vt:lpstr>Team Members</vt:lpstr>
      <vt:lpstr>Greedy Aprooch Algorithm</vt:lpstr>
      <vt:lpstr>Introduction</vt:lpstr>
      <vt:lpstr>What is Greedy Approach?</vt:lpstr>
      <vt:lpstr>Examples of Greedy Approach</vt:lpstr>
      <vt:lpstr>Advantages of Greedy Approach</vt:lpstr>
      <vt:lpstr>Disadvantages of Greedy Approach</vt:lpstr>
      <vt:lpstr>When to Use Greedy Approach</vt:lpstr>
      <vt:lpstr>Comparison with Other Algorithms</vt:lpstr>
      <vt:lpstr>Challenges in Implementing Greedy Approach</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Greedy Aprooch Algorithm</dc:title>
  <dc:creator>Sademun Ahemed</dc:creator>
  <cp:lastModifiedBy>Tamanna Akter</cp:lastModifiedBy>
  <cp:revision>4</cp:revision>
  <dcterms:modified xsi:type="dcterms:W3CDTF">2023-09-21T09:02:08Z</dcterms:modified>
</cp:coreProperties>
</file>