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9" r:id="rId4"/>
    <p:sldId id="263" r:id="rId5"/>
    <p:sldId id="262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42134-6F37-4A1E-9A1B-55155FF2687F}" v="30" dt="2023-11-17T15:56:41.597"/>
    <p1510:client id="{6CD43BF4-C310-4992-9A83-53069A054443}" v="196" dt="2023-11-20T13:49:23.582"/>
    <p1510:client id="{9B67326C-CBE7-4A8A-805A-78EB267CB43A}" v="112" dt="2023-11-17T16:03:09.310"/>
    <p1510:client id="{DC5E737D-2C95-485E-B26F-B6BA62965A0D}" v="512" dt="2023-11-17T18:15:13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esawat kertas kuning terbang berlawanan arah dengan banyak pesawat kertas kelabu">
            <a:extLst>
              <a:ext uri="{FF2B5EF4-FFF2-40B4-BE49-F238E27FC236}">
                <a16:creationId xmlns:a16="http://schemas.microsoft.com/office/drawing/2014/main" id="{CDE749B9-5B69-02BC-F390-5628C2CEA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828C1-BAB1-26BB-8A39-2796564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038" y="365125"/>
            <a:ext cx="6211761" cy="1899912"/>
          </a:xfrm>
        </p:spPr>
        <p:txBody>
          <a:bodyPr>
            <a:noAutofit/>
          </a:bodyPr>
          <a:lstStyle/>
          <a:p>
            <a:r>
              <a:rPr lang="en-US" sz="6600" b="1" dirty="0">
                <a:cs typeface="Calibri Light"/>
              </a:rPr>
              <a:t>Group members:</a:t>
            </a:r>
            <a:endParaRPr lang="en-US" sz="6600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004E-C000-E107-18EC-43E89971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067" y="2315833"/>
            <a:ext cx="5298266" cy="3164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+mj-lt"/>
                <a:cs typeface="Calibri"/>
              </a:rPr>
              <a:t>Tamanna Akter (221-15-5298)</a:t>
            </a:r>
            <a:endParaRPr lang="en-US" sz="2000" dirty="0">
              <a:latin typeface="+mj-lt"/>
              <a:ea typeface="Calibri Light"/>
              <a:cs typeface="Calibri Light"/>
            </a:endParaRPr>
          </a:p>
          <a:p>
            <a:r>
              <a:rPr lang="en-US" sz="2000" dirty="0" err="1">
                <a:latin typeface="+mj-lt"/>
                <a:ea typeface="+mn-lt"/>
                <a:cs typeface="+mn-lt"/>
              </a:rPr>
              <a:t>Mst</a:t>
            </a:r>
            <a:r>
              <a:rPr lang="en-US" sz="2000" dirty="0">
                <a:latin typeface="+mj-lt"/>
                <a:ea typeface="+mn-lt"/>
                <a:cs typeface="+mn-lt"/>
              </a:rPr>
              <a:t>. Fatema Akter ( 221-15-6015)</a:t>
            </a:r>
            <a:endParaRPr lang="en-US" sz="2000" dirty="0">
              <a:latin typeface="+mj-lt"/>
              <a:ea typeface="Calibri Light"/>
              <a:cs typeface="Calibri"/>
            </a:endParaRPr>
          </a:p>
          <a:p>
            <a:r>
              <a:rPr lang="en-US" sz="2000" dirty="0">
                <a:latin typeface="+mj-lt"/>
                <a:ea typeface="+mn-lt"/>
                <a:cs typeface="+mn-lt"/>
              </a:rPr>
              <a:t>Suriya Akter Sohana(221-15-4745)</a:t>
            </a:r>
          </a:p>
          <a:p>
            <a:r>
              <a:rPr lang="en-US" sz="2000" dirty="0" err="1">
                <a:latin typeface="+mj-lt"/>
                <a:ea typeface="+mn-lt"/>
                <a:cs typeface="+mn-lt"/>
              </a:rPr>
              <a:t>Mahamudul</a:t>
            </a:r>
            <a:r>
              <a:rPr lang="en-US" sz="2000" dirty="0">
                <a:latin typeface="+mj-lt"/>
                <a:ea typeface="+mn-lt"/>
                <a:cs typeface="+mn-lt"/>
              </a:rPr>
              <a:t> Hasan(221-15-6013)</a:t>
            </a:r>
            <a:endParaRPr lang="en-US" sz="2000" dirty="0">
              <a:latin typeface="+mj-lt"/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latin typeface="+mj-lt"/>
                <a:ea typeface="+mn-lt"/>
                <a:cs typeface="+mn-lt"/>
              </a:rPr>
              <a:t>Fariha Mostafa Nishat (Id- 221-15-4873)</a:t>
            </a:r>
            <a:endParaRPr lang="en-US" sz="2000" dirty="0">
              <a:latin typeface="+mj-lt"/>
              <a:ea typeface="Calibri Light"/>
              <a:cs typeface="Calibri Light"/>
            </a:endParaRPr>
          </a:p>
          <a:p>
            <a:r>
              <a:rPr lang="en-US" sz="2000" dirty="0">
                <a:latin typeface="+mj-lt"/>
                <a:ea typeface="+mn-lt"/>
                <a:cs typeface="+mn-lt"/>
              </a:rPr>
              <a:t>Md. Arif Billah ( 221-15-5842)</a:t>
            </a:r>
          </a:p>
          <a:p>
            <a:r>
              <a:rPr lang="en-GB" sz="2000" i="0" dirty="0">
                <a:solidFill>
                  <a:srgbClr val="000000"/>
                </a:solidFill>
                <a:effectLst/>
                <a:latin typeface="+mj-lt"/>
              </a:rPr>
              <a:t>Abdullah Al Rifat ( 221-15-5954)</a:t>
            </a:r>
            <a:br>
              <a:rPr lang="en-US" sz="2000" dirty="0">
                <a:latin typeface="Calibri Light"/>
              </a:rPr>
            </a:br>
            <a:endParaRPr lang="en-US" sz="2000" dirty="0">
              <a:latin typeface="Calibri Light"/>
              <a:ea typeface="Calibri"/>
              <a:cs typeface="Calibri"/>
            </a:endParaRPr>
          </a:p>
          <a:p>
            <a:endParaRPr lang="en-US" sz="2000" dirty="0">
              <a:latin typeface="Calibri Ligh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 Light"/>
                <a:cs typeface="Calibri"/>
              </a:rPr>
              <a:t>                                       Section:61_M</a:t>
            </a:r>
            <a:endParaRPr lang="en-US" sz="2000" dirty="0">
              <a:latin typeface="Calibri Light"/>
              <a:ea typeface="Calibri Light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780-C2F0-E369-9D62-02F11698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639" y="598644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238EAAF-E6A5-46B3-8C64-B62893A6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1"/>
            <a:ext cx="5370504" cy="6868398"/>
          </a:xfrm>
          <a:prstGeom prst="rect">
            <a:avLst/>
          </a:prstGeom>
          <a:gradFill>
            <a:gsLst>
              <a:gs pos="15000">
                <a:schemeClr val="accent2"/>
              </a:gs>
              <a:gs pos="100000">
                <a:schemeClr val="accent5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D2843-7058-3BB3-B940-8D6305BB1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30" y="0"/>
            <a:ext cx="5364376" cy="685083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79000"/>
                </a:schemeClr>
              </a:gs>
              <a:gs pos="32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8CCCF-7F01-82C0-9F27-06D12F1A2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10361" y="3101985"/>
            <a:ext cx="2154733" cy="536555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8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A0D6D-005E-41FF-5B01-28AE0A94A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1"/>
            <a:ext cx="4121753" cy="6868398"/>
          </a:xfrm>
          <a:prstGeom prst="rect">
            <a:avLst/>
          </a:prstGeom>
          <a:gradFill flip="none" rotWithShape="1">
            <a:gsLst>
              <a:gs pos="2000">
                <a:schemeClr val="accent5">
                  <a:lumMod val="60000"/>
                  <a:lumOff val="40000"/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1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38" y="2325506"/>
            <a:ext cx="5046451" cy="3349567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  <a:latin typeface="Calibri Light"/>
                <a:cs typeface="Times New Roman"/>
              </a:rPr>
              <a:t>Title: </a:t>
            </a:r>
            <a:r>
              <a:rPr lang="en-US" sz="3200" b="1" dirty="0">
                <a:solidFill>
                  <a:srgbClr val="FFFFFF"/>
                </a:solidFill>
                <a:latin typeface="Calibri Light"/>
                <a:cs typeface="Times New Roman"/>
              </a:rPr>
              <a:t>“</a:t>
            </a:r>
            <a:r>
              <a:rPr lang="en-US" sz="3200" b="1" dirty="0">
                <a:solidFill>
                  <a:schemeClr val="accent4"/>
                </a:solidFill>
                <a:latin typeface="Calibri Light"/>
                <a:cs typeface="Times New Roman"/>
              </a:rPr>
              <a:t>Regression Analysis:</a:t>
            </a:r>
            <a:r>
              <a:rPr lang="en-US" sz="3200" b="1" dirty="0">
                <a:solidFill>
                  <a:srgbClr val="FFFFFF"/>
                </a:solidFill>
                <a:latin typeface="Calibri Light"/>
                <a:cs typeface="Times New Roman"/>
              </a:rPr>
              <a:t> Estimation of Regression model and interpretation on individual regression coefficients.”</a:t>
            </a:r>
            <a:endParaRPr lang="en-US" sz="3200" dirty="0">
              <a:solidFill>
                <a:srgbClr val="FFFFFF"/>
              </a:solidFill>
              <a:latin typeface="Calibri Light"/>
              <a:cs typeface="Calibri Light" panose="020F0302020204030204"/>
            </a:endParaRPr>
          </a:p>
        </p:txBody>
      </p:sp>
      <p:sp>
        <p:nvSpPr>
          <p:cNvPr id="33" name="Subtitle 2"/>
          <p:cNvSpPr>
            <a:spLocks noGrp="1"/>
          </p:cNvSpPr>
          <p:nvPr>
            <p:ph idx="1"/>
          </p:nvPr>
        </p:nvSpPr>
        <p:spPr>
          <a:xfrm>
            <a:off x="6096000" y="1821733"/>
            <a:ext cx="5549283" cy="5029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Calibri Light"/>
                <a:cs typeface="Times New Roman"/>
              </a:rPr>
              <a:t>Problem:</a:t>
            </a:r>
            <a:r>
              <a:rPr lang="en-US" sz="2400" b="1" dirty="0">
                <a:latin typeface="Calibri Light"/>
                <a:ea typeface="+mn-lt"/>
                <a:cs typeface="+mn-lt"/>
              </a:rPr>
              <a:t>   A random sample of 498 people’s income selected.</a:t>
            </a:r>
            <a:r>
              <a:rPr lang="en-US" sz="2400" b="1" dirty="0">
                <a:ea typeface="+mn-lt"/>
                <a:cs typeface="+mn-lt"/>
              </a:rPr>
              <a:t> </a:t>
            </a:r>
            <a:endParaRPr lang="en-US" sz="2400" b="1" dirty="0">
              <a:cs typeface="Calibri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Where,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   Dependent Variable, Y = Happiness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   Independent Variable, X = Income</a:t>
            </a:r>
            <a:br>
              <a:rPr lang="en-US" sz="2400" dirty="0"/>
            </a:br>
            <a:br>
              <a:rPr lang="en-US" sz="2400" dirty="0"/>
            </a:br>
            <a:endParaRPr lang="en-US" sz="2400"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BB5A11-1A42-35B7-F73A-DB950BDB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E078-E011-E40B-0968-91A14841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433" y="-63962"/>
            <a:ext cx="6831367" cy="1762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Scatter plot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C976F-21B4-A8B4-E8DD-847025970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727" y="1781024"/>
            <a:ext cx="6702547" cy="40100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11E8A-9902-7E3C-4A3C-9AC80996F67F}"/>
              </a:ext>
            </a:extLst>
          </p:cNvPr>
          <p:cNvSpPr txBox="1"/>
          <p:nvPr/>
        </p:nvSpPr>
        <p:spPr>
          <a:xfrm>
            <a:off x="4522434" y="5959560"/>
            <a:ext cx="31088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 Light"/>
                <a:cs typeface="Calibri"/>
              </a:rPr>
              <a:t>Strongly positive relationship</a:t>
            </a:r>
            <a:endParaRPr lang="en-US" b="1" dirty="0">
              <a:latin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4BD27-7BF8-BBEB-1A6D-1A1B33ED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559B-7996-5547-8AA8-0B457877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11"/>
            <a:ext cx="4114800" cy="3117273"/>
          </a:xfrm>
        </p:spPr>
        <p:txBody>
          <a:bodyPr anchor="ctr">
            <a:normAutofit/>
          </a:bodyPr>
          <a:lstStyle/>
          <a:p>
            <a:r>
              <a:rPr lang="en-US" sz="40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3600000" scaled="0"/>
                  <a:tileRect/>
                </a:gradFill>
                <a:latin typeface="Calibri Light"/>
                <a:cs typeface="Calibri Light"/>
              </a:rPr>
              <a:t>Regression Model</a:t>
            </a:r>
          </a:p>
          <a:p>
            <a:endParaRPr lang="en-US" sz="4000" b="1">
              <a:gradFill flip="none" rotWithShape="1"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3600000" scaled="0"/>
                <a:tileRect/>
              </a:gra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B5DA-62C3-4C69-F05C-8C2B0073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403" y="846709"/>
            <a:ext cx="6961481" cy="531254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b="1" dirty="0">
                <a:solidFill>
                  <a:srgbClr val="0070C0"/>
                </a:solidFill>
                <a:latin typeface="Calibri Light"/>
                <a:ea typeface="Calibri Light"/>
                <a:cs typeface="Calibri Light"/>
              </a:rPr>
              <a:t>β not</a:t>
            </a:r>
            <a:r>
              <a:rPr lang="en-US" sz="3200" dirty="0">
                <a:latin typeface="Calibri Light"/>
                <a:ea typeface="Calibri Light"/>
                <a:cs typeface="Calibri Light"/>
              </a:rPr>
              <a:t> = </a:t>
            </a:r>
            <a:r>
              <a:rPr lang="en-US" sz="3200" b="1" dirty="0">
                <a:latin typeface="Calibri Light"/>
                <a:ea typeface="Calibri"/>
                <a:cs typeface="Calibri"/>
              </a:rPr>
              <a:t>0.2042704</a:t>
            </a:r>
            <a:r>
              <a:rPr lang="en-US" sz="3200" b="1" dirty="0">
                <a:latin typeface="Calibri Light"/>
                <a:ea typeface="+mn-lt"/>
                <a:cs typeface="+mn-lt"/>
              </a:rPr>
              <a:t> </a:t>
            </a:r>
            <a:r>
              <a:rPr lang="en-US" sz="3200" dirty="0">
                <a:latin typeface="Calibri Light"/>
                <a:ea typeface="+mn-lt"/>
                <a:cs typeface="+mn-lt"/>
              </a:rPr>
              <a:t>means the predicted value of y is </a:t>
            </a:r>
            <a:r>
              <a:rPr lang="en-US" sz="3200" b="1" dirty="0">
                <a:latin typeface="Calibri Light"/>
                <a:ea typeface="+mn-lt"/>
                <a:cs typeface="+mn-lt"/>
              </a:rPr>
              <a:t>0.2042704</a:t>
            </a:r>
            <a:r>
              <a:rPr lang="en-US" sz="3200" dirty="0">
                <a:latin typeface="Calibri Light"/>
                <a:ea typeface="+mn-lt"/>
                <a:cs typeface="+mn-lt"/>
              </a:rPr>
              <a:t>  when the x is </a:t>
            </a:r>
            <a:r>
              <a:rPr lang="en-US" sz="3200" b="1" dirty="0">
                <a:latin typeface="Calibri Light"/>
                <a:ea typeface="+mn-lt"/>
                <a:cs typeface="+mn-lt"/>
              </a:rPr>
              <a:t>0</a:t>
            </a:r>
            <a:r>
              <a:rPr lang="en-US" sz="3200" dirty="0">
                <a:latin typeface="Calibri Light"/>
                <a:ea typeface="+mn-lt"/>
                <a:cs typeface="+mn-lt"/>
              </a:rPr>
              <a:t>.</a:t>
            </a:r>
            <a:endParaRPr lang="en-US" sz="3200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sz="3200" dirty="0">
              <a:latin typeface="Calibri"/>
              <a:ea typeface="Calibri Light"/>
              <a:cs typeface="Calibri"/>
            </a:endParaRPr>
          </a:p>
          <a:p>
            <a:pPr algn="just"/>
            <a:r>
              <a:rPr lang="en-US" sz="3200" b="1" dirty="0">
                <a:solidFill>
                  <a:srgbClr val="0070C0"/>
                </a:solidFill>
                <a:latin typeface="Calibri Light"/>
                <a:ea typeface="Calibri Light"/>
                <a:cs typeface="Calibri Light"/>
              </a:rPr>
              <a:t>β1</a:t>
            </a:r>
            <a:r>
              <a:rPr lang="en-US" sz="3200" dirty="0">
                <a:latin typeface="Calibri Light"/>
                <a:ea typeface="Calibri Light"/>
                <a:cs typeface="Calibri Light"/>
              </a:rPr>
              <a:t>= </a:t>
            </a:r>
            <a:r>
              <a:rPr lang="en-US" sz="3200" b="1" dirty="0">
                <a:latin typeface="Calibri Light"/>
                <a:ea typeface="Calibri"/>
                <a:cs typeface="Calibri"/>
              </a:rPr>
              <a:t>0.71382551</a:t>
            </a:r>
            <a:r>
              <a:rPr lang="en-US" sz="3200" dirty="0">
                <a:latin typeface="Calibri Light"/>
                <a:ea typeface="+mn-lt"/>
                <a:cs typeface="+mn-lt"/>
              </a:rPr>
              <a:t>  represent if I change income (x variable)    or happiness (independent variable y) 1 Unit. The predicted value of y we expect y will be change into</a:t>
            </a:r>
            <a:r>
              <a:rPr lang="en-US" sz="3200" b="1" dirty="0">
                <a:latin typeface="Calibri Light"/>
                <a:ea typeface="+mn-lt"/>
                <a:cs typeface="+mn-lt"/>
              </a:rPr>
              <a:t> 0.71382551</a:t>
            </a:r>
            <a:r>
              <a:rPr lang="en-US" sz="3200" dirty="0">
                <a:latin typeface="Calibri Light"/>
                <a:ea typeface="+mn-lt"/>
                <a:cs typeface="+mn-lt"/>
              </a:rPr>
              <a:t> Unit.</a:t>
            </a:r>
            <a:endParaRPr lang="en-US" sz="3200" dirty="0">
              <a:latin typeface="Calibri Light"/>
              <a:ea typeface="Calibri Light"/>
              <a:cs typeface="Calibri Light"/>
            </a:endParaRPr>
          </a:p>
          <a:p>
            <a:pPr algn="just"/>
            <a:endParaRPr lang="en-US" sz="3200" dirty="0">
              <a:latin typeface="Calibri Light"/>
              <a:ea typeface="Calibri"/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8B9F32-AD7D-9782-8682-8BFFE9756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35E35A-4700-46E0-FB82-5DA1B663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FC514-D557-671D-8D39-CC7A4D5C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34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73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3241F-79AB-1CE5-ABF6-21A13EF7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0A0EC4-6523-2F83-273A-6F62C464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11" y="676613"/>
            <a:ext cx="10247489" cy="89996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Calibri Light"/>
                <a:cs typeface="Calibri Light"/>
              </a:rPr>
              <a:t>Summary results of regression model </a:t>
            </a:r>
            <a:endParaRPr lang="en-US" sz="4800" b="1" dirty="0">
              <a:solidFill>
                <a:srgbClr val="FFFFFF"/>
              </a:solidFill>
              <a:cs typeface="Calibri Light"/>
            </a:endParaRPr>
          </a:p>
          <a:p>
            <a:endParaRPr lang="en-US" sz="4800" b="1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81BE68-F963-F4D3-842B-26BD5A256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488490"/>
              </p:ext>
            </p:extLst>
          </p:nvPr>
        </p:nvGraphicFramePr>
        <p:xfrm>
          <a:off x="876690" y="2896367"/>
          <a:ext cx="10439011" cy="237381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44007">
                  <a:extLst>
                    <a:ext uri="{9D8B030D-6E8A-4147-A177-3AD203B41FA5}">
                      <a16:colId xmlns:a16="http://schemas.microsoft.com/office/drawing/2014/main" val="3569954888"/>
                    </a:ext>
                  </a:extLst>
                </a:gridCol>
                <a:gridCol w="2050862">
                  <a:extLst>
                    <a:ext uri="{9D8B030D-6E8A-4147-A177-3AD203B41FA5}">
                      <a16:colId xmlns:a16="http://schemas.microsoft.com/office/drawing/2014/main" val="1445939593"/>
                    </a:ext>
                  </a:extLst>
                </a:gridCol>
                <a:gridCol w="2800421">
                  <a:extLst>
                    <a:ext uri="{9D8B030D-6E8A-4147-A177-3AD203B41FA5}">
                      <a16:colId xmlns:a16="http://schemas.microsoft.com/office/drawing/2014/main" val="2687083062"/>
                    </a:ext>
                  </a:extLst>
                </a:gridCol>
                <a:gridCol w="2129862">
                  <a:extLst>
                    <a:ext uri="{9D8B030D-6E8A-4147-A177-3AD203B41FA5}">
                      <a16:colId xmlns:a16="http://schemas.microsoft.com/office/drawing/2014/main" val="481770896"/>
                    </a:ext>
                  </a:extLst>
                </a:gridCol>
                <a:gridCol w="1813859">
                  <a:extLst>
                    <a:ext uri="{9D8B030D-6E8A-4147-A177-3AD203B41FA5}">
                      <a16:colId xmlns:a16="http://schemas.microsoft.com/office/drawing/2014/main" val="4152965972"/>
                    </a:ext>
                  </a:extLst>
                </a:gridCol>
              </a:tblGrid>
              <a:tr h="917674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Coefficients</a:t>
                      </a:r>
                      <a:endParaRPr lang="en-US" sz="2200"/>
                    </a:p>
                    <a:p>
                      <a:pPr lvl="0">
                        <a:buNone/>
                      </a:pP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Standard Error(SE)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t test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P-value</a:t>
                      </a:r>
                      <a:endParaRPr lang="en-US" sz="2200"/>
                    </a:p>
                  </a:txBody>
                  <a:tcPr marL="113761" marR="113761" marT="56881" marB="56881"/>
                </a:tc>
                <a:extLst>
                  <a:ext uri="{0D108BD9-81ED-4DB2-BD59-A6C34878D82A}">
                    <a16:rowId xmlns:a16="http://schemas.microsoft.com/office/drawing/2014/main" val="3911048623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Intercept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0.2042704 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0.088842247 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2.299248426 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0.0219055 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extLst>
                  <a:ext uri="{0D108BD9-81ED-4DB2-BD59-A6C34878D82A}">
                    <a16:rowId xmlns:a16="http://schemas.microsoft.com/office/drawing/2014/main" val="1213688834"/>
                  </a:ext>
                </a:extLst>
              </a:tr>
              <a:tr h="9176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u="none" strike="noStrike" noProof="0">
                          <a:solidFill>
                            <a:srgbClr val="000000"/>
                          </a:solidFill>
                        </a:rPr>
                        <a:t>X (Income)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0.71382551 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0.018538534 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38.50496081 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u="none" strike="noStrike" noProof="0"/>
                        <a:t>3.956E-151 </a:t>
                      </a:r>
                      <a:endParaRPr lang="en-US" sz="2200"/>
                    </a:p>
                  </a:txBody>
                  <a:tcPr marL="113761" marR="113761" marT="56881" marB="56881"/>
                </a:tc>
                <a:extLst>
                  <a:ext uri="{0D108BD9-81ED-4DB2-BD59-A6C34878D82A}">
                    <a16:rowId xmlns:a16="http://schemas.microsoft.com/office/drawing/2014/main" val="2633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B45D5-93D1-4044-98A5-B266208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89F22-3762-444E-9FC9-BE1800ABE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08" y="-15640"/>
            <a:ext cx="4633823" cy="6873639"/>
            <a:chOff x="-3208" y="-15640"/>
            <a:chExt cx="4633823" cy="68736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909A00-EE5C-7921-011D-2243441B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115296" y="1112089"/>
              <a:ext cx="6857999" cy="4633821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CBD214-1DC9-F322-5194-DA04BAC2F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23116" y="1104268"/>
              <a:ext cx="6873639" cy="463382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92000"/>
                  </a:schemeClr>
                </a:gs>
                <a:gs pos="41000">
                  <a:schemeClr val="accent5">
                    <a:lumMod val="75000"/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EAF9FB-B8E3-9BF3-8388-AE1AC0CB4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90955" y="-462733"/>
              <a:ext cx="3284738" cy="419457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70000"/>
                  </a:schemeClr>
                </a:gs>
                <a:gs pos="5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8BCF4F-492F-4482-C085-04E1AC0B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06" y="1582615"/>
            <a:ext cx="3356194" cy="366932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  <a:cs typeface="Calibri Light"/>
              </a:rPr>
              <a:t>Conclusion: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50A869-E08B-0A63-5BA8-ACD309CA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629" y="874782"/>
            <a:ext cx="6885828" cy="5106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Calibri Light"/>
                <a:cs typeface="Calibri"/>
              </a:rPr>
              <a:t>R</a:t>
            </a:r>
            <a:r>
              <a:rPr lang="en-US" dirty="0">
                <a:solidFill>
                  <a:srgbClr val="0070C0"/>
                </a:solidFill>
                <a:latin typeface="Calibri Light"/>
                <a:ea typeface="+mn-lt"/>
                <a:cs typeface="+mn-lt"/>
              </a:rPr>
              <a:t> square-</a:t>
            </a:r>
            <a:r>
              <a:rPr lang="en-US" dirty="0">
                <a:latin typeface="Calibri Light"/>
                <a:ea typeface="+mn-lt"/>
                <a:cs typeface="+mn-lt"/>
              </a:rPr>
              <a:t> </a:t>
            </a:r>
            <a:r>
              <a:rPr lang="en-US" b="1" dirty="0">
                <a:latin typeface="Calibri Light"/>
                <a:ea typeface="+mn-lt"/>
                <a:cs typeface="+mn-lt"/>
              </a:rPr>
              <a:t>75%</a:t>
            </a:r>
            <a:r>
              <a:rPr lang="en-US" dirty="0">
                <a:latin typeface="Calibri Light"/>
                <a:ea typeface="+mn-lt"/>
                <a:cs typeface="+mn-lt"/>
              </a:rPr>
              <a:t> of variation in dependent variable(happiness) can be explain by independent variable(income).</a:t>
            </a:r>
            <a:endParaRPr lang="en-US">
              <a:latin typeface="Calibri Light"/>
              <a:cs typeface="Calibri" panose="020F0502020204030204"/>
            </a:endParaRPr>
          </a:p>
          <a:p>
            <a:pPr algn="just"/>
            <a:r>
              <a:rPr lang="en-US" dirty="0">
                <a:latin typeface="Calibri Light"/>
                <a:cs typeface="Calibri Light"/>
              </a:rPr>
              <a:t>Test of hypothesis of individual regression coefficient: 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alibri Light"/>
                <a:cs typeface="Calibri"/>
              </a:rPr>
              <a:t>P</a:t>
            </a:r>
            <a:r>
              <a:rPr lang="en-US" dirty="0">
                <a:latin typeface="Calibri Light"/>
                <a:ea typeface="+mn-lt"/>
                <a:cs typeface="+mn-lt"/>
              </a:rPr>
              <a:t>=</a:t>
            </a:r>
            <a:r>
              <a:rPr lang="en-US" b="1" dirty="0">
                <a:latin typeface="Calibri Light"/>
                <a:ea typeface="+mn-lt"/>
                <a:cs typeface="+mn-lt"/>
              </a:rPr>
              <a:t>0.0219055  </a:t>
            </a:r>
            <a:r>
              <a:rPr lang="en-US" b="1" dirty="0">
                <a:latin typeface="Calibri Light"/>
                <a:cs typeface="Times New Roman"/>
              </a:rPr>
              <a:t>&lt; 0.05</a:t>
            </a:r>
            <a:r>
              <a:rPr lang="en-US" dirty="0">
                <a:latin typeface="Calibri Light"/>
                <a:cs typeface="Times New Roman"/>
              </a:rPr>
              <a:t> (The value of intercept is Significant)</a:t>
            </a:r>
            <a:endParaRPr lang="en-US" dirty="0">
              <a:latin typeface="Calibri Light"/>
              <a:cs typeface="Calibri Light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Calibri Light"/>
                <a:cs typeface="Calibri"/>
              </a:rPr>
              <a:t>P</a:t>
            </a:r>
            <a:r>
              <a:rPr lang="en-US" dirty="0">
                <a:latin typeface="Calibri Light"/>
                <a:ea typeface="+mn-lt"/>
                <a:cs typeface="+mn-lt"/>
              </a:rPr>
              <a:t>=</a:t>
            </a:r>
            <a:r>
              <a:rPr lang="en-US" b="1" dirty="0">
                <a:latin typeface="Calibri Light"/>
                <a:ea typeface="+mn-lt"/>
                <a:cs typeface="+mn-lt"/>
              </a:rPr>
              <a:t>3.956E-151 </a:t>
            </a:r>
            <a:r>
              <a:rPr lang="en-US" b="1" dirty="0">
                <a:latin typeface="Calibri Light"/>
                <a:cs typeface="Times New Roman"/>
              </a:rPr>
              <a:t>&gt; 0.05 </a:t>
            </a:r>
            <a:r>
              <a:rPr lang="en-US" dirty="0">
                <a:latin typeface="Calibri Light"/>
                <a:cs typeface="Times New Roman"/>
              </a:rPr>
              <a:t>(The value of income is not Significant)</a:t>
            </a:r>
            <a:endParaRPr lang="en-US" dirty="0">
              <a:latin typeface="Calibri Light"/>
              <a:cs typeface="Calibri Light"/>
            </a:endParaRPr>
          </a:p>
          <a:p>
            <a:pPr algn="just"/>
            <a:endParaRPr lang="en-US" dirty="0">
              <a:latin typeface="Calibri Light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F6C7F-E37B-C272-4748-32123619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3CC7-623B-DB3C-DA6D-55B32094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103" y="-234117"/>
            <a:ext cx="6949736" cy="1562300"/>
          </a:xfrm>
        </p:spPr>
        <p:txBody>
          <a:bodyPr/>
          <a:lstStyle/>
          <a:p>
            <a:r>
              <a:rPr lang="en-US" dirty="0">
                <a:cs typeface="Calibri Light"/>
              </a:rPr>
              <a:t>Screenshot:</a:t>
            </a:r>
            <a:endParaRPr lang="en-US" dirty="0"/>
          </a:p>
        </p:txBody>
      </p:sp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E184AA51-27AC-6B8E-D964-E673448F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913" y="1045770"/>
            <a:ext cx="8478174" cy="529700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9F7CB-5825-8DC2-B090-131E929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255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Group members:</vt:lpstr>
      <vt:lpstr>Title: “Regression Analysis: Estimation of Regression model and interpretation on individual regression coefficients.”</vt:lpstr>
      <vt:lpstr>Scatter plot</vt:lpstr>
      <vt:lpstr>Regression Model </vt:lpstr>
      <vt:lpstr>Summary results of regression model  </vt:lpstr>
      <vt:lpstr>Conclusion:</vt:lpstr>
      <vt:lpstr>Screenshot: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Tamanna Akter</cp:lastModifiedBy>
  <cp:revision>348</cp:revision>
  <dcterms:created xsi:type="dcterms:W3CDTF">2023-11-17T15:38:15Z</dcterms:created>
  <dcterms:modified xsi:type="dcterms:W3CDTF">2023-11-21T09:09:51Z</dcterms:modified>
</cp:coreProperties>
</file>