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56" r:id="rId4"/>
    <p:sldId id="257" r:id="rId5"/>
    <p:sldId id="258" r:id="rId6"/>
    <p:sldId id="259" r:id="rId7"/>
    <p:sldId id="263" r:id="rId8"/>
    <p:sldId id="260" r:id="rId9"/>
    <p:sldId id="261"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18740F-C194-4958-9E73-A681E2B35A41}" v="63" dt="2023-09-18T19:35:42.565"/>
    <p1510:client id="{5232E5B1-2B4E-40BA-8548-733B0233A631}" v="178" dt="2023-09-18T19:01:06.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6CCA534-5E81-4496-BB5D-D5D7BACF77A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98C703C-C3E8-4E3F-B33C-19118D57DC00}">
      <dgm:prSet/>
      <dgm:spPr/>
      <dgm:t>
        <a:bodyPr/>
        <a:lstStyle/>
        <a:p>
          <a:pPr rtl="0"/>
          <a:r>
            <a:rPr lang="en-US" dirty="0">
              <a:latin typeface="Times New Roman"/>
              <a:cs typeface="Times New Roman"/>
            </a:rPr>
            <a:t>This paper deals with ML algorithms using different data sets and predictive analyses. </a:t>
          </a:r>
        </a:p>
      </dgm:t>
    </dgm:pt>
    <dgm:pt modelId="{1DB223D3-75BD-4DE2-A914-A13EA95FA710}" type="parTrans" cxnId="{4B33AF1A-3673-42EE-B73E-5D365AEFFBE1}">
      <dgm:prSet/>
      <dgm:spPr/>
      <dgm:t>
        <a:bodyPr/>
        <a:lstStyle/>
        <a:p>
          <a:endParaRPr lang="en-US"/>
        </a:p>
      </dgm:t>
    </dgm:pt>
    <dgm:pt modelId="{0C5E1085-BF80-481E-8D68-F45F5788A599}" type="sibTrans" cxnId="{4B33AF1A-3673-42EE-B73E-5D365AEFFBE1}">
      <dgm:prSet/>
      <dgm:spPr/>
      <dgm:t>
        <a:bodyPr/>
        <a:lstStyle/>
        <a:p>
          <a:endParaRPr lang="en-US"/>
        </a:p>
      </dgm:t>
    </dgm:pt>
    <dgm:pt modelId="{6DBE19DC-E405-4694-B561-84800929BD33}">
      <dgm:prSet/>
      <dgm:spPr/>
      <dgm:t>
        <a:bodyPr/>
        <a:lstStyle/>
        <a:p>
          <a:pPr rtl="0"/>
          <a:r>
            <a:rPr lang="en-US" dirty="0">
              <a:latin typeface="Times New Roman"/>
              <a:cs typeface="Times New Roman"/>
            </a:rPr>
            <a:t>Therefore, machine ML can be utilized in different diseases for integrating a piece of pattern for visualization. </a:t>
          </a:r>
        </a:p>
      </dgm:t>
    </dgm:pt>
    <dgm:pt modelId="{9539EC66-86F4-403C-8AFF-55E7E43552DE}" type="parTrans" cxnId="{16127CFA-9D74-4BAD-BA9F-68B7255EB6D9}">
      <dgm:prSet/>
      <dgm:spPr/>
      <dgm:t>
        <a:bodyPr/>
        <a:lstStyle/>
        <a:p>
          <a:endParaRPr lang="en-US"/>
        </a:p>
      </dgm:t>
    </dgm:pt>
    <dgm:pt modelId="{B39BD880-18FA-43CB-9E4C-30357DC8C9F1}" type="sibTrans" cxnId="{16127CFA-9D74-4BAD-BA9F-68B7255EB6D9}">
      <dgm:prSet/>
      <dgm:spPr/>
      <dgm:t>
        <a:bodyPr/>
        <a:lstStyle/>
        <a:p>
          <a:endParaRPr lang="en-US"/>
        </a:p>
      </dgm:t>
    </dgm:pt>
    <dgm:pt modelId="{148B904A-1394-4474-968D-1738327369CE}">
      <dgm:prSet/>
      <dgm:spPr/>
      <dgm:t>
        <a:bodyPr/>
        <a:lstStyle/>
        <a:p>
          <a:pPr rtl="0"/>
          <a:r>
            <a:rPr lang="en-US" dirty="0">
              <a:latin typeface="Times New Roman"/>
              <a:cs typeface="Times New Roman"/>
            </a:rPr>
            <a:t>This paper deals with various machine learning algorithms on different liver illness datasets to evaluate the analytical performance using different types of parameters and optimization techniques. </a:t>
          </a:r>
        </a:p>
      </dgm:t>
    </dgm:pt>
    <dgm:pt modelId="{FAC0BACE-0435-48FF-AC03-DBD4C2B3A9A9}" type="parTrans" cxnId="{721A213E-7723-429F-9856-611EC1EE5E89}">
      <dgm:prSet/>
      <dgm:spPr/>
      <dgm:t>
        <a:bodyPr/>
        <a:lstStyle/>
        <a:p>
          <a:endParaRPr lang="en-US"/>
        </a:p>
      </dgm:t>
    </dgm:pt>
    <dgm:pt modelId="{E9FF042B-3445-4CAE-8C2D-6DD6B1B5C0E2}" type="sibTrans" cxnId="{721A213E-7723-429F-9856-611EC1EE5E89}">
      <dgm:prSet/>
      <dgm:spPr/>
      <dgm:t>
        <a:bodyPr/>
        <a:lstStyle/>
        <a:p>
          <a:endParaRPr lang="en-US"/>
        </a:p>
      </dgm:t>
    </dgm:pt>
    <dgm:pt modelId="{B31E086D-16DE-40FF-B8EA-6F02E29DF9E3}">
      <dgm:prSet/>
      <dgm:spPr/>
      <dgm:t>
        <a:bodyPr/>
        <a:lstStyle/>
        <a:p>
          <a:pPr rtl="0"/>
          <a:r>
            <a:rPr lang="en-US" dirty="0">
              <a:latin typeface="Times New Roman"/>
              <a:cs typeface="Times New Roman"/>
            </a:rPr>
            <a:t>The selected classification algorithms analyze the difference in results and find out the most excellent categorization models for liver disease. </a:t>
          </a:r>
        </a:p>
      </dgm:t>
    </dgm:pt>
    <dgm:pt modelId="{365012A7-109D-4700-B313-AB91CE8B69DD}" type="parTrans" cxnId="{F6AF9CDD-1DCF-4CAE-8BFB-387B44BD47A9}">
      <dgm:prSet/>
      <dgm:spPr/>
      <dgm:t>
        <a:bodyPr/>
        <a:lstStyle/>
        <a:p>
          <a:endParaRPr lang="en-US"/>
        </a:p>
      </dgm:t>
    </dgm:pt>
    <dgm:pt modelId="{2481D622-EFD8-4BC5-932B-6C7694CA0218}" type="sibTrans" cxnId="{F6AF9CDD-1DCF-4CAE-8BFB-387B44BD47A9}">
      <dgm:prSet/>
      <dgm:spPr/>
      <dgm:t>
        <a:bodyPr/>
        <a:lstStyle/>
        <a:p>
          <a:endParaRPr lang="en-US"/>
        </a:p>
      </dgm:t>
    </dgm:pt>
    <dgm:pt modelId="{66EA9658-F31D-4795-9042-88AB6BC490AE}">
      <dgm:prSet/>
      <dgm:spPr/>
      <dgm:t>
        <a:bodyPr/>
        <a:lstStyle/>
        <a:p>
          <a:r>
            <a:rPr lang="en-US" dirty="0">
              <a:latin typeface="Times New Roman"/>
              <a:cs typeface="Times New Roman"/>
            </a:rPr>
            <a:t>Machine learning optimization is the procedure of modifying hyperparameters in arrange to employ one of the optimization approaches to minimize the cost function. It is crucial to minimize the cost function.</a:t>
          </a:r>
        </a:p>
      </dgm:t>
    </dgm:pt>
    <dgm:pt modelId="{72EDCA56-839B-4143-9025-1F12BEF19C10}" type="parTrans" cxnId="{5A9ABD9E-19A3-4220-A1A2-C491015CB551}">
      <dgm:prSet/>
      <dgm:spPr/>
      <dgm:t>
        <a:bodyPr/>
        <a:lstStyle/>
        <a:p>
          <a:endParaRPr lang="en-US"/>
        </a:p>
      </dgm:t>
    </dgm:pt>
    <dgm:pt modelId="{07D23E3D-0CA2-457D-B0C5-1479E8D8AEC3}" type="sibTrans" cxnId="{5A9ABD9E-19A3-4220-A1A2-C491015CB551}">
      <dgm:prSet/>
      <dgm:spPr/>
      <dgm:t>
        <a:bodyPr/>
        <a:lstStyle/>
        <a:p>
          <a:endParaRPr lang="en-US"/>
        </a:p>
      </dgm:t>
    </dgm:pt>
    <dgm:pt modelId="{F77F9D72-710E-4AB7-9C03-59F5BEBA3213}" type="pres">
      <dgm:prSet presAssocID="{36CCA534-5E81-4496-BB5D-D5D7BACF77AF}" presName="root" presStyleCnt="0">
        <dgm:presLayoutVars>
          <dgm:dir/>
          <dgm:resizeHandles val="exact"/>
        </dgm:presLayoutVars>
      </dgm:prSet>
      <dgm:spPr/>
    </dgm:pt>
    <dgm:pt modelId="{8B444C95-7606-4546-B5A7-A3D5B735A14A}" type="pres">
      <dgm:prSet presAssocID="{598C703C-C3E8-4E3F-B33C-19118D57DC00}" presName="compNode" presStyleCnt="0"/>
      <dgm:spPr/>
    </dgm:pt>
    <dgm:pt modelId="{56222877-1357-474D-965A-B45F71A9DCAB}" type="pres">
      <dgm:prSet presAssocID="{598C703C-C3E8-4E3F-B33C-19118D57DC00}" presName="bgRect" presStyleLbl="bgShp" presStyleIdx="0" presStyleCnt="5"/>
      <dgm:spPr/>
    </dgm:pt>
    <dgm:pt modelId="{F8C22D72-A390-40BE-B6A0-583AAFFB98AC}" type="pres">
      <dgm:prSet presAssocID="{598C703C-C3E8-4E3F-B33C-19118D57DC0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AE86093-014E-474D-87CE-05E2522DA478}" type="pres">
      <dgm:prSet presAssocID="{598C703C-C3E8-4E3F-B33C-19118D57DC00}" presName="spaceRect" presStyleCnt="0"/>
      <dgm:spPr/>
    </dgm:pt>
    <dgm:pt modelId="{78CB21B1-5266-415A-85EE-7BA9ECDB618A}" type="pres">
      <dgm:prSet presAssocID="{598C703C-C3E8-4E3F-B33C-19118D57DC00}" presName="parTx" presStyleLbl="revTx" presStyleIdx="0" presStyleCnt="5">
        <dgm:presLayoutVars>
          <dgm:chMax val="0"/>
          <dgm:chPref val="0"/>
        </dgm:presLayoutVars>
      </dgm:prSet>
      <dgm:spPr/>
    </dgm:pt>
    <dgm:pt modelId="{D32956AC-7655-4DA0-BE30-F137002F0B91}" type="pres">
      <dgm:prSet presAssocID="{0C5E1085-BF80-481E-8D68-F45F5788A599}" presName="sibTrans" presStyleCnt="0"/>
      <dgm:spPr/>
    </dgm:pt>
    <dgm:pt modelId="{CEA8B952-5012-4C16-A585-23093957DACF}" type="pres">
      <dgm:prSet presAssocID="{6DBE19DC-E405-4694-B561-84800929BD33}" presName="compNode" presStyleCnt="0"/>
      <dgm:spPr/>
    </dgm:pt>
    <dgm:pt modelId="{56E7F409-608B-4DAE-8778-6C30B30F7DB8}" type="pres">
      <dgm:prSet presAssocID="{6DBE19DC-E405-4694-B561-84800929BD33}" presName="bgRect" presStyleLbl="bgShp" presStyleIdx="1" presStyleCnt="5"/>
      <dgm:spPr/>
    </dgm:pt>
    <dgm:pt modelId="{C955404E-BE04-44EA-801C-AAEA0991AC73}" type="pres">
      <dgm:prSet presAssocID="{6DBE19DC-E405-4694-B561-84800929BD3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35684435-8A4D-4077-8338-15CF01B57872}" type="pres">
      <dgm:prSet presAssocID="{6DBE19DC-E405-4694-B561-84800929BD33}" presName="spaceRect" presStyleCnt="0"/>
      <dgm:spPr/>
    </dgm:pt>
    <dgm:pt modelId="{73B102DE-DF80-419B-BCEA-EDFA51519497}" type="pres">
      <dgm:prSet presAssocID="{6DBE19DC-E405-4694-B561-84800929BD33}" presName="parTx" presStyleLbl="revTx" presStyleIdx="1" presStyleCnt="5">
        <dgm:presLayoutVars>
          <dgm:chMax val="0"/>
          <dgm:chPref val="0"/>
        </dgm:presLayoutVars>
      </dgm:prSet>
      <dgm:spPr/>
    </dgm:pt>
    <dgm:pt modelId="{6E06E541-C435-416B-B3A7-8F52DACF3A7D}" type="pres">
      <dgm:prSet presAssocID="{B39BD880-18FA-43CB-9E4C-30357DC8C9F1}" presName="sibTrans" presStyleCnt="0"/>
      <dgm:spPr/>
    </dgm:pt>
    <dgm:pt modelId="{F8BC508D-47E3-4857-ABA3-B14C31D014EC}" type="pres">
      <dgm:prSet presAssocID="{148B904A-1394-4474-968D-1738327369CE}" presName="compNode" presStyleCnt="0"/>
      <dgm:spPr/>
    </dgm:pt>
    <dgm:pt modelId="{D5B91284-3912-4024-9120-AA0B13CF7118}" type="pres">
      <dgm:prSet presAssocID="{148B904A-1394-4474-968D-1738327369CE}" presName="bgRect" presStyleLbl="bgShp" presStyleIdx="2" presStyleCnt="5"/>
      <dgm:spPr/>
    </dgm:pt>
    <dgm:pt modelId="{96881932-939C-4BB0-9E23-60C6B24C46B4}" type="pres">
      <dgm:prSet presAssocID="{148B904A-1394-4474-968D-1738327369C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602AD8B-9629-45F5-AB09-7E37F9CB65A8}" type="pres">
      <dgm:prSet presAssocID="{148B904A-1394-4474-968D-1738327369CE}" presName="spaceRect" presStyleCnt="0"/>
      <dgm:spPr/>
    </dgm:pt>
    <dgm:pt modelId="{E267AB6D-0817-4E2F-8A39-2D2F597619AE}" type="pres">
      <dgm:prSet presAssocID="{148B904A-1394-4474-968D-1738327369CE}" presName="parTx" presStyleLbl="revTx" presStyleIdx="2" presStyleCnt="5">
        <dgm:presLayoutVars>
          <dgm:chMax val="0"/>
          <dgm:chPref val="0"/>
        </dgm:presLayoutVars>
      </dgm:prSet>
      <dgm:spPr/>
    </dgm:pt>
    <dgm:pt modelId="{B2C62270-4704-4348-8729-8CE4AB8C0714}" type="pres">
      <dgm:prSet presAssocID="{E9FF042B-3445-4CAE-8C2D-6DD6B1B5C0E2}" presName="sibTrans" presStyleCnt="0"/>
      <dgm:spPr/>
    </dgm:pt>
    <dgm:pt modelId="{72F47309-419F-49FC-B859-038C7C812417}" type="pres">
      <dgm:prSet presAssocID="{B31E086D-16DE-40FF-B8EA-6F02E29DF9E3}" presName="compNode" presStyleCnt="0"/>
      <dgm:spPr/>
    </dgm:pt>
    <dgm:pt modelId="{9B7EB63B-BC05-4B9F-B556-C2D81B87A6AE}" type="pres">
      <dgm:prSet presAssocID="{B31E086D-16DE-40FF-B8EA-6F02E29DF9E3}" presName="bgRect" presStyleLbl="bgShp" presStyleIdx="3" presStyleCnt="5"/>
      <dgm:spPr/>
    </dgm:pt>
    <dgm:pt modelId="{448DDE75-A1B3-46DF-A06E-40F21B852E13}" type="pres">
      <dgm:prSet presAssocID="{B31E086D-16DE-40FF-B8EA-6F02E29DF9E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croscope"/>
        </a:ext>
      </dgm:extLst>
    </dgm:pt>
    <dgm:pt modelId="{1642A4E8-D68F-48E2-8DC9-F30D4E3E5D27}" type="pres">
      <dgm:prSet presAssocID="{B31E086D-16DE-40FF-B8EA-6F02E29DF9E3}" presName="spaceRect" presStyleCnt="0"/>
      <dgm:spPr/>
    </dgm:pt>
    <dgm:pt modelId="{02B62AAB-1994-42CB-AD8F-96548370941C}" type="pres">
      <dgm:prSet presAssocID="{B31E086D-16DE-40FF-B8EA-6F02E29DF9E3}" presName="parTx" presStyleLbl="revTx" presStyleIdx="3" presStyleCnt="5">
        <dgm:presLayoutVars>
          <dgm:chMax val="0"/>
          <dgm:chPref val="0"/>
        </dgm:presLayoutVars>
      </dgm:prSet>
      <dgm:spPr/>
    </dgm:pt>
    <dgm:pt modelId="{41793201-CA3A-47EC-A98F-6C9C2E11F15E}" type="pres">
      <dgm:prSet presAssocID="{2481D622-EFD8-4BC5-932B-6C7694CA0218}" presName="sibTrans" presStyleCnt="0"/>
      <dgm:spPr/>
    </dgm:pt>
    <dgm:pt modelId="{68A8ADE3-5892-4748-A8A2-91FB14112E08}" type="pres">
      <dgm:prSet presAssocID="{66EA9658-F31D-4795-9042-88AB6BC490AE}" presName="compNode" presStyleCnt="0"/>
      <dgm:spPr/>
    </dgm:pt>
    <dgm:pt modelId="{C0299274-D3C8-41F5-8476-853BD0DA9835}" type="pres">
      <dgm:prSet presAssocID="{66EA9658-F31D-4795-9042-88AB6BC490AE}" presName="bgRect" presStyleLbl="bgShp" presStyleIdx="4" presStyleCnt="5"/>
      <dgm:spPr/>
    </dgm:pt>
    <dgm:pt modelId="{20DE66A4-78B6-4813-81C3-EAAB8EB9F57F}" type="pres">
      <dgm:prSet presAssocID="{66EA9658-F31D-4795-9042-88AB6BC490A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9B763261-0F2A-46AA-A2DD-DCDD1A85B12A}" type="pres">
      <dgm:prSet presAssocID="{66EA9658-F31D-4795-9042-88AB6BC490AE}" presName="spaceRect" presStyleCnt="0"/>
      <dgm:spPr/>
    </dgm:pt>
    <dgm:pt modelId="{63A60101-1D4A-4E80-A207-81B349D5F7E3}" type="pres">
      <dgm:prSet presAssocID="{66EA9658-F31D-4795-9042-88AB6BC490AE}" presName="parTx" presStyleLbl="revTx" presStyleIdx="4" presStyleCnt="5">
        <dgm:presLayoutVars>
          <dgm:chMax val="0"/>
          <dgm:chPref val="0"/>
        </dgm:presLayoutVars>
      </dgm:prSet>
      <dgm:spPr/>
    </dgm:pt>
  </dgm:ptLst>
  <dgm:cxnLst>
    <dgm:cxn modelId="{4B33AF1A-3673-42EE-B73E-5D365AEFFBE1}" srcId="{36CCA534-5E81-4496-BB5D-D5D7BACF77AF}" destId="{598C703C-C3E8-4E3F-B33C-19118D57DC00}" srcOrd="0" destOrd="0" parTransId="{1DB223D3-75BD-4DE2-A914-A13EA95FA710}" sibTransId="{0C5E1085-BF80-481E-8D68-F45F5788A599}"/>
    <dgm:cxn modelId="{3BE20734-0AFA-4A10-A824-D709888166B5}" type="presOf" srcId="{36CCA534-5E81-4496-BB5D-D5D7BACF77AF}" destId="{F77F9D72-710E-4AB7-9C03-59F5BEBA3213}" srcOrd="0" destOrd="0" presId="urn:microsoft.com/office/officeart/2018/2/layout/IconVerticalSolidList"/>
    <dgm:cxn modelId="{0460BD39-624F-438C-846E-D2F77CBA2E5B}" type="presOf" srcId="{6DBE19DC-E405-4694-B561-84800929BD33}" destId="{73B102DE-DF80-419B-BCEA-EDFA51519497}" srcOrd="0" destOrd="0" presId="urn:microsoft.com/office/officeart/2018/2/layout/IconVerticalSolidList"/>
    <dgm:cxn modelId="{721A213E-7723-429F-9856-611EC1EE5E89}" srcId="{36CCA534-5E81-4496-BB5D-D5D7BACF77AF}" destId="{148B904A-1394-4474-968D-1738327369CE}" srcOrd="2" destOrd="0" parTransId="{FAC0BACE-0435-48FF-AC03-DBD4C2B3A9A9}" sibTransId="{E9FF042B-3445-4CAE-8C2D-6DD6B1B5C0E2}"/>
    <dgm:cxn modelId="{E5C28443-5719-4387-A943-A7726C3E2BE9}" type="presOf" srcId="{148B904A-1394-4474-968D-1738327369CE}" destId="{E267AB6D-0817-4E2F-8A39-2D2F597619AE}" srcOrd="0" destOrd="0" presId="urn:microsoft.com/office/officeart/2018/2/layout/IconVerticalSolidList"/>
    <dgm:cxn modelId="{12AB4281-713F-4D84-990D-0A4225AE21D5}" type="presOf" srcId="{66EA9658-F31D-4795-9042-88AB6BC490AE}" destId="{63A60101-1D4A-4E80-A207-81B349D5F7E3}" srcOrd="0" destOrd="0" presId="urn:microsoft.com/office/officeart/2018/2/layout/IconVerticalSolidList"/>
    <dgm:cxn modelId="{5A9ABD9E-19A3-4220-A1A2-C491015CB551}" srcId="{36CCA534-5E81-4496-BB5D-D5D7BACF77AF}" destId="{66EA9658-F31D-4795-9042-88AB6BC490AE}" srcOrd="4" destOrd="0" parTransId="{72EDCA56-839B-4143-9025-1F12BEF19C10}" sibTransId="{07D23E3D-0CA2-457D-B0C5-1479E8D8AEC3}"/>
    <dgm:cxn modelId="{450641A2-95DE-46D6-BC9B-E8E8C7B128AF}" type="presOf" srcId="{598C703C-C3E8-4E3F-B33C-19118D57DC00}" destId="{78CB21B1-5266-415A-85EE-7BA9ECDB618A}" srcOrd="0" destOrd="0" presId="urn:microsoft.com/office/officeart/2018/2/layout/IconVerticalSolidList"/>
    <dgm:cxn modelId="{F6AF9CDD-1DCF-4CAE-8BFB-387B44BD47A9}" srcId="{36CCA534-5E81-4496-BB5D-D5D7BACF77AF}" destId="{B31E086D-16DE-40FF-B8EA-6F02E29DF9E3}" srcOrd="3" destOrd="0" parTransId="{365012A7-109D-4700-B313-AB91CE8B69DD}" sibTransId="{2481D622-EFD8-4BC5-932B-6C7694CA0218}"/>
    <dgm:cxn modelId="{8F92C0E9-C0D0-4CB0-8E81-2F11B7756DCF}" type="presOf" srcId="{B31E086D-16DE-40FF-B8EA-6F02E29DF9E3}" destId="{02B62AAB-1994-42CB-AD8F-96548370941C}" srcOrd="0" destOrd="0" presId="urn:microsoft.com/office/officeart/2018/2/layout/IconVerticalSolidList"/>
    <dgm:cxn modelId="{16127CFA-9D74-4BAD-BA9F-68B7255EB6D9}" srcId="{36CCA534-5E81-4496-BB5D-D5D7BACF77AF}" destId="{6DBE19DC-E405-4694-B561-84800929BD33}" srcOrd="1" destOrd="0" parTransId="{9539EC66-86F4-403C-8AFF-55E7E43552DE}" sibTransId="{B39BD880-18FA-43CB-9E4C-30357DC8C9F1}"/>
    <dgm:cxn modelId="{29FA1787-87D0-4978-B3D0-E572E9FC79AF}" type="presParOf" srcId="{F77F9D72-710E-4AB7-9C03-59F5BEBA3213}" destId="{8B444C95-7606-4546-B5A7-A3D5B735A14A}" srcOrd="0" destOrd="0" presId="urn:microsoft.com/office/officeart/2018/2/layout/IconVerticalSolidList"/>
    <dgm:cxn modelId="{C5F27B3F-40CD-4C3F-ABA5-71445E24DCB7}" type="presParOf" srcId="{8B444C95-7606-4546-B5A7-A3D5B735A14A}" destId="{56222877-1357-474D-965A-B45F71A9DCAB}" srcOrd="0" destOrd="0" presId="urn:microsoft.com/office/officeart/2018/2/layout/IconVerticalSolidList"/>
    <dgm:cxn modelId="{0DBFFBEB-2DA2-4A47-B14E-23CD905D323A}" type="presParOf" srcId="{8B444C95-7606-4546-B5A7-A3D5B735A14A}" destId="{F8C22D72-A390-40BE-B6A0-583AAFFB98AC}" srcOrd="1" destOrd="0" presId="urn:microsoft.com/office/officeart/2018/2/layout/IconVerticalSolidList"/>
    <dgm:cxn modelId="{4AB6D8E3-A1D0-4EC9-A136-59415AC86EA7}" type="presParOf" srcId="{8B444C95-7606-4546-B5A7-A3D5B735A14A}" destId="{3AE86093-014E-474D-87CE-05E2522DA478}" srcOrd="2" destOrd="0" presId="urn:microsoft.com/office/officeart/2018/2/layout/IconVerticalSolidList"/>
    <dgm:cxn modelId="{6275F4E8-973B-49BC-ABCB-8713EF5051AB}" type="presParOf" srcId="{8B444C95-7606-4546-B5A7-A3D5B735A14A}" destId="{78CB21B1-5266-415A-85EE-7BA9ECDB618A}" srcOrd="3" destOrd="0" presId="urn:microsoft.com/office/officeart/2018/2/layout/IconVerticalSolidList"/>
    <dgm:cxn modelId="{8F8B1C30-7B79-40BE-A5C6-2FD40AFF01A3}" type="presParOf" srcId="{F77F9D72-710E-4AB7-9C03-59F5BEBA3213}" destId="{D32956AC-7655-4DA0-BE30-F137002F0B91}" srcOrd="1" destOrd="0" presId="urn:microsoft.com/office/officeart/2018/2/layout/IconVerticalSolidList"/>
    <dgm:cxn modelId="{389B875F-B1D4-4143-89C4-FEAFB2DC7C7F}" type="presParOf" srcId="{F77F9D72-710E-4AB7-9C03-59F5BEBA3213}" destId="{CEA8B952-5012-4C16-A585-23093957DACF}" srcOrd="2" destOrd="0" presId="urn:microsoft.com/office/officeart/2018/2/layout/IconVerticalSolidList"/>
    <dgm:cxn modelId="{7FEECA49-FF63-480A-A21C-2B13E87B4941}" type="presParOf" srcId="{CEA8B952-5012-4C16-A585-23093957DACF}" destId="{56E7F409-608B-4DAE-8778-6C30B30F7DB8}" srcOrd="0" destOrd="0" presId="urn:microsoft.com/office/officeart/2018/2/layout/IconVerticalSolidList"/>
    <dgm:cxn modelId="{747C658C-1E8E-4CC8-81E1-0A2CFE1F859C}" type="presParOf" srcId="{CEA8B952-5012-4C16-A585-23093957DACF}" destId="{C955404E-BE04-44EA-801C-AAEA0991AC73}" srcOrd="1" destOrd="0" presId="urn:microsoft.com/office/officeart/2018/2/layout/IconVerticalSolidList"/>
    <dgm:cxn modelId="{2714BD9D-5EE4-4BC5-AF80-4DC5F93C9C1F}" type="presParOf" srcId="{CEA8B952-5012-4C16-A585-23093957DACF}" destId="{35684435-8A4D-4077-8338-15CF01B57872}" srcOrd="2" destOrd="0" presId="urn:microsoft.com/office/officeart/2018/2/layout/IconVerticalSolidList"/>
    <dgm:cxn modelId="{4974804E-AC7B-4872-BF47-24AAB4C7FC89}" type="presParOf" srcId="{CEA8B952-5012-4C16-A585-23093957DACF}" destId="{73B102DE-DF80-419B-BCEA-EDFA51519497}" srcOrd="3" destOrd="0" presId="urn:microsoft.com/office/officeart/2018/2/layout/IconVerticalSolidList"/>
    <dgm:cxn modelId="{133C32DD-957A-4A38-BB83-A84B4D68653C}" type="presParOf" srcId="{F77F9D72-710E-4AB7-9C03-59F5BEBA3213}" destId="{6E06E541-C435-416B-B3A7-8F52DACF3A7D}" srcOrd="3" destOrd="0" presId="urn:microsoft.com/office/officeart/2018/2/layout/IconVerticalSolidList"/>
    <dgm:cxn modelId="{E266C2AD-F7E7-4394-936B-B379D8B4EAC7}" type="presParOf" srcId="{F77F9D72-710E-4AB7-9C03-59F5BEBA3213}" destId="{F8BC508D-47E3-4857-ABA3-B14C31D014EC}" srcOrd="4" destOrd="0" presId="urn:microsoft.com/office/officeart/2018/2/layout/IconVerticalSolidList"/>
    <dgm:cxn modelId="{B6B813DD-9D71-4DD6-9E56-CB94F9469D9D}" type="presParOf" srcId="{F8BC508D-47E3-4857-ABA3-B14C31D014EC}" destId="{D5B91284-3912-4024-9120-AA0B13CF7118}" srcOrd="0" destOrd="0" presId="urn:microsoft.com/office/officeart/2018/2/layout/IconVerticalSolidList"/>
    <dgm:cxn modelId="{84E9C4D9-13CF-4BE9-B1DD-0B5353AD9520}" type="presParOf" srcId="{F8BC508D-47E3-4857-ABA3-B14C31D014EC}" destId="{96881932-939C-4BB0-9E23-60C6B24C46B4}" srcOrd="1" destOrd="0" presId="urn:microsoft.com/office/officeart/2018/2/layout/IconVerticalSolidList"/>
    <dgm:cxn modelId="{FAFBDDFB-90E6-4338-A4CB-3AEF70567F90}" type="presParOf" srcId="{F8BC508D-47E3-4857-ABA3-B14C31D014EC}" destId="{1602AD8B-9629-45F5-AB09-7E37F9CB65A8}" srcOrd="2" destOrd="0" presId="urn:microsoft.com/office/officeart/2018/2/layout/IconVerticalSolidList"/>
    <dgm:cxn modelId="{40C85247-5154-43FC-B3F9-9443242EFFAD}" type="presParOf" srcId="{F8BC508D-47E3-4857-ABA3-B14C31D014EC}" destId="{E267AB6D-0817-4E2F-8A39-2D2F597619AE}" srcOrd="3" destOrd="0" presId="urn:microsoft.com/office/officeart/2018/2/layout/IconVerticalSolidList"/>
    <dgm:cxn modelId="{79AEDF40-054B-41C2-B0BF-B71EA03A69D5}" type="presParOf" srcId="{F77F9D72-710E-4AB7-9C03-59F5BEBA3213}" destId="{B2C62270-4704-4348-8729-8CE4AB8C0714}" srcOrd="5" destOrd="0" presId="urn:microsoft.com/office/officeart/2018/2/layout/IconVerticalSolidList"/>
    <dgm:cxn modelId="{1101A558-2F04-447A-849A-91E5B4D1CDE8}" type="presParOf" srcId="{F77F9D72-710E-4AB7-9C03-59F5BEBA3213}" destId="{72F47309-419F-49FC-B859-038C7C812417}" srcOrd="6" destOrd="0" presId="urn:microsoft.com/office/officeart/2018/2/layout/IconVerticalSolidList"/>
    <dgm:cxn modelId="{9897A44F-16D1-47C6-941D-3F238C4F8752}" type="presParOf" srcId="{72F47309-419F-49FC-B859-038C7C812417}" destId="{9B7EB63B-BC05-4B9F-B556-C2D81B87A6AE}" srcOrd="0" destOrd="0" presId="urn:microsoft.com/office/officeart/2018/2/layout/IconVerticalSolidList"/>
    <dgm:cxn modelId="{D4C01BC7-D9E6-4969-8117-BD93C7343506}" type="presParOf" srcId="{72F47309-419F-49FC-B859-038C7C812417}" destId="{448DDE75-A1B3-46DF-A06E-40F21B852E13}" srcOrd="1" destOrd="0" presId="urn:microsoft.com/office/officeart/2018/2/layout/IconVerticalSolidList"/>
    <dgm:cxn modelId="{FAE7BFA8-D83B-467C-9AE8-3E07F9503F88}" type="presParOf" srcId="{72F47309-419F-49FC-B859-038C7C812417}" destId="{1642A4E8-D68F-48E2-8DC9-F30D4E3E5D27}" srcOrd="2" destOrd="0" presId="urn:microsoft.com/office/officeart/2018/2/layout/IconVerticalSolidList"/>
    <dgm:cxn modelId="{32303BC8-B60C-4D13-A448-93CA4E226747}" type="presParOf" srcId="{72F47309-419F-49FC-B859-038C7C812417}" destId="{02B62AAB-1994-42CB-AD8F-96548370941C}" srcOrd="3" destOrd="0" presId="urn:microsoft.com/office/officeart/2018/2/layout/IconVerticalSolidList"/>
    <dgm:cxn modelId="{DF233DEE-6F9E-47EB-964E-F942AC238132}" type="presParOf" srcId="{F77F9D72-710E-4AB7-9C03-59F5BEBA3213}" destId="{41793201-CA3A-47EC-A98F-6C9C2E11F15E}" srcOrd="7" destOrd="0" presId="urn:microsoft.com/office/officeart/2018/2/layout/IconVerticalSolidList"/>
    <dgm:cxn modelId="{20B5E108-1135-4DA4-9A6A-4A9E9DBD3CAA}" type="presParOf" srcId="{F77F9D72-710E-4AB7-9C03-59F5BEBA3213}" destId="{68A8ADE3-5892-4748-A8A2-91FB14112E08}" srcOrd="8" destOrd="0" presId="urn:microsoft.com/office/officeart/2018/2/layout/IconVerticalSolidList"/>
    <dgm:cxn modelId="{26C70932-130C-40D4-B630-49B2634752A4}" type="presParOf" srcId="{68A8ADE3-5892-4748-A8A2-91FB14112E08}" destId="{C0299274-D3C8-41F5-8476-853BD0DA9835}" srcOrd="0" destOrd="0" presId="urn:microsoft.com/office/officeart/2018/2/layout/IconVerticalSolidList"/>
    <dgm:cxn modelId="{C448D32A-9ED4-4F82-8D96-6BC70188A9C6}" type="presParOf" srcId="{68A8ADE3-5892-4748-A8A2-91FB14112E08}" destId="{20DE66A4-78B6-4813-81C3-EAAB8EB9F57F}" srcOrd="1" destOrd="0" presId="urn:microsoft.com/office/officeart/2018/2/layout/IconVerticalSolidList"/>
    <dgm:cxn modelId="{2E28AD29-7454-43A0-99E5-322DC077C876}" type="presParOf" srcId="{68A8ADE3-5892-4748-A8A2-91FB14112E08}" destId="{9B763261-0F2A-46AA-A2DD-DCDD1A85B12A}" srcOrd="2" destOrd="0" presId="urn:microsoft.com/office/officeart/2018/2/layout/IconVerticalSolidList"/>
    <dgm:cxn modelId="{B951CE0E-960A-4079-99C4-BFBF51946CA4}" type="presParOf" srcId="{68A8ADE3-5892-4748-A8A2-91FB14112E08}" destId="{63A60101-1D4A-4E80-A207-81B349D5F7E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22877-1357-474D-965A-B45F71A9DCAB}">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C22D72-A390-40BE-B6A0-583AAFFB98AC}">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CB21B1-5266-415A-85EE-7BA9ECDB618A}">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Times New Roman"/>
              <a:cs typeface="Times New Roman"/>
            </a:rPr>
            <a:t>This paper deals with ML algorithms using different data sets and predictive analyses. </a:t>
          </a:r>
        </a:p>
      </dsp:txBody>
      <dsp:txXfrm>
        <a:off x="837512" y="3404"/>
        <a:ext cx="9678087" cy="725119"/>
      </dsp:txXfrm>
    </dsp:sp>
    <dsp:sp modelId="{56E7F409-608B-4DAE-8778-6C30B30F7DB8}">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55404E-BE04-44EA-801C-AAEA0991AC73}">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B102DE-DF80-419B-BCEA-EDFA51519497}">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Times New Roman"/>
              <a:cs typeface="Times New Roman"/>
            </a:rPr>
            <a:t>Therefore, machine ML can be utilized in different diseases for integrating a piece of pattern for visualization. </a:t>
          </a:r>
        </a:p>
      </dsp:txBody>
      <dsp:txXfrm>
        <a:off x="837512" y="909803"/>
        <a:ext cx="9678087" cy="725119"/>
      </dsp:txXfrm>
    </dsp:sp>
    <dsp:sp modelId="{D5B91284-3912-4024-9120-AA0B13CF7118}">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881932-939C-4BB0-9E23-60C6B24C46B4}">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67AB6D-0817-4E2F-8A39-2D2F597619AE}">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Times New Roman"/>
              <a:cs typeface="Times New Roman"/>
            </a:rPr>
            <a:t>This paper deals with various machine learning algorithms on different liver illness datasets to evaluate the analytical performance using different types of parameters and optimization techniques. </a:t>
          </a:r>
        </a:p>
      </dsp:txBody>
      <dsp:txXfrm>
        <a:off x="837512" y="1816202"/>
        <a:ext cx="9678087" cy="725119"/>
      </dsp:txXfrm>
    </dsp:sp>
    <dsp:sp modelId="{9B7EB63B-BC05-4B9F-B556-C2D81B87A6AE}">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DDE75-A1B3-46DF-A06E-40F21B852E13}">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B62AAB-1994-42CB-AD8F-96548370941C}">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rtl="0">
            <a:lnSpc>
              <a:spcPct val="90000"/>
            </a:lnSpc>
            <a:spcBef>
              <a:spcPct val="0"/>
            </a:spcBef>
            <a:spcAft>
              <a:spcPct val="35000"/>
            </a:spcAft>
            <a:buNone/>
          </a:pPr>
          <a:r>
            <a:rPr lang="en-US" sz="1800" kern="1200" dirty="0">
              <a:latin typeface="Times New Roman"/>
              <a:cs typeface="Times New Roman"/>
            </a:rPr>
            <a:t>The selected classification algorithms analyze the difference in results and find out the most excellent categorization models for liver disease. </a:t>
          </a:r>
        </a:p>
      </dsp:txBody>
      <dsp:txXfrm>
        <a:off x="837512" y="2722601"/>
        <a:ext cx="9678087" cy="725119"/>
      </dsp:txXfrm>
    </dsp:sp>
    <dsp:sp modelId="{C0299274-D3C8-41F5-8476-853BD0DA9835}">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DE66A4-78B6-4813-81C3-EAAB8EB9F57F}">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A60101-1D4A-4E80-A207-81B349D5F7E3}">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a:cs typeface="Times New Roman"/>
            </a:rPr>
            <a:t>Machine learning optimization is the procedure of modifying hyperparameters in arrange to employ one of the optimization approaches to minimize the cost function. It is crucial to minimize the cost function.</a:t>
          </a:r>
        </a:p>
      </dsp:txBody>
      <dsp:txXfrm>
        <a:off x="837512" y="3629000"/>
        <a:ext cx="9678087" cy="7251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olorful letters on a white surface&#10;&#10;Description automatically generated">
            <a:extLst>
              <a:ext uri="{FF2B5EF4-FFF2-40B4-BE49-F238E27FC236}">
                <a16:creationId xmlns:a16="http://schemas.microsoft.com/office/drawing/2014/main" id="{373169C4-386B-B688-AE74-0D32655281DF}"/>
              </a:ext>
            </a:extLst>
          </p:cNvPr>
          <p:cNvPicPr>
            <a:picLocks noChangeAspect="1"/>
          </p:cNvPicPr>
          <p:nvPr/>
        </p:nvPicPr>
        <p:blipFill rotWithShape="1">
          <a:blip r:embed="rId2"/>
          <a:srcRect t="14601" b="1130"/>
          <a:stretch/>
        </p:blipFill>
        <p:spPr>
          <a:xfrm>
            <a:off x="20" y="1"/>
            <a:ext cx="12191980" cy="6857999"/>
          </a:xfrm>
          <a:prstGeom prst="rect">
            <a:avLst/>
          </a:prstGeom>
        </p:spPr>
      </p:pic>
      <p:sp>
        <p:nvSpPr>
          <p:cNvPr id="20" name="Rectangle 1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A850F-EB82-8C78-60BD-594F71BB330A}"/>
              </a:ext>
            </a:extLst>
          </p:cNvPr>
          <p:cNvSpPr>
            <a:spLocks noGrp="1"/>
          </p:cNvSpPr>
          <p:nvPr>
            <p:ph type="title"/>
          </p:nvPr>
        </p:nvSpPr>
        <p:spPr>
          <a:xfrm>
            <a:off x="523875" y="5317240"/>
            <a:ext cx="11210925" cy="744836"/>
          </a:xfrm>
        </p:spPr>
        <p:txBody>
          <a:bodyPr vert="horz" lIns="91440" tIns="45720" rIns="91440" bIns="45720" rtlCol="0">
            <a:normAutofit/>
          </a:bodyPr>
          <a:lstStyle/>
          <a:p>
            <a:pPr algn="ctr"/>
            <a:r>
              <a:rPr lang="en-US" sz="3600">
                <a:solidFill>
                  <a:schemeClr val="tx1">
                    <a:lumMod val="85000"/>
                    <a:lumOff val="15000"/>
                  </a:schemeClr>
                </a:solidFill>
              </a:rPr>
              <a:t>to my presentation</a:t>
            </a:r>
          </a:p>
        </p:txBody>
      </p:sp>
      <p:cxnSp>
        <p:nvCxnSpPr>
          <p:cNvPr id="22" name="Straight Connector 2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08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A black text on a white background&#10;&#10;Description automatically generated">
            <a:extLst>
              <a:ext uri="{FF2B5EF4-FFF2-40B4-BE49-F238E27FC236}">
                <a16:creationId xmlns:a16="http://schemas.microsoft.com/office/drawing/2014/main" id="{038E0D26-9EB9-5884-BF0C-9EEF6F8BF979}"/>
              </a:ext>
            </a:extLst>
          </p:cNvPr>
          <p:cNvPicPr>
            <a:picLocks noChangeAspect="1"/>
          </p:cNvPicPr>
          <p:nvPr/>
        </p:nvPicPr>
        <p:blipFill rotWithShape="1">
          <a:blip r:embed="rId2"/>
          <a:srcRect r="1" b="2709"/>
          <a:stretch/>
        </p:blipFill>
        <p:spPr>
          <a:xfrm>
            <a:off x="1114426" y="10"/>
            <a:ext cx="9963149" cy="6857990"/>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p:spPr>
      </p:pic>
    </p:spTree>
    <p:extLst>
      <p:ext uri="{BB962C8B-B14F-4D97-AF65-F5344CB8AC3E}">
        <p14:creationId xmlns:p14="http://schemas.microsoft.com/office/powerpoint/2010/main" val="295938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76FA18BA-FFCE-BE18-B93B-7F66B88E5658}"/>
              </a:ext>
            </a:extLst>
          </p:cNvPr>
          <p:cNvPicPr>
            <a:picLocks noChangeAspect="1"/>
          </p:cNvPicPr>
          <p:nvPr/>
        </p:nvPicPr>
        <p:blipFill rotWithShape="1">
          <a:blip r:embed="rId2"/>
          <a:srcRect l="11803" t="9091" r="6956" b="4"/>
          <a:stretch/>
        </p:blipFill>
        <p:spPr>
          <a:xfrm>
            <a:off x="20" y="10"/>
            <a:ext cx="8668492" cy="6857990"/>
          </a:xfrm>
          <a:prstGeom prst="rect">
            <a:avLst/>
          </a:prstGeom>
        </p:spPr>
      </p:pic>
      <p:sp>
        <p:nvSpPr>
          <p:cNvPr id="23" name="Rectangle 22">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F2FAF3-5E17-35D1-4946-9468CC9AC6CA}"/>
              </a:ext>
            </a:extLst>
          </p:cNvPr>
          <p:cNvSpPr>
            <a:spLocks noGrp="1"/>
          </p:cNvSpPr>
          <p:nvPr>
            <p:ph type="title"/>
          </p:nvPr>
        </p:nvSpPr>
        <p:spPr>
          <a:xfrm>
            <a:off x="5370252" y="1240732"/>
            <a:ext cx="6124407" cy="3366891"/>
          </a:xfrm>
        </p:spPr>
        <p:txBody>
          <a:bodyPr vert="horz" lIns="91440" tIns="45720" rIns="91440" bIns="45720" rtlCol="0" anchor="b">
            <a:normAutofit/>
          </a:bodyPr>
          <a:lstStyle/>
          <a:p>
            <a:r>
              <a:rPr lang="en-US" sz="4100" dirty="0"/>
              <a:t>•Tamanna Akter</a:t>
            </a:r>
          </a:p>
          <a:p>
            <a:r>
              <a:rPr lang="en-US" sz="4100" dirty="0"/>
              <a:t>•ID: 221-15-5298</a:t>
            </a:r>
            <a:endParaRPr lang="en-US" sz="4100" dirty="0">
              <a:ea typeface="Calibri Light"/>
              <a:cs typeface="Calibri Light"/>
            </a:endParaRPr>
          </a:p>
          <a:p>
            <a:r>
              <a:rPr lang="en-US" sz="4100" dirty="0"/>
              <a:t>•Section :61_M</a:t>
            </a:r>
            <a:endParaRPr lang="en-US" sz="4100" dirty="0">
              <a:ea typeface="Calibri Light"/>
              <a:cs typeface="Calibri Light"/>
            </a:endParaRPr>
          </a:p>
          <a:p>
            <a:r>
              <a:rPr lang="en-US" sz="4100" dirty="0"/>
              <a:t>•Department of CSE</a:t>
            </a:r>
            <a:endParaRPr lang="en-US" sz="4100" dirty="0">
              <a:ea typeface="Calibri Light"/>
              <a:cs typeface="Calibri Light"/>
            </a:endParaRPr>
          </a:p>
          <a:p>
            <a:endParaRPr lang="en-US" sz="41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940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human body with liver and digestive system&#10;&#10;Description automatically generated">
            <a:extLst>
              <a:ext uri="{FF2B5EF4-FFF2-40B4-BE49-F238E27FC236}">
                <a16:creationId xmlns:a16="http://schemas.microsoft.com/office/drawing/2014/main" id="{7999F530-5CE1-9317-FE2D-671CAAECE02A}"/>
              </a:ext>
            </a:extLst>
          </p:cNvPr>
          <p:cNvPicPr>
            <a:picLocks noChangeAspect="1"/>
          </p:cNvPicPr>
          <p:nvPr/>
        </p:nvPicPr>
        <p:blipFill rotWithShape="1">
          <a:blip r:embed="rId2"/>
          <a:srcRect t="24874" r="9090" b="4103"/>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22117" y="1344305"/>
            <a:ext cx="7485651" cy="3204134"/>
          </a:xfrm>
        </p:spPr>
        <p:txBody>
          <a:bodyPr anchor="b">
            <a:normAutofit/>
          </a:bodyPr>
          <a:lstStyle/>
          <a:p>
            <a:pPr algn="l"/>
            <a:r>
              <a:rPr lang="en-US" sz="5400" b="1" dirty="0">
                <a:solidFill>
                  <a:srgbClr val="7030A0"/>
                </a:solidFill>
                <a:latin typeface="Times New Roman"/>
                <a:cs typeface="Times New Roman"/>
              </a:rPr>
              <a:t>Dataset(From Kaggle):</a:t>
            </a:r>
            <a:br>
              <a:rPr lang="en-US" sz="4400" b="1" dirty="0">
                <a:solidFill>
                  <a:srgbClr val="7030A0"/>
                </a:solidFill>
                <a:latin typeface="Times New Roman"/>
                <a:cs typeface="Times New Roman"/>
              </a:rPr>
            </a:br>
            <a:br>
              <a:rPr lang="en-US" sz="4400" b="1" dirty="0">
                <a:latin typeface="Times New Roman"/>
                <a:cs typeface="Times New Roman"/>
              </a:rPr>
            </a:br>
            <a:r>
              <a:rPr lang="en-US" sz="4400" b="1" dirty="0">
                <a:latin typeface="Times New Roman"/>
                <a:cs typeface="Times New Roman"/>
              </a:rPr>
              <a:t> </a:t>
            </a:r>
            <a:r>
              <a:rPr lang="en-US" sz="4000" b="1" dirty="0">
                <a:latin typeface="Times New Roman"/>
                <a:cs typeface="Times New Roman"/>
              </a:rPr>
              <a:t>Liver Disease Patient Dataset 30K train data</a:t>
            </a:r>
            <a:r>
              <a:rPr lang="en-US" sz="4400" b="1" dirty="0">
                <a:latin typeface="Times New Roman"/>
                <a:cs typeface="Times New Roman"/>
              </a:rPr>
              <a:t>.</a:t>
            </a:r>
            <a:endParaRPr lang="en-US" sz="4400" dirty="0"/>
          </a:p>
          <a:p>
            <a:pPr algn="l"/>
            <a:endParaRPr lang="en-US" sz="4400">
              <a:ea typeface="Calibri Light"/>
              <a:cs typeface="Calibri Light"/>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human body with liver&#10;&#10;Description automatically generated">
            <a:extLst>
              <a:ext uri="{FF2B5EF4-FFF2-40B4-BE49-F238E27FC236}">
                <a16:creationId xmlns:a16="http://schemas.microsoft.com/office/drawing/2014/main" id="{7A985F70-AE8B-5C38-CC1E-F4A2295C16DC}"/>
              </a:ext>
            </a:extLst>
          </p:cNvPr>
          <p:cNvPicPr>
            <a:picLocks noChangeAspect="1"/>
          </p:cNvPicPr>
          <p:nvPr/>
        </p:nvPicPr>
        <p:blipFill rotWithShape="1">
          <a:blip r:embed="rId2"/>
          <a:srcRect t="15867" r="9092" b="22101"/>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0DFDAA-7498-4EF6-E1B8-C342981E4E2E}"/>
              </a:ext>
            </a:extLst>
          </p:cNvPr>
          <p:cNvSpPr>
            <a:spLocks noGrp="1"/>
          </p:cNvSpPr>
          <p:nvPr>
            <p:ph type="title"/>
          </p:nvPr>
        </p:nvSpPr>
        <p:spPr>
          <a:xfrm>
            <a:off x="618545" y="774655"/>
            <a:ext cx="7855551" cy="3803376"/>
          </a:xfrm>
        </p:spPr>
        <p:txBody>
          <a:bodyPr vert="horz" lIns="91440" tIns="45720" rIns="91440" bIns="45720" rtlCol="0" anchor="b">
            <a:normAutofit/>
          </a:bodyPr>
          <a:lstStyle/>
          <a:p>
            <a:r>
              <a:rPr lang="en-US" b="1" u="sng" dirty="0">
                <a:solidFill>
                  <a:srgbClr val="FFFF00"/>
                </a:solidFill>
                <a:latin typeface="Times New Roman"/>
                <a:cs typeface="Times New Roman"/>
              </a:rPr>
              <a:t>Title:</a:t>
            </a:r>
            <a:br>
              <a:rPr lang="en-US" b="1" u="sng" dirty="0">
                <a:latin typeface="Times New Roman"/>
              </a:rPr>
            </a:br>
            <a:endParaRPr lang="en-US">
              <a:solidFill>
                <a:srgbClr val="FFFF00"/>
              </a:solidFill>
              <a:latin typeface="Times New Roman"/>
              <a:cs typeface="Times New Roman"/>
            </a:endParaRPr>
          </a:p>
          <a:p>
            <a:r>
              <a:rPr lang="en-US" sz="3000" b="1" dirty="0">
                <a:solidFill>
                  <a:schemeClr val="bg1"/>
                </a:solidFill>
                <a:latin typeface="Times New Roman"/>
                <a:cs typeface="Times New Roman"/>
              </a:rPr>
              <a:t>Liver Infection Prediction Analysis ,using Machine Learning to Evaluate Analytical Performance in Neural Networks by Optimization Techniques.</a:t>
            </a:r>
            <a:endParaRPr lang="en-US" sz="3000">
              <a:solidFill>
                <a:schemeClr val="bg1"/>
              </a:solidFill>
              <a:latin typeface="Times New Roman"/>
              <a:cs typeface="Times New Roman"/>
            </a:endParaRPr>
          </a:p>
          <a:p>
            <a:endParaRPr lang="en-US" sz="3000">
              <a:solidFill>
                <a:schemeClr val="bg1"/>
              </a:solidFill>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864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70B9DB-0195-B831-011C-2D24E9C7EEAA}"/>
              </a:ext>
            </a:extLst>
          </p:cNvPr>
          <p:cNvSpPr>
            <a:spLocks noGrp="1"/>
          </p:cNvSpPr>
          <p:nvPr>
            <p:ph type="title"/>
          </p:nvPr>
        </p:nvSpPr>
        <p:spPr>
          <a:xfrm>
            <a:off x="761803" y="350196"/>
            <a:ext cx="4646904" cy="1624520"/>
          </a:xfrm>
        </p:spPr>
        <p:txBody>
          <a:bodyPr anchor="ctr">
            <a:normAutofit/>
          </a:bodyPr>
          <a:lstStyle/>
          <a:p>
            <a:r>
              <a:rPr lang="en-US" sz="4000" u="sng">
                <a:latin typeface="Times New Roman"/>
                <a:cs typeface="Times New Roman"/>
              </a:rPr>
              <a:t>Problem statement:</a:t>
            </a:r>
            <a:endParaRPr lang="en-US" sz="4000"/>
          </a:p>
        </p:txBody>
      </p:sp>
      <p:sp>
        <p:nvSpPr>
          <p:cNvPr id="3" name="Content Placeholder 2">
            <a:extLst>
              <a:ext uri="{FF2B5EF4-FFF2-40B4-BE49-F238E27FC236}">
                <a16:creationId xmlns:a16="http://schemas.microsoft.com/office/drawing/2014/main" id="{A3E17231-E360-DD10-7981-DA7EC9C02E43}"/>
              </a:ext>
            </a:extLst>
          </p:cNvPr>
          <p:cNvSpPr>
            <a:spLocks noGrp="1"/>
          </p:cNvSpPr>
          <p:nvPr>
            <p:ph idx="1"/>
          </p:nvPr>
        </p:nvSpPr>
        <p:spPr>
          <a:xfrm>
            <a:off x="761802" y="2743200"/>
            <a:ext cx="4646905" cy="3613149"/>
          </a:xfrm>
        </p:spPr>
        <p:txBody>
          <a:bodyPr vert="horz" lIns="91440" tIns="45720" rIns="91440" bIns="45720" rtlCol="0" anchor="ctr">
            <a:normAutofit/>
          </a:bodyPr>
          <a:lstStyle/>
          <a:p>
            <a:pPr>
              <a:buFont typeface="Wingdings" panose="020B0604020202020204" pitchFamily="34" charset="0"/>
              <a:buChar char="Ø"/>
            </a:pPr>
            <a:r>
              <a:rPr lang="en-US" sz="2400" dirty="0">
                <a:latin typeface="Times New Roman"/>
                <a:cs typeface="Times New Roman"/>
              </a:rPr>
              <a:t>Liver infection is a common disease, which poses a great threat to human health, but there is still able to identify an optimal technique that can be used on large-level screening. </a:t>
            </a:r>
            <a:endParaRPr lang="en-US" sz="2000">
              <a:latin typeface="Times New Roman"/>
              <a:ea typeface="Calibri"/>
              <a:cs typeface="Times New Roman"/>
            </a:endParaRPr>
          </a:p>
        </p:txBody>
      </p:sp>
      <p:pic>
        <p:nvPicPr>
          <p:cNvPr id="5" name="Picture 4" descr="Close up of cells">
            <a:extLst>
              <a:ext uri="{FF2B5EF4-FFF2-40B4-BE49-F238E27FC236}">
                <a16:creationId xmlns:a16="http://schemas.microsoft.com/office/drawing/2014/main" id="{FF3E64D9-96D5-4327-6F5F-A5A9B81F5D67}"/>
              </a:ext>
            </a:extLst>
          </p:cNvPr>
          <p:cNvPicPr>
            <a:picLocks noChangeAspect="1"/>
          </p:cNvPicPr>
          <p:nvPr/>
        </p:nvPicPr>
        <p:blipFill rotWithShape="1">
          <a:blip r:embed="rId2"/>
          <a:srcRect l="28582" r="21361" b="-2"/>
          <a:stretch/>
        </p:blipFill>
        <p:spPr>
          <a:xfrm>
            <a:off x="6096000" y="1"/>
            <a:ext cx="6102825" cy="6858000"/>
          </a:xfrm>
          <a:prstGeom prst="rect">
            <a:avLst/>
          </a:prstGeom>
        </p:spPr>
      </p:pic>
    </p:spTree>
    <p:extLst>
      <p:ext uri="{BB962C8B-B14F-4D97-AF65-F5344CB8AC3E}">
        <p14:creationId xmlns:p14="http://schemas.microsoft.com/office/powerpoint/2010/main" val="164184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DEF57-0CBE-0003-154D-85E38D099308}"/>
              </a:ext>
            </a:extLst>
          </p:cNvPr>
          <p:cNvSpPr>
            <a:spLocks noGrp="1"/>
          </p:cNvSpPr>
          <p:nvPr>
            <p:ph type="title"/>
          </p:nvPr>
        </p:nvSpPr>
        <p:spPr>
          <a:xfrm>
            <a:off x="841248" y="256032"/>
            <a:ext cx="10506456" cy="1014984"/>
          </a:xfrm>
        </p:spPr>
        <p:txBody>
          <a:bodyPr anchor="b">
            <a:normAutofit/>
          </a:bodyPr>
          <a:lstStyle/>
          <a:p>
            <a:r>
              <a:rPr lang="en-US" dirty="0">
                <a:latin typeface="Times New Roman"/>
                <a:ea typeface="Calibri Light"/>
                <a:cs typeface="Calibri Light"/>
              </a:rPr>
              <a:t>Solutions:</a:t>
            </a:r>
            <a:endParaRPr lang="en-US" dirty="0">
              <a:latin typeface="Times New Roman"/>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4664F91-28E0-DD17-94F8-72BB79EA8919}"/>
              </a:ext>
            </a:extLst>
          </p:cNvPr>
          <p:cNvGraphicFramePr>
            <a:graphicFrameLocks noGrp="1"/>
          </p:cNvGraphicFramePr>
          <p:nvPr>
            <p:ph idx="1"/>
            <p:extLst>
              <p:ext uri="{D42A27DB-BD31-4B8C-83A1-F6EECF244321}">
                <p14:modId xmlns:p14="http://schemas.microsoft.com/office/powerpoint/2010/main" val="348560916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143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56A8C-8577-33DE-1627-F53CA582AFF2}"/>
              </a:ext>
            </a:extLst>
          </p:cNvPr>
          <p:cNvSpPr>
            <a:spLocks noGrp="1"/>
          </p:cNvSpPr>
          <p:nvPr>
            <p:ph type="title"/>
          </p:nvPr>
        </p:nvSpPr>
        <p:spPr>
          <a:xfrm>
            <a:off x="841248" y="256032"/>
            <a:ext cx="10506456" cy="1014984"/>
          </a:xfrm>
        </p:spPr>
        <p:txBody>
          <a:bodyPr anchor="b">
            <a:normAutofit/>
          </a:bodyPr>
          <a:lstStyle/>
          <a:p>
            <a:r>
              <a:rPr lang="en-US" b="1" u="sng">
                <a:latin typeface="Times New Roman"/>
                <a:cs typeface="Times New Roman"/>
              </a:rPr>
              <a:t>Literature survey:</a:t>
            </a:r>
            <a:endParaRPr lang="en-US"/>
          </a:p>
        </p:txBody>
      </p:sp>
      <p:sp>
        <p:nvSpPr>
          <p:cNvPr id="28" name="Rectangle 2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0EEC52BD-9B02-4DBD-ACD0-70AF38E2508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23" name="Content Placeholder 4">
            <a:extLst>
              <a:ext uri="{FF2B5EF4-FFF2-40B4-BE49-F238E27FC236}">
                <a16:creationId xmlns:a16="http://schemas.microsoft.com/office/drawing/2014/main" id="{F97FCE5E-B03A-D39D-849B-56753FABC921}"/>
              </a:ext>
            </a:extLst>
          </p:cNvPr>
          <p:cNvGraphicFramePr>
            <a:graphicFrameLocks noGrp="1"/>
          </p:cNvGraphicFramePr>
          <p:nvPr>
            <p:ph idx="1"/>
            <p:extLst>
              <p:ext uri="{D42A27DB-BD31-4B8C-83A1-F6EECF244321}">
                <p14:modId xmlns:p14="http://schemas.microsoft.com/office/powerpoint/2010/main" val="2055132609"/>
              </p:ext>
            </p:extLst>
          </p:nvPr>
        </p:nvGraphicFramePr>
        <p:xfrm>
          <a:off x="838200" y="2221020"/>
          <a:ext cx="10520611" cy="3768021"/>
        </p:xfrm>
        <a:graphic>
          <a:graphicData uri="http://schemas.openxmlformats.org/drawingml/2006/table">
            <a:tbl>
              <a:tblPr firstRow="1" bandRow="1">
                <a:noFill/>
                <a:tableStyleId>{5C22544A-7EE6-4342-B048-85BDC9FD1C3A}</a:tableStyleId>
              </a:tblPr>
              <a:tblGrid>
                <a:gridCol w="3511394">
                  <a:extLst>
                    <a:ext uri="{9D8B030D-6E8A-4147-A177-3AD203B41FA5}">
                      <a16:colId xmlns:a16="http://schemas.microsoft.com/office/drawing/2014/main" val="804169370"/>
                    </a:ext>
                  </a:extLst>
                </a:gridCol>
                <a:gridCol w="3472946">
                  <a:extLst>
                    <a:ext uri="{9D8B030D-6E8A-4147-A177-3AD203B41FA5}">
                      <a16:colId xmlns:a16="http://schemas.microsoft.com/office/drawing/2014/main" val="4081323310"/>
                    </a:ext>
                  </a:extLst>
                </a:gridCol>
                <a:gridCol w="3536271">
                  <a:extLst>
                    <a:ext uri="{9D8B030D-6E8A-4147-A177-3AD203B41FA5}">
                      <a16:colId xmlns:a16="http://schemas.microsoft.com/office/drawing/2014/main" val="4249764782"/>
                    </a:ext>
                  </a:extLst>
                </a:gridCol>
              </a:tblGrid>
              <a:tr h="390641">
                <a:tc>
                  <a:txBody>
                    <a:bodyPr/>
                    <a:lstStyle/>
                    <a:p>
                      <a:pPr marL="0" marR="0" indent="0" algn="l" rtl="0" eaLnBrk="1" fontAlgn="auto" latinLnBrk="0" hangingPunct="1">
                        <a:spcBef>
                          <a:spcPts val="0"/>
                        </a:spcBef>
                        <a:spcAft>
                          <a:spcPts val="0"/>
                        </a:spcAft>
                      </a:pPr>
                      <a:r>
                        <a:rPr lang="en-US" sz="1700" b="0" kern="1200" cap="none" spc="60" dirty="0">
                          <a:solidFill>
                            <a:schemeClr val="bg1"/>
                          </a:solidFill>
                          <a:effectLst/>
                          <a:latin typeface="Times New Roman"/>
                          <a:cs typeface="Times New Roman"/>
                        </a:rPr>
                        <a:t>Name</a:t>
                      </a:r>
                      <a:endParaRPr lang="en-US" sz="1700" b="0" cap="none" spc="60" dirty="0">
                        <a:solidFill>
                          <a:schemeClr val="bg1"/>
                        </a:solidFill>
                        <a:effectLst/>
                        <a:latin typeface="Times New Roman"/>
                        <a:cs typeface="Times New Roman"/>
                      </a:endParaRPr>
                    </a:p>
                  </a:txBody>
                  <a:tcPr marL="0" marR="0" marT="94475"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indent="0" algn="l" rtl="0" eaLnBrk="1" fontAlgn="auto" latinLnBrk="0" hangingPunct="1">
                        <a:spcBef>
                          <a:spcPts val="0"/>
                        </a:spcBef>
                        <a:spcAft>
                          <a:spcPts val="0"/>
                        </a:spcAft>
                      </a:pPr>
                      <a:r>
                        <a:rPr lang="en-GB" sz="1700" b="0" kern="1200" cap="none" spc="60" dirty="0">
                          <a:solidFill>
                            <a:schemeClr val="bg1"/>
                          </a:solidFill>
                          <a:effectLst/>
                          <a:latin typeface="Times New Roman"/>
                          <a:cs typeface="Times New Roman"/>
                        </a:rPr>
                        <a:t>Technique </a:t>
                      </a:r>
                      <a:endParaRPr lang="en-GB" sz="1700" b="0" cap="none" spc="60" dirty="0">
                        <a:solidFill>
                          <a:schemeClr val="bg1"/>
                        </a:solidFill>
                        <a:effectLst/>
                      </a:endParaRPr>
                    </a:p>
                  </a:txBody>
                  <a:tcPr marL="0" marR="0" marT="94475"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algn="l" rtl="0" eaLnBrk="1" latinLnBrk="0" hangingPunct="1">
                        <a:spcBef>
                          <a:spcPts val="0"/>
                        </a:spcBef>
                        <a:spcAft>
                          <a:spcPts val="0"/>
                        </a:spcAft>
                      </a:pPr>
                      <a:r>
                        <a:rPr lang="en-GB" sz="1700" b="0" kern="1200" cap="none" spc="60" dirty="0">
                          <a:solidFill>
                            <a:schemeClr val="bg1"/>
                          </a:solidFill>
                          <a:effectLst/>
                          <a:latin typeface="Times New Roman"/>
                          <a:cs typeface="Times New Roman"/>
                        </a:rPr>
                        <a:t> Accuracy</a:t>
                      </a:r>
                      <a:endParaRPr lang="en-GB" sz="1700" b="0" cap="none" spc="60" dirty="0">
                        <a:solidFill>
                          <a:schemeClr val="bg1"/>
                        </a:solidFill>
                        <a:effectLst/>
                        <a:latin typeface="Times New Roman"/>
                        <a:cs typeface="Times New Roman"/>
                      </a:endParaRPr>
                    </a:p>
                  </a:txBody>
                  <a:tcPr marL="0" marR="0" marT="94475"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978950394"/>
                  </a:ext>
                </a:extLst>
              </a:tr>
              <a:tr h="354523">
                <a:tc>
                  <a:txBody>
                    <a:bodyPr/>
                    <a:lstStyle/>
                    <a:p>
                      <a:pPr marL="0" algn="l" rtl="0" eaLnBrk="1" latinLnBrk="0" hangingPunct="1">
                        <a:spcBef>
                          <a:spcPts val="0"/>
                        </a:spcBef>
                        <a:spcAft>
                          <a:spcPts val="0"/>
                        </a:spcAft>
                      </a:pPr>
                      <a:r>
                        <a:rPr lang="en-GB" sz="1400" kern="1200" cap="none" spc="0" dirty="0">
                          <a:solidFill>
                            <a:schemeClr val="tx1"/>
                          </a:solidFill>
                          <a:effectLst/>
                          <a:latin typeface="Times New Roman"/>
                          <a:cs typeface="Times New Roman"/>
                        </a:rPr>
                        <a:t>Heba </a:t>
                      </a:r>
                      <a:r>
                        <a:rPr lang="en-GB" sz="1400" kern="1200" cap="none" spc="0" dirty="0" err="1">
                          <a:solidFill>
                            <a:schemeClr val="tx1"/>
                          </a:solidFill>
                          <a:effectLst/>
                          <a:latin typeface="Times New Roman"/>
                          <a:cs typeface="Times New Roman"/>
                        </a:rPr>
                        <a:t>Ayeldeen</a:t>
                      </a:r>
                      <a:endParaRPr lang="en-GB" sz="1400" cap="none" spc="0" dirty="0" err="1">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38100" cmpd="sng">
                      <a:noFill/>
                    </a:lnT>
                    <a:lnB w="12700" cap="flat" cmpd="sng" algn="ctr">
                      <a:noFill/>
                      <a:prstDash val="solid"/>
                    </a:lnB>
                    <a:noFill/>
                  </a:tcPr>
                </a:tc>
                <a:tc>
                  <a:txBody>
                    <a:bodyPr/>
                    <a:lstStyle/>
                    <a:p>
                      <a:pPr marL="0" algn="l" rtl="0" eaLnBrk="1" latinLnBrk="0" hangingPunct="1">
                        <a:spcBef>
                          <a:spcPts val="0"/>
                        </a:spcBef>
                        <a:spcAft>
                          <a:spcPts val="0"/>
                        </a:spcAft>
                      </a:pPr>
                      <a:r>
                        <a:rPr lang="en-GB" sz="1400" kern="1200" cap="none" spc="0" dirty="0">
                          <a:solidFill>
                            <a:schemeClr val="tx1"/>
                          </a:solidFill>
                          <a:effectLst/>
                          <a:latin typeface="Times New Roman"/>
                          <a:cs typeface="Times New Roman"/>
                        </a:rPr>
                        <a:t>the liver phase by decision tree</a:t>
                      </a:r>
                      <a:endParaRPr lang="en-GB" sz="1400" cap="none" spc="0" dirty="0">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38100" cmpd="sng">
                      <a:noFill/>
                    </a:lnT>
                    <a:lnB w="12700" cap="flat" cmpd="sng" algn="ctr">
                      <a:noFill/>
                      <a:prstDash val="solid"/>
                    </a:lnB>
                    <a:noFill/>
                  </a:tcPr>
                </a:tc>
                <a:tc>
                  <a:txBody>
                    <a:bodyPr/>
                    <a:lstStyle/>
                    <a:p>
                      <a:pPr marL="0" algn="l" rtl="0" eaLnBrk="1" latinLnBrk="0" hangingPunct="1">
                        <a:spcBef>
                          <a:spcPts val="0"/>
                        </a:spcBef>
                        <a:spcAft>
                          <a:spcPts val="0"/>
                        </a:spcAft>
                      </a:pPr>
                      <a:r>
                        <a:rPr lang="en-GB" sz="1400" kern="1200" cap="none" spc="0" dirty="0">
                          <a:solidFill>
                            <a:schemeClr val="tx1"/>
                          </a:solidFill>
                          <a:effectLst/>
                          <a:latin typeface="Times New Roman"/>
                          <a:cs typeface="Times New Roman"/>
                        </a:rPr>
                        <a:t>95%</a:t>
                      </a:r>
                      <a:endParaRPr lang="en-GB" sz="1400" cap="none" spc="0" dirty="0">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421477394"/>
                  </a:ext>
                </a:extLst>
              </a:tr>
              <a:tr h="354523">
                <a:tc>
                  <a:txBody>
                    <a:bodyPr/>
                    <a:lstStyle/>
                    <a:p>
                      <a:pPr marL="0" algn="l" rtl="0" eaLnBrk="1" latinLnBrk="0" hangingPunct="1">
                        <a:spcBef>
                          <a:spcPts val="0"/>
                        </a:spcBef>
                        <a:spcAft>
                          <a:spcPts val="0"/>
                        </a:spcAft>
                      </a:pPr>
                      <a:r>
                        <a:rPr lang="en-GB" sz="1400" kern="1200" cap="none" spc="0" dirty="0">
                          <a:solidFill>
                            <a:schemeClr val="tx1"/>
                          </a:solidFill>
                          <a:effectLst/>
                          <a:latin typeface="Times New Roman"/>
                          <a:cs typeface="Times New Roman"/>
                        </a:rPr>
                        <a:t>Somaya Hashem</a:t>
                      </a:r>
                      <a:endParaRPr lang="en-GB" sz="1400" cap="none" spc="0" dirty="0">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algn="l" rtl="0" eaLnBrk="1" latinLnBrk="0" hangingPunct="1">
                        <a:spcBef>
                          <a:spcPts val="0"/>
                        </a:spcBef>
                        <a:spcAft>
                          <a:spcPts val="0"/>
                        </a:spcAft>
                      </a:pPr>
                      <a:r>
                        <a:rPr lang="en-GB" sz="1400" kern="1200" cap="none" spc="0" dirty="0">
                          <a:solidFill>
                            <a:schemeClr val="tx1"/>
                          </a:solidFill>
                          <a:effectLst/>
                          <a:latin typeface="Times New Roman"/>
                          <a:cs typeface="Times New Roman"/>
                        </a:rPr>
                        <a:t>e SVM algorithm</a:t>
                      </a:r>
                      <a:endParaRPr lang="en-GB" sz="1400" cap="none" spc="0" dirty="0">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algn="l" rtl="0" eaLnBrk="1" latinLnBrk="0" hangingPunct="1">
                        <a:spcBef>
                          <a:spcPts val="0"/>
                        </a:spcBef>
                        <a:spcAft>
                          <a:spcPts val="0"/>
                        </a:spcAft>
                      </a:pPr>
                      <a:r>
                        <a:rPr lang="en-US" sz="1400" kern="1200" cap="none" spc="0" dirty="0">
                          <a:solidFill>
                            <a:schemeClr val="tx1"/>
                          </a:solidFill>
                          <a:effectLst/>
                          <a:latin typeface="Times New Roman"/>
                          <a:cs typeface="Times New Roman"/>
                        </a:rPr>
                        <a:t>70.42%</a:t>
                      </a:r>
                      <a:endParaRPr lang="en-US" sz="1400" cap="none" spc="0" dirty="0">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36059771"/>
                  </a:ext>
                </a:extLst>
              </a:tr>
              <a:tr h="354523">
                <a:tc>
                  <a:txBody>
                    <a:bodyPr/>
                    <a:lstStyle/>
                    <a:p>
                      <a:pPr marL="0" algn="l" rtl="0" eaLnBrk="1" latinLnBrk="0" hangingPunct="1">
                        <a:spcBef>
                          <a:spcPts val="0"/>
                        </a:spcBef>
                        <a:spcAft>
                          <a:spcPts val="0"/>
                        </a:spcAft>
                      </a:pPr>
                      <a:endParaRPr lang="en-US" sz="1400" cap="none" spc="0">
                        <a:solidFill>
                          <a:schemeClr val="tx1"/>
                        </a:solidFill>
                        <a:effectLst/>
                      </a:endParaRPr>
                    </a:p>
                  </a:txBody>
                  <a:tcPr marL="0" marR="0" marT="94475"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algn="l" rtl="0" eaLnBrk="1" latinLnBrk="0" hangingPunct="1">
                        <a:spcBef>
                          <a:spcPts val="0"/>
                        </a:spcBef>
                        <a:spcAft>
                          <a:spcPts val="0"/>
                        </a:spcAft>
                      </a:pPr>
                      <a:r>
                        <a:rPr lang="en-GB" sz="1400" kern="1200" cap="none" spc="0" dirty="0">
                          <a:solidFill>
                            <a:schemeClr val="tx1"/>
                          </a:solidFill>
                          <a:effectLst/>
                          <a:latin typeface="Times New Roman"/>
                          <a:cs typeface="Times New Roman"/>
                        </a:rPr>
                        <a:t>SVM &amp; DT</a:t>
                      </a:r>
                      <a:endParaRPr lang="en-GB" sz="1400" cap="none" spc="0" dirty="0">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algn="l" rtl="0" eaLnBrk="1" latinLnBrk="0" hangingPunct="1">
                        <a:spcBef>
                          <a:spcPts val="0"/>
                        </a:spcBef>
                        <a:spcAft>
                          <a:spcPts val="0"/>
                        </a:spcAft>
                      </a:pPr>
                      <a:r>
                        <a:rPr lang="en-US" sz="1400" kern="1200" cap="none" spc="0" dirty="0">
                          <a:solidFill>
                            <a:schemeClr val="tx1"/>
                          </a:solidFill>
                          <a:effectLst/>
                          <a:latin typeface="Times New Roman"/>
                          <a:cs typeface="Times New Roman"/>
                        </a:rPr>
                        <a:t>74.2%</a:t>
                      </a:r>
                      <a:endParaRPr lang="en-US" sz="1400" cap="none" spc="0" dirty="0">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582075810"/>
                  </a:ext>
                </a:extLst>
              </a:tr>
              <a:tr h="571229">
                <a:tc>
                  <a:txBody>
                    <a:bodyPr/>
                    <a:lstStyle/>
                    <a:p>
                      <a:pPr marL="0" algn="l" rtl="0" eaLnBrk="1" latinLnBrk="0" hangingPunct="1">
                        <a:spcBef>
                          <a:spcPts val="0"/>
                        </a:spcBef>
                        <a:spcAft>
                          <a:spcPts val="0"/>
                        </a:spcAft>
                      </a:pPr>
                      <a:r>
                        <a:rPr lang="en-GB" sz="1400" kern="1200" cap="none" spc="0" dirty="0">
                          <a:solidFill>
                            <a:schemeClr val="tx1"/>
                          </a:solidFill>
                          <a:effectLst/>
                          <a:latin typeface="Times New Roman"/>
                          <a:cs typeface="Times New Roman"/>
                        </a:rPr>
                        <a:t> Sanjay Kumar, along with Sarthak Katyal</a:t>
                      </a:r>
                      <a:endParaRPr lang="en-GB" sz="1400" cap="none" spc="0" dirty="0">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algn="l" rtl="0" eaLnBrk="1" latinLnBrk="0" hangingPunct="1">
                        <a:spcBef>
                          <a:spcPts val="0"/>
                        </a:spcBef>
                        <a:spcAft>
                          <a:spcPts val="0"/>
                        </a:spcAft>
                      </a:pPr>
                      <a:r>
                        <a:rPr lang="en-GB" sz="1400" kern="1200" cap="none" spc="0" dirty="0">
                          <a:solidFill>
                            <a:schemeClr val="tx1"/>
                          </a:solidFill>
                          <a:effectLst/>
                          <a:latin typeface="Times New Roman"/>
                          <a:cs typeface="Times New Roman"/>
                        </a:rPr>
                        <a:t>created a categorization model using several data removal algorithms.</a:t>
                      </a:r>
                      <a:endParaRPr lang="en-GB" sz="1400" cap="none" spc="0" dirty="0">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algn="l" rtl="0" eaLnBrk="1" latinLnBrk="0" hangingPunct="1">
                        <a:spcBef>
                          <a:spcPts val="0"/>
                        </a:spcBef>
                        <a:spcAft>
                          <a:spcPts val="0"/>
                        </a:spcAft>
                      </a:pPr>
                      <a:endParaRPr lang="en-US" sz="1400" cap="none" spc="0">
                        <a:solidFill>
                          <a:schemeClr val="tx1"/>
                        </a:solidFill>
                        <a:effectLst/>
                      </a:endParaRPr>
                    </a:p>
                  </a:txBody>
                  <a:tcPr marL="0" marR="0" marT="94475"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89554462"/>
                  </a:ext>
                </a:extLst>
              </a:tr>
              <a:tr h="571229">
                <a:tc>
                  <a:txBody>
                    <a:bodyPr/>
                    <a:lstStyle/>
                    <a:p>
                      <a:pPr marL="0" marR="0" indent="0" algn="l" rtl="0" eaLnBrk="1" fontAlgn="auto" latinLnBrk="0" hangingPunct="1">
                        <a:spcBef>
                          <a:spcPts val="0"/>
                        </a:spcBef>
                        <a:spcAft>
                          <a:spcPts val="0"/>
                        </a:spcAft>
                      </a:pPr>
                      <a:r>
                        <a:rPr lang="en-GB" sz="1400" kern="1200" cap="none" spc="0" err="1">
                          <a:solidFill>
                            <a:schemeClr val="tx1"/>
                          </a:solidFill>
                          <a:effectLst/>
                          <a:latin typeface="Times New Roman"/>
                          <a:cs typeface="Times New Roman"/>
                        </a:rPr>
                        <a:t>P.M.Goel</a:t>
                      </a:r>
                      <a:endParaRPr lang="en-GB" sz="1400" cap="none" spc="0" err="1">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algn="l" rtl="0" eaLnBrk="1" latinLnBrk="0" hangingPunct="1">
                        <a:spcBef>
                          <a:spcPts val="0"/>
                        </a:spcBef>
                        <a:spcAft>
                          <a:spcPts val="0"/>
                        </a:spcAft>
                      </a:pPr>
                      <a:r>
                        <a:rPr lang="en-GB" sz="1400" kern="1200" cap="none" spc="0" dirty="0">
                          <a:solidFill>
                            <a:schemeClr val="tx1"/>
                          </a:solidFill>
                          <a:effectLst/>
                          <a:latin typeface="Times New Roman"/>
                          <a:cs typeface="Times New Roman"/>
                        </a:rPr>
                        <a:t>A document based on two categorization techniques, NB and FT</a:t>
                      </a:r>
                      <a:endParaRPr lang="en-GB" sz="1400" cap="none" spc="0" dirty="0">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indent="0" algn="l" rtl="0" eaLnBrk="1" fontAlgn="auto" latinLnBrk="0" hangingPunct="1">
                        <a:spcBef>
                          <a:spcPts val="0"/>
                        </a:spcBef>
                        <a:spcAft>
                          <a:spcPts val="0"/>
                        </a:spcAft>
                      </a:pPr>
                      <a:r>
                        <a:rPr lang="en-GB" sz="1400" kern="1200" cap="none" spc="0" dirty="0">
                          <a:solidFill>
                            <a:schemeClr val="tx1"/>
                          </a:solidFill>
                          <a:effectLst/>
                          <a:latin typeface="Times New Roman"/>
                          <a:cs typeface="Times New Roman"/>
                        </a:rPr>
                        <a:t>76.6% accuracy in FT</a:t>
                      </a:r>
                      <a:endParaRPr lang="en-GB" sz="1400" cap="none" spc="0" dirty="0">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035052552"/>
                  </a:ext>
                </a:extLst>
              </a:tr>
              <a:tr h="787936">
                <a:tc>
                  <a:txBody>
                    <a:bodyPr/>
                    <a:lstStyle/>
                    <a:p>
                      <a:pPr marL="0" marR="0" indent="0" algn="l" rtl="0" eaLnBrk="1" fontAlgn="auto" latinLnBrk="0" hangingPunct="1">
                        <a:spcBef>
                          <a:spcPts val="0"/>
                        </a:spcBef>
                        <a:spcAft>
                          <a:spcPts val="0"/>
                        </a:spcAft>
                      </a:pPr>
                      <a:r>
                        <a:rPr lang="en-GB" sz="1400" kern="1200" cap="none" spc="0" dirty="0">
                          <a:solidFill>
                            <a:schemeClr val="tx1"/>
                          </a:solidFill>
                          <a:effectLst/>
                          <a:latin typeface="Times New Roman"/>
                          <a:cs typeface="Times New Roman"/>
                        </a:rPr>
                        <a:t>Y Yugal Kuma &amp; G. Sahoo </a:t>
                      </a:r>
                      <a:endParaRPr lang="en-GB" sz="1400" cap="none" spc="0" dirty="0">
                        <a:solidFill>
                          <a:schemeClr val="tx1"/>
                        </a:solidFill>
                        <a:effectLst/>
                      </a:endParaRPr>
                    </a:p>
                  </a:txBody>
                  <a:tcPr marL="0" marR="0" marT="94475"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indent="0" algn="l" rtl="0" eaLnBrk="1" fontAlgn="auto" latinLnBrk="0" hangingPunct="1">
                        <a:spcBef>
                          <a:spcPts val="0"/>
                        </a:spcBef>
                        <a:spcAft>
                          <a:spcPts val="0"/>
                        </a:spcAft>
                      </a:pPr>
                      <a:r>
                        <a:rPr lang="en-GB" sz="1400" kern="1200" cap="none" spc="0" dirty="0">
                          <a:solidFill>
                            <a:schemeClr val="tx1"/>
                          </a:solidFill>
                          <a:effectLst/>
                          <a:latin typeface="Times New Roman"/>
                          <a:cs typeface="Times New Roman"/>
                        </a:rPr>
                        <a:t>document based on the unusual categorization technique </a:t>
                      </a:r>
                      <a:endParaRPr lang="en-GB" sz="1400" cap="none" spc="0" dirty="0">
                        <a:solidFill>
                          <a:schemeClr val="tx1"/>
                        </a:solidFill>
                        <a:effectLst/>
                      </a:endParaRPr>
                    </a:p>
                  </a:txBody>
                  <a:tcPr marL="0" marR="0" marT="94475"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indent="0" algn="l" rtl="0" eaLnBrk="1" fontAlgn="auto" latinLnBrk="0" hangingPunct="1">
                        <a:spcBef>
                          <a:spcPts val="0"/>
                        </a:spcBef>
                        <a:spcAft>
                          <a:spcPts val="0"/>
                        </a:spcAft>
                      </a:pPr>
                      <a:r>
                        <a:rPr lang="en-GB" sz="1400" kern="1200" cap="none" spc="0" dirty="0">
                          <a:solidFill>
                            <a:schemeClr val="tx1"/>
                          </a:solidFill>
                          <a:effectLst/>
                          <a:latin typeface="Times New Roman"/>
                          <a:cs typeface="Times New Roman"/>
                        </a:rPr>
                        <a:t> the accuracy is more than [1] (2017 Sontakke, Sumedh, et al.) 82.45% com-pare to further algorithms, and it gives an accuracy of 97.27%</a:t>
                      </a:r>
                      <a:endParaRPr lang="en-GB" sz="1400" cap="none" spc="0" dirty="0">
                        <a:solidFill>
                          <a:schemeClr val="tx1"/>
                        </a:solidFill>
                        <a:effectLst/>
                        <a:latin typeface="Times New Roman"/>
                        <a:cs typeface="Times New Roman"/>
                      </a:endParaRPr>
                    </a:p>
                  </a:txBody>
                  <a:tcPr marL="0" marR="0" marT="94475"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59969609"/>
                  </a:ext>
                </a:extLst>
              </a:tr>
              <a:tr h="383417">
                <a:tc>
                  <a:txBody>
                    <a:bodyPr/>
                    <a:lstStyle/>
                    <a:p>
                      <a:pPr marL="0" algn="l" rtl="0" eaLnBrk="1" latinLnBrk="0" hangingPunct="1">
                        <a:spcBef>
                          <a:spcPts val="0"/>
                        </a:spcBef>
                        <a:spcAft>
                          <a:spcPts val="0"/>
                        </a:spcAft>
                      </a:pPr>
                      <a:endParaRPr lang="en-US" sz="1400" cap="none" spc="0">
                        <a:solidFill>
                          <a:schemeClr val="tx1"/>
                        </a:solidFill>
                        <a:effectLst/>
                      </a:endParaRPr>
                    </a:p>
                  </a:txBody>
                  <a:tcPr marL="0" marR="0" marT="94475" marB="0"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algn="l" rtl="0" eaLnBrk="1" latinLnBrk="0" hangingPunct="1">
                        <a:spcBef>
                          <a:spcPts val="0"/>
                        </a:spcBef>
                        <a:spcAft>
                          <a:spcPts val="0"/>
                        </a:spcAft>
                      </a:pPr>
                      <a:endParaRPr lang="en-US" sz="1400" cap="none" spc="0">
                        <a:solidFill>
                          <a:schemeClr val="tx1"/>
                        </a:solidFill>
                        <a:effectLst/>
                      </a:endParaRPr>
                    </a:p>
                  </a:txBody>
                  <a:tcPr marL="0" marR="0" marT="94475" marB="0"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algn="l" rtl="0" eaLnBrk="1" latinLnBrk="0" hangingPunct="1">
                        <a:spcBef>
                          <a:spcPts val="0"/>
                        </a:spcBef>
                        <a:spcAft>
                          <a:spcPts val="0"/>
                        </a:spcAft>
                      </a:pPr>
                      <a:endParaRPr lang="en-US" sz="1400" cap="none" spc="0">
                        <a:solidFill>
                          <a:schemeClr val="tx1"/>
                        </a:solidFill>
                        <a:effectLst/>
                      </a:endParaRPr>
                    </a:p>
                  </a:txBody>
                  <a:tcPr marL="0" marR="0" marT="94475" marB="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288955761"/>
                  </a:ext>
                </a:extLst>
              </a:tr>
            </a:tbl>
          </a:graphicData>
        </a:graphic>
      </p:graphicFrame>
    </p:spTree>
    <p:extLst>
      <p:ext uri="{BB962C8B-B14F-4D97-AF65-F5344CB8AC3E}">
        <p14:creationId xmlns:p14="http://schemas.microsoft.com/office/powerpoint/2010/main" val="422604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 name="Freeform: Shape 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medical procedure&#10;&#10;Description automatically generated">
            <a:extLst>
              <a:ext uri="{FF2B5EF4-FFF2-40B4-BE49-F238E27FC236}">
                <a16:creationId xmlns:a16="http://schemas.microsoft.com/office/drawing/2014/main" id="{D6FCDAE8-53FC-F8F6-7092-B0B253D44A7D}"/>
              </a:ext>
            </a:extLst>
          </p:cNvPr>
          <p:cNvPicPr>
            <a:picLocks noChangeAspect="1"/>
          </p:cNvPicPr>
          <p:nvPr/>
        </p:nvPicPr>
        <p:blipFill>
          <a:blip r:embed="rId2"/>
          <a:stretch>
            <a:fillRect/>
          </a:stretch>
        </p:blipFill>
        <p:spPr>
          <a:xfrm>
            <a:off x="3349629" y="206982"/>
            <a:ext cx="6558062" cy="6444035"/>
          </a:xfrm>
          <a:prstGeom prst="rect">
            <a:avLst/>
          </a:prstGeom>
          <a:ln>
            <a:noFill/>
          </a:ln>
        </p:spPr>
      </p:pic>
    </p:spTree>
    <p:extLst>
      <p:ext uri="{BB962C8B-B14F-4D97-AF65-F5344CB8AC3E}">
        <p14:creationId xmlns:p14="http://schemas.microsoft.com/office/powerpoint/2010/main" val="2421253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flowchart&#10;&#10;Description automatically generated">
            <a:extLst>
              <a:ext uri="{FF2B5EF4-FFF2-40B4-BE49-F238E27FC236}">
                <a16:creationId xmlns:a16="http://schemas.microsoft.com/office/drawing/2014/main" id="{6186427D-9522-5871-36F2-809B51F7EF8D}"/>
              </a:ext>
            </a:extLst>
          </p:cNvPr>
          <p:cNvPicPr>
            <a:picLocks noChangeAspect="1"/>
          </p:cNvPicPr>
          <p:nvPr/>
        </p:nvPicPr>
        <p:blipFill>
          <a:blip r:embed="rId2"/>
          <a:stretch>
            <a:fillRect/>
          </a:stretch>
        </p:blipFill>
        <p:spPr>
          <a:xfrm>
            <a:off x="2158850" y="643467"/>
            <a:ext cx="7874299"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6F5EE65-7637-CC6B-594F-C1AA8F77C692}"/>
              </a:ext>
            </a:extLst>
          </p:cNvPr>
          <p:cNvSpPr txBox="1"/>
          <p:nvPr/>
        </p:nvSpPr>
        <p:spPr>
          <a:xfrm>
            <a:off x="4823534" y="6258757"/>
            <a:ext cx="36398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ea typeface="Calibri"/>
                <a:cs typeface="Calibri"/>
              </a:rPr>
              <a:t>Fig-2: Workflow diagram</a:t>
            </a:r>
            <a:endParaRPr lang="en-US" sz="2400" dirty="0">
              <a:latin typeface="Times New Roman"/>
            </a:endParaRPr>
          </a:p>
        </p:txBody>
      </p:sp>
    </p:spTree>
    <p:extLst>
      <p:ext uri="{BB962C8B-B14F-4D97-AF65-F5344CB8AC3E}">
        <p14:creationId xmlns:p14="http://schemas.microsoft.com/office/powerpoint/2010/main" val="29919225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to my presentation</vt:lpstr>
      <vt:lpstr>•Tamanna Akter •ID: 221-15-5298 •Section :61_M •Department of CSE </vt:lpstr>
      <vt:lpstr>Dataset(From Kaggle):   Liver Disease Patient Dataset 30K train data. </vt:lpstr>
      <vt:lpstr>Title:  Liver Infection Prediction Analysis ,using Machine Learning to Evaluate Analytical Performance in Neural Networks by Optimization Techniques. </vt:lpstr>
      <vt:lpstr>Problem statement:</vt:lpstr>
      <vt:lpstr>Solutions:</vt:lpstr>
      <vt:lpstr>Literature survey: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134</cp:revision>
  <dcterms:created xsi:type="dcterms:W3CDTF">2023-09-18T18:35:18Z</dcterms:created>
  <dcterms:modified xsi:type="dcterms:W3CDTF">2023-09-18T19:36:03Z</dcterms:modified>
</cp:coreProperties>
</file>