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75" r:id="rId3"/>
    <p:sldId id="266" r:id="rId4"/>
    <p:sldId id="273" r:id="rId5"/>
    <p:sldId id="270" r:id="rId6"/>
    <p:sldId id="271" r:id="rId7"/>
    <p:sldId id="274" r:id="rId8"/>
    <p:sldId id="272" r:id="rId9"/>
    <p:sldId id="267" r:id="rId10"/>
    <p:sldId id="268" r:id="rId11"/>
    <p:sldId id="269" r:id="rId12"/>
    <p:sldId id="256" r:id="rId13"/>
    <p:sldId id="257" r:id="rId14"/>
    <p:sldId id="258" r:id="rId15"/>
    <p:sldId id="259" r:id="rId16"/>
    <p:sldId id="260" r:id="rId17"/>
    <p:sldId id="261" r:id="rId18"/>
    <p:sldId id="262" r:id="rId19"/>
    <p:sldId id="277" r:id="rId20"/>
    <p:sldId id="264" r:id="rId21"/>
    <p:sldId id="26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22" d="100"/>
          <a:sy n="122" d="100"/>
        </p:scale>
        <p:origin x="240" y="3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112A971-D73D-49D4-87AA-241F5ABC84D3}"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21CB5F33-1729-48D2-88F7-2F2124BB698E}">
      <dgm:prSet/>
      <dgm:spPr/>
      <dgm:t>
        <a:bodyPr/>
        <a:lstStyle/>
        <a:p>
          <a:r>
            <a:rPr lang="en-US" dirty="0"/>
            <a:t>There are two types of searching algorithms:</a:t>
          </a:r>
        </a:p>
      </dgm:t>
    </dgm:pt>
    <dgm:pt modelId="{14090256-0370-4EE8-BDC8-42E6BCA4B7F3}" type="parTrans" cxnId="{B80E62B3-B59C-4088-B8B8-58BD19919E1C}">
      <dgm:prSet/>
      <dgm:spPr/>
      <dgm:t>
        <a:bodyPr/>
        <a:lstStyle/>
        <a:p>
          <a:endParaRPr lang="en-US"/>
        </a:p>
      </dgm:t>
    </dgm:pt>
    <dgm:pt modelId="{A6D0FEF1-6E58-480C-8F18-5C0B6E19C72A}" type="sibTrans" cxnId="{B80E62B3-B59C-4088-B8B8-58BD19919E1C}">
      <dgm:prSet/>
      <dgm:spPr/>
      <dgm:t>
        <a:bodyPr/>
        <a:lstStyle/>
        <a:p>
          <a:endParaRPr lang="en-US"/>
        </a:p>
      </dgm:t>
    </dgm:pt>
    <dgm:pt modelId="{90FC67BB-F4F5-4081-BE0C-60B4ED24CACE}">
      <dgm:prSet/>
      <dgm:spPr/>
      <dgm:t>
        <a:bodyPr/>
        <a:lstStyle/>
        <a:p>
          <a:r>
            <a:rPr lang="en-US"/>
            <a:t>Linear Search</a:t>
          </a:r>
        </a:p>
      </dgm:t>
    </dgm:pt>
    <dgm:pt modelId="{2B335B80-9473-41B6-85F1-B171DA83CF3D}" type="parTrans" cxnId="{B684EBD6-5417-4877-83F7-0A61A1E7CBFE}">
      <dgm:prSet/>
      <dgm:spPr/>
      <dgm:t>
        <a:bodyPr/>
        <a:lstStyle/>
        <a:p>
          <a:endParaRPr lang="en-US"/>
        </a:p>
      </dgm:t>
    </dgm:pt>
    <dgm:pt modelId="{DE3824FE-1436-4DCA-AC86-A2F1B7AF5719}" type="sibTrans" cxnId="{B684EBD6-5417-4877-83F7-0A61A1E7CBFE}">
      <dgm:prSet/>
      <dgm:spPr/>
      <dgm:t>
        <a:bodyPr/>
        <a:lstStyle/>
        <a:p>
          <a:endParaRPr lang="en-US"/>
        </a:p>
      </dgm:t>
    </dgm:pt>
    <dgm:pt modelId="{8A5D311F-B26F-4204-A7CA-B9DB711EEECB}">
      <dgm:prSet/>
      <dgm:spPr/>
      <dgm:t>
        <a:bodyPr/>
        <a:lstStyle/>
        <a:p>
          <a:r>
            <a:rPr lang="en-US"/>
            <a:t>Binary Search</a:t>
          </a:r>
        </a:p>
      </dgm:t>
    </dgm:pt>
    <dgm:pt modelId="{60C81160-C01B-458C-81D3-FCBF31745B0E}" type="parTrans" cxnId="{39AA433C-DBCA-4F48-BAF1-575ADB659FEC}">
      <dgm:prSet/>
      <dgm:spPr/>
      <dgm:t>
        <a:bodyPr/>
        <a:lstStyle/>
        <a:p>
          <a:endParaRPr lang="en-US"/>
        </a:p>
      </dgm:t>
    </dgm:pt>
    <dgm:pt modelId="{2E51944E-CE06-4A2B-808D-F83D6FD374A6}" type="sibTrans" cxnId="{39AA433C-DBCA-4F48-BAF1-575ADB659FEC}">
      <dgm:prSet/>
      <dgm:spPr/>
      <dgm:t>
        <a:bodyPr/>
        <a:lstStyle/>
        <a:p>
          <a:endParaRPr lang="en-US"/>
        </a:p>
      </dgm:t>
    </dgm:pt>
    <dgm:pt modelId="{34DEF38B-89F4-4FAD-B704-0B88BEDE35CF}" type="pres">
      <dgm:prSet presAssocID="{9112A971-D73D-49D4-87AA-241F5ABC84D3}" presName="compositeShape" presStyleCnt="0">
        <dgm:presLayoutVars>
          <dgm:chMax val="7"/>
          <dgm:dir/>
          <dgm:resizeHandles val="exact"/>
        </dgm:presLayoutVars>
      </dgm:prSet>
      <dgm:spPr/>
    </dgm:pt>
    <dgm:pt modelId="{5FCB7526-9364-4B86-A08E-40D8BC1B4B78}" type="pres">
      <dgm:prSet presAssocID="{21CB5F33-1729-48D2-88F7-2F2124BB698E}" presName="circ1" presStyleLbl="vennNode1" presStyleIdx="0" presStyleCnt="3"/>
      <dgm:spPr/>
    </dgm:pt>
    <dgm:pt modelId="{E7124592-A856-437E-80CE-224A05A5E452}" type="pres">
      <dgm:prSet presAssocID="{21CB5F33-1729-48D2-88F7-2F2124BB698E}" presName="circ1Tx" presStyleLbl="revTx" presStyleIdx="0" presStyleCnt="0">
        <dgm:presLayoutVars>
          <dgm:chMax val="0"/>
          <dgm:chPref val="0"/>
          <dgm:bulletEnabled val="1"/>
        </dgm:presLayoutVars>
      </dgm:prSet>
      <dgm:spPr/>
    </dgm:pt>
    <dgm:pt modelId="{A4543002-65E3-4EAC-AB04-D28239D583A5}" type="pres">
      <dgm:prSet presAssocID="{90FC67BB-F4F5-4081-BE0C-60B4ED24CACE}" presName="circ2" presStyleLbl="vennNode1" presStyleIdx="1" presStyleCnt="3"/>
      <dgm:spPr/>
    </dgm:pt>
    <dgm:pt modelId="{7F201084-D56D-4427-BFAF-74D91658F96D}" type="pres">
      <dgm:prSet presAssocID="{90FC67BB-F4F5-4081-BE0C-60B4ED24CACE}" presName="circ2Tx" presStyleLbl="revTx" presStyleIdx="0" presStyleCnt="0">
        <dgm:presLayoutVars>
          <dgm:chMax val="0"/>
          <dgm:chPref val="0"/>
          <dgm:bulletEnabled val="1"/>
        </dgm:presLayoutVars>
      </dgm:prSet>
      <dgm:spPr/>
    </dgm:pt>
    <dgm:pt modelId="{AF27280D-8639-4F67-914C-1C978BEF005B}" type="pres">
      <dgm:prSet presAssocID="{8A5D311F-B26F-4204-A7CA-B9DB711EEECB}" presName="circ3" presStyleLbl="vennNode1" presStyleIdx="2" presStyleCnt="3"/>
      <dgm:spPr/>
    </dgm:pt>
    <dgm:pt modelId="{3FE784C7-53D4-49A9-9440-9A68B8703343}" type="pres">
      <dgm:prSet presAssocID="{8A5D311F-B26F-4204-A7CA-B9DB711EEECB}" presName="circ3Tx" presStyleLbl="revTx" presStyleIdx="0" presStyleCnt="0">
        <dgm:presLayoutVars>
          <dgm:chMax val="0"/>
          <dgm:chPref val="0"/>
          <dgm:bulletEnabled val="1"/>
        </dgm:presLayoutVars>
      </dgm:prSet>
      <dgm:spPr/>
    </dgm:pt>
  </dgm:ptLst>
  <dgm:cxnLst>
    <dgm:cxn modelId="{A4038F23-4B83-4585-A2A3-8C2CF3C5D71A}" type="presOf" srcId="{21CB5F33-1729-48D2-88F7-2F2124BB698E}" destId="{E7124592-A856-437E-80CE-224A05A5E452}" srcOrd="1" destOrd="0" presId="urn:microsoft.com/office/officeart/2005/8/layout/venn1"/>
    <dgm:cxn modelId="{39AA433C-DBCA-4F48-BAF1-575ADB659FEC}" srcId="{9112A971-D73D-49D4-87AA-241F5ABC84D3}" destId="{8A5D311F-B26F-4204-A7CA-B9DB711EEECB}" srcOrd="2" destOrd="0" parTransId="{60C81160-C01B-458C-81D3-FCBF31745B0E}" sibTransId="{2E51944E-CE06-4A2B-808D-F83D6FD374A6}"/>
    <dgm:cxn modelId="{08291241-E275-44EF-A162-AACFDE99E268}" type="presOf" srcId="{8A5D311F-B26F-4204-A7CA-B9DB711EEECB}" destId="{3FE784C7-53D4-49A9-9440-9A68B8703343}" srcOrd="1" destOrd="0" presId="urn:microsoft.com/office/officeart/2005/8/layout/venn1"/>
    <dgm:cxn modelId="{60629F41-E82F-4D47-A0BB-7EA317C82925}" type="presOf" srcId="{21CB5F33-1729-48D2-88F7-2F2124BB698E}" destId="{5FCB7526-9364-4B86-A08E-40D8BC1B4B78}" srcOrd="0" destOrd="0" presId="urn:microsoft.com/office/officeart/2005/8/layout/venn1"/>
    <dgm:cxn modelId="{E8E42F77-74D9-4602-B480-02E589D757F2}" type="presOf" srcId="{90FC67BB-F4F5-4081-BE0C-60B4ED24CACE}" destId="{7F201084-D56D-4427-BFAF-74D91658F96D}" srcOrd="1" destOrd="0" presId="urn:microsoft.com/office/officeart/2005/8/layout/venn1"/>
    <dgm:cxn modelId="{E2F82690-FA8A-47BD-9EE6-530A94D0F2A5}" type="presOf" srcId="{8A5D311F-B26F-4204-A7CA-B9DB711EEECB}" destId="{AF27280D-8639-4F67-914C-1C978BEF005B}" srcOrd="0" destOrd="0" presId="urn:microsoft.com/office/officeart/2005/8/layout/venn1"/>
    <dgm:cxn modelId="{B80E62B3-B59C-4088-B8B8-58BD19919E1C}" srcId="{9112A971-D73D-49D4-87AA-241F5ABC84D3}" destId="{21CB5F33-1729-48D2-88F7-2F2124BB698E}" srcOrd="0" destOrd="0" parTransId="{14090256-0370-4EE8-BDC8-42E6BCA4B7F3}" sibTransId="{A6D0FEF1-6E58-480C-8F18-5C0B6E19C72A}"/>
    <dgm:cxn modelId="{F076F5CF-8B86-45FA-A7FE-BE87EAE9990F}" type="presOf" srcId="{90FC67BB-F4F5-4081-BE0C-60B4ED24CACE}" destId="{A4543002-65E3-4EAC-AB04-D28239D583A5}" srcOrd="0" destOrd="0" presId="urn:microsoft.com/office/officeart/2005/8/layout/venn1"/>
    <dgm:cxn modelId="{40E741D5-7079-475E-AA67-15CBFF2B57CE}" type="presOf" srcId="{9112A971-D73D-49D4-87AA-241F5ABC84D3}" destId="{34DEF38B-89F4-4FAD-B704-0B88BEDE35CF}" srcOrd="0" destOrd="0" presId="urn:microsoft.com/office/officeart/2005/8/layout/venn1"/>
    <dgm:cxn modelId="{B684EBD6-5417-4877-83F7-0A61A1E7CBFE}" srcId="{9112A971-D73D-49D4-87AA-241F5ABC84D3}" destId="{90FC67BB-F4F5-4081-BE0C-60B4ED24CACE}" srcOrd="1" destOrd="0" parTransId="{2B335B80-9473-41B6-85F1-B171DA83CF3D}" sibTransId="{DE3824FE-1436-4DCA-AC86-A2F1B7AF5719}"/>
    <dgm:cxn modelId="{D05C5F5F-DDC4-4276-8A7E-225F2266201E}" type="presParOf" srcId="{34DEF38B-89F4-4FAD-B704-0B88BEDE35CF}" destId="{5FCB7526-9364-4B86-A08E-40D8BC1B4B78}" srcOrd="0" destOrd="0" presId="urn:microsoft.com/office/officeart/2005/8/layout/venn1"/>
    <dgm:cxn modelId="{7B64DBAE-990C-4942-95F3-A98709C8884C}" type="presParOf" srcId="{34DEF38B-89F4-4FAD-B704-0B88BEDE35CF}" destId="{E7124592-A856-437E-80CE-224A05A5E452}" srcOrd="1" destOrd="0" presId="urn:microsoft.com/office/officeart/2005/8/layout/venn1"/>
    <dgm:cxn modelId="{DF6AAEE3-B4A3-4BF3-B49C-4C04E164D129}" type="presParOf" srcId="{34DEF38B-89F4-4FAD-B704-0B88BEDE35CF}" destId="{A4543002-65E3-4EAC-AB04-D28239D583A5}" srcOrd="2" destOrd="0" presId="urn:microsoft.com/office/officeart/2005/8/layout/venn1"/>
    <dgm:cxn modelId="{A060AD88-675A-4566-9A09-49922B19672B}" type="presParOf" srcId="{34DEF38B-89F4-4FAD-B704-0B88BEDE35CF}" destId="{7F201084-D56D-4427-BFAF-74D91658F96D}" srcOrd="3" destOrd="0" presId="urn:microsoft.com/office/officeart/2005/8/layout/venn1"/>
    <dgm:cxn modelId="{BF620341-DDB5-4809-AAB9-3DF7B391EE4D}" type="presParOf" srcId="{34DEF38B-89F4-4FAD-B704-0B88BEDE35CF}" destId="{AF27280D-8639-4F67-914C-1C978BEF005B}" srcOrd="4" destOrd="0" presId="urn:microsoft.com/office/officeart/2005/8/layout/venn1"/>
    <dgm:cxn modelId="{762E5373-34FB-4786-BCC3-53E689FA01AE}" type="presParOf" srcId="{34DEF38B-89F4-4FAD-B704-0B88BEDE35CF}" destId="{3FE784C7-53D4-49A9-9440-9A68B8703343}" srcOrd="5"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BFD870E-E6C7-4300-A863-D05770E2F2D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DE95EDF5-E954-4128-BB84-667F1DF61C7D}">
      <dgm:prSet/>
      <dgm:spPr/>
      <dgm:t>
        <a:bodyPr/>
        <a:lstStyle/>
        <a:p>
          <a:r>
            <a:rPr lang="en-US"/>
            <a:t>A hash table is a data structure that allows for efficient retrieval of values based on their keys. It works by mapping each key to a unique index in an array, where the corresponding value is stored. When searching for a value, the key is hashed to determine its index, which allows for constant-time access to the value. This makes hash tables ideal for scenarios where fast lookups are required.</a:t>
          </a:r>
        </a:p>
      </dgm:t>
    </dgm:pt>
    <dgm:pt modelId="{4FB2100C-F7E0-43EE-8247-FDBF3777D9E2}" type="parTrans" cxnId="{5ED89A83-BE98-468B-88E6-0560C0DE763F}">
      <dgm:prSet/>
      <dgm:spPr/>
      <dgm:t>
        <a:bodyPr/>
        <a:lstStyle/>
        <a:p>
          <a:endParaRPr lang="en-US"/>
        </a:p>
      </dgm:t>
    </dgm:pt>
    <dgm:pt modelId="{323640F6-1AB7-4385-A560-3FFCAE7CAE9E}" type="sibTrans" cxnId="{5ED89A83-BE98-468B-88E6-0560C0DE763F}">
      <dgm:prSet/>
      <dgm:spPr/>
      <dgm:t>
        <a:bodyPr/>
        <a:lstStyle/>
        <a:p>
          <a:endParaRPr lang="en-US"/>
        </a:p>
      </dgm:t>
    </dgm:pt>
    <dgm:pt modelId="{328EC64D-D700-4DD7-BCE7-AE4BAE7CD1AA}">
      <dgm:prSet/>
      <dgm:spPr/>
      <dgm:t>
        <a:bodyPr/>
        <a:lstStyle/>
        <a:p>
          <a:r>
            <a:rPr lang="en-US" dirty="0"/>
            <a:t>One advantage of using hash tables is their speed. Since they allow for constant-time access to values, they are much faster than linear search or binary search algorithms. Another advantage is their flexibility. Hash tables can be easily resized or modified to accommodate changing data. However, there are also some disadvantages to using hash tables. One potential issue is collisions, where two keys are mapped to the same index. This can lead to slower performance and require additional handling. Additionally, hash tables may not be suitable for all types of data, such as those with complex or non-numeric keys.</a:t>
          </a:r>
        </a:p>
      </dgm:t>
    </dgm:pt>
    <dgm:pt modelId="{07042BDD-DCAF-4BBB-847C-819FBA653428}" type="parTrans" cxnId="{493C10E2-DC27-4CC2-A77E-514B506DB1EE}">
      <dgm:prSet/>
      <dgm:spPr/>
      <dgm:t>
        <a:bodyPr/>
        <a:lstStyle/>
        <a:p>
          <a:endParaRPr lang="en-US"/>
        </a:p>
      </dgm:t>
    </dgm:pt>
    <dgm:pt modelId="{0C52376B-0500-42D8-9768-CE1E4C015F59}" type="sibTrans" cxnId="{493C10E2-DC27-4CC2-A77E-514B506DB1EE}">
      <dgm:prSet/>
      <dgm:spPr/>
      <dgm:t>
        <a:bodyPr/>
        <a:lstStyle/>
        <a:p>
          <a:endParaRPr lang="en-US"/>
        </a:p>
      </dgm:t>
    </dgm:pt>
    <dgm:pt modelId="{15646FA9-D0E1-4E89-BBDA-F7068E0C5337}" type="pres">
      <dgm:prSet presAssocID="{3BFD870E-E6C7-4300-A863-D05770E2F2D2}" presName="linear" presStyleCnt="0">
        <dgm:presLayoutVars>
          <dgm:animLvl val="lvl"/>
          <dgm:resizeHandles val="exact"/>
        </dgm:presLayoutVars>
      </dgm:prSet>
      <dgm:spPr/>
    </dgm:pt>
    <dgm:pt modelId="{A3EC67FF-150F-4466-8B37-D9E3BA5E1A56}" type="pres">
      <dgm:prSet presAssocID="{DE95EDF5-E954-4128-BB84-667F1DF61C7D}" presName="parentText" presStyleLbl="node1" presStyleIdx="0" presStyleCnt="2">
        <dgm:presLayoutVars>
          <dgm:chMax val="0"/>
          <dgm:bulletEnabled val="1"/>
        </dgm:presLayoutVars>
      </dgm:prSet>
      <dgm:spPr/>
    </dgm:pt>
    <dgm:pt modelId="{D00AC387-DDC5-42D1-9B9D-73DC53EB0F17}" type="pres">
      <dgm:prSet presAssocID="{323640F6-1AB7-4385-A560-3FFCAE7CAE9E}" presName="spacer" presStyleCnt="0"/>
      <dgm:spPr/>
    </dgm:pt>
    <dgm:pt modelId="{F0771D01-8BEA-49C4-9C9E-2F8CED13F024}" type="pres">
      <dgm:prSet presAssocID="{328EC64D-D700-4DD7-BCE7-AE4BAE7CD1AA}" presName="parentText" presStyleLbl="node1" presStyleIdx="1" presStyleCnt="2">
        <dgm:presLayoutVars>
          <dgm:chMax val="0"/>
          <dgm:bulletEnabled val="1"/>
        </dgm:presLayoutVars>
      </dgm:prSet>
      <dgm:spPr/>
    </dgm:pt>
  </dgm:ptLst>
  <dgm:cxnLst>
    <dgm:cxn modelId="{FC1D8143-7261-40DF-AD69-83030C43E667}" type="presOf" srcId="{DE95EDF5-E954-4128-BB84-667F1DF61C7D}" destId="{A3EC67FF-150F-4466-8B37-D9E3BA5E1A56}" srcOrd="0" destOrd="0" presId="urn:microsoft.com/office/officeart/2005/8/layout/vList2"/>
    <dgm:cxn modelId="{5ED89A83-BE98-468B-88E6-0560C0DE763F}" srcId="{3BFD870E-E6C7-4300-A863-D05770E2F2D2}" destId="{DE95EDF5-E954-4128-BB84-667F1DF61C7D}" srcOrd="0" destOrd="0" parTransId="{4FB2100C-F7E0-43EE-8247-FDBF3777D9E2}" sibTransId="{323640F6-1AB7-4385-A560-3FFCAE7CAE9E}"/>
    <dgm:cxn modelId="{E6C4FD8C-FE62-4DE1-B935-F119D07EEE6C}" type="presOf" srcId="{3BFD870E-E6C7-4300-A863-D05770E2F2D2}" destId="{15646FA9-D0E1-4E89-BBDA-F7068E0C5337}" srcOrd="0" destOrd="0" presId="urn:microsoft.com/office/officeart/2005/8/layout/vList2"/>
    <dgm:cxn modelId="{68A39BB8-27ED-4DAF-9C04-C0B3EA8C902C}" type="presOf" srcId="{328EC64D-D700-4DD7-BCE7-AE4BAE7CD1AA}" destId="{F0771D01-8BEA-49C4-9C9E-2F8CED13F024}" srcOrd="0" destOrd="0" presId="urn:microsoft.com/office/officeart/2005/8/layout/vList2"/>
    <dgm:cxn modelId="{493C10E2-DC27-4CC2-A77E-514B506DB1EE}" srcId="{3BFD870E-E6C7-4300-A863-D05770E2F2D2}" destId="{328EC64D-D700-4DD7-BCE7-AE4BAE7CD1AA}" srcOrd="1" destOrd="0" parTransId="{07042BDD-DCAF-4BBB-847C-819FBA653428}" sibTransId="{0C52376B-0500-42D8-9768-CE1E4C015F59}"/>
    <dgm:cxn modelId="{77EAD873-F79E-4159-9AD9-89BCF74142D3}" type="presParOf" srcId="{15646FA9-D0E1-4E89-BBDA-F7068E0C5337}" destId="{A3EC67FF-150F-4466-8B37-D9E3BA5E1A56}" srcOrd="0" destOrd="0" presId="urn:microsoft.com/office/officeart/2005/8/layout/vList2"/>
    <dgm:cxn modelId="{3F9BCE43-6493-4309-BF38-D205C2895CA0}" type="presParOf" srcId="{15646FA9-D0E1-4E89-BBDA-F7068E0C5337}" destId="{D00AC387-DDC5-42D1-9B9D-73DC53EB0F17}" srcOrd="1" destOrd="0" presId="urn:microsoft.com/office/officeart/2005/8/layout/vList2"/>
    <dgm:cxn modelId="{4D218235-3D59-4452-9259-1A33B6BAFA4B}" type="presParOf" srcId="{15646FA9-D0E1-4E89-BBDA-F7068E0C5337}" destId="{F0771D01-8BEA-49C4-9C9E-2F8CED13F02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FCB7526-9364-4B86-A08E-40D8BC1B4B78}">
      <dsp:nvSpPr>
        <dsp:cNvPr id="0" name=""/>
        <dsp:cNvSpPr/>
      </dsp:nvSpPr>
      <dsp:spPr>
        <a:xfrm>
          <a:off x="3952398" y="54391"/>
          <a:ext cx="2610802" cy="261080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dirty="0"/>
            <a:t>There are two types of searching algorithms:</a:t>
          </a:r>
        </a:p>
      </dsp:txBody>
      <dsp:txXfrm>
        <a:off x="4300505" y="511282"/>
        <a:ext cx="1914588" cy="1174861"/>
      </dsp:txXfrm>
    </dsp:sp>
    <dsp:sp modelId="{A4543002-65E3-4EAC-AB04-D28239D583A5}">
      <dsp:nvSpPr>
        <dsp:cNvPr id="0" name=""/>
        <dsp:cNvSpPr/>
      </dsp:nvSpPr>
      <dsp:spPr>
        <a:xfrm>
          <a:off x="4894463" y="1686143"/>
          <a:ext cx="2610802" cy="261080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a:t>Linear Search</a:t>
          </a:r>
        </a:p>
      </dsp:txBody>
      <dsp:txXfrm>
        <a:off x="5692933" y="2360600"/>
        <a:ext cx="1566481" cy="1435941"/>
      </dsp:txXfrm>
    </dsp:sp>
    <dsp:sp modelId="{AF27280D-8639-4F67-914C-1C978BEF005B}">
      <dsp:nvSpPr>
        <dsp:cNvPr id="0" name=""/>
        <dsp:cNvSpPr/>
      </dsp:nvSpPr>
      <dsp:spPr>
        <a:xfrm>
          <a:off x="3010333" y="1686143"/>
          <a:ext cx="2610802" cy="2610802"/>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r>
            <a:rPr lang="en-US" sz="2100" kern="1200"/>
            <a:t>Binary Search</a:t>
          </a:r>
        </a:p>
      </dsp:txBody>
      <dsp:txXfrm>
        <a:off x="3256184" y="2360600"/>
        <a:ext cx="1566481" cy="14359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EC67FF-150F-4466-8B37-D9E3BA5E1A56}">
      <dsp:nvSpPr>
        <dsp:cNvPr id="0" name=""/>
        <dsp:cNvSpPr/>
      </dsp:nvSpPr>
      <dsp:spPr>
        <a:xfrm>
          <a:off x="0" y="303050"/>
          <a:ext cx="10515600" cy="18466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 hash table is a data structure that allows for efficient retrieval of values based on their keys. It works by mapping each key to a unique index in an array, where the corresponding value is stored. When searching for a value, the key is hashed to determine its index, which allows for constant-time access to the value. This makes hash tables ideal for scenarios where fast lookups are required.</a:t>
          </a:r>
        </a:p>
      </dsp:txBody>
      <dsp:txXfrm>
        <a:off x="90148" y="393198"/>
        <a:ext cx="10335304" cy="1666402"/>
      </dsp:txXfrm>
    </dsp:sp>
    <dsp:sp modelId="{F0771D01-8BEA-49C4-9C9E-2F8CED13F024}">
      <dsp:nvSpPr>
        <dsp:cNvPr id="0" name=""/>
        <dsp:cNvSpPr/>
      </dsp:nvSpPr>
      <dsp:spPr>
        <a:xfrm>
          <a:off x="0" y="2201589"/>
          <a:ext cx="10515600" cy="184669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One advantage of using hash tables is their speed. Since they allow for constant-time access to values, they are much faster than linear search or binary search algorithms. Another advantage is their flexibility. Hash tables can be easily resized or modified to accommodate changing data. However, there are also some disadvantages to using hash tables. One potential issue is collisions, where two keys are mapped to the same index. This can lead to slower performance and require additional handling. Additionally, hash tables may not be suitable for all types of data, such as those with complex or non-numeric keys.</a:t>
          </a:r>
        </a:p>
      </dsp:txBody>
      <dsp:txXfrm>
        <a:off x="90148" y="2291737"/>
        <a:ext cx="10335304" cy="1666402"/>
      </dsp:txXfrm>
    </dsp:sp>
  </dsp:spTree>
</dsp:drawing>
</file>

<file path=ppt/diagrams/layout1.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DC3EF-AD0E-4CA2-B61F-E83D592B98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C94AE52-7D7F-4DE7-B034-44727795C0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5A40A2-37A1-47D1-92BD-51C9AFEA5A71}"/>
              </a:ext>
            </a:extLst>
          </p:cNvPr>
          <p:cNvSpPr>
            <a:spLocks noGrp="1"/>
          </p:cNvSpPr>
          <p:nvPr>
            <p:ph type="dt" sz="half" idx="10"/>
          </p:nvPr>
        </p:nvSpPr>
        <p:spPr/>
        <p:txBody>
          <a:bodyPr/>
          <a:lstStyle/>
          <a:p>
            <a:fld id="{CC19E02C-EA86-4F5C-A2D8-79EC2354082A}" type="datetimeFigureOut">
              <a:rPr lang="en-US" smtClean="0"/>
              <a:t>9/21/23</a:t>
            </a:fld>
            <a:endParaRPr lang="en-US"/>
          </a:p>
        </p:txBody>
      </p:sp>
      <p:sp>
        <p:nvSpPr>
          <p:cNvPr id="5" name="Footer Placeholder 4">
            <a:extLst>
              <a:ext uri="{FF2B5EF4-FFF2-40B4-BE49-F238E27FC236}">
                <a16:creationId xmlns:a16="http://schemas.microsoft.com/office/drawing/2014/main" id="{754DF673-1F2E-44EE-B0F2-D588D82D2A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FAFF3-E9B1-4A51-8B40-57788568FD51}"/>
              </a:ext>
            </a:extLst>
          </p:cNvPr>
          <p:cNvSpPr>
            <a:spLocks noGrp="1"/>
          </p:cNvSpPr>
          <p:nvPr>
            <p:ph type="sldNum" sz="quarter" idx="12"/>
          </p:nvPr>
        </p:nvSpPr>
        <p:spPr/>
        <p:txBody>
          <a:bodyPr/>
          <a:lstStyle/>
          <a:p>
            <a:fld id="{E38DFE99-1511-4607-AAA5-91F09AF6CC40}" type="slidenum">
              <a:rPr lang="en-US" smtClean="0"/>
              <a:t>‹#›</a:t>
            </a:fld>
            <a:endParaRPr lang="en-US"/>
          </a:p>
        </p:txBody>
      </p:sp>
    </p:spTree>
    <p:extLst>
      <p:ext uri="{BB962C8B-B14F-4D97-AF65-F5344CB8AC3E}">
        <p14:creationId xmlns:p14="http://schemas.microsoft.com/office/powerpoint/2010/main" val="607209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8C67-EED6-4ABD-9C75-F640DACAA6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FC0AE7-5574-45CD-AFD3-8EAA32B5B5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61241-F72A-48AD-A882-06329E28D42D}"/>
              </a:ext>
            </a:extLst>
          </p:cNvPr>
          <p:cNvSpPr>
            <a:spLocks noGrp="1"/>
          </p:cNvSpPr>
          <p:nvPr>
            <p:ph type="dt" sz="half" idx="10"/>
          </p:nvPr>
        </p:nvSpPr>
        <p:spPr/>
        <p:txBody>
          <a:bodyPr/>
          <a:lstStyle/>
          <a:p>
            <a:fld id="{CC19E02C-EA86-4F5C-A2D8-79EC2354082A}" type="datetimeFigureOut">
              <a:rPr lang="en-US" smtClean="0"/>
              <a:t>9/21/23</a:t>
            </a:fld>
            <a:endParaRPr lang="en-US"/>
          </a:p>
        </p:txBody>
      </p:sp>
      <p:sp>
        <p:nvSpPr>
          <p:cNvPr id="5" name="Footer Placeholder 4">
            <a:extLst>
              <a:ext uri="{FF2B5EF4-FFF2-40B4-BE49-F238E27FC236}">
                <a16:creationId xmlns:a16="http://schemas.microsoft.com/office/drawing/2014/main" id="{341A60B1-E241-45CE-A601-A5A16F8F4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876BB1-BC6C-4B58-A48F-001A529214AA}"/>
              </a:ext>
            </a:extLst>
          </p:cNvPr>
          <p:cNvSpPr>
            <a:spLocks noGrp="1"/>
          </p:cNvSpPr>
          <p:nvPr>
            <p:ph type="sldNum" sz="quarter" idx="12"/>
          </p:nvPr>
        </p:nvSpPr>
        <p:spPr/>
        <p:txBody>
          <a:bodyPr/>
          <a:lstStyle/>
          <a:p>
            <a:fld id="{E38DFE99-1511-4607-AAA5-91F09AF6CC40}" type="slidenum">
              <a:rPr lang="en-US" smtClean="0"/>
              <a:t>‹#›</a:t>
            </a:fld>
            <a:endParaRPr lang="en-US"/>
          </a:p>
        </p:txBody>
      </p:sp>
    </p:spTree>
    <p:extLst>
      <p:ext uri="{BB962C8B-B14F-4D97-AF65-F5344CB8AC3E}">
        <p14:creationId xmlns:p14="http://schemas.microsoft.com/office/powerpoint/2010/main" val="1562801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3B744F-F76F-4A4C-AC75-B0D9A71A8BC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CB0001-9A65-46DC-B127-03CE27A3F4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F313B-DB78-4885-8690-BAB25976F991}"/>
              </a:ext>
            </a:extLst>
          </p:cNvPr>
          <p:cNvSpPr>
            <a:spLocks noGrp="1"/>
          </p:cNvSpPr>
          <p:nvPr>
            <p:ph type="dt" sz="half" idx="10"/>
          </p:nvPr>
        </p:nvSpPr>
        <p:spPr/>
        <p:txBody>
          <a:bodyPr/>
          <a:lstStyle/>
          <a:p>
            <a:fld id="{CC19E02C-EA86-4F5C-A2D8-79EC2354082A}" type="datetimeFigureOut">
              <a:rPr lang="en-US" smtClean="0"/>
              <a:t>9/21/23</a:t>
            </a:fld>
            <a:endParaRPr lang="en-US"/>
          </a:p>
        </p:txBody>
      </p:sp>
      <p:sp>
        <p:nvSpPr>
          <p:cNvPr id="5" name="Footer Placeholder 4">
            <a:extLst>
              <a:ext uri="{FF2B5EF4-FFF2-40B4-BE49-F238E27FC236}">
                <a16:creationId xmlns:a16="http://schemas.microsoft.com/office/drawing/2014/main" id="{4633FA48-A785-4358-A32A-7A0F02E97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C17D2-8F5F-436B-8992-52A7EBA7878B}"/>
              </a:ext>
            </a:extLst>
          </p:cNvPr>
          <p:cNvSpPr>
            <a:spLocks noGrp="1"/>
          </p:cNvSpPr>
          <p:nvPr>
            <p:ph type="sldNum" sz="quarter" idx="12"/>
          </p:nvPr>
        </p:nvSpPr>
        <p:spPr/>
        <p:txBody>
          <a:bodyPr/>
          <a:lstStyle/>
          <a:p>
            <a:fld id="{E38DFE99-1511-4607-AAA5-91F09AF6CC40}" type="slidenum">
              <a:rPr lang="en-US" smtClean="0"/>
              <a:t>‹#›</a:t>
            </a:fld>
            <a:endParaRPr lang="en-US"/>
          </a:p>
        </p:txBody>
      </p:sp>
    </p:spTree>
    <p:extLst>
      <p:ext uri="{BB962C8B-B14F-4D97-AF65-F5344CB8AC3E}">
        <p14:creationId xmlns:p14="http://schemas.microsoft.com/office/powerpoint/2010/main" val="207491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704E2-AA74-4583-B8E5-82F7E43A9B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376E1E-F972-441D-A2A3-C8BCB93AC5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998070-FF0A-46BC-ABDA-423C423B3A11}"/>
              </a:ext>
            </a:extLst>
          </p:cNvPr>
          <p:cNvSpPr>
            <a:spLocks noGrp="1"/>
          </p:cNvSpPr>
          <p:nvPr>
            <p:ph type="dt" sz="half" idx="10"/>
          </p:nvPr>
        </p:nvSpPr>
        <p:spPr/>
        <p:txBody>
          <a:bodyPr/>
          <a:lstStyle/>
          <a:p>
            <a:fld id="{CC19E02C-EA86-4F5C-A2D8-79EC2354082A}" type="datetimeFigureOut">
              <a:rPr lang="en-US" smtClean="0"/>
              <a:t>9/21/23</a:t>
            </a:fld>
            <a:endParaRPr lang="en-US"/>
          </a:p>
        </p:txBody>
      </p:sp>
      <p:sp>
        <p:nvSpPr>
          <p:cNvPr id="5" name="Footer Placeholder 4">
            <a:extLst>
              <a:ext uri="{FF2B5EF4-FFF2-40B4-BE49-F238E27FC236}">
                <a16:creationId xmlns:a16="http://schemas.microsoft.com/office/drawing/2014/main" id="{D65B92D1-E84B-4117-994D-1EE1E53A88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2A2DA6-54FC-4AC4-9B85-F41B2BF236A7}"/>
              </a:ext>
            </a:extLst>
          </p:cNvPr>
          <p:cNvSpPr>
            <a:spLocks noGrp="1"/>
          </p:cNvSpPr>
          <p:nvPr>
            <p:ph type="sldNum" sz="quarter" idx="12"/>
          </p:nvPr>
        </p:nvSpPr>
        <p:spPr/>
        <p:txBody>
          <a:bodyPr/>
          <a:lstStyle/>
          <a:p>
            <a:fld id="{E38DFE99-1511-4607-AAA5-91F09AF6CC40}" type="slidenum">
              <a:rPr lang="en-US" smtClean="0"/>
              <a:t>‹#›</a:t>
            </a:fld>
            <a:endParaRPr lang="en-US"/>
          </a:p>
        </p:txBody>
      </p:sp>
    </p:spTree>
    <p:extLst>
      <p:ext uri="{BB962C8B-B14F-4D97-AF65-F5344CB8AC3E}">
        <p14:creationId xmlns:p14="http://schemas.microsoft.com/office/powerpoint/2010/main" val="404813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5E6FC-3AC4-4345-81AE-AAEF20C945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265303-25A9-4FCC-AA2A-487E66E919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987D0B-E921-4238-ADC3-2D5030124509}"/>
              </a:ext>
            </a:extLst>
          </p:cNvPr>
          <p:cNvSpPr>
            <a:spLocks noGrp="1"/>
          </p:cNvSpPr>
          <p:nvPr>
            <p:ph type="dt" sz="half" idx="10"/>
          </p:nvPr>
        </p:nvSpPr>
        <p:spPr/>
        <p:txBody>
          <a:bodyPr/>
          <a:lstStyle/>
          <a:p>
            <a:fld id="{CC19E02C-EA86-4F5C-A2D8-79EC2354082A}" type="datetimeFigureOut">
              <a:rPr lang="en-US" smtClean="0"/>
              <a:t>9/21/23</a:t>
            </a:fld>
            <a:endParaRPr lang="en-US"/>
          </a:p>
        </p:txBody>
      </p:sp>
      <p:sp>
        <p:nvSpPr>
          <p:cNvPr id="5" name="Footer Placeholder 4">
            <a:extLst>
              <a:ext uri="{FF2B5EF4-FFF2-40B4-BE49-F238E27FC236}">
                <a16:creationId xmlns:a16="http://schemas.microsoft.com/office/drawing/2014/main" id="{D557AE18-1487-4AAE-9CCC-D3023460F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ECAB8-4FBE-47DD-A5B0-BD9918966305}"/>
              </a:ext>
            </a:extLst>
          </p:cNvPr>
          <p:cNvSpPr>
            <a:spLocks noGrp="1"/>
          </p:cNvSpPr>
          <p:nvPr>
            <p:ph type="sldNum" sz="quarter" idx="12"/>
          </p:nvPr>
        </p:nvSpPr>
        <p:spPr/>
        <p:txBody>
          <a:bodyPr/>
          <a:lstStyle/>
          <a:p>
            <a:fld id="{E38DFE99-1511-4607-AAA5-91F09AF6CC40}" type="slidenum">
              <a:rPr lang="en-US" smtClean="0"/>
              <a:t>‹#›</a:t>
            </a:fld>
            <a:endParaRPr lang="en-US"/>
          </a:p>
        </p:txBody>
      </p:sp>
    </p:spTree>
    <p:extLst>
      <p:ext uri="{BB962C8B-B14F-4D97-AF65-F5344CB8AC3E}">
        <p14:creationId xmlns:p14="http://schemas.microsoft.com/office/powerpoint/2010/main" val="2898856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F5260-DF8E-4CE0-9D5D-5517AE0C6A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CE2F66-C5EC-41B5-BDDD-808654CFCA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A312F7-0A5A-45FC-83F9-D60E83175C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C0FE3C-594D-4244-BF2A-E10A8BADC481}"/>
              </a:ext>
            </a:extLst>
          </p:cNvPr>
          <p:cNvSpPr>
            <a:spLocks noGrp="1"/>
          </p:cNvSpPr>
          <p:nvPr>
            <p:ph type="dt" sz="half" idx="10"/>
          </p:nvPr>
        </p:nvSpPr>
        <p:spPr/>
        <p:txBody>
          <a:bodyPr/>
          <a:lstStyle/>
          <a:p>
            <a:fld id="{CC19E02C-EA86-4F5C-A2D8-79EC2354082A}" type="datetimeFigureOut">
              <a:rPr lang="en-US" smtClean="0"/>
              <a:t>9/21/23</a:t>
            </a:fld>
            <a:endParaRPr lang="en-US"/>
          </a:p>
        </p:txBody>
      </p:sp>
      <p:sp>
        <p:nvSpPr>
          <p:cNvPr id="6" name="Footer Placeholder 5">
            <a:extLst>
              <a:ext uri="{FF2B5EF4-FFF2-40B4-BE49-F238E27FC236}">
                <a16:creationId xmlns:a16="http://schemas.microsoft.com/office/drawing/2014/main" id="{E9ADB533-4EAA-4D48-AC76-A0A0EC5799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21C262-E0CE-416C-83F5-11D6B62E7005}"/>
              </a:ext>
            </a:extLst>
          </p:cNvPr>
          <p:cNvSpPr>
            <a:spLocks noGrp="1"/>
          </p:cNvSpPr>
          <p:nvPr>
            <p:ph type="sldNum" sz="quarter" idx="12"/>
          </p:nvPr>
        </p:nvSpPr>
        <p:spPr/>
        <p:txBody>
          <a:bodyPr/>
          <a:lstStyle/>
          <a:p>
            <a:fld id="{E38DFE99-1511-4607-AAA5-91F09AF6CC40}" type="slidenum">
              <a:rPr lang="en-US" smtClean="0"/>
              <a:t>‹#›</a:t>
            </a:fld>
            <a:endParaRPr lang="en-US"/>
          </a:p>
        </p:txBody>
      </p:sp>
    </p:spTree>
    <p:extLst>
      <p:ext uri="{BB962C8B-B14F-4D97-AF65-F5344CB8AC3E}">
        <p14:creationId xmlns:p14="http://schemas.microsoft.com/office/powerpoint/2010/main" val="192797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67893-D100-451F-A1A5-2990290045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D78F20-F8C5-416F-9054-74D9B90E10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7CF13B-97D4-4EB0-B310-C40E01D85C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EFBC64-E808-4060-B703-0B85E94860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C532D6-726B-4F5C-B6A5-72F9E2EDAF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0B23ED-066F-49E8-BA7F-0A6B3F7B1A05}"/>
              </a:ext>
            </a:extLst>
          </p:cNvPr>
          <p:cNvSpPr>
            <a:spLocks noGrp="1"/>
          </p:cNvSpPr>
          <p:nvPr>
            <p:ph type="dt" sz="half" idx="10"/>
          </p:nvPr>
        </p:nvSpPr>
        <p:spPr/>
        <p:txBody>
          <a:bodyPr/>
          <a:lstStyle/>
          <a:p>
            <a:fld id="{CC19E02C-EA86-4F5C-A2D8-79EC2354082A}" type="datetimeFigureOut">
              <a:rPr lang="en-US" smtClean="0"/>
              <a:t>9/21/23</a:t>
            </a:fld>
            <a:endParaRPr lang="en-US"/>
          </a:p>
        </p:txBody>
      </p:sp>
      <p:sp>
        <p:nvSpPr>
          <p:cNvPr id="8" name="Footer Placeholder 7">
            <a:extLst>
              <a:ext uri="{FF2B5EF4-FFF2-40B4-BE49-F238E27FC236}">
                <a16:creationId xmlns:a16="http://schemas.microsoft.com/office/drawing/2014/main" id="{E08202B7-7E72-4743-91EF-3906771A0CE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6F18376-F405-4591-9228-947E3A773922}"/>
              </a:ext>
            </a:extLst>
          </p:cNvPr>
          <p:cNvSpPr>
            <a:spLocks noGrp="1"/>
          </p:cNvSpPr>
          <p:nvPr>
            <p:ph type="sldNum" sz="quarter" idx="12"/>
          </p:nvPr>
        </p:nvSpPr>
        <p:spPr/>
        <p:txBody>
          <a:bodyPr/>
          <a:lstStyle/>
          <a:p>
            <a:fld id="{E38DFE99-1511-4607-AAA5-91F09AF6CC40}" type="slidenum">
              <a:rPr lang="en-US" smtClean="0"/>
              <a:t>‹#›</a:t>
            </a:fld>
            <a:endParaRPr lang="en-US"/>
          </a:p>
        </p:txBody>
      </p:sp>
    </p:spTree>
    <p:extLst>
      <p:ext uri="{BB962C8B-B14F-4D97-AF65-F5344CB8AC3E}">
        <p14:creationId xmlns:p14="http://schemas.microsoft.com/office/powerpoint/2010/main" val="375105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0883-66A0-4CEC-8657-7C0A003EF9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ABB0F6-4199-412F-A982-C854065ECB1D}"/>
              </a:ext>
            </a:extLst>
          </p:cNvPr>
          <p:cNvSpPr>
            <a:spLocks noGrp="1"/>
          </p:cNvSpPr>
          <p:nvPr>
            <p:ph type="dt" sz="half" idx="10"/>
          </p:nvPr>
        </p:nvSpPr>
        <p:spPr/>
        <p:txBody>
          <a:bodyPr/>
          <a:lstStyle/>
          <a:p>
            <a:fld id="{CC19E02C-EA86-4F5C-A2D8-79EC2354082A}" type="datetimeFigureOut">
              <a:rPr lang="en-US" smtClean="0"/>
              <a:t>9/21/23</a:t>
            </a:fld>
            <a:endParaRPr lang="en-US"/>
          </a:p>
        </p:txBody>
      </p:sp>
      <p:sp>
        <p:nvSpPr>
          <p:cNvPr id="4" name="Footer Placeholder 3">
            <a:extLst>
              <a:ext uri="{FF2B5EF4-FFF2-40B4-BE49-F238E27FC236}">
                <a16:creationId xmlns:a16="http://schemas.microsoft.com/office/drawing/2014/main" id="{66F64857-7F1E-4C85-B7C5-CC2C2022867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8344E3-5C8A-44A2-AE21-3A7D9A372CB7}"/>
              </a:ext>
            </a:extLst>
          </p:cNvPr>
          <p:cNvSpPr>
            <a:spLocks noGrp="1"/>
          </p:cNvSpPr>
          <p:nvPr>
            <p:ph type="sldNum" sz="quarter" idx="12"/>
          </p:nvPr>
        </p:nvSpPr>
        <p:spPr/>
        <p:txBody>
          <a:bodyPr/>
          <a:lstStyle/>
          <a:p>
            <a:fld id="{E38DFE99-1511-4607-AAA5-91F09AF6CC40}" type="slidenum">
              <a:rPr lang="en-US" smtClean="0"/>
              <a:t>‹#›</a:t>
            </a:fld>
            <a:endParaRPr lang="en-US"/>
          </a:p>
        </p:txBody>
      </p:sp>
    </p:spTree>
    <p:extLst>
      <p:ext uri="{BB962C8B-B14F-4D97-AF65-F5344CB8AC3E}">
        <p14:creationId xmlns:p14="http://schemas.microsoft.com/office/powerpoint/2010/main" val="3668532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259F26-7EC1-4207-87DC-B24C6CBD2A4B}"/>
              </a:ext>
            </a:extLst>
          </p:cNvPr>
          <p:cNvSpPr>
            <a:spLocks noGrp="1"/>
          </p:cNvSpPr>
          <p:nvPr>
            <p:ph type="dt" sz="half" idx="10"/>
          </p:nvPr>
        </p:nvSpPr>
        <p:spPr/>
        <p:txBody>
          <a:bodyPr/>
          <a:lstStyle/>
          <a:p>
            <a:fld id="{CC19E02C-EA86-4F5C-A2D8-79EC2354082A}" type="datetimeFigureOut">
              <a:rPr lang="en-US" smtClean="0"/>
              <a:t>9/21/23</a:t>
            </a:fld>
            <a:endParaRPr lang="en-US"/>
          </a:p>
        </p:txBody>
      </p:sp>
      <p:sp>
        <p:nvSpPr>
          <p:cNvPr id="3" name="Footer Placeholder 2">
            <a:extLst>
              <a:ext uri="{FF2B5EF4-FFF2-40B4-BE49-F238E27FC236}">
                <a16:creationId xmlns:a16="http://schemas.microsoft.com/office/drawing/2014/main" id="{FFC10EA9-ED32-42B7-A850-9F5CF9BFAD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EE53E6-ED08-41C8-9F6E-417FE801C384}"/>
              </a:ext>
            </a:extLst>
          </p:cNvPr>
          <p:cNvSpPr>
            <a:spLocks noGrp="1"/>
          </p:cNvSpPr>
          <p:nvPr>
            <p:ph type="sldNum" sz="quarter" idx="12"/>
          </p:nvPr>
        </p:nvSpPr>
        <p:spPr/>
        <p:txBody>
          <a:bodyPr/>
          <a:lstStyle/>
          <a:p>
            <a:fld id="{E38DFE99-1511-4607-AAA5-91F09AF6CC40}" type="slidenum">
              <a:rPr lang="en-US" smtClean="0"/>
              <a:t>‹#›</a:t>
            </a:fld>
            <a:endParaRPr lang="en-US"/>
          </a:p>
        </p:txBody>
      </p:sp>
    </p:spTree>
    <p:extLst>
      <p:ext uri="{BB962C8B-B14F-4D97-AF65-F5344CB8AC3E}">
        <p14:creationId xmlns:p14="http://schemas.microsoft.com/office/powerpoint/2010/main" val="2213713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10D4-D1DC-4D33-A126-7C6F3E020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4050DC-16DD-4F36-B8FF-31709D5ADC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FF47BE-B786-4D95-92A0-B11A62124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8C4F7-DCB9-478D-BADC-8B518736B18F}"/>
              </a:ext>
            </a:extLst>
          </p:cNvPr>
          <p:cNvSpPr>
            <a:spLocks noGrp="1"/>
          </p:cNvSpPr>
          <p:nvPr>
            <p:ph type="dt" sz="half" idx="10"/>
          </p:nvPr>
        </p:nvSpPr>
        <p:spPr/>
        <p:txBody>
          <a:bodyPr/>
          <a:lstStyle/>
          <a:p>
            <a:fld id="{CC19E02C-EA86-4F5C-A2D8-79EC2354082A}" type="datetimeFigureOut">
              <a:rPr lang="en-US" smtClean="0"/>
              <a:t>9/21/23</a:t>
            </a:fld>
            <a:endParaRPr lang="en-US"/>
          </a:p>
        </p:txBody>
      </p:sp>
      <p:sp>
        <p:nvSpPr>
          <p:cNvPr id="6" name="Footer Placeholder 5">
            <a:extLst>
              <a:ext uri="{FF2B5EF4-FFF2-40B4-BE49-F238E27FC236}">
                <a16:creationId xmlns:a16="http://schemas.microsoft.com/office/drawing/2014/main" id="{C82BB231-2000-491E-8AD2-4C2B5F897D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00B79-B704-4C8B-88EB-76DEC551F7C6}"/>
              </a:ext>
            </a:extLst>
          </p:cNvPr>
          <p:cNvSpPr>
            <a:spLocks noGrp="1"/>
          </p:cNvSpPr>
          <p:nvPr>
            <p:ph type="sldNum" sz="quarter" idx="12"/>
          </p:nvPr>
        </p:nvSpPr>
        <p:spPr/>
        <p:txBody>
          <a:bodyPr/>
          <a:lstStyle/>
          <a:p>
            <a:fld id="{E38DFE99-1511-4607-AAA5-91F09AF6CC40}" type="slidenum">
              <a:rPr lang="en-US" smtClean="0"/>
              <a:t>‹#›</a:t>
            </a:fld>
            <a:endParaRPr lang="en-US"/>
          </a:p>
        </p:txBody>
      </p:sp>
    </p:spTree>
    <p:extLst>
      <p:ext uri="{BB962C8B-B14F-4D97-AF65-F5344CB8AC3E}">
        <p14:creationId xmlns:p14="http://schemas.microsoft.com/office/powerpoint/2010/main" val="951203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D0BF3-3307-4726-A706-319DA66B4A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B7CA5D2-2AE2-4E8E-AAB4-EF3B864FDA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C30337-A3FA-4414-943A-ECFC8F0314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5FAA63-5E64-4517-A39B-0F980F4D888F}"/>
              </a:ext>
            </a:extLst>
          </p:cNvPr>
          <p:cNvSpPr>
            <a:spLocks noGrp="1"/>
          </p:cNvSpPr>
          <p:nvPr>
            <p:ph type="dt" sz="half" idx="10"/>
          </p:nvPr>
        </p:nvSpPr>
        <p:spPr/>
        <p:txBody>
          <a:bodyPr/>
          <a:lstStyle/>
          <a:p>
            <a:fld id="{CC19E02C-EA86-4F5C-A2D8-79EC2354082A}" type="datetimeFigureOut">
              <a:rPr lang="en-US" smtClean="0"/>
              <a:t>9/21/23</a:t>
            </a:fld>
            <a:endParaRPr lang="en-US"/>
          </a:p>
        </p:txBody>
      </p:sp>
      <p:sp>
        <p:nvSpPr>
          <p:cNvPr id="6" name="Footer Placeholder 5">
            <a:extLst>
              <a:ext uri="{FF2B5EF4-FFF2-40B4-BE49-F238E27FC236}">
                <a16:creationId xmlns:a16="http://schemas.microsoft.com/office/drawing/2014/main" id="{18731EE7-8133-4DAB-8F5D-FC079DCD56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B89B9-5A4F-4928-B2CC-03D611ABE87F}"/>
              </a:ext>
            </a:extLst>
          </p:cNvPr>
          <p:cNvSpPr>
            <a:spLocks noGrp="1"/>
          </p:cNvSpPr>
          <p:nvPr>
            <p:ph type="sldNum" sz="quarter" idx="12"/>
          </p:nvPr>
        </p:nvSpPr>
        <p:spPr/>
        <p:txBody>
          <a:bodyPr/>
          <a:lstStyle/>
          <a:p>
            <a:fld id="{E38DFE99-1511-4607-AAA5-91F09AF6CC40}" type="slidenum">
              <a:rPr lang="en-US" smtClean="0"/>
              <a:t>‹#›</a:t>
            </a:fld>
            <a:endParaRPr lang="en-US"/>
          </a:p>
        </p:txBody>
      </p:sp>
    </p:spTree>
    <p:extLst>
      <p:ext uri="{BB962C8B-B14F-4D97-AF65-F5344CB8AC3E}">
        <p14:creationId xmlns:p14="http://schemas.microsoft.com/office/powerpoint/2010/main" val="28043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561134-8394-4583-BB00-4079597CA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C5FAA4-E868-4DB4-AC08-FFF8B93E67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9744B-853F-4FA7-8332-460B7F0C67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9E02C-EA86-4F5C-A2D8-79EC2354082A}" type="datetimeFigureOut">
              <a:rPr lang="en-US" smtClean="0"/>
              <a:t>9/21/23</a:t>
            </a:fld>
            <a:endParaRPr lang="en-US"/>
          </a:p>
        </p:txBody>
      </p:sp>
      <p:sp>
        <p:nvSpPr>
          <p:cNvPr id="5" name="Footer Placeholder 4">
            <a:extLst>
              <a:ext uri="{FF2B5EF4-FFF2-40B4-BE49-F238E27FC236}">
                <a16:creationId xmlns:a16="http://schemas.microsoft.com/office/drawing/2014/main" id="{F22C46D6-B63D-4703-B0A5-3EEF9C6E2A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336284D-3DF6-4065-9A13-34CADE4BB0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8DFE99-1511-4607-AAA5-91F09AF6CC40}" type="slidenum">
              <a:rPr lang="en-US" smtClean="0"/>
              <a:t>‹#›</a:t>
            </a:fld>
            <a:endParaRPr lang="en-US"/>
          </a:p>
        </p:txBody>
      </p:sp>
    </p:spTree>
    <p:extLst>
      <p:ext uri="{BB962C8B-B14F-4D97-AF65-F5344CB8AC3E}">
        <p14:creationId xmlns:p14="http://schemas.microsoft.com/office/powerpoint/2010/main" val="4972320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D2904-9ED1-150E-1016-E217A8B57EA3}"/>
              </a:ext>
            </a:extLst>
          </p:cNvPr>
          <p:cNvSpPr>
            <a:spLocks noGrp="1"/>
          </p:cNvSpPr>
          <p:nvPr>
            <p:ph type="title"/>
          </p:nvPr>
        </p:nvSpPr>
        <p:spPr/>
        <p:txBody>
          <a:bodyPr>
            <a:normAutofit/>
          </a:bodyPr>
          <a:lstStyle/>
          <a:p>
            <a:pPr algn="ctr"/>
            <a:r>
              <a:rPr lang="en-US" sz="4800" b="1" i="0" u="sng" strike="noStrike" dirty="0">
                <a:solidFill>
                  <a:srgbClr val="7030A0"/>
                </a:solidFill>
                <a:effectLst/>
                <a:latin typeface="Calibri Light" panose="020F0302020204030204" pitchFamily="34" charset="0"/>
              </a:rPr>
              <a:t>Team Members</a:t>
            </a:r>
            <a:r>
              <a:rPr lang="en-US" sz="4800" b="0" i="0" u="sng" dirty="0">
                <a:solidFill>
                  <a:srgbClr val="7030A0"/>
                </a:solidFill>
                <a:effectLst/>
                <a:latin typeface="Calibri Light" panose="020F0302020204030204" pitchFamily="34" charset="0"/>
              </a:rPr>
              <a:t>​</a:t>
            </a:r>
            <a:endParaRPr lang="en-BD" sz="8800" u="sng" dirty="0"/>
          </a:p>
        </p:txBody>
      </p:sp>
      <p:sp>
        <p:nvSpPr>
          <p:cNvPr id="3" name="Content Placeholder 2">
            <a:extLst>
              <a:ext uri="{FF2B5EF4-FFF2-40B4-BE49-F238E27FC236}">
                <a16:creationId xmlns:a16="http://schemas.microsoft.com/office/drawing/2014/main" id="{C68342CD-578B-721D-56C4-F392C1E819E4}"/>
              </a:ext>
            </a:extLst>
          </p:cNvPr>
          <p:cNvSpPr>
            <a:spLocks noGrp="1"/>
          </p:cNvSpPr>
          <p:nvPr>
            <p:ph idx="1"/>
          </p:nvPr>
        </p:nvSpPr>
        <p:spPr>
          <a:xfrm>
            <a:off x="2490952" y="2469931"/>
            <a:ext cx="8862848" cy="3707032"/>
          </a:xfrm>
        </p:spPr>
        <p:txBody>
          <a:bodyPr>
            <a:normAutofit/>
          </a:bodyPr>
          <a:lstStyle/>
          <a:p>
            <a:pPr rtl="0" fontAlgn="base">
              <a:buFont typeface="Wingdings" pitchFamily="2" charset="2"/>
              <a:buChar char="v"/>
            </a:pPr>
            <a:endParaRPr lang="en-US" dirty="0">
              <a:solidFill>
                <a:srgbClr val="444444"/>
              </a:solidFill>
              <a:latin typeface="Calibri" panose="020F0502020204030204" pitchFamily="34" charset="0"/>
            </a:endParaRPr>
          </a:p>
          <a:p>
            <a:pPr rtl="0" fontAlgn="base">
              <a:buFont typeface="Wingdings" pitchFamily="2" charset="2"/>
              <a:buChar char="v"/>
            </a:pPr>
            <a:r>
              <a:rPr lang="en-US" b="0" i="0" dirty="0">
                <a:solidFill>
                  <a:srgbClr val="444444"/>
                </a:solidFill>
                <a:effectLst/>
                <a:latin typeface="Calibri" panose="020F0502020204030204" pitchFamily="34" charset="0"/>
              </a:rPr>
              <a:t>Tamanna </a:t>
            </a:r>
            <a:r>
              <a:rPr lang="en-US" b="0" i="0" dirty="0" err="1">
                <a:solidFill>
                  <a:srgbClr val="444444"/>
                </a:solidFill>
                <a:effectLst/>
                <a:latin typeface="Calibri" panose="020F0502020204030204" pitchFamily="34" charset="0"/>
              </a:rPr>
              <a:t>Akter</a:t>
            </a:r>
            <a:r>
              <a:rPr lang="en-US" b="0" i="0" dirty="0">
                <a:solidFill>
                  <a:srgbClr val="444444"/>
                </a:solidFill>
                <a:effectLst/>
                <a:latin typeface="Calibri" panose="020F0502020204030204" pitchFamily="34" charset="0"/>
              </a:rPr>
              <a:t>(221-15-5298)​</a:t>
            </a:r>
            <a:endParaRPr lang="en-US" sz="4000" b="0" i="0" dirty="0">
              <a:solidFill>
                <a:srgbClr val="444444"/>
              </a:solidFill>
              <a:effectLst/>
              <a:latin typeface="Arial" panose="020B0604020202020204" pitchFamily="34" charset="0"/>
            </a:endParaRPr>
          </a:p>
          <a:p>
            <a:pPr rtl="0" fontAlgn="base">
              <a:buFont typeface="Wingdings" pitchFamily="2" charset="2"/>
              <a:buChar char="v"/>
            </a:pPr>
            <a:r>
              <a:rPr lang="en-US" b="0" i="0" dirty="0" err="1">
                <a:solidFill>
                  <a:srgbClr val="444444"/>
                </a:solidFill>
                <a:effectLst/>
                <a:latin typeface="Calibri" panose="020F0502020204030204" pitchFamily="34" charset="0"/>
              </a:rPr>
              <a:t>Rabeya</a:t>
            </a:r>
            <a:r>
              <a:rPr lang="en-US" b="0" i="0" dirty="0">
                <a:solidFill>
                  <a:srgbClr val="444444"/>
                </a:solidFill>
                <a:effectLst/>
                <a:latin typeface="Calibri" panose="020F0502020204030204" pitchFamily="34" charset="0"/>
              </a:rPr>
              <a:t> Islam Nupur(221-15-5576)​</a:t>
            </a:r>
            <a:endParaRPr lang="en-US" sz="4000" b="0" i="0" dirty="0">
              <a:solidFill>
                <a:srgbClr val="444444"/>
              </a:solidFill>
              <a:effectLst/>
              <a:latin typeface="Arial" panose="020B0604020202020204" pitchFamily="34" charset="0"/>
            </a:endParaRPr>
          </a:p>
          <a:p>
            <a:pPr rtl="0" fontAlgn="base">
              <a:buFont typeface="Wingdings" pitchFamily="2" charset="2"/>
              <a:buChar char="v"/>
            </a:pPr>
            <a:r>
              <a:rPr lang="en-US" b="0" i="0" dirty="0" err="1">
                <a:solidFill>
                  <a:srgbClr val="444444"/>
                </a:solidFill>
                <a:effectLst/>
                <a:latin typeface="Calibri" panose="020F0502020204030204" pitchFamily="34" charset="0"/>
              </a:rPr>
              <a:t>Mehezabin</a:t>
            </a:r>
            <a:r>
              <a:rPr lang="en-US" b="0" i="0" dirty="0">
                <a:solidFill>
                  <a:srgbClr val="444444"/>
                </a:solidFill>
                <a:effectLst/>
                <a:latin typeface="Calibri" panose="020F0502020204030204" pitchFamily="34" charset="0"/>
              </a:rPr>
              <a:t> </a:t>
            </a:r>
            <a:r>
              <a:rPr lang="en-US" b="0" i="0" dirty="0" err="1">
                <a:solidFill>
                  <a:srgbClr val="444444"/>
                </a:solidFill>
                <a:effectLst/>
                <a:latin typeface="Calibri" panose="020F0502020204030204" pitchFamily="34" charset="0"/>
              </a:rPr>
              <a:t>Nawer</a:t>
            </a:r>
            <a:r>
              <a:rPr lang="en-US" b="0" i="0" dirty="0">
                <a:solidFill>
                  <a:srgbClr val="444444"/>
                </a:solidFill>
                <a:effectLst/>
                <a:latin typeface="Calibri" panose="020F0502020204030204" pitchFamily="34" charset="0"/>
              </a:rPr>
              <a:t>(221-15-4688)​</a:t>
            </a:r>
            <a:endParaRPr lang="en-US" sz="4000" b="0" i="0" dirty="0">
              <a:solidFill>
                <a:srgbClr val="444444"/>
              </a:solidFill>
              <a:effectLst/>
              <a:latin typeface="Arial" panose="020B0604020202020204" pitchFamily="34" charset="0"/>
            </a:endParaRPr>
          </a:p>
          <a:p>
            <a:pPr rtl="0" fontAlgn="base">
              <a:buFont typeface="Wingdings" pitchFamily="2" charset="2"/>
              <a:buChar char="v"/>
            </a:pPr>
            <a:r>
              <a:rPr lang="en-US" b="0" i="0" dirty="0" err="1">
                <a:solidFill>
                  <a:srgbClr val="444444"/>
                </a:solidFill>
                <a:effectLst/>
                <a:latin typeface="Calibri" panose="020F0502020204030204" pitchFamily="34" charset="0"/>
              </a:rPr>
              <a:t>Fariha</a:t>
            </a:r>
            <a:r>
              <a:rPr lang="en-US" b="0" i="0" dirty="0">
                <a:solidFill>
                  <a:srgbClr val="444444"/>
                </a:solidFill>
                <a:effectLst/>
                <a:latin typeface="Calibri" panose="020F0502020204030204" pitchFamily="34" charset="0"/>
              </a:rPr>
              <a:t> Mostafa Nishat(221-15-4873)​</a:t>
            </a:r>
            <a:endParaRPr lang="en-US" sz="4000" b="0" i="0" dirty="0">
              <a:solidFill>
                <a:srgbClr val="444444"/>
              </a:solidFill>
              <a:effectLst/>
              <a:latin typeface="Arial" panose="020B0604020202020204" pitchFamily="34" charset="0"/>
            </a:endParaRPr>
          </a:p>
          <a:p>
            <a:pPr algn="ctr"/>
            <a:endParaRPr lang="en-BD" sz="4000" dirty="0"/>
          </a:p>
        </p:txBody>
      </p:sp>
    </p:spTree>
    <p:extLst>
      <p:ext uri="{BB962C8B-B14F-4D97-AF65-F5344CB8AC3E}">
        <p14:creationId xmlns:p14="http://schemas.microsoft.com/office/powerpoint/2010/main" val="3908688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FBE856-6E41-446F-9040-6D6B0DE41195}"/>
              </a:ext>
            </a:extLst>
          </p:cNvPr>
          <p:cNvSpPr txBox="1"/>
          <p:nvPr/>
        </p:nvSpPr>
        <p:spPr>
          <a:xfrm>
            <a:off x="1021288" y="1135067"/>
            <a:ext cx="6094070" cy="4893647"/>
          </a:xfrm>
          <a:prstGeom prst="rect">
            <a:avLst/>
          </a:prstGeom>
          <a:solidFill>
            <a:schemeClr val="accent5">
              <a:lumMod val="40000"/>
              <a:lumOff val="60000"/>
            </a:schemeClr>
          </a:solidFill>
        </p:spPr>
        <p:txBody>
          <a:bodyPr wrap="square">
            <a:spAutoFit/>
          </a:bodyPr>
          <a:lstStyle/>
          <a:p>
            <a:r>
              <a:rPr lang="en-US" sz="2400" dirty="0"/>
              <a:t>#include&lt;stdio.h&gt;</a:t>
            </a:r>
          </a:p>
          <a:p>
            <a:r>
              <a:rPr lang="en-US" sz="2400" dirty="0"/>
              <a:t>int main()</a:t>
            </a:r>
          </a:p>
          <a:p>
            <a:r>
              <a:rPr lang="en-US" sz="2400" dirty="0"/>
              <a:t>{</a:t>
            </a:r>
          </a:p>
          <a:p>
            <a:r>
              <a:rPr lang="en-US" sz="2400" dirty="0"/>
              <a:t>    int </a:t>
            </a:r>
            <a:r>
              <a:rPr lang="en-US" sz="2400" dirty="0" err="1"/>
              <a:t>i,j,n,count</a:t>
            </a:r>
            <a:r>
              <a:rPr lang="en-US" sz="2400" dirty="0"/>
              <a:t>;</a:t>
            </a:r>
          </a:p>
          <a:p>
            <a:r>
              <a:rPr lang="en-US" sz="2400" dirty="0"/>
              <a:t>    </a:t>
            </a:r>
            <a:r>
              <a:rPr lang="en-US" sz="2400" dirty="0" err="1"/>
              <a:t>scanf</a:t>
            </a:r>
            <a:r>
              <a:rPr lang="en-US" sz="2400" dirty="0"/>
              <a:t>("%</a:t>
            </a:r>
            <a:r>
              <a:rPr lang="en-US" sz="2400" dirty="0" err="1"/>
              <a:t>d",&amp;n</a:t>
            </a:r>
            <a:r>
              <a:rPr lang="en-US" sz="2400" dirty="0"/>
              <a:t>);</a:t>
            </a:r>
          </a:p>
          <a:p>
            <a:r>
              <a:rPr lang="en-US" sz="2400" dirty="0"/>
              <a:t>     count=0;</a:t>
            </a:r>
          </a:p>
          <a:p>
            <a:r>
              <a:rPr lang="en-US" sz="2400" dirty="0"/>
              <a:t>     for(</a:t>
            </a:r>
            <a:r>
              <a:rPr lang="en-US" sz="2400" dirty="0" err="1"/>
              <a:t>i</a:t>
            </a:r>
            <a:r>
              <a:rPr lang="en-US" sz="2400" dirty="0"/>
              <a:t>=0;i&lt;</a:t>
            </a:r>
            <a:r>
              <a:rPr lang="en-US" sz="2400" dirty="0" err="1"/>
              <a:t>n;i</a:t>
            </a:r>
            <a:r>
              <a:rPr lang="en-US" sz="2400" dirty="0"/>
              <a:t>++){                                  </a:t>
            </a:r>
            <a:r>
              <a:rPr lang="en-US" sz="2000" dirty="0">
                <a:solidFill>
                  <a:srgbClr val="FF0000"/>
                </a:solidFill>
              </a:rPr>
              <a:t>O(n)</a:t>
            </a:r>
          </a:p>
          <a:p>
            <a:r>
              <a:rPr lang="en-US" sz="2400" dirty="0"/>
              <a:t>         for(j=0;j&lt;</a:t>
            </a:r>
            <a:r>
              <a:rPr lang="en-US" sz="2400" dirty="0" err="1"/>
              <a:t>n;j</a:t>
            </a:r>
            <a:r>
              <a:rPr lang="en-US" sz="2400" dirty="0"/>
              <a:t>++){</a:t>
            </a:r>
            <a:r>
              <a:rPr lang="en-US" b="1" dirty="0">
                <a:solidFill>
                  <a:srgbClr val="FF0000"/>
                </a:solidFill>
                <a:latin typeface="Times New Roman" panose="02020603050405020304" pitchFamily="18" charset="0"/>
              </a:rPr>
              <a:t>                                   O(n)</a:t>
            </a:r>
            <a:endParaRPr lang="en-US" sz="2400" dirty="0"/>
          </a:p>
          <a:p>
            <a:r>
              <a:rPr lang="en-US" sz="2400" dirty="0"/>
              <a:t>         count= count+1;</a:t>
            </a:r>
          </a:p>
          <a:p>
            <a:r>
              <a:rPr lang="en-US" sz="2400" dirty="0"/>
              <a:t>     }</a:t>
            </a:r>
          </a:p>
          <a:p>
            <a:r>
              <a:rPr lang="en-US" sz="2400" dirty="0"/>
              <a:t>     }</a:t>
            </a:r>
          </a:p>
          <a:p>
            <a:r>
              <a:rPr lang="en-US" sz="2400" dirty="0"/>
              <a:t>    </a:t>
            </a:r>
            <a:r>
              <a:rPr lang="en-US" sz="2400" dirty="0" err="1"/>
              <a:t>printf</a:t>
            </a:r>
            <a:r>
              <a:rPr lang="en-US" sz="2400" dirty="0"/>
              <a:t>("n=%</a:t>
            </a:r>
            <a:r>
              <a:rPr lang="en-US" sz="2400" dirty="0" err="1"/>
              <a:t>d,count</a:t>
            </a:r>
            <a:r>
              <a:rPr lang="en-US" sz="2400" dirty="0"/>
              <a:t>=%d\n",</a:t>
            </a:r>
            <a:r>
              <a:rPr lang="en-US" sz="2400" dirty="0" err="1"/>
              <a:t>n,count</a:t>
            </a:r>
            <a:r>
              <a:rPr lang="en-US" sz="2400" dirty="0"/>
              <a:t>);</a:t>
            </a:r>
          </a:p>
          <a:p>
            <a:r>
              <a:rPr lang="en-US" sz="2400" dirty="0"/>
              <a:t>}</a:t>
            </a:r>
          </a:p>
        </p:txBody>
      </p:sp>
      <p:sp>
        <p:nvSpPr>
          <p:cNvPr id="4" name="Arrow: Right 3">
            <a:extLst>
              <a:ext uri="{FF2B5EF4-FFF2-40B4-BE49-F238E27FC236}">
                <a16:creationId xmlns:a16="http://schemas.microsoft.com/office/drawing/2014/main" id="{B1AA6049-F365-4E05-94C6-BA07ED668738}"/>
              </a:ext>
            </a:extLst>
          </p:cNvPr>
          <p:cNvSpPr/>
          <p:nvPr/>
        </p:nvSpPr>
        <p:spPr>
          <a:xfrm>
            <a:off x="4196859" y="3460460"/>
            <a:ext cx="1139483" cy="144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0BE7AFB6-C780-4781-BEE5-5A591C7362FC}"/>
              </a:ext>
            </a:extLst>
          </p:cNvPr>
          <p:cNvSpPr/>
          <p:nvPr/>
        </p:nvSpPr>
        <p:spPr>
          <a:xfrm>
            <a:off x="4196860" y="3876822"/>
            <a:ext cx="1139483" cy="1441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6C655781-43E0-4F88-B342-DB2C9B5530AE}"/>
              </a:ext>
            </a:extLst>
          </p:cNvPr>
          <p:cNvSpPr txBox="1"/>
          <p:nvPr/>
        </p:nvSpPr>
        <p:spPr>
          <a:xfrm>
            <a:off x="7695027" y="2533848"/>
            <a:ext cx="4360985" cy="2141612"/>
          </a:xfrm>
          <a:prstGeom prst="rect">
            <a:avLst/>
          </a:prstGeom>
          <a:solidFill>
            <a:schemeClr val="accent5">
              <a:lumMod val="40000"/>
              <a:lumOff val="60000"/>
            </a:schemeClr>
          </a:solidFill>
        </p:spPr>
        <p:txBody>
          <a:bodyPr wrap="square">
            <a:spAutoFit/>
          </a:bodyPr>
          <a:lstStyle/>
          <a:p>
            <a:pPr marL="285750" indent="-285750" algn="ctr" rtl="0">
              <a:spcBef>
                <a:spcPts val="0"/>
              </a:spcBef>
              <a:spcAft>
                <a:spcPts val="0"/>
              </a:spcAft>
              <a:buFont typeface="Wingdings" panose="05000000000000000000" pitchFamily="2" charset="2"/>
              <a:buChar char="§"/>
            </a:pPr>
            <a:r>
              <a:rPr lang="en-US" sz="1800" b="1" i="0" u="none" strike="noStrike" dirty="0">
                <a:effectLst/>
              </a:rPr>
              <a:t> the number of operations required by this loop are</a:t>
            </a:r>
            <a:endParaRPr lang="en-US" b="0" dirty="0">
              <a:effectLst/>
            </a:endParaRPr>
          </a:p>
          <a:p>
            <a:pPr algn="ctr" rtl="0" fontAlgn="base">
              <a:spcBef>
                <a:spcPts val="1840"/>
              </a:spcBef>
              <a:spcAft>
                <a:spcPts val="0"/>
              </a:spcAft>
              <a:buFont typeface="Arial" panose="020B0604020202020204" pitchFamily="34" charset="0"/>
              <a:buChar char="•"/>
            </a:pPr>
            <a:r>
              <a:rPr lang="en-US" sz="2400" b="1" i="0" u="none" strike="noStrike" dirty="0">
                <a:effectLst/>
              </a:rPr>
              <a:t> T(n) = </a:t>
            </a:r>
            <a:r>
              <a:rPr lang="en-US" sz="1800" b="1" i="0" u="none" strike="noStrike" dirty="0">
                <a:effectLst/>
              </a:rPr>
              <a:t>O (n) * O (n)</a:t>
            </a:r>
            <a:endParaRPr lang="en-US" sz="2400" b="1" i="0" u="none" strike="noStrike" dirty="0">
              <a:effectLst/>
            </a:endParaRPr>
          </a:p>
          <a:p>
            <a:pPr algn="ctr" rtl="0">
              <a:spcBef>
                <a:spcPts val="480"/>
              </a:spcBef>
              <a:spcAft>
                <a:spcPts val="0"/>
              </a:spcAft>
            </a:pPr>
            <a:r>
              <a:rPr lang="en-US" sz="1800" b="1" i="0" u="none" strike="noStrike" dirty="0">
                <a:effectLst/>
              </a:rPr>
              <a:t>              =  O (n</a:t>
            </a:r>
            <a:r>
              <a:rPr lang="en-US" sz="1800" b="1" i="0" u="none" strike="noStrike" baseline="30000" dirty="0">
                <a:effectLst/>
              </a:rPr>
              <a:t>2</a:t>
            </a:r>
            <a:r>
              <a:rPr lang="en-US" sz="1800" b="1" i="0" u="none" strike="noStrike" dirty="0">
                <a:effectLst/>
              </a:rPr>
              <a:t>)</a:t>
            </a:r>
            <a:endParaRPr lang="en-US" b="0" dirty="0">
              <a:effectLst/>
            </a:endParaRPr>
          </a:p>
          <a:p>
            <a:br>
              <a:rPr lang="en-US" dirty="0"/>
            </a:br>
            <a:endParaRPr lang="en-US" dirty="0"/>
          </a:p>
        </p:txBody>
      </p:sp>
    </p:spTree>
    <p:extLst>
      <p:ext uri="{BB962C8B-B14F-4D97-AF65-F5344CB8AC3E}">
        <p14:creationId xmlns:p14="http://schemas.microsoft.com/office/powerpoint/2010/main" val="17545840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26B6DDE-BB2E-41D2-A9E0-943601A55993}"/>
              </a:ext>
            </a:extLst>
          </p:cNvPr>
          <p:cNvPicPr>
            <a:picLocks noChangeAspect="1"/>
          </p:cNvPicPr>
          <p:nvPr/>
        </p:nvPicPr>
        <p:blipFill rotWithShape="1">
          <a:blip/>
          <a:srcRect t="10051"/>
          <a:stretch/>
        </p:blipFill>
        <p:spPr>
          <a:xfrm>
            <a:off x="3413475" y="1659987"/>
            <a:ext cx="5699087" cy="4389120"/>
          </a:xfrm>
          <a:prstGeom prst="rect">
            <a:avLst/>
          </a:prstGeom>
        </p:spPr>
      </p:pic>
      <p:sp>
        <p:nvSpPr>
          <p:cNvPr id="6" name="TextBox 5">
            <a:extLst>
              <a:ext uri="{FF2B5EF4-FFF2-40B4-BE49-F238E27FC236}">
                <a16:creationId xmlns:a16="http://schemas.microsoft.com/office/drawing/2014/main" id="{A06DD0AC-39C8-424A-B0D2-CC00779C632F}"/>
              </a:ext>
            </a:extLst>
          </p:cNvPr>
          <p:cNvSpPr txBox="1"/>
          <p:nvPr/>
        </p:nvSpPr>
        <p:spPr>
          <a:xfrm>
            <a:off x="4723227" y="454950"/>
            <a:ext cx="6098344" cy="707886"/>
          </a:xfrm>
          <a:prstGeom prst="rect">
            <a:avLst/>
          </a:prstGeom>
          <a:noFill/>
        </p:spPr>
        <p:txBody>
          <a:bodyPr wrap="square">
            <a:spAutoFit/>
          </a:bodyPr>
          <a:lstStyle/>
          <a:p>
            <a:r>
              <a:rPr lang="en-US" sz="4000" b="1" i="0" u="sng" dirty="0">
                <a:solidFill>
                  <a:schemeClr val="accent6">
                    <a:lumMod val="40000"/>
                    <a:lumOff val="60000"/>
                  </a:schemeClr>
                </a:solidFill>
                <a:effectLst/>
                <a:latin typeface="Times New Roman" panose="02020603050405020304" pitchFamily="18" charset="0"/>
              </a:rPr>
              <a:t>Rate of Growth</a:t>
            </a:r>
            <a:endParaRPr lang="en-US" sz="4000" dirty="0">
              <a:solidFill>
                <a:schemeClr val="accent6">
                  <a:lumMod val="40000"/>
                  <a:lumOff val="60000"/>
                </a:schemeClr>
              </a:solidFill>
            </a:endParaRPr>
          </a:p>
        </p:txBody>
      </p:sp>
    </p:spTree>
    <p:extLst>
      <p:ext uri="{BB962C8B-B14F-4D97-AF65-F5344CB8AC3E}">
        <p14:creationId xmlns:p14="http://schemas.microsoft.com/office/powerpoint/2010/main" val="3617428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9AD6B-CC3A-4727-9BDE-4535D67F5A4F}"/>
              </a:ext>
            </a:extLst>
          </p:cNvPr>
          <p:cNvSpPr>
            <a:spLocks noGrp="1"/>
          </p:cNvSpPr>
          <p:nvPr>
            <p:ph type="ctrTitle"/>
          </p:nvPr>
        </p:nvSpPr>
        <p:spPr/>
        <p:txBody>
          <a:bodyPr/>
          <a:lstStyle/>
          <a:p>
            <a:r>
              <a:rPr lang="en-US" dirty="0"/>
              <a:t>SEARCHING ALGORITHMS</a:t>
            </a:r>
          </a:p>
        </p:txBody>
      </p:sp>
    </p:spTree>
    <p:extLst>
      <p:ext uri="{BB962C8B-B14F-4D97-AF65-F5344CB8AC3E}">
        <p14:creationId xmlns:p14="http://schemas.microsoft.com/office/powerpoint/2010/main" val="3294774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5EC00-E92C-4F15-B496-F2E7B9E815AA}"/>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2E01C624-4AD9-494D-8CDC-2BDC3ECBC67F}"/>
              </a:ext>
            </a:extLst>
          </p:cNvPr>
          <p:cNvSpPr>
            <a:spLocks noGrp="1"/>
          </p:cNvSpPr>
          <p:nvPr>
            <p:ph idx="1"/>
          </p:nvPr>
        </p:nvSpPr>
        <p:spPr/>
        <p:txBody>
          <a:bodyPr/>
          <a:lstStyle/>
          <a:p>
            <a:r>
              <a:rPr lang="en-US" dirty="0"/>
              <a:t>Introduction</a:t>
            </a:r>
          </a:p>
          <a:p>
            <a:r>
              <a:rPr lang="en-US" dirty="0"/>
              <a:t>Linear Search</a:t>
            </a:r>
          </a:p>
          <a:p>
            <a:r>
              <a:rPr lang="en-US" dirty="0"/>
              <a:t>Binary Search</a:t>
            </a:r>
          </a:p>
          <a:p>
            <a:r>
              <a:rPr lang="en-US" dirty="0"/>
              <a:t>Hash Tables</a:t>
            </a:r>
          </a:p>
          <a:p>
            <a:r>
              <a:rPr lang="en-US" dirty="0"/>
              <a:t>Performance Comparison</a:t>
            </a:r>
          </a:p>
          <a:p>
            <a:r>
              <a:rPr lang="en-US" dirty="0"/>
              <a:t>Conclusion</a:t>
            </a:r>
          </a:p>
        </p:txBody>
      </p:sp>
    </p:spTree>
    <p:extLst>
      <p:ext uri="{BB962C8B-B14F-4D97-AF65-F5344CB8AC3E}">
        <p14:creationId xmlns:p14="http://schemas.microsoft.com/office/powerpoint/2010/main" val="319856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61547-C998-42A6-87D8-C8747C80504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17173B3C-5547-454A-8DD0-52C03661C52B}"/>
              </a:ext>
            </a:extLst>
          </p:cNvPr>
          <p:cNvSpPr>
            <a:spLocks noGrp="1"/>
          </p:cNvSpPr>
          <p:nvPr>
            <p:ph idx="1"/>
          </p:nvPr>
        </p:nvSpPr>
        <p:spPr/>
        <p:txBody>
          <a:bodyPr>
            <a:normAutofit/>
          </a:bodyPr>
          <a:lstStyle/>
          <a:p>
            <a:r>
              <a:rPr lang="en-US" dirty="0"/>
              <a:t>Welcome to our presentation on searching algorithms! As programmers, we often need to search through large amounts of data to find what we're looking for. That's where searching algorithms come in. These algorithms help us efficiently search through data, saving us time and effort.</a:t>
            </a:r>
          </a:p>
          <a:p>
            <a:r>
              <a:rPr lang="en-US" dirty="0"/>
              <a:t>By understanding these algorithms, we can write more efficient and effective code.</a:t>
            </a:r>
          </a:p>
          <a:p>
            <a:endParaRPr lang="en-US" dirty="0"/>
          </a:p>
        </p:txBody>
      </p:sp>
    </p:spTree>
    <p:extLst>
      <p:ext uri="{BB962C8B-B14F-4D97-AF65-F5344CB8AC3E}">
        <p14:creationId xmlns:p14="http://schemas.microsoft.com/office/powerpoint/2010/main" val="42267432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A7286-77CB-4EFA-A438-F5416A4FC7A2}"/>
              </a:ext>
            </a:extLst>
          </p:cNvPr>
          <p:cNvSpPr>
            <a:spLocks noGrp="1"/>
          </p:cNvSpPr>
          <p:nvPr>
            <p:ph type="title"/>
          </p:nvPr>
        </p:nvSpPr>
        <p:spPr/>
        <p:txBody>
          <a:bodyPr/>
          <a:lstStyle/>
          <a:p>
            <a:r>
              <a:rPr lang="en-US" dirty="0"/>
              <a:t>Searching Algorithms</a:t>
            </a:r>
          </a:p>
        </p:txBody>
      </p:sp>
      <p:graphicFrame>
        <p:nvGraphicFramePr>
          <p:cNvPr id="4" name="Content Placeholder 3">
            <a:extLst>
              <a:ext uri="{FF2B5EF4-FFF2-40B4-BE49-F238E27FC236}">
                <a16:creationId xmlns:a16="http://schemas.microsoft.com/office/drawing/2014/main" id="{EF38ED0A-512D-4979-BB6E-217CF06A5D49}"/>
              </a:ext>
            </a:extLst>
          </p:cNvPr>
          <p:cNvGraphicFramePr>
            <a:graphicFrameLocks noGrp="1"/>
          </p:cNvGraphicFramePr>
          <p:nvPr>
            <p:ph idx="1"/>
            <p:extLst>
              <p:ext uri="{D42A27DB-BD31-4B8C-83A1-F6EECF244321}">
                <p14:modId xmlns:p14="http://schemas.microsoft.com/office/powerpoint/2010/main" val="6524661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2135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AA7B5-C044-4CD4-81F1-E464E286374E}"/>
              </a:ext>
            </a:extLst>
          </p:cNvPr>
          <p:cNvSpPr>
            <a:spLocks noGrp="1"/>
          </p:cNvSpPr>
          <p:nvPr>
            <p:ph type="title"/>
          </p:nvPr>
        </p:nvSpPr>
        <p:spPr/>
        <p:txBody>
          <a:bodyPr/>
          <a:lstStyle/>
          <a:p>
            <a:r>
              <a:rPr lang="en-US" dirty="0"/>
              <a:t>Linear Search</a:t>
            </a:r>
          </a:p>
        </p:txBody>
      </p:sp>
      <p:sp>
        <p:nvSpPr>
          <p:cNvPr id="3" name="Content Placeholder 2">
            <a:extLst>
              <a:ext uri="{FF2B5EF4-FFF2-40B4-BE49-F238E27FC236}">
                <a16:creationId xmlns:a16="http://schemas.microsoft.com/office/drawing/2014/main" id="{87A51B53-16E9-43EA-B073-239345DBCBDF}"/>
              </a:ext>
            </a:extLst>
          </p:cNvPr>
          <p:cNvSpPr>
            <a:spLocks noGrp="1"/>
          </p:cNvSpPr>
          <p:nvPr>
            <p:ph idx="1"/>
          </p:nvPr>
        </p:nvSpPr>
        <p:spPr>
          <a:xfrm>
            <a:off x="838200" y="1825625"/>
            <a:ext cx="9693166" cy="1603375"/>
          </a:xfrm>
        </p:spPr>
        <p:txBody>
          <a:bodyPr>
            <a:normAutofit/>
          </a:bodyPr>
          <a:lstStyle/>
          <a:p>
            <a:r>
              <a:rPr lang="en-US" dirty="0"/>
              <a:t>Linear search is a very simple search algorithm . In this types of search, a sequential search is made over all items one by one . </a:t>
            </a:r>
          </a:p>
          <a:p>
            <a:endParaRPr lang="en-US" dirty="0"/>
          </a:p>
        </p:txBody>
      </p:sp>
      <p:pic>
        <p:nvPicPr>
          <p:cNvPr id="4" name="Picture 2" descr="Data Structure and Algorithms Linear Search">
            <a:extLst>
              <a:ext uri="{FF2B5EF4-FFF2-40B4-BE49-F238E27FC236}">
                <a16:creationId xmlns:a16="http://schemas.microsoft.com/office/drawing/2014/main" id="{7FDD1D6E-77FC-3672-95BB-FF032400D0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8066" y="3376447"/>
            <a:ext cx="5562600"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739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1E555-960A-43BD-ADBE-180F575DC86C}"/>
              </a:ext>
            </a:extLst>
          </p:cNvPr>
          <p:cNvSpPr>
            <a:spLocks noGrp="1"/>
          </p:cNvSpPr>
          <p:nvPr>
            <p:ph type="title"/>
          </p:nvPr>
        </p:nvSpPr>
        <p:spPr/>
        <p:txBody>
          <a:bodyPr/>
          <a:lstStyle/>
          <a:p>
            <a:r>
              <a:rPr lang="en-US" dirty="0"/>
              <a:t>Linear Search Algorithm</a:t>
            </a:r>
          </a:p>
        </p:txBody>
      </p:sp>
      <p:sp>
        <p:nvSpPr>
          <p:cNvPr id="3" name="Content Placeholder 2">
            <a:extLst>
              <a:ext uri="{FF2B5EF4-FFF2-40B4-BE49-F238E27FC236}">
                <a16:creationId xmlns:a16="http://schemas.microsoft.com/office/drawing/2014/main" id="{A65DCF37-B05F-4313-AA42-66A1C50B5FB3}"/>
              </a:ext>
            </a:extLst>
          </p:cNvPr>
          <p:cNvSpPr>
            <a:spLocks noGrp="1"/>
          </p:cNvSpPr>
          <p:nvPr>
            <p:ph idx="1"/>
          </p:nvPr>
        </p:nvSpPr>
        <p:spPr/>
        <p:txBody>
          <a:bodyPr>
            <a:normAutofit fontScale="92500" lnSpcReduction="20000"/>
          </a:bodyPr>
          <a:lstStyle/>
          <a:p>
            <a:r>
              <a:rPr lang="en-US" dirty="0"/>
              <a:t>Linear search(Array A, Value X)</a:t>
            </a:r>
          </a:p>
          <a:p>
            <a:r>
              <a:rPr lang="en-US" dirty="0"/>
              <a:t>Set I to 1</a:t>
            </a:r>
          </a:p>
          <a:p>
            <a:r>
              <a:rPr lang="en-US" dirty="0"/>
              <a:t>if </a:t>
            </a:r>
            <a:r>
              <a:rPr lang="en-US" dirty="0" err="1"/>
              <a:t>i</a:t>
            </a:r>
            <a:r>
              <a:rPr lang="en-US" dirty="0"/>
              <a:t>&gt;n </a:t>
            </a:r>
          </a:p>
          <a:p>
            <a:r>
              <a:rPr lang="en-US" dirty="0"/>
              <a:t>if A[</a:t>
            </a:r>
            <a:r>
              <a:rPr lang="en-US" dirty="0" err="1"/>
              <a:t>i</a:t>
            </a:r>
            <a:r>
              <a:rPr lang="en-US" dirty="0"/>
              <a:t>]=X</a:t>
            </a:r>
          </a:p>
          <a:p>
            <a:r>
              <a:rPr lang="en-US" dirty="0"/>
              <a:t>Set i to i+1</a:t>
            </a:r>
          </a:p>
          <a:p>
            <a:r>
              <a:rPr lang="en-US" dirty="0"/>
              <a:t>Go to step 2</a:t>
            </a:r>
          </a:p>
          <a:p>
            <a:r>
              <a:rPr lang="en-US" dirty="0"/>
              <a:t>Print Element X Found at index I and go to</a:t>
            </a:r>
          </a:p>
          <a:p>
            <a:endParaRPr lang="en-US" dirty="0"/>
          </a:p>
          <a:p>
            <a:r>
              <a:rPr lang="en-US" dirty="0"/>
              <a:t>Print element not found</a:t>
            </a:r>
          </a:p>
          <a:p>
            <a:r>
              <a:rPr lang="en-US" dirty="0"/>
              <a:t>Exit</a:t>
            </a:r>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5310027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13CC-ECF7-4C7A-BF86-E09BB4018C0F}"/>
              </a:ext>
            </a:extLst>
          </p:cNvPr>
          <p:cNvSpPr>
            <a:spLocks noGrp="1"/>
          </p:cNvSpPr>
          <p:nvPr>
            <p:ph type="title"/>
          </p:nvPr>
        </p:nvSpPr>
        <p:spPr/>
        <p:txBody>
          <a:bodyPr/>
          <a:lstStyle/>
          <a:p>
            <a:r>
              <a:rPr lang="en-US" dirty="0"/>
              <a:t>Binary Search</a:t>
            </a:r>
          </a:p>
        </p:txBody>
      </p:sp>
      <p:sp>
        <p:nvSpPr>
          <p:cNvPr id="3" name="Content Placeholder 2">
            <a:extLst>
              <a:ext uri="{FF2B5EF4-FFF2-40B4-BE49-F238E27FC236}">
                <a16:creationId xmlns:a16="http://schemas.microsoft.com/office/drawing/2014/main" id="{3B51866F-78EB-4085-A67E-E39F429C9112}"/>
              </a:ext>
            </a:extLst>
          </p:cNvPr>
          <p:cNvSpPr>
            <a:spLocks noGrp="1"/>
          </p:cNvSpPr>
          <p:nvPr>
            <p:ph idx="1"/>
          </p:nvPr>
        </p:nvSpPr>
        <p:spPr>
          <a:xfrm>
            <a:off x="838200" y="2506662"/>
            <a:ext cx="10515600" cy="4351338"/>
          </a:xfrm>
        </p:spPr>
        <p:txBody>
          <a:bodyPr>
            <a:normAutofit/>
          </a:bodyPr>
          <a:lstStyle/>
          <a:p>
            <a:r>
              <a:rPr lang="en-US" dirty="0"/>
              <a:t>Binary search is a search algorithm that works by dividing the search space in half with each comparison. This means that it can find the target value much faster than linear search, which checks every element in the search space one by one. </a:t>
            </a:r>
          </a:p>
        </p:txBody>
      </p:sp>
    </p:spTree>
    <p:extLst>
      <p:ext uri="{BB962C8B-B14F-4D97-AF65-F5344CB8AC3E}">
        <p14:creationId xmlns:p14="http://schemas.microsoft.com/office/powerpoint/2010/main" val="3570528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7EC7938-31C7-5244-A101-F825FD9403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028700"/>
            <a:ext cx="57150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508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3984B1-CB03-46ED-B4B9-6325B7EA921D}"/>
              </a:ext>
            </a:extLst>
          </p:cNvPr>
          <p:cNvSpPr txBox="1"/>
          <p:nvPr/>
        </p:nvSpPr>
        <p:spPr>
          <a:xfrm>
            <a:off x="1627749" y="1963563"/>
            <a:ext cx="9949962" cy="3970318"/>
          </a:xfrm>
          <a:prstGeom prst="rect">
            <a:avLst/>
          </a:prstGeom>
          <a:noFill/>
        </p:spPr>
        <p:txBody>
          <a:bodyPr wrap="square">
            <a:spAutoFit/>
          </a:bodyPr>
          <a:lstStyle/>
          <a:p>
            <a:pPr marL="571500" indent="-571500">
              <a:buFont typeface="Wingdings" panose="05000000000000000000" pitchFamily="2" charset="2"/>
              <a:buChar char="v"/>
            </a:pPr>
            <a:r>
              <a:rPr lang="en-US" sz="3600" b="0" i="0" dirty="0">
                <a:solidFill>
                  <a:schemeClr val="accent2">
                    <a:lumMod val="60000"/>
                    <a:lumOff val="40000"/>
                  </a:schemeClr>
                </a:solidFill>
                <a:effectLst/>
              </a:rPr>
              <a:t>The complexity of an algorithm computes the amount of time and spaces required by an algorithm for an input of size (n). The complexity of an algorithm can be divided into two types. </a:t>
            </a:r>
          </a:p>
          <a:p>
            <a:endParaRPr lang="en-US" sz="3600" b="0" i="0" dirty="0">
              <a:solidFill>
                <a:srgbClr val="000000"/>
              </a:solidFill>
              <a:effectLst/>
            </a:endParaRPr>
          </a:p>
          <a:p>
            <a:r>
              <a:rPr lang="en-US" sz="3600" b="0" i="0" dirty="0">
                <a:solidFill>
                  <a:schemeClr val="accent5">
                    <a:lumMod val="20000"/>
                    <a:lumOff val="80000"/>
                  </a:schemeClr>
                </a:solidFill>
                <a:effectLst/>
              </a:rPr>
              <a:t>     1. </a:t>
            </a:r>
            <a:r>
              <a:rPr lang="en-US" sz="3600" b="1" i="0" dirty="0">
                <a:solidFill>
                  <a:schemeClr val="accent5">
                    <a:lumMod val="20000"/>
                    <a:lumOff val="80000"/>
                  </a:schemeClr>
                </a:solidFill>
                <a:effectLst/>
              </a:rPr>
              <a:t>time complexity</a:t>
            </a:r>
            <a:r>
              <a:rPr lang="en-US" sz="3600" b="0" i="0" dirty="0">
                <a:solidFill>
                  <a:schemeClr val="accent5">
                    <a:lumMod val="20000"/>
                    <a:lumOff val="80000"/>
                  </a:schemeClr>
                </a:solidFill>
                <a:effectLst/>
              </a:rPr>
              <a:t> </a:t>
            </a:r>
          </a:p>
          <a:p>
            <a:r>
              <a:rPr lang="en-US" sz="3600" dirty="0">
                <a:solidFill>
                  <a:schemeClr val="accent5">
                    <a:lumMod val="20000"/>
                    <a:lumOff val="80000"/>
                  </a:schemeClr>
                </a:solidFill>
              </a:rPr>
              <a:t>     2.</a:t>
            </a:r>
            <a:r>
              <a:rPr lang="en-US" sz="3600" b="0" i="0" dirty="0">
                <a:solidFill>
                  <a:schemeClr val="accent5">
                    <a:lumMod val="20000"/>
                    <a:lumOff val="80000"/>
                  </a:schemeClr>
                </a:solidFill>
                <a:effectLst/>
              </a:rPr>
              <a:t> </a:t>
            </a:r>
            <a:r>
              <a:rPr lang="en-US" sz="3600" b="1" i="0" dirty="0">
                <a:solidFill>
                  <a:schemeClr val="accent5">
                    <a:lumMod val="20000"/>
                    <a:lumOff val="80000"/>
                  </a:schemeClr>
                </a:solidFill>
                <a:effectLst/>
              </a:rPr>
              <a:t>space complexity</a:t>
            </a:r>
            <a:r>
              <a:rPr lang="en-US" sz="3600" b="0" i="0" dirty="0">
                <a:solidFill>
                  <a:schemeClr val="accent5">
                    <a:lumMod val="20000"/>
                    <a:lumOff val="80000"/>
                  </a:schemeClr>
                </a:solidFill>
                <a:effectLst/>
              </a:rPr>
              <a:t>.</a:t>
            </a:r>
            <a:endParaRPr lang="en-US" sz="3600" dirty="0">
              <a:solidFill>
                <a:schemeClr val="accent5">
                  <a:lumMod val="20000"/>
                  <a:lumOff val="80000"/>
                </a:schemeClr>
              </a:solidFill>
            </a:endParaRPr>
          </a:p>
        </p:txBody>
      </p:sp>
      <p:sp>
        <p:nvSpPr>
          <p:cNvPr id="4" name="TextBox 3">
            <a:extLst>
              <a:ext uri="{FF2B5EF4-FFF2-40B4-BE49-F238E27FC236}">
                <a16:creationId xmlns:a16="http://schemas.microsoft.com/office/drawing/2014/main" id="{B5CF68AB-2FE3-4539-BBE2-F8DDB0BB0F60}"/>
              </a:ext>
            </a:extLst>
          </p:cNvPr>
          <p:cNvSpPr txBox="1"/>
          <p:nvPr/>
        </p:nvSpPr>
        <p:spPr>
          <a:xfrm>
            <a:off x="2940148" y="604911"/>
            <a:ext cx="5514535" cy="646331"/>
          </a:xfrm>
          <a:prstGeom prst="rect">
            <a:avLst/>
          </a:prstGeom>
          <a:noFill/>
        </p:spPr>
        <p:txBody>
          <a:bodyPr wrap="square" rtlCol="0">
            <a:spAutoFit/>
          </a:bodyPr>
          <a:lstStyle/>
          <a:p>
            <a:pPr algn="ctr"/>
            <a:r>
              <a:rPr lang="en-US" sz="3600" u="sng" dirty="0">
                <a:solidFill>
                  <a:schemeClr val="accent6">
                    <a:lumMod val="60000"/>
                    <a:lumOff val="40000"/>
                  </a:schemeClr>
                </a:solidFill>
              </a:rPr>
              <a:t>Complexity</a:t>
            </a:r>
          </a:p>
        </p:txBody>
      </p:sp>
    </p:spTree>
    <p:extLst>
      <p:ext uri="{BB962C8B-B14F-4D97-AF65-F5344CB8AC3E}">
        <p14:creationId xmlns:p14="http://schemas.microsoft.com/office/powerpoint/2010/main" val="1482975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4DF62-C228-405C-BE76-9472B44A4B91}"/>
              </a:ext>
            </a:extLst>
          </p:cNvPr>
          <p:cNvSpPr>
            <a:spLocks noGrp="1"/>
          </p:cNvSpPr>
          <p:nvPr>
            <p:ph type="title"/>
          </p:nvPr>
        </p:nvSpPr>
        <p:spPr/>
        <p:txBody>
          <a:bodyPr/>
          <a:lstStyle/>
          <a:p>
            <a:r>
              <a:rPr lang="en-US" dirty="0"/>
              <a:t>Hash Table</a:t>
            </a:r>
          </a:p>
        </p:txBody>
      </p:sp>
      <p:graphicFrame>
        <p:nvGraphicFramePr>
          <p:cNvPr id="4" name="Content Placeholder 3">
            <a:extLst>
              <a:ext uri="{FF2B5EF4-FFF2-40B4-BE49-F238E27FC236}">
                <a16:creationId xmlns:a16="http://schemas.microsoft.com/office/drawing/2014/main" id="{E1E7C492-3E96-4B73-BD34-365C3CCD3338}"/>
              </a:ext>
            </a:extLst>
          </p:cNvPr>
          <p:cNvGraphicFramePr>
            <a:graphicFrameLocks noGrp="1"/>
          </p:cNvGraphicFramePr>
          <p:nvPr>
            <p:ph idx="1"/>
            <p:extLst>
              <p:ext uri="{D42A27DB-BD31-4B8C-83A1-F6EECF244321}">
                <p14:modId xmlns:p14="http://schemas.microsoft.com/office/powerpoint/2010/main" val="147316821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44086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C5FC-E872-48AC-90D9-D771FEF0D2E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59CD6C87-DB8E-4785-9CBA-50C5ECEABB73}"/>
              </a:ext>
            </a:extLst>
          </p:cNvPr>
          <p:cNvSpPr>
            <a:spLocks noGrp="1"/>
          </p:cNvSpPr>
          <p:nvPr>
            <p:ph idx="1"/>
          </p:nvPr>
        </p:nvSpPr>
        <p:spPr/>
        <p:txBody>
          <a:bodyPr>
            <a:normAutofit/>
          </a:bodyPr>
          <a:lstStyle/>
          <a:p>
            <a:r>
              <a:rPr lang="en-US" dirty="0"/>
              <a:t>In conclusion, It is important to understand these algorithms because they can significantly affect the performance of your code. By choosing the right algorithm for your specific use case, you can improve the efficiency and speed of your program. So, keep learning and exploring the world of search algorithms, and don't be afraid to experiment and try new things!</a:t>
            </a:r>
          </a:p>
          <a:p>
            <a:endParaRPr lang="en-US" dirty="0"/>
          </a:p>
        </p:txBody>
      </p:sp>
    </p:spTree>
    <p:extLst>
      <p:ext uri="{BB962C8B-B14F-4D97-AF65-F5344CB8AC3E}">
        <p14:creationId xmlns:p14="http://schemas.microsoft.com/office/powerpoint/2010/main" val="1977088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6C0322-9FE4-4181-92C3-F8887C7A1DCB}"/>
              </a:ext>
            </a:extLst>
          </p:cNvPr>
          <p:cNvSpPr txBox="1"/>
          <p:nvPr/>
        </p:nvSpPr>
        <p:spPr>
          <a:xfrm>
            <a:off x="3945467" y="686015"/>
            <a:ext cx="4301066" cy="646331"/>
          </a:xfrm>
          <a:prstGeom prst="rect">
            <a:avLst/>
          </a:prstGeom>
          <a:noFill/>
        </p:spPr>
        <p:txBody>
          <a:bodyPr wrap="square" rtlCol="0">
            <a:spAutoFit/>
          </a:bodyPr>
          <a:lstStyle/>
          <a:p>
            <a:pPr algn="ctr"/>
            <a:r>
              <a:rPr lang="en-US" sz="3600" u="sng" dirty="0">
                <a:solidFill>
                  <a:schemeClr val="accent6">
                    <a:lumMod val="40000"/>
                    <a:lumOff val="60000"/>
                  </a:schemeClr>
                </a:solidFill>
              </a:rPr>
              <a:t>Time Complexity</a:t>
            </a:r>
          </a:p>
        </p:txBody>
      </p:sp>
      <p:sp>
        <p:nvSpPr>
          <p:cNvPr id="3" name="TextBox 2">
            <a:extLst>
              <a:ext uri="{FF2B5EF4-FFF2-40B4-BE49-F238E27FC236}">
                <a16:creationId xmlns:a16="http://schemas.microsoft.com/office/drawing/2014/main" id="{5489BB01-759E-4643-861D-921999DA0B05}"/>
              </a:ext>
            </a:extLst>
          </p:cNvPr>
          <p:cNvSpPr txBox="1"/>
          <p:nvPr/>
        </p:nvSpPr>
        <p:spPr>
          <a:xfrm>
            <a:off x="880533" y="2009422"/>
            <a:ext cx="10938934" cy="2308324"/>
          </a:xfrm>
          <a:prstGeom prst="rect">
            <a:avLst/>
          </a:prstGeom>
          <a:noFill/>
        </p:spPr>
        <p:txBody>
          <a:bodyPr wrap="square" rtlCol="0">
            <a:spAutoFit/>
          </a:bodyPr>
          <a:lstStyle/>
          <a:p>
            <a:pPr marL="457200" indent="-457200">
              <a:buFont typeface="Wingdings" panose="05000000000000000000" pitchFamily="2" charset="2"/>
              <a:buChar char="v"/>
            </a:pPr>
            <a:r>
              <a:rPr lang="en-US" sz="3600" dirty="0">
                <a:solidFill>
                  <a:schemeClr val="accent2">
                    <a:lumMod val="60000"/>
                    <a:lumOff val="40000"/>
                  </a:schemeClr>
                </a:solidFill>
              </a:rPr>
              <a:t>Time complexity is defined as the amount of time taken by an algorithm to run, as a function of the length of the input. It measures the time taken to execute each statement of code in an algorithm.</a:t>
            </a:r>
          </a:p>
        </p:txBody>
      </p:sp>
    </p:spTree>
    <p:extLst>
      <p:ext uri="{BB962C8B-B14F-4D97-AF65-F5344CB8AC3E}">
        <p14:creationId xmlns:p14="http://schemas.microsoft.com/office/powerpoint/2010/main" val="2305268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CCD9B6-8A8A-4E6D-AC8C-5E695AD84150}"/>
              </a:ext>
            </a:extLst>
          </p:cNvPr>
          <p:cNvSpPr txBox="1"/>
          <p:nvPr/>
        </p:nvSpPr>
        <p:spPr>
          <a:xfrm>
            <a:off x="1403251" y="1711793"/>
            <a:ext cx="10160392" cy="3970318"/>
          </a:xfrm>
          <a:prstGeom prst="rect">
            <a:avLst/>
          </a:prstGeom>
          <a:solidFill>
            <a:schemeClr val="accent6">
              <a:lumMod val="75000"/>
            </a:schemeClr>
          </a:solidFill>
        </p:spPr>
        <p:txBody>
          <a:bodyPr wrap="square">
            <a:spAutoFit/>
          </a:bodyPr>
          <a:lstStyle/>
          <a:p>
            <a:pPr marL="571500" indent="-571500">
              <a:buFont typeface="Wingdings" panose="05000000000000000000" pitchFamily="2" charset="2"/>
              <a:buChar char="v"/>
            </a:pPr>
            <a:r>
              <a:rPr lang="en-US" sz="3600" b="0" i="0" dirty="0">
                <a:solidFill>
                  <a:schemeClr val="accent2">
                    <a:lumMod val="60000"/>
                    <a:lumOff val="40000"/>
                  </a:schemeClr>
                </a:solidFill>
                <a:effectLst/>
              </a:rPr>
              <a:t>Space complexity refers to the total amount of memory space used by an algorithm/program, including the space of input values for execution.</a:t>
            </a:r>
          </a:p>
          <a:p>
            <a:pPr marL="571500" indent="-571500">
              <a:buFont typeface="Wingdings" panose="05000000000000000000" pitchFamily="2" charset="2"/>
              <a:buChar char="v"/>
            </a:pPr>
            <a:endParaRPr lang="en-US" sz="3600" b="0" i="0" dirty="0">
              <a:solidFill>
                <a:schemeClr val="accent2">
                  <a:lumMod val="60000"/>
                  <a:lumOff val="40000"/>
                </a:schemeClr>
              </a:solidFill>
              <a:effectLst/>
            </a:endParaRPr>
          </a:p>
          <a:p>
            <a:pPr marL="571500" indent="-571500">
              <a:buFont typeface="Wingdings" panose="05000000000000000000" pitchFamily="2" charset="2"/>
              <a:buChar char="v"/>
            </a:pPr>
            <a:r>
              <a:rPr lang="en-US" sz="3600" b="0" i="0" u="sng" dirty="0">
                <a:solidFill>
                  <a:srgbClr val="FF0000"/>
                </a:solidFill>
                <a:effectLst/>
              </a:rPr>
              <a:t> </a:t>
            </a:r>
            <a:r>
              <a:rPr lang="en-US" sz="3600" b="1" i="0" u="sng" dirty="0">
                <a:solidFill>
                  <a:srgbClr val="FF0000"/>
                </a:solidFill>
                <a:effectLst/>
                <a:latin typeface="OpenSans"/>
              </a:rPr>
              <a:t>﻿Important Note: </a:t>
            </a:r>
            <a:r>
              <a:rPr lang="en-US" sz="3600" b="0" i="0" dirty="0">
                <a:solidFill>
                  <a:schemeClr val="accent6">
                    <a:lumMod val="20000"/>
                    <a:lumOff val="80000"/>
                  </a:schemeClr>
                </a:solidFill>
                <a:effectLst/>
              </a:rPr>
              <a:t>The best algorithm/program should have the lease space-complexity. The lesser the space used, the faster it executes</a:t>
            </a:r>
            <a:r>
              <a:rPr lang="en-US" sz="3600" b="0" i="0" dirty="0">
                <a:solidFill>
                  <a:schemeClr val="accent2">
                    <a:lumMod val="60000"/>
                    <a:lumOff val="40000"/>
                  </a:schemeClr>
                </a:solidFill>
                <a:effectLst/>
              </a:rPr>
              <a:t>.</a:t>
            </a:r>
            <a:endParaRPr lang="en-US" sz="3600" dirty="0">
              <a:solidFill>
                <a:schemeClr val="accent2">
                  <a:lumMod val="60000"/>
                  <a:lumOff val="40000"/>
                </a:schemeClr>
              </a:solidFill>
            </a:endParaRPr>
          </a:p>
        </p:txBody>
      </p:sp>
      <p:sp>
        <p:nvSpPr>
          <p:cNvPr id="4" name="TextBox 3">
            <a:extLst>
              <a:ext uri="{FF2B5EF4-FFF2-40B4-BE49-F238E27FC236}">
                <a16:creationId xmlns:a16="http://schemas.microsoft.com/office/drawing/2014/main" id="{9C2E847B-345E-4EE3-8123-3F52C0DEA63E}"/>
              </a:ext>
            </a:extLst>
          </p:cNvPr>
          <p:cNvSpPr txBox="1"/>
          <p:nvPr/>
        </p:nvSpPr>
        <p:spPr>
          <a:xfrm>
            <a:off x="3643532" y="675248"/>
            <a:ext cx="5275385" cy="769441"/>
          </a:xfrm>
          <a:prstGeom prst="rect">
            <a:avLst/>
          </a:prstGeom>
          <a:noFill/>
        </p:spPr>
        <p:txBody>
          <a:bodyPr wrap="square" rtlCol="0">
            <a:spAutoFit/>
          </a:bodyPr>
          <a:lstStyle/>
          <a:p>
            <a:pPr algn="ctr"/>
            <a:r>
              <a:rPr lang="en-US" sz="4400" u="sng" dirty="0">
                <a:solidFill>
                  <a:schemeClr val="accent6">
                    <a:lumMod val="60000"/>
                    <a:lumOff val="40000"/>
                  </a:schemeClr>
                </a:solidFill>
              </a:rPr>
              <a:t>Space Complexity</a:t>
            </a:r>
          </a:p>
        </p:txBody>
      </p:sp>
    </p:spTree>
    <p:extLst>
      <p:ext uri="{BB962C8B-B14F-4D97-AF65-F5344CB8AC3E}">
        <p14:creationId xmlns:p14="http://schemas.microsoft.com/office/powerpoint/2010/main" val="78891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E6B517-6579-4D49-92BE-64053E02C381}"/>
              </a:ext>
            </a:extLst>
          </p:cNvPr>
          <p:cNvSpPr txBox="1"/>
          <p:nvPr/>
        </p:nvSpPr>
        <p:spPr>
          <a:xfrm>
            <a:off x="1357532" y="900331"/>
            <a:ext cx="9476936" cy="584775"/>
          </a:xfrm>
          <a:prstGeom prst="rect">
            <a:avLst/>
          </a:prstGeom>
          <a:noFill/>
        </p:spPr>
        <p:txBody>
          <a:bodyPr wrap="square" rtlCol="0">
            <a:spAutoFit/>
          </a:bodyPr>
          <a:lstStyle/>
          <a:p>
            <a:pPr algn="ctr"/>
            <a:r>
              <a:rPr lang="en-US" sz="3200" b="1" i="0" u="sng" dirty="0">
                <a:solidFill>
                  <a:schemeClr val="accent6">
                    <a:lumMod val="40000"/>
                    <a:lumOff val="60000"/>
                  </a:schemeClr>
                </a:solidFill>
                <a:effectLst/>
              </a:rPr>
              <a:t>There are Three Cases of Complexity Analysis</a:t>
            </a:r>
            <a:endParaRPr lang="en-US" sz="3200" u="sng" dirty="0">
              <a:solidFill>
                <a:schemeClr val="accent6">
                  <a:lumMod val="40000"/>
                  <a:lumOff val="60000"/>
                </a:schemeClr>
              </a:solidFill>
            </a:endParaRPr>
          </a:p>
        </p:txBody>
      </p:sp>
      <p:graphicFrame>
        <p:nvGraphicFramePr>
          <p:cNvPr id="4" name="Table 3">
            <a:extLst>
              <a:ext uri="{FF2B5EF4-FFF2-40B4-BE49-F238E27FC236}">
                <a16:creationId xmlns:a16="http://schemas.microsoft.com/office/drawing/2014/main" id="{01B0C88F-2AE4-483C-8614-FBDB4EA16CBB}"/>
              </a:ext>
            </a:extLst>
          </p:cNvPr>
          <p:cNvGraphicFramePr>
            <a:graphicFrameLocks noGrp="1"/>
          </p:cNvGraphicFramePr>
          <p:nvPr>
            <p:extLst>
              <p:ext uri="{D42A27DB-BD31-4B8C-83A1-F6EECF244321}">
                <p14:modId xmlns:p14="http://schemas.microsoft.com/office/powerpoint/2010/main" val="1885311955"/>
              </p:ext>
            </p:extLst>
          </p:nvPr>
        </p:nvGraphicFramePr>
        <p:xfrm>
          <a:off x="1630093" y="2019813"/>
          <a:ext cx="8509782" cy="3286125"/>
        </p:xfrm>
        <a:graphic>
          <a:graphicData uri="http://schemas.openxmlformats.org/drawingml/2006/table">
            <a:tbl>
              <a:tblPr/>
              <a:tblGrid>
                <a:gridCol w="8509782">
                  <a:extLst>
                    <a:ext uri="{9D8B030D-6E8A-4147-A177-3AD203B41FA5}">
                      <a16:colId xmlns:a16="http://schemas.microsoft.com/office/drawing/2014/main" val="3744638914"/>
                    </a:ext>
                  </a:extLst>
                </a:gridCol>
              </a:tblGrid>
              <a:tr h="1095375">
                <a:tc>
                  <a:txBody>
                    <a:bodyPr/>
                    <a:lstStyle/>
                    <a:p>
                      <a:pPr marL="514350" indent="-514350" rtl="0" fontAlgn="t">
                        <a:spcBef>
                          <a:spcPts val="0"/>
                        </a:spcBef>
                        <a:spcAft>
                          <a:spcPts val="0"/>
                        </a:spcAft>
                        <a:buAutoNum type="arabicPeriod"/>
                      </a:pPr>
                      <a:r>
                        <a:rPr lang="en-US" sz="2600" b="1" i="0" u="sng" strike="noStrike" dirty="0">
                          <a:solidFill>
                            <a:schemeClr val="accent6">
                              <a:lumMod val="20000"/>
                              <a:lumOff val="80000"/>
                            </a:schemeClr>
                          </a:solidFill>
                          <a:effectLst/>
                          <a:latin typeface="+mn-lt"/>
                        </a:rPr>
                        <a:t>Best Case</a:t>
                      </a:r>
                      <a:r>
                        <a:rPr lang="en-US" sz="2600" b="1" i="0" u="none" strike="noStrike" dirty="0">
                          <a:solidFill>
                            <a:schemeClr val="accent6">
                              <a:lumMod val="20000"/>
                              <a:lumOff val="80000"/>
                            </a:schemeClr>
                          </a:solidFill>
                          <a:effectLst/>
                          <a:latin typeface="+mn-lt"/>
                        </a:rPr>
                        <a:t>:      </a:t>
                      </a:r>
                      <a:r>
                        <a:rPr lang="en-US" sz="2800" b="0" i="0" u="none" strike="noStrike" kern="1200" dirty="0">
                          <a:solidFill>
                            <a:schemeClr val="accent2">
                              <a:lumMod val="60000"/>
                              <a:lumOff val="40000"/>
                            </a:schemeClr>
                          </a:solidFill>
                          <a:effectLst/>
                          <a:latin typeface="+mn-lt"/>
                          <a:ea typeface="+mn-ea"/>
                          <a:cs typeface="+mn-cs"/>
                        </a:rPr>
                        <a:t>Minimum number of steps required for</a:t>
                      </a:r>
                    </a:p>
                    <a:p>
                      <a:pPr marL="0" indent="0" rtl="0" fontAlgn="t">
                        <a:spcBef>
                          <a:spcPts val="0"/>
                        </a:spcBef>
                        <a:spcAft>
                          <a:spcPts val="0"/>
                        </a:spcAft>
                        <a:buNone/>
                      </a:pPr>
                      <a:r>
                        <a:rPr lang="en-US" sz="2800" b="0" i="0" u="none" strike="noStrike" kern="1200" dirty="0">
                          <a:solidFill>
                            <a:schemeClr val="accent2">
                              <a:lumMod val="60000"/>
                              <a:lumOff val="40000"/>
                            </a:schemeClr>
                          </a:solidFill>
                          <a:effectLst/>
                          <a:latin typeface="+mn-lt"/>
                          <a:ea typeface="+mn-ea"/>
                          <a:cs typeface="+mn-cs"/>
                        </a:rPr>
                        <a:t>                             program execution.</a:t>
                      </a:r>
                      <a:endParaRPr lang="en-US" dirty="0">
                        <a:effectLst/>
                      </a:endParaRPr>
                    </a:p>
                  </a:txBody>
                  <a:tcPr marL="95250" marR="95250" marT="47625" marB="47625">
                    <a:lnL w="12697" cap="flat" cmpd="sng" algn="ctr">
                      <a:noFill/>
                      <a:prstDash val="solid"/>
                      <a:round/>
                      <a:headEnd type="none" w="med" len="med"/>
                      <a:tailEnd type="none" w="med" len="med"/>
                    </a:lnL>
                    <a:lnR w="12697" cap="flat" cmpd="sng" algn="ctr">
                      <a:noFill/>
                      <a:prstDash val="solid"/>
                      <a:round/>
                      <a:headEnd type="none" w="med" len="med"/>
                      <a:tailEnd type="none" w="med" len="med"/>
                    </a:lnR>
                    <a:lnT w="12697" cap="flat" cmpd="sng" algn="ctr">
                      <a:noFill/>
                      <a:prstDash val="solid"/>
                      <a:round/>
                      <a:headEnd type="none" w="med" len="med"/>
                      <a:tailEnd type="none" w="med" len="med"/>
                    </a:lnT>
                    <a:lnB w="12697"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1265630"/>
                  </a:ext>
                </a:extLst>
              </a:tr>
              <a:tr h="1095375">
                <a:tc>
                  <a:txBody>
                    <a:bodyPr/>
                    <a:lstStyle/>
                    <a:p>
                      <a:pPr rtl="0" fontAlgn="t">
                        <a:spcBef>
                          <a:spcPts val="0"/>
                        </a:spcBef>
                        <a:spcAft>
                          <a:spcPts val="0"/>
                        </a:spcAft>
                      </a:pPr>
                      <a:r>
                        <a:rPr lang="en-US" sz="2600" b="1" i="0" u="none" strike="noStrike" dirty="0">
                          <a:solidFill>
                            <a:schemeClr val="accent6">
                              <a:lumMod val="20000"/>
                              <a:lumOff val="80000"/>
                            </a:schemeClr>
                          </a:solidFill>
                          <a:effectLst/>
                          <a:latin typeface="Times New Roman" panose="02020603050405020304" pitchFamily="18" charset="0"/>
                        </a:rPr>
                        <a:t>2. </a:t>
                      </a:r>
                      <a:r>
                        <a:rPr lang="en-US" sz="2600" b="1" i="0" u="sng" strike="noStrike" dirty="0">
                          <a:solidFill>
                            <a:schemeClr val="accent6">
                              <a:lumMod val="20000"/>
                              <a:lumOff val="80000"/>
                            </a:schemeClr>
                          </a:solidFill>
                          <a:effectLst/>
                          <a:latin typeface="Times New Roman" panose="02020603050405020304" pitchFamily="18" charset="0"/>
                        </a:rPr>
                        <a:t>Average Case</a:t>
                      </a:r>
                      <a:r>
                        <a:rPr lang="en-US" sz="2600" b="1" i="0" u="none" strike="noStrike" dirty="0">
                          <a:solidFill>
                            <a:schemeClr val="accent6">
                              <a:lumMod val="20000"/>
                              <a:lumOff val="80000"/>
                            </a:schemeClr>
                          </a:solidFill>
                          <a:effectLst/>
                          <a:latin typeface="Times New Roman" panose="02020603050405020304" pitchFamily="18" charset="0"/>
                        </a:rPr>
                        <a:t>: </a:t>
                      </a:r>
                      <a:r>
                        <a:rPr lang="en-US" sz="2800" b="0" i="0" u="none" strike="noStrike" kern="1200" dirty="0">
                          <a:solidFill>
                            <a:schemeClr val="accent2">
                              <a:lumMod val="60000"/>
                              <a:lumOff val="40000"/>
                            </a:schemeClr>
                          </a:solidFill>
                          <a:effectLst/>
                          <a:latin typeface="+mn-lt"/>
                          <a:ea typeface="+mn-ea"/>
                          <a:cs typeface="+mn-cs"/>
                        </a:rPr>
                        <a:t>Average number of steps required for       </a:t>
                      </a:r>
                    </a:p>
                    <a:p>
                      <a:pPr rtl="0" fontAlgn="t">
                        <a:spcBef>
                          <a:spcPts val="0"/>
                        </a:spcBef>
                        <a:spcAft>
                          <a:spcPts val="0"/>
                        </a:spcAft>
                      </a:pPr>
                      <a:r>
                        <a:rPr lang="en-US" sz="2800" b="0" i="0" u="none" strike="noStrike" kern="1200" dirty="0">
                          <a:solidFill>
                            <a:schemeClr val="accent2">
                              <a:lumMod val="60000"/>
                              <a:lumOff val="40000"/>
                            </a:schemeClr>
                          </a:solidFill>
                          <a:effectLst/>
                          <a:latin typeface="+mn-lt"/>
                          <a:ea typeface="+mn-ea"/>
                          <a:cs typeface="+mn-cs"/>
                        </a:rPr>
                        <a:t>                              program execution.</a:t>
                      </a:r>
                      <a:endParaRPr lang="en-US" sz="2800" dirty="0">
                        <a:solidFill>
                          <a:schemeClr val="accent2">
                            <a:lumMod val="60000"/>
                            <a:lumOff val="40000"/>
                          </a:schemeClr>
                        </a:solidFill>
                        <a:effectLst/>
                      </a:endParaRPr>
                    </a:p>
                  </a:txBody>
                  <a:tcPr marL="95250" marR="95250" marT="47625" marB="47625">
                    <a:lnL w="12697" cap="flat" cmpd="sng" algn="ctr">
                      <a:noFill/>
                      <a:prstDash val="solid"/>
                      <a:round/>
                      <a:headEnd type="none" w="med" len="med"/>
                      <a:tailEnd type="none" w="med" len="med"/>
                    </a:lnL>
                    <a:lnR w="12697" cap="flat" cmpd="sng" algn="ctr">
                      <a:noFill/>
                      <a:prstDash val="solid"/>
                      <a:round/>
                      <a:headEnd type="none" w="med" len="med"/>
                      <a:tailEnd type="none" w="med" len="med"/>
                    </a:lnR>
                    <a:lnT w="12697" cap="flat" cmpd="sng" algn="ctr">
                      <a:noFill/>
                      <a:prstDash val="solid"/>
                      <a:round/>
                      <a:headEnd type="none" w="med" len="med"/>
                      <a:tailEnd type="none" w="med" len="med"/>
                    </a:lnT>
                    <a:lnB w="12697"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49998610"/>
                  </a:ext>
                </a:extLst>
              </a:tr>
              <a:tr h="1095375">
                <a:tc>
                  <a:txBody>
                    <a:bodyPr/>
                    <a:lstStyle/>
                    <a:p>
                      <a:pPr rtl="0" fontAlgn="t">
                        <a:spcBef>
                          <a:spcPts val="0"/>
                        </a:spcBef>
                        <a:spcAft>
                          <a:spcPts val="0"/>
                        </a:spcAft>
                      </a:pPr>
                      <a:r>
                        <a:rPr lang="en-US" sz="2600" b="1" i="0" u="none" strike="noStrike" dirty="0">
                          <a:solidFill>
                            <a:schemeClr val="accent6">
                              <a:lumMod val="20000"/>
                              <a:lumOff val="80000"/>
                            </a:schemeClr>
                          </a:solidFill>
                          <a:effectLst/>
                          <a:latin typeface="Times New Roman" panose="02020603050405020304" pitchFamily="18" charset="0"/>
                        </a:rPr>
                        <a:t>3. </a:t>
                      </a:r>
                      <a:r>
                        <a:rPr lang="en-US" sz="2600" b="1" i="0" u="sng" strike="noStrike" dirty="0">
                          <a:solidFill>
                            <a:schemeClr val="accent6">
                              <a:lumMod val="20000"/>
                              <a:lumOff val="80000"/>
                            </a:schemeClr>
                          </a:solidFill>
                          <a:effectLst/>
                          <a:latin typeface="Times New Roman" panose="02020603050405020304" pitchFamily="18" charset="0"/>
                        </a:rPr>
                        <a:t>Worst Case</a:t>
                      </a:r>
                      <a:r>
                        <a:rPr lang="en-US" sz="2800" b="1" i="0" u="none" strike="noStrike" dirty="0">
                          <a:solidFill>
                            <a:schemeClr val="accent6">
                              <a:lumMod val="20000"/>
                              <a:lumOff val="80000"/>
                            </a:schemeClr>
                          </a:solidFill>
                          <a:effectLst/>
                          <a:latin typeface="+mn-lt"/>
                        </a:rPr>
                        <a:t>:    </a:t>
                      </a:r>
                      <a:r>
                        <a:rPr lang="en-US" sz="2800" b="0" i="0" u="none" strike="noStrike" kern="1200" dirty="0">
                          <a:solidFill>
                            <a:schemeClr val="accent2">
                              <a:lumMod val="60000"/>
                              <a:lumOff val="40000"/>
                            </a:schemeClr>
                          </a:solidFill>
                          <a:effectLst/>
                          <a:latin typeface="+mn-lt"/>
                          <a:ea typeface="+mn-ea"/>
                          <a:cs typeface="+mn-cs"/>
                        </a:rPr>
                        <a:t>Maximum number of steps required for   </a:t>
                      </a:r>
                    </a:p>
                    <a:p>
                      <a:pPr rtl="0" fontAlgn="t">
                        <a:spcBef>
                          <a:spcPts val="0"/>
                        </a:spcBef>
                        <a:spcAft>
                          <a:spcPts val="0"/>
                        </a:spcAft>
                      </a:pPr>
                      <a:r>
                        <a:rPr lang="en-US" sz="2800" b="0" i="0" u="none" strike="noStrike" kern="1200" dirty="0">
                          <a:solidFill>
                            <a:schemeClr val="accent2">
                              <a:lumMod val="60000"/>
                              <a:lumOff val="40000"/>
                            </a:schemeClr>
                          </a:solidFill>
                          <a:effectLst/>
                          <a:latin typeface="+mn-lt"/>
                          <a:ea typeface="+mn-ea"/>
                          <a:cs typeface="+mn-cs"/>
                        </a:rPr>
                        <a:t>                             program execution.</a:t>
                      </a:r>
                      <a:endParaRPr lang="en-US" sz="2800" dirty="0">
                        <a:solidFill>
                          <a:schemeClr val="accent2">
                            <a:lumMod val="60000"/>
                            <a:lumOff val="40000"/>
                          </a:schemeClr>
                        </a:solidFill>
                        <a:effectLst/>
                        <a:latin typeface="+mn-lt"/>
                      </a:endParaRPr>
                    </a:p>
                  </a:txBody>
                  <a:tcPr marL="95250" marR="95250" marT="47625" marB="47625">
                    <a:lnL w="12697" cap="flat" cmpd="sng" algn="ctr">
                      <a:noFill/>
                      <a:prstDash val="solid"/>
                      <a:round/>
                      <a:headEnd type="none" w="med" len="med"/>
                      <a:tailEnd type="none" w="med" len="med"/>
                    </a:lnL>
                    <a:lnR w="12697" cap="flat" cmpd="sng" algn="ctr">
                      <a:noFill/>
                      <a:prstDash val="solid"/>
                      <a:round/>
                      <a:headEnd type="none" w="med" len="med"/>
                      <a:tailEnd type="none" w="med" len="med"/>
                    </a:lnR>
                    <a:lnT w="12697" cap="flat" cmpd="sng" algn="ctr">
                      <a:noFill/>
                      <a:prstDash val="solid"/>
                      <a:round/>
                      <a:headEnd type="none" w="med" len="med"/>
                      <a:tailEnd type="none" w="med" len="med"/>
                    </a:lnT>
                    <a:lnB w="12697"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56520406"/>
                  </a:ext>
                </a:extLst>
              </a:tr>
            </a:tbl>
          </a:graphicData>
        </a:graphic>
      </p:graphicFrame>
      <p:sp>
        <p:nvSpPr>
          <p:cNvPr id="5" name="Rectangle 1">
            <a:extLst>
              <a:ext uri="{FF2B5EF4-FFF2-40B4-BE49-F238E27FC236}">
                <a16:creationId xmlns:a16="http://schemas.microsoft.com/office/drawing/2014/main" id="{9C41E9F9-EC51-4FFD-AC48-BBD993E10829}"/>
              </a:ext>
            </a:extLst>
          </p:cNvPr>
          <p:cNvSpPr>
            <a:spLocks noChangeArrowheads="1"/>
          </p:cNvSpPr>
          <p:nvPr/>
        </p:nvSpPr>
        <p:spPr bwMode="auto">
          <a:xfrm>
            <a:off x="4800600" y="235743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121957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32FC39-EC18-4C97-A1A5-5835F444667F}"/>
              </a:ext>
            </a:extLst>
          </p:cNvPr>
          <p:cNvSpPr txBox="1"/>
          <p:nvPr/>
        </p:nvSpPr>
        <p:spPr>
          <a:xfrm>
            <a:off x="3175781" y="708633"/>
            <a:ext cx="6098344" cy="584775"/>
          </a:xfrm>
          <a:prstGeom prst="rect">
            <a:avLst/>
          </a:prstGeom>
          <a:noFill/>
        </p:spPr>
        <p:txBody>
          <a:bodyPr wrap="square">
            <a:spAutoFit/>
          </a:bodyPr>
          <a:lstStyle/>
          <a:p>
            <a:pPr algn="ctr"/>
            <a:r>
              <a:rPr lang="en-US" sz="3200" b="1" i="0" u="sng" dirty="0">
                <a:solidFill>
                  <a:schemeClr val="accent6">
                    <a:lumMod val="60000"/>
                    <a:lumOff val="40000"/>
                  </a:schemeClr>
                </a:solidFill>
                <a:effectLst/>
              </a:rPr>
              <a:t>Asymptotic Notations</a:t>
            </a:r>
            <a:endParaRPr lang="en-US" sz="3200" dirty="0">
              <a:solidFill>
                <a:schemeClr val="accent6">
                  <a:lumMod val="60000"/>
                  <a:lumOff val="40000"/>
                </a:schemeClr>
              </a:solidFill>
            </a:endParaRPr>
          </a:p>
        </p:txBody>
      </p:sp>
      <p:sp>
        <p:nvSpPr>
          <p:cNvPr id="5" name="TextBox 4">
            <a:extLst>
              <a:ext uri="{FF2B5EF4-FFF2-40B4-BE49-F238E27FC236}">
                <a16:creationId xmlns:a16="http://schemas.microsoft.com/office/drawing/2014/main" id="{00C1D384-988B-4936-9729-348B5D8CFCEF}"/>
              </a:ext>
            </a:extLst>
          </p:cNvPr>
          <p:cNvSpPr txBox="1"/>
          <p:nvPr/>
        </p:nvSpPr>
        <p:spPr>
          <a:xfrm>
            <a:off x="1206303" y="1482356"/>
            <a:ext cx="9808699" cy="461665"/>
          </a:xfrm>
          <a:prstGeom prst="rect">
            <a:avLst/>
          </a:prstGeom>
          <a:noFill/>
        </p:spPr>
        <p:txBody>
          <a:bodyPr wrap="square">
            <a:spAutoFit/>
          </a:bodyPr>
          <a:lstStyle/>
          <a:p>
            <a:pPr marL="342900" indent="-342900">
              <a:buFont typeface="Wingdings" panose="05000000000000000000" pitchFamily="2" charset="2"/>
              <a:buChar char="v"/>
            </a:pPr>
            <a:r>
              <a:rPr lang="en-US" sz="2400" b="0" i="0" u="none" strike="noStrike" dirty="0">
                <a:solidFill>
                  <a:schemeClr val="accent2">
                    <a:lumMod val="60000"/>
                    <a:lumOff val="40000"/>
                  </a:schemeClr>
                </a:solidFill>
                <a:effectLst/>
                <a:latin typeface="Times New Roman" panose="02020603050405020304" pitchFamily="18" charset="0"/>
              </a:rPr>
              <a:t>Used to calculate the running time complexity of an algorithm</a:t>
            </a:r>
            <a:r>
              <a:rPr lang="en-US" sz="1800" b="0" i="0" u="none" strike="noStrike" dirty="0">
                <a:solidFill>
                  <a:schemeClr val="accent2">
                    <a:lumMod val="60000"/>
                    <a:lumOff val="40000"/>
                  </a:schemeClr>
                </a:solidFill>
                <a:effectLst/>
                <a:latin typeface="Times New Roman" panose="02020603050405020304" pitchFamily="18" charset="0"/>
              </a:rPr>
              <a:t>.</a:t>
            </a:r>
            <a:endParaRPr lang="en-US" dirty="0">
              <a:solidFill>
                <a:schemeClr val="accent2">
                  <a:lumMod val="60000"/>
                  <a:lumOff val="40000"/>
                </a:schemeClr>
              </a:solidFill>
            </a:endParaRPr>
          </a:p>
        </p:txBody>
      </p:sp>
      <p:sp>
        <p:nvSpPr>
          <p:cNvPr id="7" name="Rectangle 1">
            <a:extLst>
              <a:ext uri="{FF2B5EF4-FFF2-40B4-BE49-F238E27FC236}">
                <a16:creationId xmlns:a16="http://schemas.microsoft.com/office/drawing/2014/main" id="{86F8E352-2781-4293-A893-1FED40A81EED}"/>
              </a:ext>
            </a:extLst>
          </p:cNvPr>
          <p:cNvSpPr>
            <a:spLocks noChangeArrowheads="1"/>
          </p:cNvSpPr>
          <p:nvPr/>
        </p:nvSpPr>
        <p:spPr bwMode="auto">
          <a:xfrm>
            <a:off x="1905000" y="2497138"/>
            <a:ext cx="1006660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15" name="Rectangle: Rounded Corners 14">
            <a:extLst>
              <a:ext uri="{FF2B5EF4-FFF2-40B4-BE49-F238E27FC236}">
                <a16:creationId xmlns:a16="http://schemas.microsoft.com/office/drawing/2014/main" id="{9BEE19AA-0DD0-448B-B3D0-FA7E43129736}"/>
              </a:ext>
            </a:extLst>
          </p:cNvPr>
          <p:cNvSpPr/>
          <p:nvPr/>
        </p:nvSpPr>
        <p:spPr>
          <a:xfrm>
            <a:off x="1645918" y="2425523"/>
            <a:ext cx="2039815" cy="93186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rgbClr val="000000"/>
                </a:solidFill>
                <a:effectLst/>
                <a:latin typeface="Times New Roman" panose="02020603050405020304" pitchFamily="18" charset="0"/>
              </a:rPr>
              <a:t>1. Big-O (oh) Notation </a:t>
            </a:r>
            <a:endParaRPr lang="en-US" dirty="0"/>
          </a:p>
        </p:txBody>
      </p:sp>
      <p:sp>
        <p:nvSpPr>
          <p:cNvPr id="16" name="Rectangle: Rounded Corners 15">
            <a:extLst>
              <a:ext uri="{FF2B5EF4-FFF2-40B4-BE49-F238E27FC236}">
                <a16:creationId xmlns:a16="http://schemas.microsoft.com/office/drawing/2014/main" id="{4F6901C2-ACBD-4E22-8C21-CE0C2D3098AD}"/>
              </a:ext>
            </a:extLst>
          </p:cNvPr>
          <p:cNvSpPr/>
          <p:nvPr/>
        </p:nvSpPr>
        <p:spPr>
          <a:xfrm>
            <a:off x="1645918" y="3760431"/>
            <a:ext cx="2039815" cy="93186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a:solidFill>
                  <a:srgbClr val="000000"/>
                </a:solidFill>
                <a:effectLst/>
                <a:latin typeface="Times New Roman" panose="02020603050405020304" pitchFamily="18" charset="0"/>
              </a:rPr>
              <a:t>2. Big-</a:t>
            </a:r>
            <a:r>
              <a:rPr lang="el-GR" sz="1800" b="1" i="0" u="none" strike="noStrike">
                <a:solidFill>
                  <a:srgbClr val="000000"/>
                </a:solidFill>
                <a:effectLst/>
                <a:latin typeface="Times New Roman" panose="02020603050405020304" pitchFamily="18" charset="0"/>
              </a:rPr>
              <a:t>Ω (</a:t>
            </a:r>
            <a:r>
              <a:rPr lang="en-US" sz="1800" b="1" i="0" u="none" strike="noStrike">
                <a:solidFill>
                  <a:srgbClr val="000000"/>
                </a:solidFill>
                <a:effectLst/>
                <a:latin typeface="Times New Roman" panose="02020603050405020304" pitchFamily="18" charset="0"/>
              </a:rPr>
              <a:t>Omega) Notation </a:t>
            </a:r>
            <a:endParaRPr lang="en-US"/>
          </a:p>
        </p:txBody>
      </p:sp>
      <p:sp>
        <p:nvSpPr>
          <p:cNvPr id="17" name="Rectangle: Rounded Corners 16">
            <a:extLst>
              <a:ext uri="{FF2B5EF4-FFF2-40B4-BE49-F238E27FC236}">
                <a16:creationId xmlns:a16="http://schemas.microsoft.com/office/drawing/2014/main" id="{E8EB2F66-332D-4F2A-8CC1-92BD7BB86A0B}"/>
              </a:ext>
            </a:extLst>
          </p:cNvPr>
          <p:cNvSpPr/>
          <p:nvPr/>
        </p:nvSpPr>
        <p:spPr>
          <a:xfrm>
            <a:off x="1645918" y="5103335"/>
            <a:ext cx="2039815" cy="931862"/>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a:solidFill>
                  <a:srgbClr val="000000"/>
                </a:solidFill>
                <a:effectLst/>
                <a:latin typeface="Times New Roman" panose="02020603050405020304" pitchFamily="18" charset="0"/>
              </a:rPr>
              <a:t>3. Big-</a:t>
            </a:r>
            <a:r>
              <a:rPr lang="el-GR" sz="1800" b="1" i="0" u="none" strike="noStrike">
                <a:solidFill>
                  <a:srgbClr val="000000"/>
                </a:solidFill>
                <a:effectLst/>
                <a:latin typeface="Times New Roman" panose="02020603050405020304" pitchFamily="18" charset="0"/>
              </a:rPr>
              <a:t>θ (</a:t>
            </a:r>
            <a:r>
              <a:rPr lang="en-US" sz="1800" b="1" i="0" u="none" strike="noStrike">
                <a:solidFill>
                  <a:srgbClr val="000000"/>
                </a:solidFill>
                <a:effectLst/>
                <a:latin typeface="Times New Roman" panose="02020603050405020304" pitchFamily="18" charset="0"/>
              </a:rPr>
              <a:t>Theta) Notation </a:t>
            </a:r>
            <a:endParaRPr lang="en-US"/>
          </a:p>
        </p:txBody>
      </p:sp>
      <p:sp>
        <p:nvSpPr>
          <p:cNvPr id="18" name="Rectangle: Rounded Corners 17">
            <a:extLst>
              <a:ext uri="{FF2B5EF4-FFF2-40B4-BE49-F238E27FC236}">
                <a16:creationId xmlns:a16="http://schemas.microsoft.com/office/drawing/2014/main" id="{6EC5CC37-797C-42B1-9BD9-16DBAABD8794}"/>
              </a:ext>
            </a:extLst>
          </p:cNvPr>
          <p:cNvSpPr/>
          <p:nvPr/>
        </p:nvSpPr>
        <p:spPr>
          <a:xfrm>
            <a:off x="4206237" y="2417527"/>
            <a:ext cx="5894363" cy="931862"/>
          </a:xfrm>
          <a:prstGeom prst="roundRect">
            <a:avLst/>
          </a:prstGeom>
          <a:solidFill>
            <a:schemeClr val="bg1">
              <a:lumMod val="95000"/>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i="0" u="none" strike="noStrike" dirty="0">
                <a:solidFill>
                  <a:schemeClr val="tx1"/>
                </a:solidFill>
                <a:effectLst/>
                <a:latin typeface="Times New Roman" panose="02020603050405020304" pitchFamily="18" charset="0"/>
              </a:rPr>
              <a:t>Used to represent the </a:t>
            </a:r>
            <a:r>
              <a:rPr lang="en-US" sz="1800" b="1" i="0" u="none" strike="noStrike" dirty="0">
                <a:solidFill>
                  <a:srgbClr val="FF0000"/>
                </a:solidFill>
                <a:effectLst/>
                <a:latin typeface="Times New Roman" panose="02020603050405020304" pitchFamily="18" charset="0"/>
              </a:rPr>
              <a:t>Worst case</a:t>
            </a:r>
            <a:endParaRPr lang="en-US" b="1" dirty="0">
              <a:solidFill>
                <a:srgbClr val="FF0000"/>
              </a:solidFill>
            </a:endParaRPr>
          </a:p>
        </p:txBody>
      </p:sp>
      <p:sp>
        <p:nvSpPr>
          <p:cNvPr id="19" name="Rectangle: Rounded Corners 18">
            <a:extLst>
              <a:ext uri="{FF2B5EF4-FFF2-40B4-BE49-F238E27FC236}">
                <a16:creationId xmlns:a16="http://schemas.microsoft.com/office/drawing/2014/main" id="{C8F43763-1ADA-4A56-AA31-72D76FC2A38A}"/>
              </a:ext>
            </a:extLst>
          </p:cNvPr>
          <p:cNvSpPr/>
          <p:nvPr/>
        </p:nvSpPr>
        <p:spPr>
          <a:xfrm>
            <a:off x="4358636" y="3725111"/>
            <a:ext cx="5894363" cy="931862"/>
          </a:xfrm>
          <a:prstGeom prst="roundRect">
            <a:avLst/>
          </a:prstGeom>
          <a:solidFill>
            <a:schemeClr val="bg1">
              <a:lumMod val="95000"/>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endParaRPr lang="en-US" dirty="0">
              <a:solidFill>
                <a:srgbClr val="000000"/>
              </a:solidFill>
              <a:latin typeface="Times New Roman" panose="02020603050405020304" pitchFamily="18" charset="0"/>
            </a:endParaRPr>
          </a:p>
          <a:p>
            <a:pPr algn="ctr" rtl="0">
              <a:spcBef>
                <a:spcPts val="0"/>
              </a:spcBef>
              <a:spcAft>
                <a:spcPts val="0"/>
              </a:spcAft>
            </a:pPr>
            <a:endParaRPr lang="en-US" sz="1800" b="0" i="0" u="none" strike="noStrike" dirty="0">
              <a:solidFill>
                <a:srgbClr val="000000"/>
              </a:solidFill>
              <a:effectLst/>
              <a:latin typeface="Times New Roman" panose="02020603050405020304" pitchFamily="18" charset="0"/>
            </a:endParaRPr>
          </a:p>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Used to represent the </a:t>
            </a:r>
            <a:r>
              <a:rPr lang="en-US" sz="1800" b="1" i="0" u="none" strike="noStrike" dirty="0">
                <a:solidFill>
                  <a:srgbClr val="FF0000"/>
                </a:solidFill>
                <a:effectLst/>
                <a:latin typeface="Times New Roman" panose="02020603050405020304" pitchFamily="18" charset="0"/>
              </a:rPr>
              <a:t>Best case</a:t>
            </a:r>
            <a:endParaRPr lang="en-US" b="1" dirty="0">
              <a:effectLst/>
            </a:endParaRPr>
          </a:p>
          <a:p>
            <a:br>
              <a:rPr lang="en-US" dirty="0"/>
            </a:br>
            <a:endParaRPr lang="en-US" dirty="0"/>
          </a:p>
        </p:txBody>
      </p:sp>
      <p:sp>
        <p:nvSpPr>
          <p:cNvPr id="20" name="Rectangle: Rounded Corners 19">
            <a:extLst>
              <a:ext uri="{FF2B5EF4-FFF2-40B4-BE49-F238E27FC236}">
                <a16:creationId xmlns:a16="http://schemas.microsoft.com/office/drawing/2014/main" id="{1B09DF0D-E6D6-4620-8032-73A566D565DD}"/>
              </a:ext>
            </a:extLst>
          </p:cNvPr>
          <p:cNvSpPr/>
          <p:nvPr/>
        </p:nvSpPr>
        <p:spPr>
          <a:xfrm>
            <a:off x="4358637" y="5076987"/>
            <a:ext cx="5894363" cy="931862"/>
          </a:xfrm>
          <a:prstGeom prst="roundRect">
            <a:avLst/>
          </a:prstGeom>
          <a:solidFill>
            <a:schemeClr val="bg1">
              <a:lumMod val="95000"/>
              <a:alpha val="6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endParaRPr lang="en-US" sz="1800" b="0" i="0" u="none" strike="noStrike" dirty="0">
              <a:solidFill>
                <a:srgbClr val="000000"/>
              </a:solidFill>
              <a:effectLst/>
              <a:latin typeface="Times New Roman" panose="02020603050405020304" pitchFamily="18" charset="0"/>
            </a:endParaRPr>
          </a:p>
          <a:p>
            <a:pPr algn="ctr" rtl="0">
              <a:spcBef>
                <a:spcPts val="0"/>
              </a:spcBef>
              <a:spcAft>
                <a:spcPts val="0"/>
              </a:spcAft>
            </a:pPr>
            <a:endParaRPr lang="en-US" dirty="0">
              <a:solidFill>
                <a:srgbClr val="000000"/>
              </a:solidFill>
              <a:latin typeface="Times New Roman" panose="02020603050405020304" pitchFamily="18" charset="0"/>
            </a:endParaRPr>
          </a:p>
          <a:p>
            <a:pPr algn="ctr" rtl="0">
              <a:spcBef>
                <a:spcPts val="0"/>
              </a:spcBef>
              <a:spcAft>
                <a:spcPts val="0"/>
              </a:spcAft>
            </a:pPr>
            <a:r>
              <a:rPr lang="en-US" sz="1800" b="1" i="0" u="none" strike="noStrike" dirty="0">
                <a:solidFill>
                  <a:srgbClr val="000000"/>
                </a:solidFill>
                <a:effectLst/>
                <a:latin typeface="Times New Roman" panose="02020603050405020304" pitchFamily="18" charset="0"/>
              </a:rPr>
              <a:t>Used to represent the </a:t>
            </a:r>
            <a:r>
              <a:rPr lang="en-US" sz="1800" b="1" i="0" u="none" strike="noStrike" dirty="0">
                <a:solidFill>
                  <a:srgbClr val="FF0000"/>
                </a:solidFill>
                <a:effectLst/>
                <a:latin typeface="Times New Roman" panose="02020603050405020304" pitchFamily="18" charset="0"/>
              </a:rPr>
              <a:t>Average case</a:t>
            </a:r>
            <a:endParaRPr lang="en-US" b="1" dirty="0">
              <a:effectLst/>
            </a:endParaRPr>
          </a:p>
          <a:p>
            <a:br>
              <a:rPr lang="en-US" dirty="0"/>
            </a:br>
            <a:endParaRPr lang="en-US" dirty="0"/>
          </a:p>
        </p:txBody>
      </p:sp>
    </p:spTree>
    <p:extLst>
      <p:ext uri="{BB962C8B-B14F-4D97-AF65-F5344CB8AC3E}">
        <p14:creationId xmlns:p14="http://schemas.microsoft.com/office/powerpoint/2010/main" val="3874699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9CA10D-CB0D-43EA-B9EE-D03AAF009689}"/>
              </a:ext>
            </a:extLst>
          </p:cNvPr>
          <p:cNvSpPr txBox="1"/>
          <p:nvPr/>
        </p:nvSpPr>
        <p:spPr>
          <a:xfrm>
            <a:off x="1501726" y="2272324"/>
            <a:ext cx="3046828" cy="2677656"/>
          </a:xfrm>
          <a:prstGeom prst="rect">
            <a:avLst/>
          </a:prstGeom>
          <a:solidFill>
            <a:schemeClr val="accent5">
              <a:lumMod val="20000"/>
              <a:lumOff val="80000"/>
            </a:schemeClr>
          </a:solidFill>
        </p:spPr>
        <p:txBody>
          <a:bodyPr wrap="square">
            <a:spAutoFit/>
          </a:bodyPr>
          <a:lstStyle/>
          <a:p>
            <a:r>
              <a:rPr lang="en-US" sz="2400" dirty="0"/>
              <a:t>#include&lt;stdio.h&gt;</a:t>
            </a:r>
          </a:p>
          <a:p>
            <a:r>
              <a:rPr lang="en-US" sz="2400" dirty="0"/>
              <a:t>int main()</a:t>
            </a:r>
          </a:p>
          <a:p>
            <a:r>
              <a:rPr lang="en-US" sz="2400" dirty="0"/>
              <a:t>{  </a:t>
            </a:r>
          </a:p>
          <a:p>
            <a:r>
              <a:rPr lang="en-US" sz="2400" dirty="0"/>
              <a:t>int a = 5, b = 5, c; </a:t>
            </a:r>
          </a:p>
          <a:p>
            <a:r>
              <a:rPr lang="en-US" sz="2400" dirty="0"/>
              <a:t> c = a + b;</a:t>
            </a:r>
          </a:p>
          <a:p>
            <a:r>
              <a:rPr lang="en-US" sz="2400" dirty="0"/>
              <a:t>  </a:t>
            </a:r>
            <a:r>
              <a:rPr lang="en-US" sz="2400" dirty="0" err="1"/>
              <a:t>printf</a:t>
            </a:r>
            <a:r>
              <a:rPr lang="en-US" sz="2400" dirty="0"/>
              <a:t>("%d", c);</a:t>
            </a:r>
          </a:p>
          <a:p>
            <a:r>
              <a:rPr lang="en-US" sz="2400" dirty="0"/>
              <a:t>}</a:t>
            </a:r>
          </a:p>
        </p:txBody>
      </p:sp>
      <p:sp>
        <p:nvSpPr>
          <p:cNvPr id="6" name="TextBox 5">
            <a:extLst>
              <a:ext uri="{FF2B5EF4-FFF2-40B4-BE49-F238E27FC236}">
                <a16:creationId xmlns:a16="http://schemas.microsoft.com/office/drawing/2014/main" id="{5F2DABCC-51B5-42BB-81B4-1D607407BA73}"/>
              </a:ext>
            </a:extLst>
          </p:cNvPr>
          <p:cNvSpPr txBox="1"/>
          <p:nvPr/>
        </p:nvSpPr>
        <p:spPr>
          <a:xfrm>
            <a:off x="2880359" y="863377"/>
            <a:ext cx="6098344" cy="769441"/>
          </a:xfrm>
          <a:prstGeom prst="rect">
            <a:avLst/>
          </a:prstGeom>
          <a:noFill/>
        </p:spPr>
        <p:txBody>
          <a:bodyPr wrap="square">
            <a:spAutoFit/>
          </a:bodyPr>
          <a:lstStyle/>
          <a:p>
            <a:pPr algn="ctr"/>
            <a:r>
              <a:rPr lang="en-US" sz="4400" u="sng" dirty="0">
                <a:solidFill>
                  <a:schemeClr val="accent6">
                    <a:lumMod val="40000"/>
                    <a:lumOff val="60000"/>
                  </a:schemeClr>
                </a:solidFill>
              </a:rPr>
              <a:t>Example</a:t>
            </a:r>
            <a:endParaRPr lang="en-US" sz="4400" dirty="0">
              <a:solidFill>
                <a:schemeClr val="accent6">
                  <a:lumMod val="40000"/>
                  <a:lumOff val="60000"/>
                </a:schemeClr>
              </a:solidFill>
            </a:endParaRPr>
          </a:p>
        </p:txBody>
      </p:sp>
      <p:sp>
        <p:nvSpPr>
          <p:cNvPr id="8" name="TextBox 7">
            <a:extLst>
              <a:ext uri="{FF2B5EF4-FFF2-40B4-BE49-F238E27FC236}">
                <a16:creationId xmlns:a16="http://schemas.microsoft.com/office/drawing/2014/main" id="{06445D9C-B2EA-473F-8438-F759AC9E2AFA}"/>
              </a:ext>
            </a:extLst>
          </p:cNvPr>
          <p:cNvSpPr txBox="1"/>
          <p:nvPr/>
        </p:nvSpPr>
        <p:spPr>
          <a:xfrm>
            <a:off x="5725550" y="2951946"/>
            <a:ext cx="5960013" cy="954107"/>
          </a:xfrm>
          <a:prstGeom prst="rect">
            <a:avLst/>
          </a:prstGeom>
          <a:noFill/>
        </p:spPr>
        <p:txBody>
          <a:bodyPr wrap="square">
            <a:spAutoFit/>
          </a:bodyPr>
          <a:lstStyle/>
          <a:p>
            <a:r>
              <a:rPr lang="en-US" sz="2400" b="0" i="0" dirty="0">
                <a:solidFill>
                  <a:schemeClr val="accent6">
                    <a:lumMod val="20000"/>
                    <a:lumOff val="80000"/>
                  </a:schemeClr>
                </a:solidFill>
                <a:effectLst/>
                <a:latin typeface="OpenSans"/>
              </a:rPr>
              <a:t> </a:t>
            </a:r>
            <a:r>
              <a:rPr lang="en-US" sz="2400" b="1" i="0" dirty="0">
                <a:solidFill>
                  <a:schemeClr val="accent2">
                    <a:lumMod val="60000"/>
                    <a:lumOff val="40000"/>
                  </a:schemeClr>
                </a:solidFill>
                <a:effectLst/>
                <a:latin typeface="OpenSans"/>
              </a:rPr>
              <a:t>space complexity for the  program is</a:t>
            </a:r>
          </a:p>
          <a:p>
            <a:r>
              <a:rPr lang="en-US" sz="2800" b="1" dirty="0">
                <a:solidFill>
                  <a:schemeClr val="accent6">
                    <a:lumMod val="20000"/>
                    <a:lumOff val="80000"/>
                  </a:schemeClr>
                </a:solidFill>
                <a:latin typeface="OpenSans"/>
              </a:rPr>
              <a:t>                           </a:t>
            </a:r>
            <a:r>
              <a:rPr lang="en-US" sz="2800" b="1" i="0" dirty="0">
                <a:solidFill>
                  <a:schemeClr val="accent6">
                    <a:lumMod val="20000"/>
                    <a:lumOff val="80000"/>
                  </a:schemeClr>
                </a:solidFill>
                <a:effectLst/>
                <a:latin typeface="OpenSans"/>
              </a:rPr>
              <a:t> </a:t>
            </a:r>
            <a:r>
              <a:rPr lang="en-US" sz="3200" b="1" i="0" dirty="0">
                <a:solidFill>
                  <a:schemeClr val="accent6">
                    <a:lumMod val="20000"/>
                    <a:lumOff val="80000"/>
                  </a:schemeClr>
                </a:solidFill>
                <a:effectLst/>
                <a:latin typeface="OpenSans"/>
              </a:rPr>
              <a:t>O(1)</a:t>
            </a:r>
            <a:endParaRPr lang="en-US" sz="3200" dirty="0">
              <a:solidFill>
                <a:schemeClr val="accent6">
                  <a:lumMod val="20000"/>
                  <a:lumOff val="80000"/>
                </a:schemeClr>
              </a:solidFill>
            </a:endParaRPr>
          </a:p>
        </p:txBody>
      </p:sp>
    </p:spTree>
    <p:extLst>
      <p:ext uri="{BB962C8B-B14F-4D97-AF65-F5344CB8AC3E}">
        <p14:creationId xmlns:p14="http://schemas.microsoft.com/office/powerpoint/2010/main" val="4113305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706C5D6-EA53-410F-A191-DCE060E7AABA}"/>
              </a:ext>
            </a:extLst>
          </p:cNvPr>
          <p:cNvGraphicFramePr>
            <a:graphicFrameLocks noGrp="1"/>
          </p:cNvGraphicFramePr>
          <p:nvPr>
            <p:extLst>
              <p:ext uri="{D42A27DB-BD31-4B8C-83A1-F6EECF244321}">
                <p14:modId xmlns:p14="http://schemas.microsoft.com/office/powerpoint/2010/main" val="3842179977"/>
              </p:ext>
            </p:extLst>
          </p:nvPr>
        </p:nvGraphicFramePr>
        <p:xfrm>
          <a:off x="2940148" y="2155183"/>
          <a:ext cx="5829300" cy="638175"/>
        </p:xfrm>
        <a:graphic>
          <a:graphicData uri="http://schemas.openxmlformats.org/drawingml/2006/table">
            <a:tbl>
              <a:tblPr/>
              <a:tblGrid>
                <a:gridCol w="971550">
                  <a:extLst>
                    <a:ext uri="{9D8B030D-6E8A-4147-A177-3AD203B41FA5}">
                      <a16:colId xmlns:a16="http://schemas.microsoft.com/office/drawing/2014/main" val="1684110250"/>
                    </a:ext>
                  </a:extLst>
                </a:gridCol>
                <a:gridCol w="971550">
                  <a:extLst>
                    <a:ext uri="{9D8B030D-6E8A-4147-A177-3AD203B41FA5}">
                      <a16:colId xmlns:a16="http://schemas.microsoft.com/office/drawing/2014/main" val="2720582474"/>
                    </a:ext>
                  </a:extLst>
                </a:gridCol>
                <a:gridCol w="971550">
                  <a:extLst>
                    <a:ext uri="{9D8B030D-6E8A-4147-A177-3AD203B41FA5}">
                      <a16:colId xmlns:a16="http://schemas.microsoft.com/office/drawing/2014/main" val="1872214273"/>
                    </a:ext>
                  </a:extLst>
                </a:gridCol>
                <a:gridCol w="971550">
                  <a:extLst>
                    <a:ext uri="{9D8B030D-6E8A-4147-A177-3AD203B41FA5}">
                      <a16:colId xmlns:a16="http://schemas.microsoft.com/office/drawing/2014/main" val="3230308041"/>
                    </a:ext>
                  </a:extLst>
                </a:gridCol>
                <a:gridCol w="971550">
                  <a:extLst>
                    <a:ext uri="{9D8B030D-6E8A-4147-A177-3AD203B41FA5}">
                      <a16:colId xmlns:a16="http://schemas.microsoft.com/office/drawing/2014/main" val="3722162391"/>
                    </a:ext>
                  </a:extLst>
                </a:gridCol>
                <a:gridCol w="971550">
                  <a:extLst>
                    <a:ext uri="{9D8B030D-6E8A-4147-A177-3AD203B41FA5}">
                      <a16:colId xmlns:a16="http://schemas.microsoft.com/office/drawing/2014/main" val="1305983529"/>
                    </a:ext>
                  </a:extLst>
                </a:gridCol>
              </a:tblGrid>
              <a:tr h="638175">
                <a:tc>
                  <a:txBody>
                    <a:bodyPr/>
                    <a:lstStyle/>
                    <a:p>
                      <a:pPr algn="ctr" rtl="0" fontAlgn="t">
                        <a:spcBef>
                          <a:spcPts val="0"/>
                        </a:spcBef>
                        <a:spcAft>
                          <a:spcPts val="0"/>
                        </a:spcAft>
                      </a:pPr>
                      <a:r>
                        <a:rPr lang="en-US" sz="2800" b="1" i="0" u="none" strike="noStrike" dirty="0">
                          <a:solidFill>
                            <a:srgbClr val="000000"/>
                          </a:solidFill>
                          <a:effectLst/>
                          <a:latin typeface="Times New Roman" panose="02020603050405020304" pitchFamily="18" charset="0"/>
                        </a:rPr>
                        <a:t>9</a:t>
                      </a:r>
                      <a:endParaRPr lang="en-US" dirty="0">
                        <a:effectLst/>
                      </a:endParaRPr>
                    </a:p>
                  </a:txBody>
                  <a:tcPr marL="66675" marR="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2FFF0"/>
                    </a:solidFill>
                  </a:tcPr>
                </a:tc>
                <a:tc>
                  <a:txBody>
                    <a:bodyPr/>
                    <a:lstStyle/>
                    <a:p>
                      <a:pPr algn="ctr" rtl="0" fontAlgn="t">
                        <a:spcBef>
                          <a:spcPts val="0"/>
                        </a:spcBef>
                        <a:spcAft>
                          <a:spcPts val="0"/>
                        </a:spcAft>
                      </a:pPr>
                      <a:r>
                        <a:rPr lang="en-US" sz="2800" b="1" i="0" u="none" strike="noStrike" dirty="0">
                          <a:solidFill>
                            <a:srgbClr val="000000"/>
                          </a:solidFill>
                          <a:effectLst/>
                          <a:latin typeface="Times New Roman" panose="02020603050405020304" pitchFamily="18" charset="0"/>
                        </a:rPr>
                        <a:t>5</a:t>
                      </a:r>
                      <a:endParaRPr lang="en-US" dirty="0">
                        <a:effectLst/>
                      </a:endParaRPr>
                    </a:p>
                  </a:txBody>
                  <a:tcPr marL="66675" marR="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2FFF0"/>
                    </a:solidFill>
                  </a:tcPr>
                </a:tc>
                <a:tc>
                  <a:txBody>
                    <a:bodyPr/>
                    <a:lstStyle/>
                    <a:p>
                      <a:pPr algn="ctr" rtl="0" fontAlgn="t">
                        <a:spcBef>
                          <a:spcPts val="0"/>
                        </a:spcBef>
                        <a:spcAft>
                          <a:spcPts val="0"/>
                        </a:spcAft>
                      </a:pPr>
                      <a:r>
                        <a:rPr lang="en-US" sz="2800" b="1" i="0" u="none" strike="noStrike">
                          <a:solidFill>
                            <a:srgbClr val="000000"/>
                          </a:solidFill>
                          <a:effectLst/>
                          <a:latin typeface="Times New Roman" panose="02020603050405020304" pitchFamily="18" charset="0"/>
                        </a:rPr>
                        <a:t>7</a:t>
                      </a:r>
                      <a:endParaRPr lang="en-US">
                        <a:effectLst/>
                      </a:endParaRPr>
                    </a:p>
                  </a:txBody>
                  <a:tcPr marL="66675" marR="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2FFF0"/>
                    </a:solidFill>
                  </a:tcPr>
                </a:tc>
                <a:tc>
                  <a:txBody>
                    <a:bodyPr/>
                    <a:lstStyle/>
                    <a:p>
                      <a:pPr algn="ctr" rtl="0" fontAlgn="t">
                        <a:spcBef>
                          <a:spcPts val="0"/>
                        </a:spcBef>
                        <a:spcAft>
                          <a:spcPts val="0"/>
                        </a:spcAft>
                      </a:pPr>
                      <a:r>
                        <a:rPr lang="en-US" sz="2800" b="1" i="0" u="none" strike="noStrike" dirty="0">
                          <a:solidFill>
                            <a:srgbClr val="000000"/>
                          </a:solidFill>
                          <a:effectLst/>
                          <a:latin typeface="Times New Roman" panose="02020603050405020304" pitchFamily="18" charset="0"/>
                        </a:rPr>
                        <a:t>10</a:t>
                      </a:r>
                      <a:endParaRPr lang="en-US" dirty="0">
                        <a:effectLst/>
                      </a:endParaRPr>
                    </a:p>
                  </a:txBody>
                  <a:tcPr marL="66675" marR="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2FFF0"/>
                    </a:solidFill>
                  </a:tcPr>
                </a:tc>
                <a:tc>
                  <a:txBody>
                    <a:bodyPr/>
                    <a:lstStyle/>
                    <a:p>
                      <a:pPr algn="ctr" rtl="0" fontAlgn="t">
                        <a:spcBef>
                          <a:spcPts val="0"/>
                        </a:spcBef>
                        <a:spcAft>
                          <a:spcPts val="0"/>
                        </a:spcAft>
                      </a:pPr>
                      <a:r>
                        <a:rPr lang="en-US" sz="2800" b="1" i="0" u="none" strike="noStrike" dirty="0">
                          <a:solidFill>
                            <a:srgbClr val="000000"/>
                          </a:solidFill>
                          <a:effectLst/>
                          <a:latin typeface="Times New Roman" panose="02020603050405020304" pitchFamily="18" charset="0"/>
                        </a:rPr>
                        <a:t>2</a:t>
                      </a:r>
                      <a:endParaRPr lang="en-US" dirty="0">
                        <a:effectLst/>
                      </a:endParaRPr>
                    </a:p>
                  </a:txBody>
                  <a:tcPr marL="66675" marR="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2FFF0"/>
                    </a:solidFill>
                  </a:tcPr>
                </a:tc>
                <a:tc>
                  <a:txBody>
                    <a:bodyPr/>
                    <a:lstStyle/>
                    <a:p>
                      <a:pPr algn="ctr" rtl="0" fontAlgn="t">
                        <a:spcBef>
                          <a:spcPts val="0"/>
                        </a:spcBef>
                        <a:spcAft>
                          <a:spcPts val="0"/>
                        </a:spcAft>
                      </a:pPr>
                      <a:r>
                        <a:rPr lang="en-US" sz="2800" b="1" i="0" u="none" strike="noStrike" dirty="0">
                          <a:solidFill>
                            <a:srgbClr val="000000"/>
                          </a:solidFill>
                          <a:effectLst/>
                          <a:latin typeface="Times New Roman" panose="02020603050405020304" pitchFamily="18" charset="0"/>
                        </a:rPr>
                        <a:t>18</a:t>
                      </a:r>
                      <a:endParaRPr lang="en-US" dirty="0">
                        <a:effectLst/>
                      </a:endParaRPr>
                    </a:p>
                  </a:txBody>
                  <a:tcPr marL="66675" marR="6667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C2FFF0"/>
                    </a:solidFill>
                  </a:tcPr>
                </a:tc>
                <a:extLst>
                  <a:ext uri="{0D108BD9-81ED-4DB2-BD59-A6C34878D82A}">
                    <a16:rowId xmlns:a16="http://schemas.microsoft.com/office/drawing/2014/main" val="2695941163"/>
                  </a:ext>
                </a:extLst>
              </a:tr>
            </a:tbl>
          </a:graphicData>
        </a:graphic>
      </p:graphicFrame>
      <p:sp>
        <p:nvSpPr>
          <p:cNvPr id="3" name="Rectangle 1">
            <a:extLst>
              <a:ext uri="{FF2B5EF4-FFF2-40B4-BE49-F238E27FC236}">
                <a16:creationId xmlns:a16="http://schemas.microsoft.com/office/drawing/2014/main" id="{70584DA3-FC8A-4178-AC02-5177E65FC35D}"/>
              </a:ext>
            </a:extLst>
          </p:cNvPr>
          <p:cNvSpPr>
            <a:spLocks noChangeArrowheads="1"/>
          </p:cNvSpPr>
          <p:nvPr/>
        </p:nvSpPr>
        <p:spPr bwMode="auto">
          <a:xfrm>
            <a:off x="2252883" y="169786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TextBox 4">
            <a:extLst>
              <a:ext uri="{FF2B5EF4-FFF2-40B4-BE49-F238E27FC236}">
                <a16:creationId xmlns:a16="http://schemas.microsoft.com/office/drawing/2014/main" id="{779B22BC-BEA8-4E6F-A15E-399562BEE9FE}"/>
              </a:ext>
            </a:extLst>
          </p:cNvPr>
          <p:cNvSpPr txBox="1"/>
          <p:nvPr/>
        </p:nvSpPr>
        <p:spPr>
          <a:xfrm>
            <a:off x="2885049" y="4036747"/>
            <a:ext cx="3210951" cy="2246769"/>
          </a:xfrm>
          <a:prstGeom prst="rect">
            <a:avLst/>
          </a:prstGeom>
          <a:noFill/>
        </p:spPr>
        <p:txBody>
          <a:bodyPr wrap="square">
            <a:spAutoFit/>
          </a:bodyPr>
          <a:lstStyle/>
          <a:p>
            <a:pPr rtl="0" fontAlgn="base">
              <a:spcBef>
                <a:spcPts val="0"/>
              </a:spcBef>
              <a:spcAft>
                <a:spcPts val="0"/>
              </a:spcAft>
              <a:buFont typeface="Arial" panose="020B0604020202020204" pitchFamily="34" charset="0"/>
              <a:buChar char="•"/>
            </a:pPr>
            <a:r>
              <a:rPr lang="en-US" sz="2800" b="1" i="0" u="none" strike="noStrike" dirty="0">
                <a:solidFill>
                  <a:schemeClr val="accent5">
                    <a:lumMod val="20000"/>
                    <a:lumOff val="80000"/>
                  </a:schemeClr>
                </a:solidFill>
                <a:effectLst/>
              </a:rPr>
              <a:t>Best case           = </a:t>
            </a:r>
          </a:p>
          <a:p>
            <a:pPr rtl="0" fontAlgn="base">
              <a:spcBef>
                <a:spcPts val="0"/>
              </a:spcBef>
              <a:spcAft>
                <a:spcPts val="0"/>
              </a:spcAft>
              <a:buFont typeface="Arial" panose="020B0604020202020204" pitchFamily="34" charset="0"/>
              <a:buChar char="•"/>
            </a:pPr>
            <a:r>
              <a:rPr lang="en-US" sz="2800" b="1" i="0" u="none" strike="noStrike" dirty="0">
                <a:solidFill>
                  <a:schemeClr val="accent5">
                    <a:lumMod val="20000"/>
                    <a:lumOff val="80000"/>
                  </a:schemeClr>
                </a:solidFill>
                <a:effectLst/>
              </a:rPr>
              <a:t>Worst case        =</a:t>
            </a:r>
          </a:p>
          <a:p>
            <a:pPr rtl="0" fontAlgn="base">
              <a:spcBef>
                <a:spcPts val="0"/>
              </a:spcBef>
              <a:spcAft>
                <a:spcPts val="0"/>
              </a:spcAft>
              <a:buFont typeface="Arial" panose="020B0604020202020204" pitchFamily="34" charset="0"/>
              <a:buChar char="•"/>
            </a:pPr>
            <a:r>
              <a:rPr lang="en-US" sz="2800" b="1" i="0" u="none" strike="noStrike" dirty="0">
                <a:solidFill>
                  <a:schemeClr val="accent5">
                    <a:lumMod val="20000"/>
                    <a:lumOff val="80000"/>
                  </a:schemeClr>
                </a:solidFill>
                <a:effectLst/>
              </a:rPr>
              <a:t>Average case    =</a:t>
            </a:r>
          </a:p>
          <a:p>
            <a:br>
              <a:rPr lang="en-US" sz="2800" b="0" dirty="0">
                <a:solidFill>
                  <a:schemeClr val="accent5">
                    <a:lumMod val="20000"/>
                    <a:lumOff val="80000"/>
                  </a:schemeClr>
                </a:solidFill>
                <a:effectLst/>
              </a:rPr>
            </a:br>
            <a:endParaRPr lang="en-US" sz="2800" dirty="0">
              <a:solidFill>
                <a:schemeClr val="accent5">
                  <a:lumMod val="20000"/>
                  <a:lumOff val="80000"/>
                </a:schemeClr>
              </a:solidFill>
            </a:endParaRPr>
          </a:p>
        </p:txBody>
      </p:sp>
      <p:sp>
        <p:nvSpPr>
          <p:cNvPr id="7" name="TextBox 6">
            <a:extLst>
              <a:ext uri="{FF2B5EF4-FFF2-40B4-BE49-F238E27FC236}">
                <a16:creationId xmlns:a16="http://schemas.microsoft.com/office/drawing/2014/main" id="{C78F814A-0FC3-400D-93D8-72B58F4D2DCF}"/>
              </a:ext>
            </a:extLst>
          </p:cNvPr>
          <p:cNvSpPr txBox="1"/>
          <p:nvPr/>
        </p:nvSpPr>
        <p:spPr>
          <a:xfrm>
            <a:off x="5610665" y="4036747"/>
            <a:ext cx="7460566" cy="3108543"/>
          </a:xfrm>
          <a:prstGeom prst="rect">
            <a:avLst/>
          </a:prstGeom>
          <a:noFill/>
        </p:spPr>
        <p:txBody>
          <a:bodyPr wrap="square">
            <a:spAutoFit/>
          </a:bodyPr>
          <a:lstStyle/>
          <a:p>
            <a:pPr rtl="0">
              <a:spcBef>
                <a:spcPts val="0"/>
              </a:spcBef>
              <a:spcAft>
                <a:spcPts val="0"/>
              </a:spcAft>
            </a:pPr>
            <a:r>
              <a:rPr lang="pt-BR" sz="2800" b="1" i="0" u="none" strike="noStrike" dirty="0">
                <a:solidFill>
                  <a:schemeClr val="accent5">
                    <a:lumMod val="20000"/>
                    <a:lumOff val="80000"/>
                  </a:schemeClr>
                </a:solidFill>
                <a:effectLst/>
              </a:rPr>
              <a:t>Ω (1)</a:t>
            </a:r>
            <a:endParaRPr lang="pt-BR" sz="2800" b="0" dirty="0">
              <a:solidFill>
                <a:schemeClr val="accent5">
                  <a:lumMod val="20000"/>
                  <a:lumOff val="80000"/>
                </a:schemeClr>
              </a:solidFill>
              <a:effectLst/>
            </a:endParaRPr>
          </a:p>
          <a:p>
            <a:pPr rtl="0">
              <a:spcBef>
                <a:spcPts val="0"/>
              </a:spcBef>
              <a:spcAft>
                <a:spcPts val="0"/>
              </a:spcAft>
            </a:pPr>
            <a:r>
              <a:rPr lang="pt-BR" sz="2800" b="1" i="0" u="none" strike="noStrike" dirty="0">
                <a:solidFill>
                  <a:schemeClr val="accent5">
                    <a:lumMod val="20000"/>
                    <a:lumOff val="80000"/>
                  </a:schemeClr>
                </a:solidFill>
                <a:effectLst/>
              </a:rPr>
              <a:t>O (n)</a:t>
            </a:r>
          </a:p>
          <a:p>
            <a:pPr rtl="0">
              <a:spcBef>
                <a:spcPts val="0"/>
              </a:spcBef>
              <a:spcAft>
                <a:spcPts val="0"/>
              </a:spcAft>
            </a:pPr>
            <a:r>
              <a:rPr lang="pt-BR" sz="2800" b="0" dirty="0">
                <a:solidFill>
                  <a:schemeClr val="accent5">
                    <a:lumMod val="20000"/>
                    <a:lumOff val="80000"/>
                  </a:schemeClr>
                </a:solidFill>
                <a:effectLst/>
              </a:rPr>
              <a:t>1+2+3+.....+n/n</a:t>
            </a:r>
          </a:p>
          <a:p>
            <a:pPr rtl="0">
              <a:spcBef>
                <a:spcPts val="0"/>
              </a:spcBef>
              <a:spcAft>
                <a:spcPts val="0"/>
              </a:spcAft>
            </a:pPr>
            <a:r>
              <a:rPr lang="pt-BR" sz="2800" b="0" dirty="0">
                <a:solidFill>
                  <a:schemeClr val="accent5">
                    <a:lumMod val="20000"/>
                    <a:lumOff val="80000"/>
                  </a:schemeClr>
                </a:solidFill>
                <a:effectLst/>
              </a:rPr>
              <a:t>(n *n+1/2)/n</a:t>
            </a:r>
          </a:p>
          <a:p>
            <a:pPr rtl="0">
              <a:spcBef>
                <a:spcPts val="0"/>
              </a:spcBef>
              <a:spcAft>
                <a:spcPts val="0"/>
              </a:spcAft>
            </a:pPr>
            <a:r>
              <a:rPr lang="pt-BR" sz="2800" b="1" i="0" u="none" strike="noStrike" dirty="0">
                <a:solidFill>
                  <a:schemeClr val="accent5">
                    <a:lumMod val="20000"/>
                    <a:lumOff val="80000"/>
                  </a:schemeClr>
                </a:solidFill>
                <a:effectLst/>
              </a:rPr>
              <a:t>θ (n+1/2) = θ (n)</a:t>
            </a:r>
            <a:endParaRPr lang="pt-BR" sz="2800" b="0" dirty="0">
              <a:solidFill>
                <a:schemeClr val="accent5">
                  <a:lumMod val="20000"/>
                  <a:lumOff val="80000"/>
                </a:schemeClr>
              </a:solidFill>
              <a:effectLst/>
            </a:endParaRPr>
          </a:p>
          <a:p>
            <a:br>
              <a:rPr lang="pt-BR" sz="2800" b="0" dirty="0">
                <a:effectLst/>
              </a:rPr>
            </a:br>
            <a:endParaRPr lang="en-US" sz="2800" dirty="0"/>
          </a:p>
        </p:txBody>
      </p:sp>
      <p:sp>
        <p:nvSpPr>
          <p:cNvPr id="8" name="TextBox 7">
            <a:extLst>
              <a:ext uri="{FF2B5EF4-FFF2-40B4-BE49-F238E27FC236}">
                <a16:creationId xmlns:a16="http://schemas.microsoft.com/office/drawing/2014/main" id="{5942E675-FB49-4AF3-9C87-5EC9D496EE17}"/>
              </a:ext>
            </a:extLst>
          </p:cNvPr>
          <p:cNvSpPr txBox="1"/>
          <p:nvPr/>
        </p:nvSpPr>
        <p:spPr>
          <a:xfrm>
            <a:off x="2940148" y="351692"/>
            <a:ext cx="5416061" cy="707886"/>
          </a:xfrm>
          <a:prstGeom prst="rect">
            <a:avLst/>
          </a:prstGeom>
          <a:noFill/>
        </p:spPr>
        <p:txBody>
          <a:bodyPr wrap="square" rtlCol="0">
            <a:spAutoFit/>
          </a:bodyPr>
          <a:lstStyle/>
          <a:p>
            <a:pPr algn="ctr"/>
            <a:r>
              <a:rPr lang="en-US" sz="4000" u="sng" dirty="0">
                <a:solidFill>
                  <a:schemeClr val="accent6">
                    <a:lumMod val="40000"/>
                    <a:lumOff val="60000"/>
                  </a:schemeClr>
                </a:solidFill>
              </a:rPr>
              <a:t>Search the element</a:t>
            </a:r>
          </a:p>
        </p:txBody>
      </p:sp>
      <p:sp>
        <p:nvSpPr>
          <p:cNvPr id="9" name="TextBox 8">
            <a:extLst>
              <a:ext uri="{FF2B5EF4-FFF2-40B4-BE49-F238E27FC236}">
                <a16:creationId xmlns:a16="http://schemas.microsoft.com/office/drawing/2014/main" id="{618FA8DF-1453-4471-8B5D-38F69BC769B9}"/>
              </a:ext>
            </a:extLst>
          </p:cNvPr>
          <p:cNvSpPr txBox="1"/>
          <p:nvPr/>
        </p:nvSpPr>
        <p:spPr>
          <a:xfrm>
            <a:off x="2940148" y="2828836"/>
            <a:ext cx="5950634" cy="400110"/>
          </a:xfrm>
          <a:prstGeom prst="rect">
            <a:avLst/>
          </a:prstGeom>
          <a:noFill/>
        </p:spPr>
        <p:txBody>
          <a:bodyPr wrap="square" rtlCol="0">
            <a:spAutoFit/>
          </a:bodyPr>
          <a:lstStyle/>
          <a:p>
            <a:r>
              <a:rPr lang="en-US" sz="2000" dirty="0">
                <a:solidFill>
                  <a:srgbClr val="FFC000"/>
                </a:solidFill>
              </a:rPr>
              <a:t>     0                1               2               3             4                5</a:t>
            </a:r>
          </a:p>
        </p:txBody>
      </p:sp>
    </p:spTree>
    <p:extLst>
      <p:ext uri="{BB962C8B-B14F-4D97-AF65-F5344CB8AC3E}">
        <p14:creationId xmlns:p14="http://schemas.microsoft.com/office/powerpoint/2010/main" val="3652828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2000972-A850-4255-A433-1372967E2ED2}"/>
              </a:ext>
            </a:extLst>
          </p:cNvPr>
          <p:cNvSpPr txBox="1"/>
          <p:nvPr/>
        </p:nvSpPr>
        <p:spPr>
          <a:xfrm>
            <a:off x="1022687" y="1837268"/>
            <a:ext cx="4332847" cy="3077766"/>
          </a:xfrm>
          <a:prstGeom prst="rect">
            <a:avLst/>
          </a:prstGeom>
          <a:solidFill>
            <a:schemeClr val="accent5">
              <a:lumMod val="40000"/>
              <a:lumOff val="60000"/>
            </a:schemeClr>
          </a:solidFill>
        </p:spPr>
        <p:txBody>
          <a:bodyPr wrap="square" rtlCol="0">
            <a:spAutoFit/>
          </a:bodyPr>
          <a:lstStyle/>
          <a:p>
            <a:r>
              <a:rPr lang="en-US" sz="2200" dirty="0"/>
              <a:t>#include&lt;stdio.h&gt;</a:t>
            </a:r>
          </a:p>
          <a:p>
            <a:r>
              <a:rPr lang="en-US" sz="2200" dirty="0"/>
              <a:t>int main()</a:t>
            </a:r>
          </a:p>
          <a:p>
            <a:r>
              <a:rPr lang="en-US" sz="2200" dirty="0"/>
              <a:t>{</a:t>
            </a:r>
          </a:p>
          <a:p>
            <a:r>
              <a:rPr lang="en-US" sz="2200" dirty="0"/>
              <a:t>    int </a:t>
            </a:r>
            <a:r>
              <a:rPr lang="en-US" sz="2200" dirty="0" err="1"/>
              <a:t>n,result</a:t>
            </a:r>
            <a:r>
              <a:rPr lang="en-US" sz="2200" dirty="0"/>
              <a:t>;</a:t>
            </a:r>
          </a:p>
          <a:p>
            <a:r>
              <a:rPr lang="en-US" sz="2200" dirty="0"/>
              <a:t>    </a:t>
            </a:r>
            <a:r>
              <a:rPr lang="en-US" sz="2200" dirty="0" err="1"/>
              <a:t>scanf</a:t>
            </a:r>
            <a:r>
              <a:rPr lang="en-US" sz="2200" dirty="0"/>
              <a:t>("%</a:t>
            </a:r>
            <a:r>
              <a:rPr lang="en-US" sz="2200" dirty="0" err="1"/>
              <a:t>d",&amp;n</a:t>
            </a:r>
            <a:r>
              <a:rPr lang="en-US" sz="2200" dirty="0"/>
              <a:t>);</a:t>
            </a:r>
          </a:p>
          <a:p>
            <a:r>
              <a:rPr lang="en-US" sz="2200" dirty="0"/>
              <a:t>    result=n*(n+1)/2;</a:t>
            </a:r>
          </a:p>
          <a:p>
            <a:r>
              <a:rPr lang="en-US" sz="2200" dirty="0"/>
              <a:t>    </a:t>
            </a:r>
            <a:r>
              <a:rPr lang="en-US" sz="2200" dirty="0" err="1"/>
              <a:t>printf</a:t>
            </a:r>
            <a:r>
              <a:rPr lang="en-US" sz="2200" dirty="0"/>
              <a:t>("result=%d\</a:t>
            </a:r>
            <a:r>
              <a:rPr lang="en-US" sz="2200" dirty="0" err="1"/>
              <a:t>n",result</a:t>
            </a:r>
            <a:r>
              <a:rPr lang="en-US" sz="2200" dirty="0"/>
              <a:t>);</a:t>
            </a:r>
          </a:p>
          <a:p>
            <a:r>
              <a:rPr lang="en-US" sz="2200" dirty="0"/>
              <a:t>}</a:t>
            </a:r>
          </a:p>
          <a:p>
            <a:endParaRPr lang="en-US" dirty="0"/>
          </a:p>
        </p:txBody>
      </p:sp>
      <p:sp>
        <p:nvSpPr>
          <p:cNvPr id="5" name="TextBox 4">
            <a:extLst>
              <a:ext uri="{FF2B5EF4-FFF2-40B4-BE49-F238E27FC236}">
                <a16:creationId xmlns:a16="http://schemas.microsoft.com/office/drawing/2014/main" id="{AE182CD2-98FE-4BDE-988F-28C465BE1F4E}"/>
              </a:ext>
            </a:extLst>
          </p:cNvPr>
          <p:cNvSpPr txBox="1"/>
          <p:nvPr/>
        </p:nvSpPr>
        <p:spPr>
          <a:xfrm>
            <a:off x="3189111" y="499663"/>
            <a:ext cx="5813778" cy="707886"/>
          </a:xfrm>
          <a:prstGeom prst="rect">
            <a:avLst/>
          </a:prstGeom>
          <a:noFill/>
        </p:spPr>
        <p:txBody>
          <a:bodyPr wrap="square" rtlCol="0">
            <a:spAutoFit/>
          </a:bodyPr>
          <a:lstStyle/>
          <a:p>
            <a:pPr algn="ctr"/>
            <a:r>
              <a:rPr lang="en-US" sz="4000" u="sng" dirty="0">
                <a:solidFill>
                  <a:schemeClr val="accent6">
                    <a:lumMod val="40000"/>
                    <a:lumOff val="60000"/>
                  </a:schemeClr>
                </a:solidFill>
              </a:rPr>
              <a:t>Example</a:t>
            </a:r>
            <a:endParaRPr lang="en-US" dirty="0">
              <a:solidFill>
                <a:schemeClr val="accent6">
                  <a:lumMod val="40000"/>
                  <a:lumOff val="60000"/>
                </a:schemeClr>
              </a:solidFill>
            </a:endParaRPr>
          </a:p>
        </p:txBody>
      </p:sp>
      <p:sp>
        <p:nvSpPr>
          <p:cNvPr id="6" name="TextBox 5">
            <a:extLst>
              <a:ext uri="{FF2B5EF4-FFF2-40B4-BE49-F238E27FC236}">
                <a16:creationId xmlns:a16="http://schemas.microsoft.com/office/drawing/2014/main" id="{E743838B-B654-4232-96B8-6C0403E7B184}"/>
              </a:ext>
            </a:extLst>
          </p:cNvPr>
          <p:cNvSpPr txBox="1"/>
          <p:nvPr/>
        </p:nvSpPr>
        <p:spPr>
          <a:xfrm>
            <a:off x="1022687" y="5297714"/>
            <a:ext cx="1609815" cy="830997"/>
          </a:xfrm>
          <a:prstGeom prst="rect">
            <a:avLst/>
          </a:prstGeom>
          <a:noFill/>
        </p:spPr>
        <p:txBody>
          <a:bodyPr wrap="square" rtlCol="0">
            <a:spAutoFit/>
          </a:bodyPr>
          <a:lstStyle/>
          <a:p>
            <a:r>
              <a:rPr lang="en-US" sz="2400" u="sng" dirty="0">
                <a:solidFill>
                  <a:schemeClr val="accent3">
                    <a:lumMod val="60000"/>
                    <a:lumOff val="40000"/>
                  </a:schemeClr>
                </a:solidFill>
              </a:rPr>
              <a:t>Complexity</a:t>
            </a:r>
            <a:r>
              <a:rPr lang="en-US" sz="2400" dirty="0">
                <a:solidFill>
                  <a:schemeClr val="accent3">
                    <a:lumMod val="60000"/>
                    <a:lumOff val="40000"/>
                  </a:schemeClr>
                </a:solidFill>
              </a:rPr>
              <a:t> </a:t>
            </a:r>
          </a:p>
          <a:p>
            <a:r>
              <a:rPr lang="en-US" sz="2400" b="1" i="0" u="none" strike="noStrike" dirty="0">
                <a:solidFill>
                  <a:schemeClr val="accent6">
                    <a:lumMod val="40000"/>
                    <a:lumOff val="60000"/>
                  </a:schemeClr>
                </a:solidFill>
                <a:effectLst/>
              </a:rPr>
              <a:t>T(n) =</a:t>
            </a:r>
            <a:r>
              <a:rPr lang="en-US" sz="2400" dirty="0">
                <a:solidFill>
                  <a:schemeClr val="accent6">
                    <a:lumMod val="20000"/>
                    <a:lumOff val="80000"/>
                  </a:schemeClr>
                </a:solidFill>
              </a:rPr>
              <a:t>O(1)</a:t>
            </a:r>
          </a:p>
        </p:txBody>
      </p:sp>
      <p:sp>
        <p:nvSpPr>
          <p:cNvPr id="8" name="TextBox 7">
            <a:extLst>
              <a:ext uri="{FF2B5EF4-FFF2-40B4-BE49-F238E27FC236}">
                <a16:creationId xmlns:a16="http://schemas.microsoft.com/office/drawing/2014/main" id="{B62E2C51-C533-4CC8-85C1-0CA1663A17C5}"/>
              </a:ext>
            </a:extLst>
          </p:cNvPr>
          <p:cNvSpPr txBox="1"/>
          <p:nvPr/>
        </p:nvSpPr>
        <p:spPr>
          <a:xfrm>
            <a:off x="6935374" y="1498714"/>
            <a:ext cx="4332848" cy="3754874"/>
          </a:xfrm>
          <a:prstGeom prst="rect">
            <a:avLst/>
          </a:prstGeom>
          <a:solidFill>
            <a:schemeClr val="accent5">
              <a:lumMod val="40000"/>
              <a:lumOff val="60000"/>
            </a:schemeClr>
          </a:solidFill>
        </p:spPr>
        <p:txBody>
          <a:bodyPr wrap="square" rtlCol="0">
            <a:spAutoFit/>
          </a:bodyPr>
          <a:lstStyle/>
          <a:p>
            <a:endParaRPr lang="en-US" dirty="0"/>
          </a:p>
          <a:p>
            <a:r>
              <a:rPr lang="en-US" sz="2000" dirty="0"/>
              <a:t>#include&lt;stdio.h&gt;</a:t>
            </a:r>
          </a:p>
          <a:p>
            <a:r>
              <a:rPr lang="en-US" sz="2000" dirty="0"/>
              <a:t>int main()</a:t>
            </a:r>
          </a:p>
          <a:p>
            <a:r>
              <a:rPr lang="en-US" sz="2000" dirty="0"/>
              <a:t>{</a:t>
            </a:r>
          </a:p>
          <a:p>
            <a:r>
              <a:rPr lang="en-US" sz="2000" dirty="0"/>
              <a:t>    int </a:t>
            </a:r>
            <a:r>
              <a:rPr lang="en-US" sz="2000" dirty="0" err="1"/>
              <a:t>i,n,result</a:t>
            </a:r>
            <a:r>
              <a:rPr lang="en-US" sz="2000" dirty="0"/>
              <a:t>;</a:t>
            </a:r>
          </a:p>
          <a:p>
            <a:r>
              <a:rPr lang="en-US" sz="2000" dirty="0"/>
              <a:t>    </a:t>
            </a:r>
            <a:r>
              <a:rPr lang="en-US" sz="2000" dirty="0" err="1"/>
              <a:t>scanf</a:t>
            </a:r>
            <a:r>
              <a:rPr lang="en-US" sz="2000" dirty="0"/>
              <a:t>("%</a:t>
            </a:r>
            <a:r>
              <a:rPr lang="en-US" sz="2000" dirty="0" err="1"/>
              <a:t>d",&amp;n</a:t>
            </a:r>
            <a:r>
              <a:rPr lang="en-US" sz="2000" dirty="0"/>
              <a:t>);</a:t>
            </a:r>
          </a:p>
          <a:p>
            <a:r>
              <a:rPr lang="en-US" sz="2000" dirty="0"/>
              <a:t>     result=0;</a:t>
            </a:r>
          </a:p>
          <a:p>
            <a:r>
              <a:rPr lang="en-US" sz="2000" dirty="0"/>
              <a:t>     for(</a:t>
            </a:r>
            <a:r>
              <a:rPr lang="en-US" sz="2000" dirty="0" err="1"/>
              <a:t>i</a:t>
            </a:r>
            <a:r>
              <a:rPr lang="en-US" sz="2000" dirty="0"/>
              <a:t>=1;i&lt;=</a:t>
            </a:r>
            <a:r>
              <a:rPr lang="en-US" sz="2000" dirty="0" err="1"/>
              <a:t>n;i</a:t>
            </a:r>
            <a:r>
              <a:rPr lang="en-US" sz="2000" dirty="0"/>
              <a:t>++){</a:t>
            </a:r>
          </a:p>
          <a:p>
            <a:r>
              <a:rPr lang="en-US" sz="2000" dirty="0"/>
              <a:t>         result= </a:t>
            </a:r>
            <a:r>
              <a:rPr lang="en-US" sz="2000" dirty="0" err="1"/>
              <a:t>result+i</a:t>
            </a:r>
            <a:r>
              <a:rPr lang="en-US" sz="2000" dirty="0"/>
              <a:t>;</a:t>
            </a:r>
          </a:p>
          <a:p>
            <a:r>
              <a:rPr lang="en-US" sz="2000" dirty="0"/>
              <a:t>     }</a:t>
            </a:r>
          </a:p>
          <a:p>
            <a:r>
              <a:rPr lang="en-US" sz="2000" dirty="0"/>
              <a:t>    </a:t>
            </a:r>
            <a:r>
              <a:rPr lang="en-US" sz="2000" dirty="0" err="1"/>
              <a:t>printf</a:t>
            </a:r>
            <a:r>
              <a:rPr lang="en-US" sz="2000" dirty="0"/>
              <a:t>("result=%d\</a:t>
            </a:r>
            <a:r>
              <a:rPr lang="en-US" sz="2000" dirty="0" err="1"/>
              <a:t>n",result</a:t>
            </a:r>
            <a:r>
              <a:rPr lang="en-US" sz="2000" dirty="0"/>
              <a:t>);</a:t>
            </a:r>
          </a:p>
          <a:p>
            <a:r>
              <a:rPr lang="en-US" sz="2000" dirty="0"/>
              <a:t>}</a:t>
            </a:r>
          </a:p>
        </p:txBody>
      </p:sp>
      <p:sp>
        <p:nvSpPr>
          <p:cNvPr id="10" name="TextBox 9">
            <a:extLst>
              <a:ext uri="{FF2B5EF4-FFF2-40B4-BE49-F238E27FC236}">
                <a16:creationId xmlns:a16="http://schemas.microsoft.com/office/drawing/2014/main" id="{1434097C-5DDB-4564-A109-EC39936DEAF9}"/>
              </a:ext>
            </a:extLst>
          </p:cNvPr>
          <p:cNvSpPr txBox="1"/>
          <p:nvPr/>
        </p:nvSpPr>
        <p:spPr>
          <a:xfrm>
            <a:off x="6935374" y="5359286"/>
            <a:ext cx="6098344" cy="1200329"/>
          </a:xfrm>
          <a:prstGeom prst="rect">
            <a:avLst/>
          </a:prstGeom>
          <a:noFill/>
        </p:spPr>
        <p:txBody>
          <a:bodyPr wrap="square">
            <a:spAutoFit/>
          </a:bodyPr>
          <a:lstStyle/>
          <a:p>
            <a:r>
              <a:rPr lang="en-US" sz="2400" u="sng" dirty="0">
                <a:solidFill>
                  <a:schemeClr val="accent3">
                    <a:lumMod val="60000"/>
                    <a:lumOff val="40000"/>
                  </a:schemeClr>
                </a:solidFill>
              </a:rPr>
              <a:t>Complexity</a:t>
            </a:r>
            <a:r>
              <a:rPr lang="en-US" sz="2400" dirty="0">
                <a:solidFill>
                  <a:schemeClr val="accent3">
                    <a:lumMod val="60000"/>
                    <a:lumOff val="40000"/>
                  </a:schemeClr>
                </a:solidFill>
              </a:rPr>
              <a:t> </a:t>
            </a:r>
          </a:p>
          <a:p>
            <a:r>
              <a:rPr lang="en-US" sz="2400" b="1" i="0" u="none" strike="noStrike" dirty="0">
                <a:solidFill>
                  <a:schemeClr val="accent6">
                    <a:lumMod val="40000"/>
                    <a:lumOff val="60000"/>
                  </a:schemeClr>
                </a:solidFill>
                <a:effectLst/>
              </a:rPr>
              <a:t>T(n) =</a:t>
            </a:r>
            <a:r>
              <a:rPr lang="en-US" sz="2400" dirty="0">
                <a:solidFill>
                  <a:schemeClr val="accent6">
                    <a:lumMod val="20000"/>
                    <a:lumOff val="80000"/>
                  </a:schemeClr>
                </a:solidFill>
              </a:rPr>
              <a:t>O(n)</a:t>
            </a:r>
          </a:p>
          <a:p>
            <a:endParaRPr lang="en-US" sz="2400" dirty="0">
              <a:solidFill>
                <a:schemeClr val="accent3">
                  <a:lumMod val="60000"/>
                  <a:lumOff val="40000"/>
                </a:schemeClr>
              </a:solidFill>
            </a:endParaRPr>
          </a:p>
        </p:txBody>
      </p:sp>
    </p:spTree>
    <p:extLst>
      <p:ext uri="{BB962C8B-B14F-4D97-AF65-F5344CB8AC3E}">
        <p14:creationId xmlns:p14="http://schemas.microsoft.com/office/powerpoint/2010/main" val="642119438"/>
      </p:ext>
    </p:extLst>
  </p:cSld>
  <p:clrMapOvr>
    <a:masterClrMapping/>
  </p:clrMapOvr>
</p:sld>
</file>

<file path=ppt/theme/theme1.xml><?xml version="1.0" encoding="utf-8"?>
<a:theme xmlns:a="http://schemas.openxmlformats.org/drawingml/2006/main" name="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1127</Words>
  <Application>Microsoft Macintosh PowerPoint</Application>
  <PresentationFormat>Widescreen</PresentationFormat>
  <Paragraphs>146</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OpenSans</vt:lpstr>
      <vt:lpstr>Times New Roman</vt:lpstr>
      <vt:lpstr>Wingdings</vt:lpstr>
      <vt:lpstr>Office Theme</vt:lpstr>
      <vt:lpstr>Team Members​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SEARCHING ALGORITHMS</vt:lpstr>
      <vt:lpstr>Contents:</vt:lpstr>
      <vt:lpstr>Introduction</vt:lpstr>
      <vt:lpstr>Searching Algorithms</vt:lpstr>
      <vt:lpstr>Linear Search</vt:lpstr>
      <vt:lpstr>Linear Search Algorithm</vt:lpstr>
      <vt:lpstr>Binary Search</vt:lpstr>
      <vt:lpstr>PowerPoint Presentation</vt:lpstr>
      <vt:lpstr>Hash Table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SEARCHING ALGORITHMS</dc:title>
  <dc:creator>DELL</dc:creator>
  <cp:lastModifiedBy>Tamanna Akter</cp:lastModifiedBy>
  <cp:revision>10</cp:revision>
  <dcterms:created xsi:type="dcterms:W3CDTF">2023-07-31T15:28:40Z</dcterms:created>
  <dcterms:modified xsi:type="dcterms:W3CDTF">2023-09-21T09:25:26Z</dcterms:modified>
</cp:coreProperties>
</file>