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84" r:id="rId2"/>
    <p:sldId id="285" r:id="rId3"/>
    <p:sldId id="266" r:id="rId4"/>
    <p:sldId id="258" r:id="rId5"/>
    <p:sldId id="267" r:id="rId6"/>
    <p:sldId id="270" r:id="rId7"/>
    <p:sldId id="271" r:id="rId8"/>
    <p:sldId id="272" r:id="rId9"/>
    <p:sldId id="273" r:id="rId10"/>
    <p:sldId id="277" r:id="rId11"/>
    <p:sldId id="278" r:id="rId12"/>
    <p:sldId id="280" r:id="rId13"/>
    <p:sldId id="275" r:id="rId14"/>
    <p:sldId id="282" r:id="rId15"/>
    <p:sldId id="265" r:id="rId16"/>
  </p:sldIdLst>
  <p:sldSz cx="18288000" cy="10287000"/>
  <p:notesSz cx="6858000" cy="9144000"/>
  <p:embeddedFontLst>
    <p:embeddedFont>
      <p:font typeface="Calibri" pitchFamily="34" charset="0"/>
      <p:regular r:id="rId17"/>
      <p:bold r:id="rId18"/>
      <p:italic r:id="rId19"/>
      <p:boldItalic r:id="rId20"/>
    </p:embeddedFont>
    <p:embeddedFont>
      <p:font typeface="Anton"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1" d="100"/>
          <a:sy n="51" d="100"/>
        </p:scale>
        <p:origin x="-456"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 Id="rId9" Type="http://schemas.openxmlformats.org/officeDocument/2006/relationships/image" Target="../media/image8.jpe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8134" y="-419100"/>
            <a:ext cx="18842403" cy="11906525"/>
          </a:xfrm>
          <a:custGeom>
            <a:avLst/>
            <a:gdLst/>
            <a:ahLst/>
            <a:cxnLst/>
            <a:rect l="l" t="t" r="r" b="b"/>
            <a:pathLst>
              <a:path w="18842403" h="11906525">
                <a:moveTo>
                  <a:pt x="0" y="0"/>
                </a:moveTo>
                <a:lnTo>
                  <a:pt x="18842403" y="0"/>
                </a:lnTo>
                <a:lnTo>
                  <a:pt x="18842403" y="11906524"/>
                </a:lnTo>
                <a:lnTo>
                  <a:pt x="0" y="11906524"/>
                </a:lnTo>
                <a:lnTo>
                  <a:pt x="0" y="0"/>
                </a:lnTo>
                <a:close/>
              </a:path>
            </a:pathLst>
          </a:custGeom>
          <a:blipFill>
            <a:blip r:embed="rId2">
              <a:alphaModFix amt="12000"/>
            </a:blip>
            <a:stretch>
              <a:fillRect t="-28087" b="-30165"/>
            </a:stretch>
          </a:blipFill>
        </p:spPr>
      </p:sp>
      <p:sp>
        <p:nvSpPr>
          <p:cNvPr id="5" name="Freeform 5"/>
          <p:cNvSpPr/>
          <p:nvPr/>
        </p:nvSpPr>
        <p:spPr>
          <a:xfrm flipH="1">
            <a:off x="11272545" y="49734"/>
            <a:ext cx="7281723" cy="6513832"/>
          </a:xfrm>
          <a:custGeom>
            <a:avLst/>
            <a:gdLst/>
            <a:ahLst/>
            <a:cxnLst/>
            <a:rect l="l" t="t" r="r" b="b"/>
            <a:pathLst>
              <a:path w="7281723" h="6513832">
                <a:moveTo>
                  <a:pt x="7281723" y="0"/>
                </a:moveTo>
                <a:lnTo>
                  <a:pt x="0" y="0"/>
                </a:lnTo>
                <a:lnTo>
                  <a:pt x="0" y="6513832"/>
                </a:lnTo>
                <a:lnTo>
                  <a:pt x="7281723" y="6513832"/>
                </a:lnTo>
                <a:lnTo>
                  <a:pt x="7281723" y="0"/>
                </a:lnTo>
                <a:close/>
              </a:path>
            </a:pathLst>
          </a:custGeom>
          <a:blipFill>
            <a:blip r:embed="rId3">
              <a:extLst>
                <a:ext uri="{96DAC541-7B7A-43D3-8B79-37D633B846F1}">
                  <asvg:svgBlip xmlns="" xmlns:asvg="http://schemas.microsoft.com/office/drawing/2016/SVG/main" r:embed="rId6"/>
                </a:ext>
              </a:extLst>
            </a:blip>
            <a:stretch>
              <a:fillRect/>
            </a:stretch>
          </a:blipFill>
        </p:spPr>
      </p:sp>
      <p:sp>
        <p:nvSpPr>
          <p:cNvPr id="7" name="Freeform 7"/>
          <p:cNvSpPr/>
          <p:nvPr/>
        </p:nvSpPr>
        <p:spPr>
          <a:xfrm rot="-10800000" flipH="1">
            <a:off x="0" y="3715384"/>
            <a:ext cx="7281723" cy="6513832"/>
          </a:xfrm>
          <a:custGeom>
            <a:avLst/>
            <a:gdLst/>
            <a:ahLst/>
            <a:cxnLst/>
            <a:rect l="l" t="t" r="r" b="b"/>
            <a:pathLst>
              <a:path w="7281723" h="6513832">
                <a:moveTo>
                  <a:pt x="7281723" y="0"/>
                </a:moveTo>
                <a:lnTo>
                  <a:pt x="0" y="0"/>
                </a:lnTo>
                <a:lnTo>
                  <a:pt x="0" y="6513832"/>
                </a:lnTo>
                <a:lnTo>
                  <a:pt x="7281723" y="6513832"/>
                </a:lnTo>
                <a:lnTo>
                  <a:pt x="7281723" y="0"/>
                </a:lnTo>
                <a:close/>
              </a:path>
            </a:pathLst>
          </a:custGeom>
          <a:blipFill>
            <a:blip r:embed="rId3">
              <a:extLst>
                <a:ext uri="{96DAC541-7B7A-43D3-8B79-37D633B846F1}">
                  <asvg:svgBlip xmlns="" xmlns:asvg="http://schemas.microsoft.com/office/drawing/2016/SVG/main" r:embed="rId6"/>
                </a:ext>
              </a:extLst>
            </a:blip>
            <a:stretch>
              <a:fillRect/>
            </a:stretch>
          </a:blipFill>
        </p:spPr>
      </p:sp>
      <p:sp>
        <p:nvSpPr>
          <p:cNvPr id="8" name="TextBox 7"/>
          <p:cNvSpPr txBox="1"/>
          <p:nvPr/>
        </p:nvSpPr>
        <p:spPr>
          <a:xfrm>
            <a:off x="1905000" y="1028700"/>
            <a:ext cx="15163800" cy="1569660"/>
          </a:xfrm>
          <a:prstGeom prst="rect">
            <a:avLst/>
          </a:prstGeom>
          <a:noFill/>
        </p:spPr>
        <p:txBody>
          <a:bodyPr wrap="square" rtlCol="0">
            <a:spAutoFit/>
          </a:bodyPr>
          <a:lstStyle/>
          <a:p>
            <a:pPr algn="ctr"/>
            <a:r>
              <a:rPr lang="en-US" sz="4800" b="1" dirty="0"/>
              <a:t>Prediction of Clinical Risk Factors of Diabetes Using Multiple Machine Learning Techniques</a:t>
            </a:r>
            <a:endParaRPr lang="en-US" sz="4800" dirty="0"/>
          </a:p>
        </p:txBody>
      </p:sp>
      <p:pic>
        <p:nvPicPr>
          <p:cNvPr id="9" name="Picture 8"/>
          <p:cNvPicPr/>
          <p:nvPr/>
        </p:nvPicPr>
        <p:blipFill>
          <a:blip r:embed="rId7" cstate="print"/>
          <a:srcRect/>
          <a:stretch>
            <a:fillRect/>
          </a:stretch>
        </p:blipFill>
        <p:spPr>
          <a:xfrm>
            <a:off x="6781800" y="2857500"/>
            <a:ext cx="4724400" cy="3200400"/>
          </a:xfrm>
          <a:prstGeom prst="rect">
            <a:avLst/>
          </a:prstGeom>
        </p:spPr>
      </p:pic>
      <p:sp>
        <p:nvSpPr>
          <p:cNvPr id="10" name="TextBox 9"/>
          <p:cNvSpPr txBox="1"/>
          <p:nvPr/>
        </p:nvSpPr>
        <p:spPr>
          <a:xfrm>
            <a:off x="9906000" y="6286500"/>
            <a:ext cx="7772400" cy="3108543"/>
          </a:xfrm>
          <a:prstGeom prst="rect">
            <a:avLst/>
          </a:prstGeom>
          <a:noFill/>
        </p:spPr>
        <p:txBody>
          <a:bodyPr wrap="square" rtlCol="0">
            <a:spAutoFit/>
          </a:bodyPr>
          <a:lstStyle/>
          <a:p>
            <a:endParaRPr lang="en-US" sz="2800" b="1" dirty="0" smtClean="0"/>
          </a:p>
          <a:p>
            <a:endParaRPr lang="en-US" sz="2800" b="1" dirty="0"/>
          </a:p>
          <a:p>
            <a:r>
              <a:rPr lang="en-US" sz="2800" b="1" dirty="0" smtClean="0"/>
              <a:t>PRESENTED </a:t>
            </a:r>
            <a:r>
              <a:rPr lang="en-US" sz="2800" b="1" dirty="0"/>
              <a:t>BY:</a:t>
            </a:r>
          </a:p>
          <a:p>
            <a:r>
              <a:rPr lang="en-US" sz="2800" b="1" dirty="0"/>
              <a:t>NAME: </a:t>
            </a:r>
            <a:r>
              <a:rPr lang="en-US" sz="2800" b="1" dirty="0" smtClean="0"/>
              <a:t>TAMANNA</a:t>
            </a:r>
          </a:p>
          <a:p>
            <a:r>
              <a:rPr lang="en-US" sz="2800" b="1" dirty="0" smtClean="0"/>
              <a:t>COURSE NAME:DATA SCIENCE WITH PYTHON</a:t>
            </a:r>
          </a:p>
          <a:p>
            <a:r>
              <a:rPr lang="en-US" sz="2800" b="1" dirty="0" smtClean="0"/>
              <a:t>BATCH:DS-02</a:t>
            </a:r>
            <a:endParaRPr lang="en-US" sz="2800" b="1" dirty="0"/>
          </a:p>
          <a:p>
            <a:r>
              <a:rPr lang="en-US" sz="2800" b="1" dirty="0"/>
              <a:t>DEPARTMENT: BIOCHEMISTRY &amp; BIOTECHNOLOGY</a:t>
            </a:r>
          </a:p>
        </p:txBody>
      </p:sp>
    </p:spTree>
    <p:extLst>
      <p:ext uri="{BB962C8B-B14F-4D97-AF65-F5344CB8AC3E}">
        <p14:creationId xmlns:p14="http://schemas.microsoft.com/office/powerpoint/2010/main" val="42015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066800" y="2000106"/>
            <a:ext cx="16535400" cy="8096394"/>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181600" y="1515941"/>
            <a:ext cx="7467599"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4343400" y="1382591"/>
            <a:ext cx="9220200" cy="1093889"/>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Methodology</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1752600" y="3238500"/>
            <a:ext cx="7581900" cy="5638800"/>
          </a:xfrm>
        </p:spPr>
        <p:txBody>
          <a:bodyPr/>
          <a:lstStyle/>
          <a:p>
            <a:pPr algn="just"/>
            <a:r>
              <a:rPr lang="en-US" b="1" dirty="0"/>
              <a:t>Data Preprocessing</a:t>
            </a:r>
            <a:r>
              <a:rPr lang="en-US" dirty="0"/>
              <a:t>:</a:t>
            </a:r>
          </a:p>
          <a:p>
            <a:pPr lvl="1" algn="just"/>
            <a:r>
              <a:rPr lang="en-US" dirty="0"/>
              <a:t>Outlier Handling: Used IQR method.</a:t>
            </a:r>
          </a:p>
          <a:p>
            <a:pPr lvl="1" algn="just"/>
            <a:r>
              <a:rPr lang="en-US" dirty="0"/>
              <a:t>Feature Scaling: Standardized all features.</a:t>
            </a:r>
          </a:p>
          <a:p>
            <a:pPr algn="just"/>
            <a:r>
              <a:rPr lang="en-US" b="1" dirty="0"/>
              <a:t>Model Development</a:t>
            </a:r>
            <a:r>
              <a:rPr lang="en-US" dirty="0"/>
              <a:t>:</a:t>
            </a:r>
          </a:p>
          <a:p>
            <a:pPr lvl="1" algn="just"/>
            <a:r>
              <a:rPr lang="en-US" dirty="0"/>
              <a:t>Logistic Regression for interpretability.</a:t>
            </a:r>
          </a:p>
          <a:p>
            <a:pPr lvl="1" algn="just"/>
            <a:r>
              <a:rPr lang="en-US" dirty="0"/>
              <a:t>Random Forest for complex patterns and feature importance.</a:t>
            </a:r>
          </a:p>
          <a:p>
            <a:pPr algn="just"/>
            <a:r>
              <a:rPr lang="en-US" b="1" dirty="0"/>
              <a:t>Model Evaluation</a:t>
            </a:r>
            <a:r>
              <a:rPr lang="en-US" dirty="0"/>
              <a:t>:</a:t>
            </a:r>
          </a:p>
          <a:p>
            <a:pPr lvl="1" algn="just"/>
            <a:r>
              <a:rPr lang="en-US" dirty="0"/>
              <a:t>Metrics: Accuracy, Precision, Recall, F1-score.</a:t>
            </a:r>
          </a:p>
          <a:p>
            <a:endParaRPr lang="en-US" dirty="0"/>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5000" y="3314700"/>
            <a:ext cx="6476999" cy="4857391"/>
          </a:xfrm>
          <a:prstGeom prst="rect">
            <a:avLst/>
          </a:prstGeom>
        </p:spPr>
      </p:pic>
      <p:sp>
        <p:nvSpPr>
          <p:cNvPr id="11" name="TextBox 10"/>
          <p:cNvSpPr txBox="1"/>
          <p:nvPr/>
        </p:nvSpPr>
        <p:spPr>
          <a:xfrm>
            <a:off x="10820400" y="8496300"/>
            <a:ext cx="5715000" cy="646331"/>
          </a:xfrm>
          <a:prstGeom prst="rect">
            <a:avLst/>
          </a:prstGeom>
          <a:noFill/>
        </p:spPr>
        <p:txBody>
          <a:bodyPr wrap="square" rtlCol="0">
            <a:spAutoFit/>
          </a:bodyPr>
          <a:lstStyle/>
          <a:p>
            <a:pPr algn="ctr"/>
            <a:r>
              <a:rPr lang="en-US" b="1" dirty="0"/>
              <a:t>Fig. 2: </a:t>
            </a:r>
            <a:r>
              <a:rPr lang="en-US" dirty="0"/>
              <a:t>Correlation Matrix identify relationships between features and the target variable .</a:t>
            </a:r>
          </a:p>
        </p:txBody>
      </p:sp>
    </p:spTree>
    <p:extLst>
      <p:ext uri="{BB962C8B-B14F-4D97-AF65-F5344CB8AC3E}">
        <p14:creationId xmlns:p14="http://schemas.microsoft.com/office/powerpoint/2010/main" val="85297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066800" y="2000106"/>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181600" y="1515941"/>
            <a:ext cx="7467599"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4343400" y="1382591"/>
            <a:ext cx="9220200" cy="1093889"/>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Result</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590800" y="3238500"/>
            <a:ext cx="6501894" cy="5638800"/>
          </a:xfrm>
        </p:spPr>
        <p:txBody>
          <a:bodyPr/>
          <a:lstStyle/>
          <a:p>
            <a:r>
              <a:rPr lang="en-US" b="1" dirty="0"/>
              <a:t>Statistical Analysis</a:t>
            </a:r>
            <a:r>
              <a:rPr lang="en-US" dirty="0"/>
              <a:t>:</a:t>
            </a:r>
          </a:p>
          <a:p>
            <a:pPr lvl="1"/>
            <a:r>
              <a:rPr lang="en-US" dirty="0"/>
              <a:t>Strongest predictors: Glucose (0.49), BMI (0.31), Age (0.21).</a:t>
            </a:r>
          </a:p>
          <a:p>
            <a:pPr lvl="1"/>
            <a:r>
              <a:rPr lang="en-US" dirty="0"/>
              <a:t>Weak predictors: Insulin, Skin Thickness, Pregnancies.</a:t>
            </a:r>
          </a:p>
          <a:p>
            <a:r>
              <a:rPr lang="en-US" b="1" dirty="0"/>
              <a:t>Model Results</a:t>
            </a:r>
            <a:r>
              <a:rPr lang="en-US" dirty="0"/>
              <a:t>:</a:t>
            </a:r>
          </a:p>
          <a:p>
            <a:pPr lvl="1"/>
            <a:r>
              <a:rPr lang="en-US" dirty="0"/>
              <a:t>Random Forest: 83% accuracy.</a:t>
            </a:r>
          </a:p>
          <a:p>
            <a:pPr lvl="1"/>
            <a:r>
              <a:rPr lang="en-US" dirty="0"/>
              <a:t>Logistic Regression: 78% accuracy.</a:t>
            </a:r>
          </a:p>
          <a:p>
            <a:endParaRPr lang="en-US" dirty="0"/>
          </a:p>
        </p:txBody>
      </p:sp>
      <p:pic>
        <p:nvPicPr>
          <p:cNvPr id="1026" name="Picture 2" descr="C:\Users\Tamanna\AppData\Local\Packages\Microsoft.Windows.Photos_8wekyb3d8bbwe\TempState\ShareServiceTempFolder\Screenshot (375).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0600" y="3314700"/>
            <a:ext cx="79248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24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066800" y="2000106"/>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181600" y="1515941"/>
            <a:ext cx="7467599"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4343400" y="1382591"/>
            <a:ext cx="9220200" cy="1093889"/>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Result Visualization</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057400" y="3238500"/>
            <a:ext cx="7277100" cy="5638800"/>
          </a:xfrm>
        </p:spPr>
        <p:txBody>
          <a:bodyPr/>
          <a:lstStyle/>
          <a:p>
            <a:r>
              <a:rPr lang="en-US" b="1" dirty="0"/>
              <a:t>Feature Importance (Random Forest)</a:t>
            </a:r>
            <a:r>
              <a:rPr lang="en-US" dirty="0"/>
              <a:t>:Glucose (32%), BMI (22%), Age (18%).</a:t>
            </a:r>
          </a:p>
          <a:p>
            <a:r>
              <a:rPr lang="en-US" b="1" dirty="0"/>
              <a:t>Confusion Matrix</a:t>
            </a:r>
            <a:r>
              <a:rPr lang="en-US" dirty="0" smtClean="0"/>
              <a:t>: Show </a:t>
            </a:r>
            <a:r>
              <a:rPr lang="en-US" dirty="0"/>
              <a:t>model performance with TP, TN, FP, FN.</a:t>
            </a:r>
          </a:p>
          <a:p>
            <a:r>
              <a:rPr lang="en-US" b="1" dirty="0"/>
              <a:t>Comparison of Metrics</a:t>
            </a:r>
            <a:r>
              <a:rPr lang="en-US" dirty="0" smtClean="0"/>
              <a:t>: Random </a:t>
            </a:r>
            <a:r>
              <a:rPr lang="en-US" dirty="0"/>
              <a:t>Forest outperforms Logistic Regression in all metrics.</a:t>
            </a:r>
          </a:p>
          <a:p>
            <a:pPr marL="0" indent="0">
              <a:buNone/>
            </a:pPr>
            <a:endParaRPr lang="en-US" dirty="0"/>
          </a:p>
        </p:txBody>
      </p:sp>
      <p:pic>
        <p:nvPicPr>
          <p:cNvPr id="10" name="Content Placeholder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44000" y="3314700"/>
            <a:ext cx="7010400" cy="5181600"/>
          </a:xfrm>
          <a:prstGeom prst="rect">
            <a:avLst/>
          </a:prstGeom>
        </p:spPr>
      </p:pic>
      <p:sp>
        <p:nvSpPr>
          <p:cNvPr id="9" name="TextBox 8"/>
          <p:cNvSpPr txBox="1"/>
          <p:nvPr/>
        </p:nvSpPr>
        <p:spPr>
          <a:xfrm>
            <a:off x="10058400" y="8496300"/>
            <a:ext cx="7543800" cy="369332"/>
          </a:xfrm>
          <a:prstGeom prst="rect">
            <a:avLst/>
          </a:prstGeom>
          <a:noFill/>
        </p:spPr>
        <p:txBody>
          <a:bodyPr wrap="square" rtlCol="0">
            <a:spAutoFit/>
          </a:bodyPr>
          <a:lstStyle/>
          <a:p>
            <a:r>
              <a:rPr lang="fr-FR" b="1" dirty="0" smtClean="0"/>
              <a:t>               Fig</a:t>
            </a:r>
            <a:r>
              <a:rPr lang="fr-FR" b="1" dirty="0"/>
              <a:t>. 3:</a:t>
            </a:r>
            <a:r>
              <a:rPr lang="fr-FR" dirty="0"/>
              <a:t> Confusion Matrix for </a:t>
            </a:r>
            <a:r>
              <a:rPr lang="fr-FR" dirty="0" err="1"/>
              <a:t>Logistic</a:t>
            </a:r>
            <a:r>
              <a:rPr lang="fr-FR" dirty="0"/>
              <a:t> </a:t>
            </a:r>
            <a:r>
              <a:rPr lang="fr-FR" dirty="0" err="1"/>
              <a:t>Regression</a:t>
            </a:r>
            <a:endParaRPr lang="fr-FR" dirty="0"/>
          </a:p>
        </p:txBody>
      </p:sp>
    </p:spTree>
    <p:extLst>
      <p:ext uri="{BB962C8B-B14F-4D97-AF65-F5344CB8AC3E}">
        <p14:creationId xmlns:p14="http://schemas.microsoft.com/office/powerpoint/2010/main" val="287669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pic>
        <p:nvPicPr>
          <p:cNvPr id="9" name="Content Placeholder 8"/>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743200" y="2161290"/>
            <a:ext cx="11224269" cy="6335010"/>
          </a:xfrm>
          <a:prstGeom prst="rect">
            <a:avLst/>
          </a:prstGeom>
        </p:spPr>
      </p:pic>
      <p:sp>
        <p:nvSpPr>
          <p:cNvPr id="8" name="TextBox 7"/>
          <p:cNvSpPr txBox="1"/>
          <p:nvPr/>
        </p:nvSpPr>
        <p:spPr>
          <a:xfrm>
            <a:off x="4267200" y="8572500"/>
            <a:ext cx="9906000" cy="369332"/>
          </a:xfrm>
          <a:prstGeom prst="rect">
            <a:avLst/>
          </a:prstGeom>
          <a:noFill/>
        </p:spPr>
        <p:txBody>
          <a:bodyPr wrap="square" rtlCol="0">
            <a:spAutoFit/>
          </a:bodyPr>
          <a:lstStyle/>
          <a:p>
            <a:pPr algn="ctr"/>
            <a:r>
              <a:rPr lang="en-US" b="1" dirty="0"/>
              <a:t>Fig. 4:</a:t>
            </a:r>
            <a:r>
              <a:rPr lang="en-US" dirty="0"/>
              <a:t> Random Forest Feature Importance Identification</a:t>
            </a:r>
          </a:p>
        </p:txBody>
      </p:sp>
    </p:spTree>
    <p:extLst>
      <p:ext uri="{BB962C8B-B14F-4D97-AF65-F5344CB8AC3E}">
        <p14:creationId xmlns:p14="http://schemas.microsoft.com/office/powerpoint/2010/main" val="133289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2F7FF"/>
        </a:solidFill>
        <a:effectLst/>
      </p:bgPr>
    </p:bg>
    <p:spTree>
      <p:nvGrpSpPr>
        <p:cNvPr id="1" name=""/>
        <p:cNvGrpSpPr/>
        <p:nvPr/>
      </p:nvGrpSpPr>
      <p:grpSpPr>
        <a:xfrm>
          <a:off x="0" y="0"/>
          <a:ext cx="0" cy="0"/>
          <a:chOff x="0" y="0"/>
          <a:chExt cx="0" cy="0"/>
        </a:xfrm>
      </p:grpSpPr>
      <p:sp>
        <p:nvSpPr>
          <p:cNvPr id="2" name="Freeform 2"/>
          <p:cNvSpPr/>
          <p:nvPr/>
        </p:nvSpPr>
        <p:spPr>
          <a:xfrm>
            <a:off x="1676400" y="419100"/>
            <a:ext cx="18842403" cy="11906525"/>
          </a:xfrm>
          <a:custGeom>
            <a:avLst/>
            <a:gdLst/>
            <a:ahLst/>
            <a:cxnLst/>
            <a:rect l="l" t="t" r="r" b="b"/>
            <a:pathLst>
              <a:path w="18842403" h="11906525">
                <a:moveTo>
                  <a:pt x="0" y="0"/>
                </a:moveTo>
                <a:lnTo>
                  <a:pt x="18842403" y="0"/>
                </a:lnTo>
                <a:lnTo>
                  <a:pt x="18842403" y="11906525"/>
                </a:lnTo>
                <a:lnTo>
                  <a:pt x="0" y="11906525"/>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2474641" y="1819000"/>
            <a:ext cx="13340634" cy="697715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3086793" y="1515941"/>
            <a:ext cx="6265510" cy="1290695"/>
          </a:xfrm>
          <a:custGeom>
            <a:avLst/>
            <a:gdLst/>
            <a:ahLst/>
            <a:cxnLst/>
            <a:rect l="l" t="t" r="r" b="b"/>
            <a:pathLst>
              <a:path w="6265510" h="1290695">
                <a:moveTo>
                  <a:pt x="0" y="0"/>
                </a:moveTo>
                <a:lnTo>
                  <a:pt x="6265510" y="0"/>
                </a:lnTo>
                <a:lnTo>
                  <a:pt x="6265510"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574215" y="1382591"/>
            <a:ext cx="6570743" cy="1120775"/>
          </a:xfrm>
          <a:prstGeom prst="rect">
            <a:avLst/>
          </a:prstGeom>
        </p:spPr>
        <p:txBody>
          <a:bodyPr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Discussion</a:t>
            </a:r>
            <a:endParaRPr lang="en-US" sz="6500" dirty="0">
              <a:solidFill>
                <a:srgbClr val="000000"/>
              </a:solidFill>
              <a:latin typeface="Anton"/>
              <a:ea typeface="Anton"/>
              <a:cs typeface="Anton"/>
              <a:sym typeface="Anton"/>
            </a:endParaRPr>
          </a:p>
        </p:txBody>
      </p:sp>
      <p:grpSp>
        <p:nvGrpSpPr>
          <p:cNvPr id="8" name="Group 8"/>
          <p:cNvGrpSpPr/>
          <p:nvPr/>
        </p:nvGrpSpPr>
        <p:grpSpPr>
          <a:xfrm>
            <a:off x="3650304" y="3371913"/>
            <a:ext cx="221747" cy="22174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3650304" y="5692797"/>
            <a:ext cx="221747" cy="22174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7" name="Content Placeholder 16"/>
          <p:cNvSpPr>
            <a:spLocks noGrp="1"/>
          </p:cNvSpPr>
          <p:nvPr>
            <p:ph idx="1"/>
          </p:nvPr>
        </p:nvSpPr>
        <p:spPr>
          <a:xfrm>
            <a:off x="3200400" y="3009900"/>
            <a:ext cx="11506200" cy="4800600"/>
          </a:xfrm>
        </p:spPr>
        <p:txBody>
          <a:bodyPr/>
          <a:lstStyle/>
          <a:p>
            <a:r>
              <a:rPr lang="en-US" dirty="0"/>
              <a:t>Glucose, BMI, and Age are consistent top predictors.</a:t>
            </a:r>
          </a:p>
          <a:p>
            <a:r>
              <a:rPr lang="en-US" dirty="0"/>
              <a:t>Random Forest offers higher accuracy, while Logistic Regression provides interpretability.</a:t>
            </a:r>
          </a:p>
          <a:p>
            <a:r>
              <a:rPr lang="en-US" dirty="0"/>
              <a:t>Results align with established clinical research, reinforcing the significance of the identified predictors</a:t>
            </a:r>
            <a:r>
              <a:rPr lang="en-US" dirty="0" smtClean="0"/>
              <a:t>.</a:t>
            </a:r>
            <a:endParaRPr lang="en-US" dirty="0"/>
          </a:p>
        </p:txBody>
      </p:sp>
    </p:spTree>
    <p:extLst>
      <p:ext uri="{BB962C8B-B14F-4D97-AF65-F5344CB8AC3E}">
        <p14:creationId xmlns:p14="http://schemas.microsoft.com/office/powerpoint/2010/main" val="328747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12650"/>
        </a:solidFill>
        <a:effectLst/>
      </p:bgPr>
    </p:bg>
    <p:spTree>
      <p:nvGrpSpPr>
        <p:cNvPr id="1" name=""/>
        <p:cNvGrpSpPr/>
        <p:nvPr/>
      </p:nvGrpSpPr>
      <p:grpSpPr>
        <a:xfrm>
          <a:off x="0" y="0"/>
          <a:ext cx="0" cy="0"/>
          <a:chOff x="0" y="0"/>
          <a:chExt cx="0" cy="0"/>
        </a:xfrm>
      </p:grpSpPr>
      <p:sp>
        <p:nvSpPr>
          <p:cNvPr id="2" name="Freeform 2"/>
          <p:cNvSpPr/>
          <p:nvPr/>
        </p:nvSpPr>
        <p:spPr>
          <a:xfrm>
            <a:off x="-288134" y="-809762"/>
            <a:ext cx="18842403" cy="11906525"/>
          </a:xfrm>
          <a:custGeom>
            <a:avLst/>
            <a:gdLst/>
            <a:ahLst/>
            <a:cxnLst/>
            <a:rect l="l" t="t" r="r" b="b"/>
            <a:pathLst>
              <a:path w="18842403" h="11906525">
                <a:moveTo>
                  <a:pt x="0" y="0"/>
                </a:moveTo>
                <a:lnTo>
                  <a:pt x="18842403" y="0"/>
                </a:lnTo>
                <a:lnTo>
                  <a:pt x="18842403" y="11906524"/>
                </a:lnTo>
                <a:lnTo>
                  <a:pt x="0" y="11906524"/>
                </a:lnTo>
                <a:lnTo>
                  <a:pt x="0" y="0"/>
                </a:lnTo>
                <a:close/>
              </a:path>
            </a:pathLst>
          </a:custGeom>
          <a:blipFill>
            <a:blip r:embed="rId2">
              <a:alphaModFix amt="12000"/>
            </a:blip>
            <a:stretch>
              <a:fillRect t="-28087" b="-30165"/>
            </a:stretch>
          </a:blipFill>
        </p:spPr>
      </p:sp>
      <p:sp>
        <p:nvSpPr>
          <p:cNvPr id="3" name="Freeform 3"/>
          <p:cNvSpPr/>
          <p:nvPr/>
        </p:nvSpPr>
        <p:spPr>
          <a:xfrm rot="557662">
            <a:off x="2893166" y="2312662"/>
            <a:ext cx="12501669" cy="5661675"/>
          </a:xfrm>
          <a:custGeom>
            <a:avLst/>
            <a:gdLst/>
            <a:ahLst/>
            <a:cxnLst/>
            <a:rect l="l" t="t" r="r" b="b"/>
            <a:pathLst>
              <a:path w="12501669" h="5661675">
                <a:moveTo>
                  <a:pt x="0" y="0"/>
                </a:moveTo>
                <a:lnTo>
                  <a:pt x="12501668" y="0"/>
                </a:lnTo>
                <a:lnTo>
                  <a:pt x="12501668" y="5661676"/>
                </a:lnTo>
                <a:lnTo>
                  <a:pt x="0" y="566167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3062698" y="3501693"/>
            <a:ext cx="11850709" cy="2959764"/>
          </a:xfrm>
          <a:prstGeom prst="rect">
            <a:avLst/>
          </a:prstGeom>
        </p:spPr>
        <p:txBody>
          <a:bodyPr lIns="0" tIns="0" rIns="0" bIns="0" rtlCol="0" anchor="t">
            <a:spAutoFit/>
          </a:bodyPr>
          <a:lstStyle/>
          <a:p>
            <a:pPr algn="ctr">
              <a:lnSpc>
                <a:spcPts val="24288"/>
              </a:lnSpc>
              <a:spcBef>
                <a:spcPct val="0"/>
              </a:spcBef>
            </a:pPr>
            <a:r>
              <a:rPr lang="en-US" sz="17348">
                <a:solidFill>
                  <a:srgbClr val="000000"/>
                </a:solidFill>
                <a:latin typeface="Anton"/>
                <a:ea typeface="Anton"/>
                <a:cs typeface="Anton"/>
                <a:sym typeface="Anton"/>
              </a:rPr>
              <a:t>Thank You</a:t>
            </a:r>
          </a:p>
        </p:txBody>
      </p:sp>
      <p:sp>
        <p:nvSpPr>
          <p:cNvPr id="5" name="Freeform 5"/>
          <p:cNvSpPr/>
          <p:nvPr/>
        </p:nvSpPr>
        <p:spPr>
          <a:xfrm flipH="1">
            <a:off x="11272546" y="-288865"/>
            <a:ext cx="7281723" cy="6513832"/>
          </a:xfrm>
          <a:custGeom>
            <a:avLst/>
            <a:gdLst/>
            <a:ahLst/>
            <a:cxnLst/>
            <a:rect l="l" t="t" r="r" b="b"/>
            <a:pathLst>
              <a:path w="7281723" h="6513832">
                <a:moveTo>
                  <a:pt x="7281723" y="0"/>
                </a:moveTo>
                <a:lnTo>
                  <a:pt x="0" y="0"/>
                </a:lnTo>
                <a:lnTo>
                  <a:pt x="0" y="6513832"/>
                </a:lnTo>
                <a:lnTo>
                  <a:pt x="7281723" y="6513832"/>
                </a:lnTo>
                <a:lnTo>
                  <a:pt x="7281723"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rot="-10800000" flipH="1">
            <a:off x="-185065" y="3943984"/>
            <a:ext cx="7281723" cy="6513832"/>
          </a:xfrm>
          <a:custGeom>
            <a:avLst/>
            <a:gdLst/>
            <a:ahLst/>
            <a:cxnLst/>
            <a:rect l="l" t="t" r="r" b="b"/>
            <a:pathLst>
              <a:path w="7281723" h="6513832">
                <a:moveTo>
                  <a:pt x="7281723" y="0"/>
                </a:moveTo>
                <a:lnTo>
                  <a:pt x="0" y="0"/>
                </a:lnTo>
                <a:lnTo>
                  <a:pt x="0" y="6513832"/>
                </a:lnTo>
                <a:lnTo>
                  <a:pt x="7281723" y="6513832"/>
                </a:lnTo>
                <a:lnTo>
                  <a:pt x="7281723" y="0"/>
                </a:lnTo>
                <a:close/>
              </a:path>
            </a:pathLst>
          </a:custGeom>
          <a:blipFill>
            <a:blip r:embed="rId5">
              <a:extLst>
                <a:ext uri="{96DAC541-7B7A-43D3-8B79-37D633B846F1}">
                  <asvg:svgBlip xmlns=""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5065" y="-809762"/>
            <a:ext cx="18842403" cy="11906525"/>
          </a:xfrm>
          <a:custGeom>
            <a:avLst/>
            <a:gdLst/>
            <a:ahLst/>
            <a:cxnLst/>
            <a:rect l="l" t="t" r="r" b="b"/>
            <a:pathLst>
              <a:path w="18842403" h="11906525">
                <a:moveTo>
                  <a:pt x="0" y="0"/>
                </a:moveTo>
                <a:lnTo>
                  <a:pt x="18842403" y="0"/>
                </a:lnTo>
                <a:lnTo>
                  <a:pt x="18842403"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2667916" y="2948588"/>
            <a:ext cx="6178282" cy="1190723"/>
          </a:xfrm>
          <a:custGeom>
            <a:avLst/>
            <a:gdLst/>
            <a:ahLst/>
            <a:cxnLst/>
            <a:rect l="l" t="t" r="r" b="b"/>
            <a:pathLst>
              <a:path w="6178282" h="1190723">
                <a:moveTo>
                  <a:pt x="0" y="0"/>
                </a:moveTo>
                <a:lnTo>
                  <a:pt x="6178282" y="0"/>
                </a:lnTo>
                <a:lnTo>
                  <a:pt x="6178282" y="1190723"/>
                </a:lnTo>
                <a:lnTo>
                  <a:pt x="0" y="119072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2667916" y="4295122"/>
            <a:ext cx="6178282" cy="1190723"/>
          </a:xfrm>
          <a:custGeom>
            <a:avLst/>
            <a:gdLst/>
            <a:ahLst/>
            <a:cxnLst/>
            <a:rect l="l" t="t" r="r" b="b"/>
            <a:pathLst>
              <a:path w="6178282" h="1190723">
                <a:moveTo>
                  <a:pt x="0" y="0"/>
                </a:moveTo>
                <a:lnTo>
                  <a:pt x="6178282" y="0"/>
                </a:lnTo>
                <a:lnTo>
                  <a:pt x="6178282" y="1190723"/>
                </a:lnTo>
                <a:lnTo>
                  <a:pt x="0" y="119072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Freeform 7"/>
          <p:cNvSpPr/>
          <p:nvPr/>
        </p:nvSpPr>
        <p:spPr>
          <a:xfrm>
            <a:off x="2667916" y="5638245"/>
            <a:ext cx="6178282" cy="1190723"/>
          </a:xfrm>
          <a:custGeom>
            <a:avLst/>
            <a:gdLst/>
            <a:ahLst/>
            <a:cxnLst/>
            <a:rect l="l" t="t" r="r" b="b"/>
            <a:pathLst>
              <a:path w="6178282" h="1190723">
                <a:moveTo>
                  <a:pt x="0" y="0"/>
                </a:moveTo>
                <a:lnTo>
                  <a:pt x="6178282" y="0"/>
                </a:lnTo>
                <a:lnTo>
                  <a:pt x="6178282" y="1190723"/>
                </a:lnTo>
                <a:lnTo>
                  <a:pt x="0" y="119072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8" name="Freeform 8"/>
          <p:cNvSpPr/>
          <p:nvPr/>
        </p:nvSpPr>
        <p:spPr>
          <a:xfrm>
            <a:off x="2667916" y="6981368"/>
            <a:ext cx="6178282" cy="1190723"/>
          </a:xfrm>
          <a:custGeom>
            <a:avLst/>
            <a:gdLst/>
            <a:ahLst/>
            <a:cxnLst/>
            <a:rect l="l" t="t" r="r" b="b"/>
            <a:pathLst>
              <a:path w="6178282" h="1190723">
                <a:moveTo>
                  <a:pt x="0" y="0"/>
                </a:moveTo>
                <a:lnTo>
                  <a:pt x="6178282" y="0"/>
                </a:lnTo>
                <a:lnTo>
                  <a:pt x="6178282" y="1190724"/>
                </a:lnTo>
                <a:lnTo>
                  <a:pt x="0" y="119072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9" name="Freeform 9"/>
          <p:cNvSpPr/>
          <p:nvPr/>
        </p:nvSpPr>
        <p:spPr>
          <a:xfrm>
            <a:off x="9441802" y="2874093"/>
            <a:ext cx="6178282" cy="1190723"/>
          </a:xfrm>
          <a:custGeom>
            <a:avLst/>
            <a:gdLst/>
            <a:ahLst/>
            <a:cxnLst/>
            <a:rect l="l" t="t" r="r" b="b"/>
            <a:pathLst>
              <a:path w="6178282" h="1190723">
                <a:moveTo>
                  <a:pt x="0" y="0"/>
                </a:moveTo>
                <a:lnTo>
                  <a:pt x="6178282" y="0"/>
                </a:lnTo>
                <a:lnTo>
                  <a:pt x="6178282" y="1190723"/>
                </a:lnTo>
                <a:lnTo>
                  <a:pt x="0" y="119072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0" name="Freeform 10"/>
          <p:cNvSpPr/>
          <p:nvPr/>
        </p:nvSpPr>
        <p:spPr>
          <a:xfrm>
            <a:off x="9441802" y="4220627"/>
            <a:ext cx="6178282" cy="1190723"/>
          </a:xfrm>
          <a:custGeom>
            <a:avLst/>
            <a:gdLst/>
            <a:ahLst/>
            <a:cxnLst/>
            <a:rect l="l" t="t" r="r" b="b"/>
            <a:pathLst>
              <a:path w="6178282" h="1190723">
                <a:moveTo>
                  <a:pt x="0" y="0"/>
                </a:moveTo>
                <a:lnTo>
                  <a:pt x="6178282" y="0"/>
                </a:lnTo>
                <a:lnTo>
                  <a:pt x="6178282" y="1190723"/>
                </a:lnTo>
                <a:lnTo>
                  <a:pt x="0" y="119072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1" name="Freeform 11"/>
          <p:cNvSpPr/>
          <p:nvPr/>
        </p:nvSpPr>
        <p:spPr>
          <a:xfrm>
            <a:off x="9441802" y="5563750"/>
            <a:ext cx="6178282" cy="1190723"/>
          </a:xfrm>
          <a:custGeom>
            <a:avLst/>
            <a:gdLst/>
            <a:ahLst/>
            <a:cxnLst/>
            <a:rect l="l" t="t" r="r" b="b"/>
            <a:pathLst>
              <a:path w="6178282" h="1190723">
                <a:moveTo>
                  <a:pt x="0" y="0"/>
                </a:moveTo>
                <a:lnTo>
                  <a:pt x="6178282" y="0"/>
                </a:lnTo>
                <a:lnTo>
                  <a:pt x="6178282" y="1190723"/>
                </a:lnTo>
                <a:lnTo>
                  <a:pt x="0" y="119072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2" name="Freeform 12"/>
          <p:cNvSpPr/>
          <p:nvPr/>
        </p:nvSpPr>
        <p:spPr>
          <a:xfrm>
            <a:off x="9441802" y="6906873"/>
            <a:ext cx="6178282" cy="1190723"/>
          </a:xfrm>
          <a:custGeom>
            <a:avLst/>
            <a:gdLst/>
            <a:ahLst/>
            <a:cxnLst/>
            <a:rect l="l" t="t" r="r" b="b"/>
            <a:pathLst>
              <a:path w="6178282" h="1190723">
                <a:moveTo>
                  <a:pt x="0" y="0"/>
                </a:moveTo>
                <a:lnTo>
                  <a:pt x="6178282" y="0"/>
                </a:lnTo>
                <a:lnTo>
                  <a:pt x="6178282" y="1190724"/>
                </a:lnTo>
                <a:lnTo>
                  <a:pt x="0" y="119072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3" name="TextBox 13"/>
          <p:cNvSpPr txBox="1"/>
          <p:nvPr/>
        </p:nvSpPr>
        <p:spPr>
          <a:xfrm>
            <a:off x="2071216" y="1433896"/>
            <a:ext cx="4762032" cy="1302386"/>
          </a:xfrm>
          <a:prstGeom prst="rect">
            <a:avLst/>
          </a:prstGeom>
        </p:spPr>
        <p:txBody>
          <a:bodyPr lIns="0" tIns="0" rIns="0" bIns="0" rtlCol="0" anchor="t">
            <a:spAutoFit/>
          </a:bodyPr>
          <a:lstStyle/>
          <a:p>
            <a:pPr algn="ctr">
              <a:lnSpc>
                <a:spcPts val="10639"/>
              </a:lnSpc>
              <a:spcBef>
                <a:spcPct val="0"/>
              </a:spcBef>
            </a:pPr>
            <a:r>
              <a:rPr lang="en-US" sz="7599">
                <a:solidFill>
                  <a:srgbClr val="000000"/>
                </a:solidFill>
                <a:latin typeface="Anton"/>
                <a:ea typeface="Anton"/>
                <a:cs typeface="Anton"/>
                <a:sym typeface="Anton"/>
              </a:rPr>
              <a:t>Overview</a:t>
            </a:r>
          </a:p>
        </p:txBody>
      </p:sp>
      <p:sp>
        <p:nvSpPr>
          <p:cNvPr id="14" name="TextBox 14"/>
          <p:cNvSpPr txBox="1"/>
          <p:nvPr/>
        </p:nvSpPr>
        <p:spPr>
          <a:xfrm>
            <a:off x="3851233" y="2739077"/>
            <a:ext cx="4379748" cy="5142911"/>
          </a:xfrm>
          <a:prstGeom prst="rect">
            <a:avLst/>
          </a:prstGeom>
        </p:spPr>
        <p:txBody>
          <a:bodyPr lIns="0" tIns="0" rIns="0" bIns="0" rtlCol="0" anchor="t">
            <a:spAutoFit/>
          </a:bodyPr>
          <a:lstStyle/>
          <a:p>
            <a:pPr algn="l">
              <a:lnSpc>
                <a:spcPts val="10311"/>
              </a:lnSpc>
            </a:pPr>
            <a:r>
              <a:rPr lang="en-US" sz="4463" b="1" dirty="0">
                <a:solidFill>
                  <a:srgbClr val="000000"/>
                </a:solidFill>
                <a:latin typeface="Codec Pro Bold"/>
                <a:ea typeface="Codec Pro Bold"/>
                <a:cs typeface="Codec Pro Bold"/>
                <a:sym typeface="Codec Pro Bold"/>
              </a:rPr>
              <a:t>Abstract</a:t>
            </a:r>
          </a:p>
          <a:p>
            <a:pPr algn="l">
              <a:lnSpc>
                <a:spcPts val="10311"/>
              </a:lnSpc>
            </a:pPr>
            <a:r>
              <a:rPr lang="en-US" sz="4463" b="1" dirty="0">
                <a:solidFill>
                  <a:srgbClr val="000000"/>
                </a:solidFill>
                <a:latin typeface="Codec Pro Bold"/>
                <a:ea typeface="Codec Pro Bold"/>
                <a:cs typeface="Codec Pro Bold"/>
                <a:sym typeface="Codec Pro Bold"/>
              </a:rPr>
              <a:t>Introduction </a:t>
            </a:r>
          </a:p>
          <a:p>
            <a:pPr algn="l">
              <a:lnSpc>
                <a:spcPts val="10311"/>
              </a:lnSpc>
            </a:pPr>
            <a:r>
              <a:rPr lang="en-US" sz="4463" b="1" dirty="0" smtClean="0">
                <a:solidFill>
                  <a:srgbClr val="000000"/>
                </a:solidFill>
                <a:latin typeface="Codec Pro Bold"/>
                <a:ea typeface="Codec Pro Bold"/>
                <a:cs typeface="Codec Pro Bold"/>
                <a:sym typeface="Codec Pro Bold"/>
              </a:rPr>
              <a:t>Motivations</a:t>
            </a:r>
            <a:r>
              <a:rPr lang="en-US" sz="4463" b="1" dirty="0" smtClean="0">
                <a:solidFill>
                  <a:srgbClr val="000000"/>
                </a:solidFill>
                <a:latin typeface="Codec Pro Bold"/>
                <a:ea typeface="Codec Pro Bold"/>
                <a:cs typeface="Codec Pro Bold"/>
                <a:sym typeface="Codec Pro Bold"/>
              </a:rPr>
              <a:t> </a:t>
            </a:r>
            <a:endParaRPr lang="en-US" sz="4463" b="1" dirty="0">
              <a:solidFill>
                <a:srgbClr val="000000"/>
              </a:solidFill>
              <a:latin typeface="Codec Pro Bold"/>
              <a:ea typeface="Codec Pro Bold"/>
              <a:cs typeface="Codec Pro Bold"/>
              <a:sym typeface="Codec Pro Bold"/>
            </a:endParaRPr>
          </a:p>
          <a:p>
            <a:pPr algn="l">
              <a:lnSpc>
                <a:spcPts val="10311"/>
              </a:lnSpc>
            </a:pPr>
            <a:r>
              <a:rPr lang="en-US" sz="4463" b="1" dirty="0">
                <a:solidFill>
                  <a:srgbClr val="000000"/>
                </a:solidFill>
                <a:latin typeface="Codec Pro Bold"/>
                <a:ea typeface="Codec Pro Bold"/>
                <a:cs typeface="Codec Pro Bold"/>
                <a:sym typeface="Codec Pro Bold"/>
              </a:rPr>
              <a:t>Objectives</a:t>
            </a:r>
          </a:p>
        </p:txBody>
      </p:sp>
      <p:sp>
        <p:nvSpPr>
          <p:cNvPr id="15" name="TextBox 15"/>
          <p:cNvSpPr txBox="1"/>
          <p:nvPr/>
        </p:nvSpPr>
        <p:spPr>
          <a:xfrm>
            <a:off x="2886392" y="2716070"/>
            <a:ext cx="752793" cy="5142911"/>
          </a:xfrm>
          <a:prstGeom prst="rect">
            <a:avLst/>
          </a:prstGeom>
        </p:spPr>
        <p:txBody>
          <a:bodyPr lIns="0" tIns="0" rIns="0" bIns="0" rtlCol="0" anchor="t">
            <a:spAutoFit/>
          </a:bodyPr>
          <a:lstStyle/>
          <a:p>
            <a:pPr algn="l">
              <a:lnSpc>
                <a:spcPts val="10311"/>
              </a:lnSpc>
            </a:pPr>
            <a:r>
              <a:rPr lang="en-US" sz="4463" b="1">
                <a:solidFill>
                  <a:srgbClr val="FFFFFF"/>
                </a:solidFill>
                <a:latin typeface="Codec Pro Bold"/>
                <a:ea typeface="Codec Pro Bold"/>
                <a:cs typeface="Codec Pro Bold"/>
                <a:sym typeface="Codec Pro Bold"/>
              </a:rPr>
              <a:t>1.</a:t>
            </a:r>
          </a:p>
          <a:p>
            <a:pPr algn="l">
              <a:lnSpc>
                <a:spcPts val="10311"/>
              </a:lnSpc>
            </a:pPr>
            <a:r>
              <a:rPr lang="en-US" sz="4463" b="1">
                <a:solidFill>
                  <a:srgbClr val="FFFFFF"/>
                </a:solidFill>
                <a:latin typeface="Codec Pro Bold"/>
                <a:ea typeface="Codec Pro Bold"/>
                <a:cs typeface="Codec Pro Bold"/>
                <a:sym typeface="Codec Pro Bold"/>
              </a:rPr>
              <a:t>2.</a:t>
            </a:r>
          </a:p>
          <a:p>
            <a:pPr algn="l">
              <a:lnSpc>
                <a:spcPts val="10311"/>
              </a:lnSpc>
            </a:pPr>
            <a:r>
              <a:rPr lang="en-US" sz="4463" b="1">
                <a:solidFill>
                  <a:srgbClr val="FFFFFF"/>
                </a:solidFill>
                <a:latin typeface="Codec Pro Bold"/>
                <a:ea typeface="Codec Pro Bold"/>
                <a:cs typeface="Codec Pro Bold"/>
                <a:sym typeface="Codec Pro Bold"/>
              </a:rPr>
              <a:t>3.</a:t>
            </a:r>
          </a:p>
          <a:p>
            <a:pPr algn="l">
              <a:lnSpc>
                <a:spcPts val="10311"/>
              </a:lnSpc>
            </a:pPr>
            <a:r>
              <a:rPr lang="en-US" sz="4463" b="1">
                <a:solidFill>
                  <a:srgbClr val="FFFFFF"/>
                </a:solidFill>
                <a:latin typeface="Codec Pro Bold"/>
                <a:ea typeface="Codec Pro Bold"/>
                <a:cs typeface="Codec Pro Bold"/>
                <a:sym typeface="Codec Pro Bold"/>
              </a:rPr>
              <a:t>4.</a:t>
            </a:r>
          </a:p>
        </p:txBody>
      </p:sp>
      <p:sp>
        <p:nvSpPr>
          <p:cNvPr id="16" name="TextBox 16"/>
          <p:cNvSpPr txBox="1"/>
          <p:nvPr/>
        </p:nvSpPr>
        <p:spPr>
          <a:xfrm>
            <a:off x="10692817" y="2704566"/>
            <a:ext cx="4379748" cy="5142911"/>
          </a:xfrm>
          <a:prstGeom prst="rect">
            <a:avLst/>
          </a:prstGeom>
        </p:spPr>
        <p:txBody>
          <a:bodyPr lIns="0" tIns="0" rIns="0" bIns="0" rtlCol="0" anchor="t">
            <a:spAutoFit/>
          </a:bodyPr>
          <a:lstStyle/>
          <a:p>
            <a:pPr algn="l">
              <a:lnSpc>
                <a:spcPts val="10311"/>
              </a:lnSpc>
            </a:pPr>
            <a:r>
              <a:rPr lang="en-US" sz="4463" b="1">
                <a:solidFill>
                  <a:srgbClr val="000000"/>
                </a:solidFill>
                <a:latin typeface="Codec Pro Bold"/>
                <a:ea typeface="Codec Pro Bold"/>
                <a:cs typeface="Codec Pro Bold"/>
                <a:sym typeface="Codec Pro Bold"/>
              </a:rPr>
              <a:t>Methodology</a:t>
            </a:r>
          </a:p>
          <a:p>
            <a:pPr algn="l">
              <a:lnSpc>
                <a:spcPts val="10311"/>
              </a:lnSpc>
            </a:pPr>
            <a:r>
              <a:rPr lang="en-US" sz="4463" b="1">
                <a:solidFill>
                  <a:srgbClr val="000000"/>
                </a:solidFill>
                <a:latin typeface="Codec Pro Bold"/>
                <a:ea typeface="Codec Pro Bold"/>
                <a:cs typeface="Codec Pro Bold"/>
                <a:sym typeface="Codec Pro Bold"/>
              </a:rPr>
              <a:t>Result</a:t>
            </a:r>
          </a:p>
          <a:p>
            <a:pPr algn="l">
              <a:lnSpc>
                <a:spcPts val="10311"/>
              </a:lnSpc>
            </a:pPr>
            <a:r>
              <a:rPr lang="en-US" sz="4463" b="1">
                <a:solidFill>
                  <a:srgbClr val="000000"/>
                </a:solidFill>
                <a:latin typeface="Codec Pro Bold"/>
                <a:ea typeface="Codec Pro Bold"/>
                <a:cs typeface="Codec Pro Bold"/>
                <a:sym typeface="Codec Pro Bold"/>
              </a:rPr>
              <a:t>Conclusion</a:t>
            </a:r>
          </a:p>
          <a:p>
            <a:pPr algn="l">
              <a:lnSpc>
                <a:spcPts val="10311"/>
              </a:lnSpc>
            </a:pPr>
            <a:r>
              <a:rPr lang="en-US" sz="4463" b="1">
                <a:solidFill>
                  <a:srgbClr val="000000"/>
                </a:solidFill>
                <a:latin typeface="Codec Pro Bold"/>
                <a:ea typeface="Codec Pro Bold"/>
                <a:cs typeface="Codec Pro Bold"/>
                <a:sym typeface="Codec Pro Bold"/>
              </a:rPr>
              <a:t>Reference</a:t>
            </a:r>
          </a:p>
        </p:txBody>
      </p:sp>
      <p:sp>
        <p:nvSpPr>
          <p:cNvPr id="17" name="TextBox 17"/>
          <p:cNvSpPr txBox="1"/>
          <p:nvPr/>
        </p:nvSpPr>
        <p:spPr>
          <a:xfrm>
            <a:off x="9687386" y="2704566"/>
            <a:ext cx="752793" cy="5142911"/>
          </a:xfrm>
          <a:prstGeom prst="rect">
            <a:avLst/>
          </a:prstGeom>
        </p:spPr>
        <p:txBody>
          <a:bodyPr lIns="0" tIns="0" rIns="0" bIns="0" rtlCol="0" anchor="t">
            <a:spAutoFit/>
          </a:bodyPr>
          <a:lstStyle/>
          <a:p>
            <a:pPr algn="l">
              <a:lnSpc>
                <a:spcPts val="10311"/>
              </a:lnSpc>
            </a:pPr>
            <a:r>
              <a:rPr lang="en-US" sz="4463" b="1">
                <a:solidFill>
                  <a:srgbClr val="FFFFFF"/>
                </a:solidFill>
                <a:latin typeface="Codec Pro Bold"/>
                <a:ea typeface="Codec Pro Bold"/>
                <a:cs typeface="Codec Pro Bold"/>
                <a:sym typeface="Codec Pro Bold"/>
              </a:rPr>
              <a:t>5.</a:t>
            </a:r>
          </a:p>
          <a:p>
            <a:pPr algn="l">
              <a:lnSpc>
                <a:spcPts val="10311"/>
              </a:lnSpc>
            </a:pPr>
            <a:r>
              <a:rPr lang="en-US" sz="4463" b="1">
                <a:solidFill>
                  <a:srgbClr val="FFFFFF"/>
                </a:solidFill>
                <a:latin typeface="Codec Pro Bold"/>
                <a:ea typeface="Codec Pro Bold"/>
                <a:cs typeface="Codec Pro Bold"/>
                <a:sym typeface="Codec Pro Bold"/>
              </a:rPr>
              <a:t>6.</a:t>
            </a:r>
          </a:p>
          <a:p>
            <a:pPr algn="l">
              <a:lnSpc>
                <a:spcPts val="10311"/>
              </a:lnSpc>
            </a:pPr>
            <a:r>
              <a:rPr lang="en-US" sz="4463" b="1">
                <a:solidFill>
                  <a:srgbClr val="FFFFFF"/>
                </a:solidFill>
                <a:latin typeface="Codec Pro Bold"/>
                <a:ea typeface="Codec Pro Bold"/>
                <a:cs typeface="Codec Pro Bold"/>
                <a:sym typeface="Codec Pro Bold"/>
              </a:rPr>
              <a:t>7.</a:t>
            </a:r>
          </a:p>
          <a:p>
            <a:pPr algn="l">
              <a:lnSpc>
                <a:spcPts val="10311"/>
              </a:lnSpc>
            </a:pPr>
            <a:r>
              <a:rPr lang="en-US" sz="4463" b="1">
                <a:solidFill>
                  <a:srgbClr val="FFFFFF"/>
                </a:solidFill>
                <a:latin typeface="Codec Pro Bold"/>
                <a:ea typeface="Codec Pro Bold"/>
                <a:cs typeface="Codec Pro Bold"/>
                <a:sym typeface="Codec Pro Bold"/>
              </a:rPr>
              <a:t>8.</a:t>
            </a:r>
          </a:p>
        </p:txBody>
      </p:sp>
    </p:spTree>
    <p:extLst>
      <p:ext uri="{BB962C8B-B14F-4D97-AF65-F5344CB8AC3E}">
        <p14:creationId xmlns:p14="http://schemas.microsoft.com/office/powerpoint/2010/main" val="116273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734043" y="1515941"/>
            <a:ext cx="6265510"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6400800" y="1382591"/>
            <a:ext cx="4825727" cy="1093889"/>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Background </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209800" y="3162300"/>
            <a:ext cx="14325600" cy="5715000"/>
          </a:xfrm>
        </p:spPr>
        <p:txBody>
          <a:bodyPr/>
          <a:lstStyle/>
          <a:p>
            <a:pPr marL="0" indent="0">
              <a:buNone/>
            </a:pPr>
            <a:r>
              <a:rPr lang="en-US" dirty="0"/>
              <a:t>Diabetes, often termed a "silent killer," is a rapidly increasing global health issue that significantly affects life expectancy and leads to severe complications, including cardiovascular disease and kidney failure. The rising prevalence, particularly among older adults, highlights the critical need for early diagnosis and intervention. This study focuses on analyzing key risk factors for diabetes using clinical data and employs machine learning techniques to improve predictive accuracy. By identifying significant predictors such as glucose levels, BMI, and age, the research aims to enhance diabetes management and prevention strategies.</a:t>
            </a:r>
          </a:p>
        </p:txBody>
      </p:sp>
    </p:spTree>
    <p:extLst>
      <p:ext uri="{BB962C8B-B14F-4D97-AF65-F5344CB8AC3E}">
        <p14:creationId xmlns:p14="http://schemas.microsoft.com/office/powerpoint/2010/main" val="152241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F7FF"/>
        </a:solidFill>
        <a:effectLst/>
      </p:bgPr>
    </p:bg>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734043" y="1515941"/>
            <a:ext cx="6265510"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6807961" y="1382591"/>
            <a:ext cx="4418566" cy="1120775"/>
          </a:xfrm>
          <a:prstGeom prst="rect">
            <a:avLst/>
          </a:prstGeom>
        </p:spPr>
        <p:txBody>
          <a:bodyPr lIns="0" tIns="0" rIns="0" bIns="0" rtlCol="0" anchor="t">
            <a:spAutoFit/>
          </a:bodyPr>
          <a:lstStyle/>
          <a:p>
            <a:pPr algn="ctr">
              <a:lnSpc>
                <a:spcPts val="9100"/>
              </a:lnSpc>
              <a:spcBef>
                <a:spcPct val="0"/>
              </a:spcBef>
            </a:pPr>
            <a:r>
              <a:rPr lang="en-US" sz="6500">
                <a:solidFill>
                  <a:srgbClr val="000000"/>
                </a:solidFill>
                <a:latin typeface="Anton"/>
                <a:ea typeface="Anton"/>
                <a:cs typeface="Anton"/>
                <a:sym typeface="Anton"/>
              </a:rPr>
              <a:t>Abstract </a:t>
            </a:r>
          </a:p>
        </p:txBody>
      </p:sp>
      <p:sp>
        <p:nvSpPr>
          <p:cNvPr id="13" name="Content Placeholder 12"/>
          <p:cNvSpPr>
            <a:spLocks noGrp="1"/>
          </p:cNvSpPr>
          <p:nvPr>
            <p:ph idx="1"/>
          </p:nvPr>
        </p:nvSpPr>
        <p:spPr>
          <a:xfrm>
            <a:off x="2209800" y="3162300"/>
            <a:ext cx="14325600" cy="5715000"/>
          </a:xfrm>
        </p:spPr>
        <p:txBody>
          <a:bodyPr/>
          <a:lstStyle/>
          <a:p>
            <a:pPr marL="0" indent="0">
              <a:buNone/>
            </a:pPr>
            <a:r>
              <a:rPr lang="en-US" dirty="0"/>
              <a:t>Diabetes is a significant global health issue that reduces life expectancy and is associated with severe complications. Early diagnosis is essential for effective management. This research examined diabetes risk factors using clinical data, including glucose levels, BMI, blood pressure, and age, and utilized Logistic Regression and Random Forest for prediction. Key preprocessing steps addressed invalid values, feature scaling, and class imbalance. The analysis identified glucose levels, BMI, and age as the primary predictors, with Random Forest achieving 83% accuracy, surpassing Logistic Regression's 78%. These findings highlight the effectiveness of machine learning in facilitating early diabetes diagnosis and enhancing patient care.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734043" y="1515941"/>
            <a:ext cx="6265510"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6400800" y="1382591"/>
            <a:ext cx="4825727" cy="1166986"/>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Introduction </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209800" y="3848100"/>
            <a:ext cx="14325600" cy="5029200"/>
          </a:xfrm>
        </p:spPr>
        <p:txBody>
          <a:bodyPr/>
          <a:lstStyle/>
          <a:p>
            <a:pPr algn="just"/>
            <a:r>
              <a:rPr lang="en-US" dirty="0"/>
              <a:t>Diabetes affects 465 million adults globally, expected to rise to 700 million by 2045</a:t>
            </a:r>
            <a:r>
              <a:rPr lang="en-US" dirty="0" smtClean="0"/>
              <a:t>.</a:t>
            </a:r>
          </a:p>
          <a:p>
            <a:pPr algn="just"/>
            <a:r>
              <a:rPr lang="en-US" dirty="0" smtClean="0"/>
              <a:t>Leads </a:t>
            </a:r>
            <a:r>
              <a:rPr lang="en-US" dirty="0"/>
              <a:t>to severe complications like heart disease, kidney failure, and nerve damage</a:t>
            </a:r>
            <a:r>
              <a:rPr lang="en-US" dirty="0" smtClean="0"/>
              <a:t>.</a:t>
            </a:r>
          </a:p>
          <a:p>
            <a:pPr algn="just"/>
            <a:r>
              <a:rPr lang="en-US" dirty="0" smtClean="0"/>
              <a:t>Early </a:t>
            </a:r>
            <a:r>
              <a:rPr lang="en-US" dirty="0"/>
              <a:t>diagnosis is vital to prevent severe outcomes</a:t>
            </a:r>
            <a:r>
              <a:rPr lang="en-US" dirty="0" smtClean="0"/>
              <a:t>.</a:t>
            </a:r>
          </a:p>
          <a:p>
            <a:pPr algn="just"/>
            <a:r>
              <a:rPr lang="en-US" dirty="0" smtClean="0"/>
              <a:t>Machine </a:t>
            </a:r>
            <a:r>
              <a:rPr lang="en-US" dirty="0"/>
              <a:t>learning offers innovative tools for analyzing complex clinical data</a:t>
            </a:r>
            <a:r>
              <a:rPr lang="en-US" dirty="0" smtClean="0"/>
              <a:t>.</a:t>
            </a:r>
          </a:p>
          <a:p>
            <a:pPr algn="just"/>
            <a:r>
              <a:rPr lang="en-US" dirty="0" smtClean="0"/>
              <a:t>This </a:t>
            </a:r>
            <a:r>
              <a:rPr lang="en-US" dirty="0"/>
              <a:t>study aims to combine machine learning techniques to predict diabetes risk factors</a:t>
            </a:r>
          </a:p>
        </p:txBody>
      </p:sp>
    </p:spTree>
    <p:extLst>
      <p:ext uri="{BB962C8B-B14F-4D97-AF65-F5344CB8AC3E}">
        <p14:creationId xmlns:p14="http://schemas.microsoft.com/office/powerpoint/2010/main" val="172228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4038600" y="1515941"/>
            <a:ext cx="9982200"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2819400" y="1382591"/>
            <a:ext cx="12420600" cy="1166986"/>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Research Motivations</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209800" y="3848100"/>
            <a:ext cx="14325600" cy="5029200"/>
          </a:xfrm>
        </p:spPr>
        <p:txBody>
          <a:bodyPr/>
          <a:lstStyle/>
          <a:p>
            <a:pPr algn="just"/>
            <a:r>
              <a:rPr lang="en-US" dirty="0"/>
              <a:t>Diabetes prevalence is rising due to lifestyle changes and aging </a:t>
            </a:r>
            <a:r>
              <a:rPr lang="en-US" dirty="0" smtClean="0"/>
              <a:t>populations.</a:t>
            </a:r>
          </a:p>
          <a:p>
            <a:pPr algn="just"/>
            <a:r>
              <a:rPr lang="en-US" dirty="0" smtClean="0"/>
              <a:t>Traditional </a:t>
            </a:r>
            <a:r>
              <a:rPr lang="en-US" dirty="0"/>
              <a:t>diagnosis methods are invasive, slow, and expensive</a:t>
            </a:r>
            <a:r>
              <a:rPr lang="en-US" dirty="0" smtClean="0"/>
              <a:t>.</a:t>
            </a:r>
          </a:p>
          <a:p>
            <a:pPr algn="just"/>
            <a:r>
              <a:rPr lang="en-US" dirty="0" smtClean="0"/>
              <a:t>Early </a:t>
            </a:r>
            <a:r>
              <a:rPr lang="en-US" dirty="0"/>
              <a:t>identification of at-risk individuals can prevent complications</a:t>
            </a:r>
            <a:r>
              <a:rPr lang="en-US" dirty="0" smtClean="0"/>
              <a:t>.</a:t>
            </a:r>
          </a:p>
          <a:p>
            <a:pPr algn="just"/>
            <a:r>
              <a:rPr lang="en-US" dirty="0" smtClean="0"/>
              <a:t>Machine </a:t>
            </a:r>
            <a:r>
              <a:rPr lang="en-US" dirty="0"/>
              <a:t>learning provides non-invasive, cost-effective predictive models</a:t>
            </a:r>
            <a:r>
              <a:rPr lang="en-US" dirty="0" smtClean="0"/>
              <a:t>.</a:t>
            </a:r>
          </a:p>
          <a:p>
            <a:pPr algn="just"/>
            <a:r>
              <a:rPr lang="en-US" dirty="0" smtClean="0"/>
              <a:t>This </a:t>
            </a:r>
            <a:r>
              <a:rPr lang="en-US" dirty="0"/>
              <a:t>study compares Logistic Regression and Random Forest to determine the best-performing model.</a:t>
            </a:r>
          </a:p>
        </p:txBody>
      </p:sp>
    </p:spTree>
    <p:extLst>
      <p:ext uri="{BB962C8B-B14F-4D97-AF65-F5344CB8AC3E}">
        <p14:creationId xmlns:p14="http://schemas.microsoft.com/office/powerpoint/2010/main" val="30566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334000" y="1515941"/>
            <a:ext cx="7467600"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3886200" y="1382591"/>
            <a:ext cx="9677400" cy="1166986"/>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	Literature Review</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209800" y="3467100"/>
            <a:ext cx="14325600" cy="5410200"/>
          </a:xfrm>
        </p:spPr>
        <p:txBody>
          <a:bodyPr/>
          <a:lstStyle/>
          <a:p>
            <a:pPr algn="just"/>
            <a:r>
              <a:rPr lang="en-US" dirty="0"/>
              <a:t>Logistic Regression identifies key predictors like glucose, BMI, and age</a:t>
            </a:r>
            <a:r>
              <a:rPr lang="en-US" dirty="0" smtClean="0"/>
              <a:t>.</a:t>
            </a:r>
          </a:p>
          <a:p>
            <a:pPr algn="just"/>
            <a:r>
              <a:rPr lang="en-US" dirty="0" smtClean="0"/>
              <a:t>Random </a:t>
            </a:r>
            <a:r>
              <a:rPr lang="en-US" dirty="0"/>
              <a:t>Forest excels in handling complex relationships with higher accuracy</a:t>
            </a:r>
            <a:r>
              <a:rPr lang="en-US" dirty="0" smtClean="0"/>
              <a:t>.</a:t>
            </a:r>
          </a:p>
          <a:p>
            <a:pPr algn="just"/>
            <a:r>
              <a:rPr lang="en-US" dirty="0" smtClean="0"/>
              <a:t>Class </a:t>
            </a:r>
            <a:r>
              <a:rPr lang="en-US" dirty="0"/>
              <a:t>imbalance is addressed using SMOTE and class weighting techniques</a:t>
            </a:r>
            <a:r>
              <a:rPr lang="en-US" dirty="0" smtClean="0"/>
              <a:t>.</a:t>
            </a:r>
          </a:p>
          <a:p>
            <a:pPr algn="just"/>
            <a:r>
              <a:rPr lang="en-US" dirty="0" smtClean="0"/>
              <a:t>Preprocessing </a:t>
            </a:r>
            <a:r>
              <a:rPr lang="en-US" dirty="0"/>
              <a:t>steps like outlier handling and feature scaling improve model performance</a:t>
            </a:r>
            <a:r>
              <a:rPr lang="en-US" dirty="0" smtClean="0"/>
              <a:t>.</a:t>
            </a:r>
          </a:p>
          <a:p>
            <a:pPr algn="just"/>
            <a:r>
              <a:rPr lang="en-US" dirty="0" smtClean="0"/>
              <a:t>Studies </a:t>
            </a:r>
            <a:r>
              <a:rPr lang="en-US" dirty="0"/>
              <a:t>show a trade-off between Logistic Regression’s interpretability and Random Forest’s accuracy.</a:t>
            </a:r>
          </a:p>
        </p:txBody>
      </p:sp>
    </p:spTree>
    <p:extLst>
      <p:ext uri="{BB962C8B-B14F-4D97-AF65-F5344CB8AC3E}">
        <p14:creationId xmlns:p14="http://schemas.microsoft.com/office/powerpoint/2010/main" val="277322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734043" y="1515941"/>
            <a:ext cx="6265510"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6400800" y="1382591"/>
            <a:ext cx="4825727" cy="1093889"/>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Objectives</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209800" y="3848100"/>
            <a:ext cx="14325600" cy="5029200"/>
          </a:xfrm>
        </p:spPr>
        <p:txBody>
          <a:bodyPr/>
          <a:lstStyle/>
          <a:p>
            <a:pPr algn="just"/>
            <a:r>
              <a:rPr lang="en-US" dirty="0"/>
              <a:t>Develop accurate diabetes risk prediction models</a:t>
            </a:r>
            <a:r>
              <a:rPr lang="en-US" dirty="0" smtClean="0"/>
              <a:t>.</a:t>
            </a:r>
          </a:p>
          <a:p>
            <a:pPr algn="just"/>
            <a:r>
              <a:rPr lang="en-US" dirty="0" smtClean="0"/>
              <a:t>Identify </a:t>
            </a:r>
            <a:r>
              <a:rPr lang="en-US" dirty="0"/>
              <a:t>significant clinical risk </a:t>
            </a:r>
            <a:r>
              <a:rPr lang="en-US" dirty="0" smtClean="0"/>
              <a:t>factors.</a:t>
            </a:r>
          </a:p>
          <a:p>
            <a:pPr algn="just"/>
            <a:r>
              <a:rPr lang="en-US" dirty="0" smtClean="0"/>
              <a:t>Support </a:t>
            </a:r>
            <a:r>
              <a:rPr lang="en-US" dirty="0"/>
              <a:t>early detection and prevention strategies</a:t>
            </a:r>
            <a:r>
              <a:rPr lang="en-US" dirty="0" smtClean="0"/>
              <a:t>.</a:t>
            </a:r>
          </a:p>
          <a:p>
            <a:pPr algn="just"/>
            <a:r>
              <a:rPr lang="en-US" dirty="0" smtClean="0"/>
              <a:t>Enhance </a:t>
            </a:r>
            <a:r>
              <a:rPr lang="en-US" dirty="0"/>
              <a:t>healthcare efficiency and promote non-invasive assessment.</a:t>
            </a:r>
          </a:p>
        </p:txBody>
      </p:sp>
    </p:spTree>
    <p:extLst>
      <p:ext uri="{BB962C8B-B14F-4D97-AF65-F5344CB8AC3E}">
        <p14:creationId xmlns:p14="http://schemas.microsoft.com/office/powerpoint/2010/main" val="20039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201" y="-809762"/>
            <a:ext cx="18842403" cy="11906525"/>
          </a:xfrm>
          <a:custGeom>
            <a:avLst/>
            <a:gdLst/>
            <a:ahLst/>
            <a:cxnLst/>
            <a:rect l="l" t="t" r="r" b="b"/>
            <a:pathLst>
              <a:path w="18842403" h="11906525">
                <a:moveTo>
                  <a:pt x="0" y="0"/>
                </a:moveTo>
                <a:lnTo>
                  <a:pt x="18842402" y="0"/>
                </a:lnTo>
                <a:lnTo>
                  <a:pt x="18842402" y="11906524"/>
                </a:lnTo>
                <a:lnTo>
                  <a:pt x="0" y="11906524"/>
                </a:lnTo>
                <a:lnTo>
                  <a:pt x="0" y="0"/>
                </a:lnTo>
                <a:close/>
              </a:path>
            </a:pathLst>
          </a:custGeom>
          <a:blipFill>
            <a:blip r:embed="rId2"/>
            <a:stretch>
              <a:fillRect t="-28087" b="-30165"/>
            </a:stretch>
          </a:blipFill>
        </p:spPr>
      </p:sp>
      <p:sp>
        <p:nvSpPr>
          <p:cNvPr id="3" name="Freeform 3"/>
          <p:cNvSpPr/>
          <p:nvPr/>
        </p:nvSpPr>
        <p:spPr>
          <a:xfrm flipH="1">
            <a:off x="13076281" y="-288865"/>
            <a:ext cx="5477987" cy="4900309"/>
          </a:xfrm>
          <a:custGeom>
            <a:avLst/>
            <a:gdLst/>
            <a:ahLst/>
            <a:cxnLst/>
            <a:rect l="l" t="t" r="r" b="b"/>
            <a:pathLst>
              <a:path w="5477987" h="4900309">
                <a:moveTo>
                  <a:pt x="5477988" y="0"/>
                </a:moveTo>
                <a:lnTo>
                  <a:pt x="0" y="0"/>
                </a:lnTo>
                <a:lnTo>
                  <a:pt x="0" y="4900308"/>
                </a:lnTo>
                <a:lnTo>
                  <a:pt x="5477988" y="4900308"/>
                </a:lnTo>
                <a:lnTo>
                  <a:pt x="5477988"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800000" flipH="1">
            <a:off x="-185065" y="5886367"/>
            <a:ext cx="5110359" cy="4571449"/>
          </a:xfrm>
          <a:custGeom>
            <a:avLst/>
            <a:gdLst/>
            <a:ahLst/>
            <a:cxnLst/>
            <a:rect l="l" t="t" r="r" b="b"/>
            <a:pathLst>
              <a:path w="5110359" h="4571449">
                <a:moveTo>
                  <a:pt x="5110359" y="0"/>
                </a:moveTo>
                <a:lnTo>
                  <a:pt x="0" y="0"/>
                </a:lnTo>
                <a:lnTo>
                  <a:pt x="0" y="4571449"/>
                </a:lnTo>
                <a:lnTo>
                  <a:pt x="5110359" y="4571449"/>
                </a:lnTo>
                <a:lnTo>
                  <a:pt x="5110359"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990600" y="1942978"/>
            <a:ext cx="16535400" cy="7772522"/>
          </a:xfrm>
          <a:custGeom>
            <a:avLst/>
            <a:gdLst/>
            <a:ahLst/>
            <a:cxnLst/>
            <a:rect l="l" t="t" r="r" b="b"/>
            <a:pathLst>
              <a:path w="13340634" h="6977152">
                <a:moveTo>
                  <a:pt x="0" y="0"/>
                </a:moveTo>
                <a:lnTo>
                  <a:pt x="13340634" y="0"/>
                </a:lnTo>
                <a:lnTo>
                  <a:pt x="13340634" y="6977152"/>
                </a:lnTo>
                <a:lnTo>
                  <a:pt x="0" y="697715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5181600" y="1515941"/>
            <a:ext cx="7467599" cy="1290695"/>
          </a:xfrm>
          <a:custGeom>
            <a:avLst/>
            <a:gdLst/>
            <a:ahLst/>
            <a:cxnLst/>
            <a:rect l="l" t="t" r="r" b="b"/>
            <a:pathLst>
              <a:path w="6265510" h="1290695">
                <a:moveTo>
                  <a:pt x="0" y="0"/>
                </a:moveTo>
                <a:lnTo>
                  <a:pt x="6265511" y="0"/>
                </a:lnTo>
                <a:lnTo>
                  <a:pt x="6265511" y="1290696"/>
                </a:lnTo>
                <a:lnTo>
                  <a:pt x="0" y="129069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2370114" y="4914900"/>
            <a:ext cx="13445161" cy="588366"/>
          </a:xfrm>
          <a:prstGeom prst="rect">
            <a:avLst/>
          </a:prstGeom>
        </p:spPr>
        <p:txBody>
          <a:bodyPr wrap="square" lIns="0" tIns="0" rIns="0" bIns="0" rtlCol="0" anchor="t">
            <a:spAutoFit/>
          </a:bodyPr>
          <a:lstStyle/>
          <a:p>
            <a:pPr algn="just">
              <a:lnSpc>
                <a:spcPts val="4900"/>
              </a:lnSpc>
              <a:spcBef>
                <a:spcPct val="0"/>
              </a:spcBef>
            </a:pPr>
            <a:r>
              <a:rPr lang="en-US" sz="3500" dirty="0" smtClean="0">
                <a:solidFill>
                  <a:srgbClr val="000000"/>
                </a:solidFill>
                <a:latin typeface="Codec Pro"/>
                <a:ea typeface="Codec Pro"/>
                <a:cs typeface="Codec Pro"/>
                <a:sym typeface="Codec Pro"/>
              </a:rPr>
              <a:t>.</a:t>
            </a:r>
            <a:endParaRPr lang="en-US" sz="3500" dirty="0">
              <a:solidFill>
                <a:srgbClr val="000000"/>
              </a:solidFill>
              <a:latin typeface="Codec Pro"/>
              <a:ea typeface="Codec Pro"/>
              <a:cs typeface="Codec Pro"/>
              <a:sym typeface="Codec Pro"/>
            </a:endParaRPr>
          </a:p>
        </p:txBody>
      </p:sp>
      <p:sp>
        <p:nvSpPr>
          <p:cNvPr id="8" name="TextBox 8"/>
          <p:cNvSpPr txBox="1"/>
          <p:nvPr/>
        </p:nvSpPr>
        <p:spPr>
          <a:xfrm>
            <a:off x="4343400" y="1382591"/>
            <a:ext cx="9220200" cy="1166986"/>
          </a:xfrm>
          <a:prstGeom prst="rect">
            <a:avLst/>
          </a:prstGeom>
        </p:spPr>
        <p:txBody>
          <a:bodyPr wrap="square" lIns="0" tIns="0" rIns="0" bIns="0" rtlCol="0" anchor="t">
            <a:spAutoFit/>
          </a:bodyPr>
          <a:lstStyle/>
          <a:p>
            <a:pPr algn="ctr">
              <a:lnSpc>
                <a:spcPts val="9100"/>
              </a:lnSpc>
              <a:spcBef>
                <a:spcPct val="0"/>
              </a:spcBef>
            </a:pPr>
            <a:r>
              <a:rPr lang="en-US" sz="6500" dirty="0" smtClean="0">
                <a:solidFill>
                  <a:srgbClr val="000000"/>
                </a:solidFill>
                <a:latin typeface="Anton"/>
                <a:ea typeface="Anton"/>
                <a:cs typeface="Anton"/>
                <a:sym typeface="Anton"/>
              </a:rPr>
              <a:t>Dataset Description</a:t>
            </a:r>
            <a:endParaRPr lang="en-US" sz="6500" dirty="0">
              <a:solidFill>
                <a:srgbClr val="000000"/>
              </a:solidFill>
              <a:latin typeface="Anton"/>
              <a:ea typeface="Anton"/>
              <a:cs typeface="Anton"/>
              <a:sym typeface="Anton"/>
            </a:endParaRPr>
          </a:p>
        </p:txBody>
      </p:sp>
      <p:sp>
        <p:nvSpPr>
          <p:cNvPr id="13" name="Content Placeholder 12"/>
          <p:cNvSpPr>
            <a:spLocks noGrp="1"/>
          </p:cNvSpPr>
          <p:nvPr>
            <p:ph idx="1"/>
          </p:nvPr>
        </p:nvSpPr>
        <p:spPr>
          <a:xfrm>
            <a:off x="2209800" y="3848100"/>
            <a:ext cx="14325600" cy="5029200"/>
          </a:xfrm>
        </p:spPr>
        <p:txBody>
          <a:bodyPr/>
          <a:lstStyle/>
          <a:p>
            <a:r>
              <a:rPr lang="en-US" b="1" dirty="0"/>
              <a:t>Dataset</a:t>
            </a:r>
            <a:r>
              <a:rPr lang="en-US" dirty="0"/>
              <a:t>: 768 entries with 9 attributes (e.g., glucose, BMI, age, etc.)</a:t>
            </a:r>
          </a:p>
          <a:p>
            <a:r>
              <a:rPr lang="en-US" b="1" dirty="0"/>
              <a:t>Target Variable</a:t>
            </a:r>
            <a:r>
              <a:rPr lang="en-US" dirty="0"/>
              <a:t>: Diabetes outcome (1 = diabetic, 0 = non-diabetic).</a:t>
            </a:r>
          </a:p>
          <a:p>
            <a:r>
              <a:rPr lang="en-US" b="1" dirty="0"/>
              <a:t>Preprocessing</a:t>
            </a:r>
            <a:r>
              <a:rPr lang="en-US" dirty="0"/>
              <a:t>:</a:t>
            </a:r>
          </a:p>
          <a:p>
            <a:pPr lvl="1"/>
            <a:r>
              <a:rPr lang="en-US" dirty="0"/>
              <a:t>Replaced invalid values (zeros) with means.</a:t>
            </a:r>
          </a:p>
          <a:p>
            <a:pPr lvl="1"/>
            <a:r>
              <a:rPr lang="en-US" dirty="0"/>
              <a:t>Standardized numerical features.</a:t>
            </a:r>
          </a:p>
          <a:p>
            <a:pPr lvl="1"/>
            <a:r>
              <a:rPr lang="en-US" dirty="0"/>
              <a:t>Addressed class imbalance using class weighting.</a:t>
            </a:r>
          </a:p>
        </p:txBody>
      </p:sp>
    </p:spTree>
    <p:extLst>
      <p:ext uri="{BB962C8B-B14F-4D97-AF65-F5344CB8AC3E}">
        <p14:creationId xmlns:p14="http://schemas.microsoft.com/office/powerpoint/2010/main" val="270631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770</Words>
  <Application>Microsoft Office PowerPoint</Application>
  <PresentationFormat>Custom</PresentationFormat>
  <Paragraphs>98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Codec Pro Bold</vt:lpstr>
      <vt:lpstr>Calibri</vt:lpstr>
      <vt:lpstr>Codec Pro</vt:lpstr>
      <vt:lpstr>Anton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10</cp:revision>
  <dcterms:created xsi:type="dcterms:W3CDTF">2006-08-16T00:00:00Z</dcterms:created>
  <dcterms:modified xsi:type="dcterms:W3CDTF">2024-11-23T05:24:10Z</dcterms:modified>
  <dc:identifier>DAGXOjdfhtY</dc:identifier>
</cp:coreProperties>
</file>