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61" r:id="rId5"/>
    <p:sldId id="257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7710"/>
  </p:normalViewPr>
  <p:slideViewPr>
    <p:cSldViewPr snapToGrid="0">
      <p:cViewPr varScale="1">
        <p:scale>
          <a:sx n="205" d="100"/>
          <a:sy n="2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3AEF-ABB8-B0A9-D413-16DCB6ABC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9C49-7FA7-D44E-ED9C-78DD30839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5E71-6E5A-F2F5-BA16-62C66B65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B34E-A635-D531-3017-09740DC3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8733-FF40-90B4-BE43-32E2112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0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A4F5-08F2-FCC3-B729-490F5C49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83D9A-C8F3-957D-A01F-1F733357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879A-90FD-AEBF-431C-4497B0EE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90EE-F31A-D880-7B2A-A2C68DD1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E952-D371-7967-3E24-6D27CC13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31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DEDF9-0E1C-AD4C-0B82-AD80E836C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A99F7-E53A-9219-CEEC-F2122BC4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8BB-EDD4-3BD0-2FFD-21184662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24F2-CD21-1387-F3D2-0BE6D69B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15FA-A719-9A0A-BDBC-75A2CA76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657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9300-924F-1131-5633-4D650C5C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96C0-BF72-D6DF-76BC-0176DA40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4424-B669-B243-FD66-66684F82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B04E-4C2F-92F2-257B-470D9B2E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F102-8345-B1C7-A816-2F51741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789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15EF-6B04-BCDD-D30C-B09E2FBF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292B-358D-5BDE-AEEA-32A22DD7D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0119-8FFF-274E-E6A0-C82182D1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6E20-0F40-8109-2EC0-7DFC92F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84DD-7638-6511-294F-97CDBDCF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03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219A-693D-0561-EB29-8745F8DD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9D3B-142E-C481-6F79-AA93F2329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1E78F-D88A-CBA8-9147-9D45A6A7F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048E-3812-8C90-05D6-97A1482C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831E4-392B-23B2-F7F8-D042190F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5827-D70E-4EF8-0AB8-4ACB7733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0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4AE0-45E1-C9C9-F542-D26035CC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59A3D-C04D-9FD9-F1FE-CB736F45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23FD1-0493-81FC-0BB3-AFBBC61F3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795C7-85A0-9818-35A1-E7DF62D85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EBE00-A362-5FD4-0B64-FB50C50A4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06692-AA96-875B-0FD6-73BC8924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989F7-0016-C51C-74E6-813BED25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D5F52-1116-55A4-5E8D-B7F982CD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02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01B-728B-0BF8-3B3A-9824AC4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AE751-6CF4-2903-EA6D-2B6397FC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3D5B0-06AC-5CEF-6321-B12ED07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80504-00BD-BFDF-53DA-B8336E69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54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34823-65B0-5662-66F6-209CC85D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D3FA9-32C4-050E-61BB-E50A719D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AFA88-A4FE-AAA7-DDA3-F44F1679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073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291E-8B00-AA51-6D21-7E410B36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BFC5-0A63-0B2F-160B-7EA08677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1AEE2-3566-8AF2-5C57-88B31F12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FC12C-3C44-0946-8FB3-DCA2CCAC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297DD-44D5-2FB9-7C6E-CF8BEBD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7EA4-F4A8-87A7-FCBD-8B5DA2B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961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129E-F9D3-91C4-CE82-6D10E097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3DB89-DC97-8DC1-8FDB-1627C3FC9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8C11A-6285-650B-41E7-D3B94DA7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DE1D-048B-1C65-45ED-BDF420BC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96A0-2A7A-158A-E3CD-38097F6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3439E-9DD6-D113-84C0-55808D24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46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A8CDF-0148-0709-FB88-BC2EDFCA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6D1A-7425-B3F9-8F9C-74B1A55C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175F-3D4C-B08A-F38F-12DB92FB8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E867-842E-EF41-8897-1B295DC5A6B8}" type="datetimeFigureOut">
              <a:rPr lang="en-DE" smtClean="0"/>
              <a:t>15.08.22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D4E7-61C3-CE58-CF3A-F535CDDB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EF69-19C5-18DE-377F-DAD2E3679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E876-E78C-FB4A-B3A3-C15FED578E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77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61C086B-2266-A584-C309-0C372D50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76" y="1151530"/>
            <a:ext cx="8131070" cy="45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1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130A-05AE-D53E-B851-BF89DB7B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51"/>
            <a:ext cx="5979367" cy="187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u="sng" dirty="0"/>
              <a:t>ImageJ script functionalities</a:t>
            </a:r>
          </a:p>
          <a:p>
            <a:pPr marL="457200" indent="-457200">
              <a:buAutoNum type="arabicPeriod"/>
            </a:pPr>
            <a:r>
              <a:rPr lang="en-DE" sz="2000" dirty="0"/>
              <a:t>Ask for correct directory structure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DE" sz="2000" dirty="0"/>
              <a:t>Ask what slices to extract from which side</a:t>
            </a:r>
          </a:p>
          <a:p>
            <a:pPr marL="457200" indent="-457200">
              <a:buAutoNum type="arabicPeriod"/>
            </a:pPr>
            <a:r>
              <a:rPr lang="en-DE" sz="2000" dirty="0"/>
              <a:t>Ask what regions to extract</a:t>
            </a: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2E6A276-733D-47A6-B2A9-4E68A220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2649"/>
            <a:ext cx="2661791" cy="4018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17230-05A6-E65F-89CD-D437D81E8721}"/>
              </a:ext>
            </a:extLst>
          </p:cNvPr>
          <p:cNvSpPr txBox="1"/>
          <p:nvPr/>
        </p:nvSpPr>
        <p:spPr>
          <a:xfrm>
            <a:off x="7124878" y="233368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B4581-89FA-EBB8-F5FE-18AA88821AD8}"/>
              </a:ext>
            </a:extLst>
          </p:cNvPr>
          <p:cNvSpPr txBox="1"/>
          <p:nvPr/>
        </p:nvSpPr>
        <p:spPr>
          <a:xfrm>
            <a:off x="5775562" y="2703016"/>
            <a:ext cx="38919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Extracts</a:t>
            </a:r>
          </a:p>
          <a:p>
            <a:r>
              <a:rPr lang="en-DE" sz="1600" dirty="0"/>
              <a:t>	&gt; Hippocampus</a:t>
            </a:r>
          </a:p>
          <a:p>
            <a:r>
              <a:rPr lang="en-DE" sz="1600" dirty="0"/>
              <a:t>		&gt; 0001_hippo.gif</a:t>
            </a:r>
          </a:p>
          <a:p>
            <a:r>
              <a:rPr lang="en-DE" sz="1600" dirty="0"/>
              <a:t>		&gt; 0002_hippo.gif</a:t>
            </a:r>
          </a:p>
          <a:p>
            <a:r>
              <a:rPr lang="en-DE" sz="1600" dirty="0"/>
              <a:t>		&gt; 0003_hippo.gif</a:t>
            </a:r>
          </a:p>
          <a:p>
            <a:r>
              <a:rPr lang="en-DE" sz="1600" dirty="0"/>
              <a:t>		&gt; …</a:t>
            </a:r>
          </a:p>
          <a:p>
            <a:r>
              <a:rPr lang="en-DE" sz="1600" dirty="0"/>
              <a:t>	&gt; Parietal_Lobe</a:t>
            </a:r>
          </a:p>
          <a:p>
            <a:r>
              <a:rPr lang="en-DE" sz="1600" dirty="0"/>
              <a:t>	&gt; Ventricles</a:t>
            </a:r>
          </a:p>
          <a:p>
            <a:r>
              <a:rPr lang="en-DE" sz="1600" dirty="0"/>
              <a:t>	&gt; Cortex</a:t>
            </a:r>
          </a:p>
          <a:p>
            <a:r>
              <a:rPr lang="en-GB" sz="1600" b="1" dirty="0"/>
              <a:t>	</a:t>
            </a:r>
            <a:r>
              <a:rPr lang="en-GB" sz="1600" dirty="0"/>
              <a:t>&gt;</a:t>
            </a:r>
            <a:r>
              <a:rPr lang="en-GB" sz="1600" b="1" dirty="0"/>
              <a:t> </a:t>
            </a:r>
            <a:r>
              <a:rPr lang="en-GB" sz="1600" dirty="0"/>
              <a:t>Temporal lobe</a:t>
            </a:r>
          </a:p>
          <a:p>
            <a:r>
              <a:rPr lang="en-GB" sz="1600" dirty="0"/>
              <a:t>Slices</a:t>
            </a:r>
          </a:p>
          <a:p>
            <a:r>
              <a:rPr lang="en-GB" sz="1600" dirty="0"/>
              <a:t>	&gt; x_100</a:t>
            </a:r>
          </a:p>
          <a:p>
            <a:r>
              <a:rPr lang="en-GB" sz="1600" dirty="0"/>
              <a:t>		&gt; 0001_x_100</a:t>
            </a:r>
          </a:p>
          <a:p>
            <a:r>
              <a:rPr lang="en-GB" sz="1600" dirty="0"/>
              <a:t>		&gt; 0002_x_100</a:t>
            </a:r>
          </a:p>
          <a:p>
            <a:r>
              <a:rPr lang="en-GB" sz="1600" dirty="0"/>
              <a:t>		&gt; 0003_x_100</a:t>
            </a:r>
            <a:endParaRPr lang="en-DE" sz="1600" dirty="0"/>
          </a:p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A917D-0016-4033-FFE3-FCA54EF55AFF}"/>
              </a:ext>
            </a:extLst>
          </p:cNvPr>
          <p:cNvSpPr txBox="1"/>
          <p:nvPr/>
        </p:nvSpPr>
        <p:spPr>
          <a:xfrm>
            <a:off x="1677715" y="21333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1061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D596E9F-245A-63B6-1891-EFC893D56A4E}"/>
              </a:ext>
            </a:extLst>
          </p:cNvPr>
          <p:cNvGrpSpPr/>
          <p:nvPr/>
        </p:nvGrpSpPr>
        <p:grpSpPr>
          <a:xfrm>
            <a:off x="624562" y="313876"/>
            <a:ext cx="1246024" cy="4984099"/>
            <a:chOff x="464457" y="-707571"/>
            <a:chExt cx="3251200" cy="13004800"/>
          </a:xfrm>
        </p:grpSpPr>
        <p:pic>
          <p:nvPicPr>
            <p:cNvPr id="13" name="Picture 12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BCA39B44-AF71-AB40-7A85-7886951B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457" y="-707571"/>
              <a:ext cx="3251200" cy="3251200"/>
            </a:xfrm>
            <a:prstGeom prst="rect">
              <a:avLst/>
            </a:prstGeom>
          </p:spPr>
        </p:pic>
        <p:pic>
          <p:nvPicPr>
            <p:cNvPr id="15" name="Picture 14" descr="A picture containing text, dark&#10;&#10;Description automatically generated">
              <a:extLst>
                <a:ext uri="{FF2B5EF4-FFF2-40B4-BE49-F238E27FC236}">
                  <a16:creationId xmlns:a16="http://schemas.microsoft.com/office/drawing/2014/main" id="{EA75EB4D-7EA6-1DE9-A3E8-960111F9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457" y="2543629"/>
              <a:ext cx="3251200" cy="3251200"/>
            </a:xfrm>
            <a:prstGeom prst="rect">
              <a:avLst/>
            </a:prstGeom>
          </p:spPr>
        </p:pic>
        <p:pic>
          <p:nvPicPr>
            <p:cNvPr id="17" name="Picture 16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C1044D79-9583-FB90-8390-C4585D9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457" y="5794829"/>
              <a:ext cx="3251200" cy="3251200"/>
            </a:xfrm>
            <a:prstGeom prst="rect">
              <a:avLst/>
            </a:prstGeom>
          </p:spPr>
        </p:pic>
        <p:pic>
          <p:nvPicPr>
            <p:cNvPr id="19" name="Picture 1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2CF95345-38DF-60AC-6ED3-BD3AD1A1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57" y="9046029"/>
              <a:ext cx="3251200" cy="32512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20CA25B-F79F-7559-A1AD-F633CA6F39AA}"/>
              </a:ext>
            </a:extLst>
          </p:cNvPr>
          <p:cNvSpPr txBox="1"/>
          <p:nvPr/>
        </p:nvSpPr>
        <p:spPr>
          <a:xfrm>
            <a:off x="2080496" y="742825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OAS1_0001_MR1_mpr-1_anon_sag_66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5F71EB-A272-0218-1FD1-DA10A96AD4D6}"/>
              </a:ext>
            </a:extLst>
          </p:cNvPr>
          <p:cNvSpPr txBox="1"/>
          <p:nvPr/>
        </p:nvSpPr>
        <p:spPr>
          <a:xfrm>
            <a:off x="493434" y="3588"/>
            <a:ext cx="927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../RAW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E7B54-719C-8CD0-10A2-AD663A5B0B96}"/>
              </a:ext>
            </a:extLst>
          </p:cNvPr>
          <p:cNvSpPr txBox="1"/>
          <p:nvPr/>
        </p:nvSpPr>
        <p:spPr>
          <a:xfrm>
            <a:off x="2080496" y="2054946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OAS1_0001_MR1_mpr-2_anon_sag_66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A8AB9-738C-E341-20BE-171300177513}"/>
              </a:ext>
            </a:extLst>
          </p:cNvPr>
          <p:cNvSpPr txBox="1"/>
          <p:nvPr/>
        </p:nvSpPr>
        <p:spPr>
          <a:xfrm>
            <a:off x="2080496" y="328907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OAS1_0001_MR1_mpr-3_anon_sag_66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71DB4-54C8-87C8-AA9D-208BF5152E75}"/>
              </a:ext>
            </a:extLst>
          </p:cNvPr>
          <p:cNvSpPr txBox="1"/>
          <p:nvPr/>
        </p:nvSpPr>
        <p:spPr>
          <a:xfrm>
            <a:off x="2080496" y="4490296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OAS1_0001_MR1_mpr-4_anon_sag_66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EBC0A-D1D8-7ADF-F628-3F1BECE99BCA}"/>
              </a:ext>
            </a:extLst>
          </p:cNvPr>
          <p:cNvSpPr txBox="1"/>
          <p:nvPr/>
        </p:nvSpPr>
        <p:spPr>
          <a:xfrm>
            <a:off x="6897375" y="2395013"/>
            <a:ext cx="5032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“3-4 images corresponding to multiple repetitions of the same structural protocol within a single session to increase signal-to-noise”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77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CB7E7D-FABE-5B36-585A-8362F599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9" y="3555937"/>
            <a:ext cx="2340279" cy="198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E9352-C09C-1FD7-30AE-89AB493902A7}"/>
              </a:ext>
            </a:extLst>
          </p:cNvPr>
          <p:cNvSpPr txBox="1"/>
          <p:nvPr/>
        </p:nvSpPr>
        <p:spPr>
          <a:xfrm>
            <a:off x="3448819" y="4222889"/>
            <a:ext cx="3137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_anon_111_t88_gfc_cor_110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BBCE8-CD21-9312-61AD-04F72F052988}"/>
              </a:ext>
            </a:extLst>
          </p:cNvPr>
          <p:cNvSpPr txBox="1"/>
          <p:nvPr/>
        </p:nvSpPr>
        <p:spPr>
          <a:xfrm>
            <a:off x="422560" y="3186605"/>
            <a:ext cx="347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</a:t>
            </a:r>
            <a:r>
              <a:rPr lang="en-GB" dirty="0"/>
              <a:t>T88_111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251A4-DE50-DB54-F3E0-4DDCE093F1B6}"/>
              </a:ext>
            </a:extLst>
          </p:cNvPr>
          <p:cNvSpPr txBox="1"/>
          <p:nvPr/>
        </p:nvSpPr>
        <p:spPr>
          <a:xfrm>
            <a:off x="6857439" y="4084389"/>
            <a:ext cx="4981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gain-field corrected </a:t>
            </a:r>
            <a:r>
              <a:rPr lang="en-GB" dirty="0" err="1"/>
              <a:t>atlasregistered</a:t>
            </a:r>
            <a:r>
              <a:rPr lang="en-GB" dirty="0"/>
              <a:t> image to the 1988 atlas space of </a:t>
            </a:r>
            <a:r>
              <a:rPr lang="en-GB" dirty="0" err="1"/>
              <a:t>Talairach</a:t>
            </a:r>
            <a:r>
              <a:rPr lang="en-GB" dirty="0"/>
              <a:t> and </a:t>
            </a:r>
            <a:r>
              <a:rPr lang="en-GB" dirty="0" err="1"/>
              <a:t>Tournoux</a:t>
            </a:r>
            <a:r>
              <a:rPr lang="en-GB" dirty="0"/>
              <a:t> (Buckner et al., 2004)”</a:t>
            </a:r>
          </a:p>
        </p:txBody>
      </p:sp>
      <p:pic>
        <p:nvPicPr>
          <p:cNvPr id="22" name="Picture 21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59CD94DB-0C5B-A152-8C78-B63396CF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9" y="569442"/>
            <a:ext cx="2387744" cy="23877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40C64C-8430-73DD-F7DD-01C84F8566C8}"/>
              </a:ext>
            </a:extLst>
          </p:cNvPr>
          <p:cNvSpPr txBox="1"/>
          <p:nvPr/>
        </p:nvSpPr>
        <p:spPr>
          <a:xfrm>
            <a:off x="422560" y="238286"/>
            <a:ext cx="3471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../PROCESSED/MPRAGE/SUBJ_111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80D15-66C5-F805-1F12-D5B17EECD251}"/>
              </a:ext>
            </a:extLst>
          </p:cNvPr>
          <p:cNvSpPr txBox="1"/>
          <p:nvPr/>
        </p:nvSpPr>
        <p:spPr>
          <a:xfrm>
            <a:off x="3448819" y="802842"/>
            <a:ext cx="299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OAS1_0001_MR1_mpr_n4</a:t>
            </a:r>
            <a:br>
              <a:rPr lang="en-GB" dirty="0"/>
            </a:br>
            <a:r>
              <a:rPr lang="en-GB" dirty="0"/>
              <a:t>_anon_sbj_111_sag_88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A7DC2-7DAA-D50F-D188-5E474258DE14}"/>
              </a:ext>
            </a:extLst>
          </p:cNvPr>
          <p:cNvSpPr txBox="1"/>
          <p:nvPr/>
        </p:nvSpPr>
        <p:spPr>
          <a:xfrm>
            <a:off x="6697751" y="882082"/>
            <a:ext cx="5245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“an average image that is a motion-corrected </a:t>
            </a:r>
            <a:r>
              <a:rPr lang="en-GB" dirty="0" err="1"/>
              <a:t>coregistered</a:t>
            </a:r>
            <a:r>
              <a:rPr lang="en-GB" dirty="0"/>
              <a:t> average of all available data”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055D7-F64D-83D9-5523-870B95FF7AF4}"/>
              </a:ext>
            </a:extLst>
          </p:cNvPr>
          <p:cNvSpPr txBox="1"/>
          <p:nvPr/>
        </p:nvSpPr>
        <p:spPr>
          <a:xfrm>
            <a:off x="4943992" y="5714308"/>
            <a:ext cx="63960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“resulting transformation nonetheless places the brains in the same coordinate system and bounding box as the original atlas”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13089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id="{BCA39B44-AF71-AB40-7A85-7886951B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4" y="412551"/>
            <a:ext cx="4122548" cy="4122551"/>
          </a:xfrm>
          <a:prstGeom prst="rect">
            <a:avLst/>
          </a:prstGeom>
        </p:spPr>
      </p:pic>
      <p:pic>
        <p:nvPicPr>
          <p:cNvPr id="29" name="Picture 28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BCE3675E-5540-5EF9-FAE6-1785874A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6" y="412551"/>
            <a:ext cx="4122551" cy="41225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F32181-E987-643F-FB3E-AD3C849B0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000">
            <a:off x="8641653" y="1301098"/>
            <a:ext cx="3287232" cy="246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06C5EA-2662-7485-01F8-6572ACA17341}"/>
              </a:ext>
            </a:extLst>
          </p:cNvPr>
          <p:cNvSpPr txBox="1"/>
          <p:nvPr/>
        </p:nvSpPr>
        <p:spPr>
          <a:xfrm>
            <a:off x="3192140" y="5355514"/>
            <a:ext cx="63960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“resulting transformation places the brains in the same coordinate system and bounding box as the original atlas”</a:t>
            </a:r>
            <a:endParaRPr lang="en-DE" sz="1600" i="1" dirty="0"/>
          </a:p>
        </p:txBody>
      </p:sp>
    </p:spTree>
    <p:extLst>
      <p:ext uri="{BB962C8B-B14F-4D97-AF65-F5344CB8AC3E}">
        <p14:creationId xmlns:p14="http://schemas.microsoft.com/office/powerpoint/2010/main" val="50615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F558BE-E56E-BBDE-DD18-1FFED3D85C7D}"/>
              </a:ext>
            </a:extLst>
          </p:cNvPr>
          <p:cNvSpPr txBox="1"/>
          <p:nvPr/>
        </p:nvSpPr>
        <p:spPr>
          <a:xfrm>
            <a:off x="422560" y="365181"/>
            <a:ext cx="6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</a:t>
            </a:r>
            <a:r>
              <a:rPr lang="en-GB" dirty="0"/>
              <a:t>T88_111</a:t>
            </a:r>
            <a:endParaRPr lang="en-DE" dirty="0"/>
          </a:p>
        </p:txBody>
      </p:sp>
      <p:pic>
        <p:nvPicPr>
          <p:cNvPr id="12" name="Picture 11" descr="A coin with a face on it&#10;&#10;Description automatically generated with low confidence">
            <a:extLst>
              <a:ext uri="{FF2B5EF4-FFF2-40B4-BE49-F238E27FC236}">
                <a16:creationId xmlns:a16="http://schemas.microsoft.com/office/drawing/2014/main" id="{576BD3CC-E038-38C4-8F45-E6A24DCC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28" y="706275"/>
            <a:ext cx="1440000" cy="1701818"/>
          </a:xfrm>
          <a:prstGeom prst="rect">
            <a:avLst/>
          </a:prstGeom>
        </p:spPr>
      </p:pic>
      <p:pic>
        <p:nvPicPr>
          <p:cNvPr id="14" name="Picture 13" descr="A close-up of a human skull&#10;&#10;Description automatically generated with low confidence">
            <a:extLst>
              <a:ext uri="{FF2B5EF4-FFF2-40B4-BE49-F238E27FC236}">
                <a16:creationId xmlns:a16="http://schemas.microsoft.com/office/drawing/2014/main" id="{808BB8FA-332F-0DF3-6503-FAFDA41AB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8" y="2335495"/>
            <a:ext cx="1440000" cy="1701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E67A7A-CCBD-699D-746C-68011BE2368D}"/>
              </a:ext>
            </a:extLst>
          </p:cNvPr>
          <p:cNvSpPr txBox="1"/>
          <p:nvPr/>
        </p:nvSpPr>
        <p:spPr>
          <a:xfrm>
            <a:off x="6454181" y="5515959"/>
            <a:ext cx="562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grey/white/CSF segmented image (Zhang et al., 2001)”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D6D01-2E43-52EA-6022-5C2192140C58}"/>
              </a:ext>
            </a:extLst>
          </p:cNvPr>
          <p:cNvSpPr txBox="1"/>
          <p:nvPr/>
        </p:nvSpPr>
        <p:spPr>
          <a:xfrm>
            <a:off x="2108463" y="1236157"/>
            <a:ext cx="4068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_anon_111_t88_gfc_tra_90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FB376-82F8-D562-360E-436A61A78E1F}"/>
              </a:ext>
            </a:extLst>
          </p:cNvPr>
          <p:cNvSpPr txBox="1"/>
          <p:nvPr/>
        </p:nvSpPr>
        <p:spPr>
          <a:xfrm>
            <a:off x="2139285" y="2881354"/>
            <a:ext cx="612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_anon_111_t88_masked_gfc_tra_90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68930-BBDD-F527-3852-B0CC8C58BEE8}"/>
              </a:ext>
            </a:extLst>
          </p:cNvPr>
          <p:cNvSpPr txBox="1"/>
          <p:nvPr/>
        </p:nvSpPr>
        <p:spPr>
          <a:xfrm>
            <a:off x="6508375" y="1095519"/>
            <a:ext cx="5411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gain-field corrected </a:t>
            </a:r>
            <a:r>
              <a:rPr lang="en-GB" dirty="0" err="1"/>
              <a:t>atlasregistered</a:t>
            </a:r>
            <a:r>
              <a:rPr lang="en-GB" dirty="0"/>
              <a:t> image to the 1988 atlas space of </a:t>
            </a:r>
            <a:r>
              <a:rPr lang="en-GB" dirty="0" err="1"/>
              <a:t>Talairach</a:t>
            </a:r>
            <a:r>
              <a:rPr lang="en-GB" dirty="0"/>
              <a:t> and </a:t>
            </a:r>
            <a:r>
              <a:rPr lang="en-GB" dirty="0" err="1"/>
              <a:t>Tournoux</a:t>
            </a:r>
            <a:r>
              <a:rPr lang="en-GB" dirty="0"/>
              <a:t> (Buckner et al., 2004)”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91953-AEA1-47A3-F4A2-B66D962493F9}"/>
              </a:ext>
            </a:extLst>
          </p:cNvPr>
          <p:cNvSpPr txBox="1"/>
          <p:nvPr/>
        </p:nvSpPr>
        <p:spPr>
          <a:xfrm>
            <a:off x="6508376" y="2724739"/>
            <a:ext cx="4536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“a masked version of the atlas-registered image in which all non-brain voxels have been assigned an intensity value of 0”</a:t>
            </a:r>
            <a:endParaRPr lang="en-DE" dirty="0"/>
          </a:p>
        </p:txBody>
      </p:sp>
      <p:pic>
        <p:nvPicPr>
          <p:cNvPr id="28" name="Picture 27" descr="A picture containing invertebrate, echinoderm, gear&#10;&#10;Description automatically generated">
            <a:extLst>
              <a:ext uri="{FF2B5EF4-FFF2-40B4-BE49-F238E27FC236}">
                <a16:creationId xmlns:a16="http://schemas.microsoft.com/office/drawing/2014/main" id="{232060B8-25C4-A770-65D8-52107A1F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8" y="4849716"/>
            <a:ext cx="1440000" cy="17018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94C4CC-A94C-2B9A-9CE4-0FAD246539A7}"/>
              </a:ext>
            </a:extLst>
          </p:cNvPr>
          <p:cNvSpPr txBox="1"/>
          <p:nvPr/>
        </p:nvSpPr>
        <p:spPr>
          <a:xfrm>
            <a:off x="422560" y="4490320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../FSL_SEG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BA36A9-A4AA-1F96-2410-491295CF299C}"/>
              </a:ext>
            </a:extLst>
          </p:cNvPr>
          <p:cNvSpPr txBox="1"/>
          <p:nvPr/>
        </p:nvSpPr>
        <p:spPr>
          <a:xfrm>
            <a:off x="2108463" y="5377459"/>
            <a:ext cx="4137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</a:t>
            </a:r>
            <a:br>
              <a:rPr lang="en-DE" dirty="0"/>
            </a:br>
            <a:r>
              <a:rPr lang="en-DE" dirty="0"/>
              <a:t>_anon_111_t88_masked_gfc_fseg_tra_90</a:t>
            </a:r>
          </a:p>
        </p:txBody>
      </p:sp>
    </p:spTree>
    <p:extLst>
      <p:ext uri="{BB962C8B-B14F-4D97-AF65-F5344CB8AC3E}">
        <p14:creationId xmlns:p14="http://schemas.microsoft.com/office/powerpoint/2010/main" val="15607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human skull&#10;&#10;Description automatically generated with low confidence">
            <a:extLst>
              <a:ext uri="{FF2B5EF4-FFF2-40B4-BE49-F238E27FC236}">
                <a16:creationId xmlns:a16="http://schemas.microsoft.com/office/drawing/2014/main" id="{217BBA04-9B32-6CD2-8980-AEBD52856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12" y="734513"/>
            <a:ext cx="2235200" cy="2235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A3241-9320-8668-167C-F13C6F32ECD7}"/>
              </a:ext>
            </a:extLst>
          </p:cNvPr>
          <p:cNvSpPr txBox="1"/>
          <p:nvPr/>
        </p:nvSpPr>
        <p:spPr>
          <a:xfrm>
            <a:off x="3226984" y="185211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OAS1_0001_MR1_mpr_n4_anon_111_t88_gfc_sag_95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BBCE8-CD21-9312-61AD-04F72F052988}"/>
              </a:ext>
            </a:extLst>
          </p:cNvPr>
          <p:cNvSpPr txBox="1"/>
          <p:nvPr/>
        </p:nvSpPr>
        <p:spPr>
          <a:xfrm>
            <a:off x="422560" y="365181"/>
            <a:ext cx="6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../PROCESSED/MPRAGE/</a:t>
            </a:r>
            <a:r>
              <a:rPr lang="en-GB" dirty="0"/>
              <a:t>T88_111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5726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AE3F049-9287-1E11-4725-D923655F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65" y="450805"/>
            <a:ext cx="3906586" cy="58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C6A1-9FA5-11DE-98CE-2FAAF063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94"/>
            <a:ext cx="10515600" cy="984094"/>
          </a:xfrm>
        </p:spPr>
        <p:txBody>
          <a:bodyPr/>
          <a:lstStyle/>
          <a:p>
            <a:r>
              <a:rPr lang="en-DE" sz="3600" dirty="0"/>
              <a:t>Freesurfer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715E-F0E4-7D99-5D4B-0BCA187F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529"/>
            <a:ext cx="10515600" cy="1684903"/>
          </a:xfrm>
        </p:spPr>
        <p:txBody>
          <a:bodyPr>
            <a:normAutofit lnSpcReduction="10000"/>
          </a:bodyPr>
          <a:lstStyle/>
          <a:p>
            <a:r>
              <a:rPr lang="en-DE" sz="2400" dirty="0"/>
              <a:t>Software used for 3D segmentation of MRI scans</a:t>
            </a:r>
          </a:p>
          <a:p>
            <a:r>
              <a:rPr lang="en-DE" sz="2400" dirty="0"/>
              <a:t>folders contain even more files per patient (scripts etc)</a:t>
            </a:r>
          </a:p>
          <a:p>
            <a:r>
              <a:rPr lang="en-DE" sz="2400" dirty="0"/>
              <a:t>colorized snapshots at specified locations</a:t>
            </a:r>
          </a:p>
          <a:p>
            <a:r>
              <a:rPr lang="en-GB" sz="2400" dirty="0"/>
              <a:t>s</a:t>
            </a:r>
            <a:r>
              <a:rPr lang="en-DE" sz="2400" dirty="0"/>
              <a:t>lice positions do not match perfectly</a:t>
            </a:r>
          </a:p>
        </p:txBody>
      </p:sp>
      <p:pic>
        <p:nvPicPr>
          <p:cNvPr id="7" name="Picture 6" descr="A picture containing text, dark, outdoor object&#10;&#10;Description automatically generated">
            <a:extLst>
              <a:ext uri="{FF2B5EF4-FFF2-40B4-BE49-F238E27FC236}">
                <a16:creationId xmlns:a16="http://schemas.microsoft.com/office/drawing/2014/main" id="{89ADE840-D45F-6278-3702-14FAE763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9" y="3043002"/>
            <a:ext cx="3587262" cy="358726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3B15071-54F8-D4D1-84D5-61726370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00" y="3043002"/>
            <a:ext cx="3587262" cy="3587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7A1C9-315B-1FFF-E52C-AA83FA54F1E6}"/>
              </a:ext>
            </a:extLst>
          </p:cNvPr>
          <p:cNvSpPr txBox="1"/>
          <p:nvPr/>
        </p:nvSpPr>
        <p:spPr>
          <a:xfrm>
            <a:off x="2117938" y="2673670"/>
            <a:ext cx="16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atient1, Slice2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436A2-99BB-B75E-35DD-E7C08544EEA3}"/>
              </a:ext>
            </a:extLst>
          </p:cNvPr>
          <p:cNvSpPr txBox="1"/>
          <p:nvPr/>
        </p:nvSpPr>
        <p:spPr>
          <a:xfrm>
            <a:off x="6662231" y="2673670"/>
            <a:ext cx="16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atient2, Slice2</a:t>
            </a:r>
          </a:p>
        </p:txBody>
      </p:sp>
    </p:spTree>
    <p:extLst>
      <p:ext uri="{BB962C8B-B14F-4D97-AF65-F5344CB8AC3E}">
        <p14:creationId xmlns:p14="http://schemas.microsoft.com/office/powerpoint/2010/main" val="345037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130A-05AE-D53E-B851-BF89DB7B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68" y="748145"/>
            <a:ext cx="5073075" cy="5428818"/>
          </a:xfrm>
        </p:spPr>
        <p:txBody>
          <a:bodyPr/>
          <a:lstStyle/>
          <a:p>
            <a:pPr marL="0" indent="0">
              <a:buNone/>
            </a:pPr>
            <a:r>
              <a:rPr lang="en-DE" u="sng" dirty="0"/>
              <a:t>ImageJ script functionalities</a:t>
            </a:r>
          </a:p>
          <a:p>
            <a:r>
              <a:rPr lang="en-DE" sz="2000" dirty="0"/>
              <a:t>Extract regions from side, front or top views</a:t>
            </a:r>
          </a:p>
          <a:p>
            <a:r>
              <a:rPr lang="en-DE" sz="2000" dirty="0"/>
              <a:t>Extract single slices</a:t>
            </a:r>
          </a:p>
          <a:p>
            <a:r>
              <a:rPr lang="en-DE" sz="2000" dirty="0"/>
              <a:t>Combine different slices in one image?</a:t>
            </a:r>
          </a:p>
          <a:p>
            <a:r>
              <a:rPr lang="en-DE" sz="2000" dirty="0"/>
              <a:t>Potentially train models on several images per patient?</a:t>
            </a:r>
          </a:p>
          <a:p>
            <a:r>
              <a:rPr lang="en-DE" sz="2000" dirty="0"/>
              <a:t>Separate models for each image, combine into meta-model?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82FB2C-7818-3C6D-E9FA-56A8C302B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59" y="48891"/>
            <a:ext cx="4040817" cy="182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2C53D-3279-69FE-8A85-57535A8BCE53}"/>
              </a:ext>
            </a:extLst>
          </p:cNvPr>
          <p:cNvSpPr txBox="1"/>
          <p:nvPr/>
        </p:nvSpPr>
        <p:spPr>
          <a:xfrm>
            <a:off x="6997147" y="1784547"/>
            <a:ext cx="2876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Parietal lobe shrinkage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094450-57C4-99B8-F05D-96BD4E46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50" y="2294455"/>
            <a:ext cx="4482345" cy="207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E20175-7C3D-47E0-D7C6-60AD84539B6B}"/>
              </a:ext>
            </a:extLst>
          </p:cNvPr>
          <p:cNvSpPr txBox="1"/>
          <p:nvPr/>
        </p:nvSpPr>
        <p:spPr>
          <a:xfrm>
            <a:off x="6964378" y="4285153"/>
            <a:ext cx="306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Hippocampal volume loss</a:t>
            </a:r>
            <a:endParaRPr lang="en-DE" dirty="0"/>
          </a:p>
        </p:txBody>
      </p:sp>
      <p:pic>
        <p:nvPicPr>
          <p:cNvPr id="10" name="Picture 9" descr="A picture containing invertebrate, echinoderm, gear&#10;&#10;Description automatically generated">
            <a:extLst>
              <a:ext uri="{FF2B5EF4-FFF2-40B4-BE49-F238E27FC236}">
                <a16:creationId xmlns:a16="http://schemas.microsoft.com/office/drawing/2014/main" id="{76C51F06-DFC2-70B7-3DB6-64E6A8204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359" y="4943365"/>
            <a:ext cx="1440000" cy="1701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6E4FE-4BEA-4C6F-5F76-02D59BDA07AE}"/>
              </a:ext>
            </a:extLst>
          </p:cNvPr>
          <p:cNvSpPr txBox="1"/>
          <p:nvPr/>
        </p:nvSpPr>
        <p:spPr>
          <a:xfrm>
            <a:off x="7791052" y="5017105"/>
            <a:ext cx="3064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Grey matter volume reduction?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2BA3C-FEB2-C90A-80DB-2BF456630F77}"/>
              </a:ext>
            </a:extLst>
          </p:cNvPr>
          <p:cNvSpPr txBox="1"/>
          <p:nvPr/>
        </p:nvSpPr>
        <p:spPr>
          <a:xfrm>
            <a:off x="7791052" y="5972708"/>
            <a:ext cx="366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Correlation of </a:t>
            </a:r>
            <a:r>
              <a:rPr lang="en-GB" sz="1800" b="1" i="1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nWBV</a:t>
            </a:r>
            <a:r>
              <a:rPr lang="en-GB" sz="1800" b="1" i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CDR?</a:t>
            </a:r>
            <a:r>
              <a:rPr lang="en-GB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</a:t>
            </a:r>
            <a:endParaRPr lang="en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3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553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Freesurfer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Schoop</dc:creator>
  <cp:lastModifiedBy>Valentin Schoop</cp:lastModifiedBy>
  <cp:revision>2</cp:revision>
  <dcterms:created xsi:type="dcterms:W3CDTF">2022-08-15T12:34:49Z</dcterms:created>
  <dcterms:modified xsi:type="dcterms:W3CDTF">2022-08-16T13:14:59Z</dcterms:modified>
</cp:coreProperties>
</file>