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5" r:id="rId6"/>
    <p:sldId id="264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4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551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0833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1226547" y="2828387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06474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2595069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2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06824" y="3028387"/>
            <a:ext cx="6401554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332496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806824" y="2560355"/>
            <a:ext cx="4887806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4887806" cy="3693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315276" y="2560355"/>
            <a:ext cx="5038524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15276" y="2182749"/>
            <a:ext cx="5038524" cy="3693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26047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806824" y="2560355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4399541" y="2568629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2"/>
          </p:nvPr>
        </p:nvSpPr>
        <p:spPr>
          <a:xfrm>
            <a:off x="8086565" y="2576903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53421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82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93078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1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E411B"/>
                </a:solidFill>
              </a:rPr>
              <a:t>OOP</a:t>
            </a:r>
            <a:r>
              <a:rPr lang="en-US" dirty="0"/>
              <a:t> </a:t>
            </a:r>
            <a:r>
              <a:rPr lang="en-US" dirty="0" smtClean="0"/>
              <a:t>PART 2</a:t>
            </a:r>
            <a:endParaRPr lang="en-GB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ro-R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112" y="2359556"/>
            <a:ext cx="4237510" cy="245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84" y="2359556"/>
            <a:ext cx="5808303" cy="305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5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/>
              <a:t>Encapsulation</a:t>
            </a:r>
          </a:p>
          <a:p>
            <a:r>
              <a:rPr lang="en-US" sz="2800" dirty="0"/>
              <a:t>inheritance</a:t>
            </a:r>
          </a:p>
          <a:p>
            <a:r>
              <a:rPr lang="en-US" sz="2800" dirty="0">
                <a:solidFill>
                  <a:srgbClr val="DE411B"/>
                </a:solidFill>
              </a:rPr>
              <a:t>Class object</a:t>
            </a:r>
          </a:p>
          <a:p>
            <a:r>
              <a:rPr lang="en-US" sz="2800" dirty="0" smtClean="0"/>
              <a:t>IS-a and has-a relationships</a:t>
            </a:r>
          </a:p>
          <a:p>
            <a:r>
              <a:rPr lang="en-US" sz="2800" dirty="0" smtClean="0"/>
              <a:t>Polymorphism</a:t>
            </a:r>
          </a:p>
          <a:p>
            <a:r>
              <a:rPr lang="en-US" sz="2800" dirty="0" smtClean="0"/>
              <a:t>Overriding and overloading</a:t>
            </a:r>
          </a:p>
          <a:p>
            <a:r>
              <a:rPr lang="en-US" sz="2800" dirty="0" smtClean="0"/>
              <a:t>Constructors</a:t>
            </a:r>
          </a:p>
          <a:p>
            <a:r>
              <a:rPr lang="en-US" sz="2800" dirty="0" smtClean="0"/>
              <a:t>Assignments and casting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100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/>
            </a:r>
            <a:br>
              <a:rPr lang="en-US" dirty="0" smtClean="0">
                <a:solidFill>
                  <a:srgbClr val="DE411B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class object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395882" y="2210319"/>
            <a:ext cx="2879785" cy="334381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Every class in Java is a subclass of class </a:t>
            </a:r>
            <a:r>
              <a:rPr lang="en-US" dirty="0" smtClean="0">
                <a:latin typeface="Consolas" pitchFamily="49" charset="0"/>
              </a:rPr>
              <a:t>Object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>
                <a:latin typeface="Consolas" pitchFamily="49" charset="0"/>
              </a:rPr>
              <a:t>Object</a:t>
            </a:r>
            <a:r>
              <a:rPr lang="en-US" dirty="0" smtClean="0"/>
              <a:t> </a:t>
            </a:r>
            <a:r>
              <a:rPr lang="en-US" dirty="0"/>
              <a:t>class, defined in the </a:t>
            </a:r>
            <a:r>
              <a:rPr lang="en-US" dirty="0" err="1">
                <a:latin typeface="Consolas" pitchFamily="49" charset="0"/>
              </a:rPr>
              <a:t>java.lang</a:t>
            </a:r>
            <a:r>
              <a:rPr lang="en-US" dirty="0"/>
              <a:t> package, defines and implements behavior common to all </a:t>
            </a:r>
            <a:r>
              <a:rPr lang="en-US" dirty="0" smtClean="0"/>
              <a:t>classes</a:t>
            </a:r>
            <a:endParaRPr lang="en-US" dirty="0" smtClean="0">
              <a:latin typeface="Consolas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91" y="2082270"/>
            <a:ext cx="68389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8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/>
            </a:r>
            <a:br>
              <a:rPr lang="en-US" dirty="0">
                <a:solidFill>
                  <a:srgbClr val="DE411B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class object</a:t>
            </a:r>
            <a:endParaRPr lang="ro-R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09" y="2455333"/>
            <a:ext cx="47434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741" y="3232150"/>
            <a:ext cx="29146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316133" y="3470275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7200" y="3124200"/>
            <a:ext cx="100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4000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/>
              <a:t>Encapsulation</a:t>
            </a:r>
          </a:p>
          <a:p>
            <a:r>
              <a:rPr lang="en-US" sz="2800" dirty="0"/>
              <a:t>inheritance</a:t>
            </a:r>
          </a:p>
          <a:p>
            <a:r>
              <a:rPr lang="en-US" sz="2800" dirty="0"/>
              <a:t>Class object</a:t>
            </a:r>
          </a:p>
          <a:p>
            <a:r>
              <a:rPr lang="en-US" sz="2800" dirty="0">
                <a:solidFill>
                  <a:srgbClr val="DE411B"/>
                </a:solidFill>
              </a:rPr>
              <a:t>IS-a and has-a relationships</a:t>
            </a:r>
          </a:p>
          <a:p>
            <a:r>
              <a:rPr lang="en-US" sz="2800" dirty="0" smtClean="0"/>
              <a:t>Polymorphism</a:t>
            </a:r>
          </a:p>
          <a:p>
            <a:r>
              <a:rPr lang="en-US" sz="2800" dirty="0" smtClean="0"/>
              <a:t>Overriding and overloading</a:t>
            </a:r>
          </a:p>
          <a:p>
            <a:r>
              <a:rPr lang="en-US" sz="2800" dirty="0" smtClean="0"/>
              <a:t>Constructors</a:t>
            </a:r>
          </a:p>
          <a:p>
            <a:r>
              <a:rPr lang="en-US" sz="2800" dirty="0" smtClean="0"/>
              <a:t>Assignments and casting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348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IS-a and has-a relationships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395883" y="2548466"/>
            <a:ext cx="4488452" cy="326813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concept of IS-A is based on class inheritance</a:t>
            </a:r>
            <a:endParaRPr lang="en-US" dirty="0" smtClean="0">
              <a:latin typeface="Consolas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In Java the IS-A relationship is expressed through the keyword </a:t>
            </a:r>
            <a:r>
              <a:rPr lang="en-US" dirty="0" smtClean="0">
                <a:latin typeface="Consolas" pitchFamily="49" charset="0"/>
              </a:rPr>
              <a:t>extends </a:t>
            </a:r>
            <a:r>
              <a:rPr lang="en-US" dirty="0" smtClean="0"/>
              <a:t>(for classes) and </a:t>
            </a:r>
            <a:r>
              <a:rPr lang="en-US" dirty="0" smtClean="0">
                <a:latin typeface="Consolas" pitchFamily="49" charset="0"/>
              </a:rPr>
              <a:t>implements </a:t>
            </a:r>
            <a:r>
              <a:rPr lang="en-US" dirty="0" smtClean="0"/>
              <a:t>(for interfaces)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itchFamily="49" charset="0"/>
              </a:rPr>
              <a:t>Mammal </a:t>
            </a:r>
            <a:r>
              <a:rPr lang="en-US" dirty="0" smtClean="0"/>
              <a:t>IS-A  </a:t>
            </a:r>
            <a:r>
              <a:rPr lang="en-US" dirty="0" smtClean="0">
                <a:latin typeface="Consolas" pitchFamily="49" charset="0"/>
              </a:rPr>
              <a:t>Animal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itchFamily="49" charset="0"/>
              </a:rPr>
              <a:t>Zebra </a:t>
            </a:r>
            <a:r>
              <a:rPr lang="en-US" dirty="0" smtClean="0"/>
              <a:t>IS-A</a:t>
            </a:r>
            <a:r>
              <a:rPr lang="en-US" dirty="0" smtClean="0">
                <a:latin typeface="Consolas" pitchFamily="49" charset="0"/>
              </a:rPr>
              <a:t> Mammal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itchFamily="49" charset="0"/>
              </a:rPr>
              <a:t>Zebra </a:t>
            </a:r>
            <a:r>
              <a:rPr lang="en-US" dirty="0" smtClean="0"/>
              <a:t>IS-A</a:t>
            </a:r>
            <a:r>
              <a:rPr lang="en-US" dirty="0" smtClean="0">
                <a:latin typeface="Consolas" pitchFamily="49" charset="0"/>
              </a:rPr>
              <a:t> Animal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latin typeface="Consolas" pitchFamily="49" charset="0"/>
            </a:endParaRPr>
          </a:p>
          <a:p>
            <a:pPr algn="l"/>
            <a:endParaRPr lang="en-US" dirty="0" smtClean="0">
              <a:latin typeface="Consolas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9"/>
          </p:nvPr>
        </p:nvSpPr>
        <p:spPr>
          <a:xfrm>
            <a:off x="3556100" y="1663407"/>
            <a:ext cx="4790956" cy="424732"/>
          </a:xfrm>
        </p:spPr>
        <p:txBody>
          <a:bodyPr/>
          <a:lstStyle/>
          <a:p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6052" y="2623865"/>
            <a:ext cx="1113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ANIMAL</a:t>
            </a:r>
            <a:endParaRPr lang="ro-RO" dirty="0"/>
          </a:p>
        </p:txBody>
      </p:sp>
      <p:sp>
        <p:nvSpPr>
          <p:cNvPr id="7" name="TextBox 6"/>
          <p:cNvSpPr txBox="1"/>
          <p:nvPr/>
        </p:nvSpPr>
        <p:spPr>
          <a:xfrm>
            <a:off x="6798736" y="3656799"/>
            <a:ext cx="3047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MAMMAL extends ANIMAL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6798735" y="4705064"/>
            <a:ext cx="3047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ZEBRA extends MAMMAL</a:t>
            </a:r>
            <a:endParaRPr lang="ro-RO" dirty="0"/>
          </a:p>
        </p:txBody>
      </p:sp>
      <p:cxnSp>
        <p:nvCxnSpPr>
          <p:cNvPr id="6" name="Straight Arrow Connector 5"/>
          <p:cNvCxnSpPr>
            <a:stCxn id="8" idx="0"/>
            <a:endCxn id="7" idx="2"/>
          </p:cNvCxnSpPr>
          <p:nvPr/>
        </p:nvCxnSpPr>
        <p:spPr>
          <a:xfrm flipV="1">
            <a:off x="8322735" y="4026131"/>
            <a:ext cx="0" cy="678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3" idx="2"/>
          </p:cNvCxnSpPr>
          <p:nvPr/>
        </p:nvCxnSpPr>
        <p:spPr>
          <a:xfrm flipV="1">
            <a:off x="8322735" y="2993197"/>
            <a:ext cx="0" cy="663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5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IS-a and has-a relationships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395883" y="2548466"/>
            <a:ext cx="4488452" cy="159173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HAS-A relationships are based on usage, rather than inheritance</a:t>
            </a:r>
            <a:endParaRPr lang="en-US" dirty="0" smtClean="0">
              <a:latin typeface="Consolas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Class A HAS-A B is code in class A has a reference to an instance of class 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itchFamily="49" charset="0"/>
              </a:rPr>
              <a:t>Parrot </a:t>
            </a:r>
            <a:r>
              <a:rPr lang="en-US" dirty="0" smtClean="0"/>
              <a:t>HAS-A</a:t>
            </a:r>
            <a:r>
              <a:rPr lang="en-US" dirty="0" smtClean="0">
                <a:latin typeface="Consolas" pitchFamily="49" charset="0"/>
              </a:rPr>
              <a:t> Nest</a:t>
            </a:r>
          </a:p>
          <a:p>
            <a:pPr algn="l"/>
            <a:endParaRPr lang="en-US" dirty="0" smtClean="0">
              <a:latin typeface="Consolas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9"/>
          </p:nvPr>
        </p:nvSpPr>
        <p:spPr>
          <a:xfrm>
            <a:off x="3556100" y="1663407"/>
            <a:ext cx="4790956" cy="424732"/>
          </a:xfrm>
        </p:spPr>
        <p:txBody>
          <a:bodyPr/>
          <a:lstStyle/>
          <a:p>
            <a:r>
              <a:rPr lang="en-US" dirty="0" smtClean="0"/>
              <a:t>HAS</a:t>
            </a:r>
            <a:r>
              <a:rPr lang="en-US" dirty="0" smtClean="0"/>
              <a:t>-a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2595563"/>
            <a:ext cx="50863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4385204"/>
            <a:ext cx="26765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7437"/>
              </p:ext>
            </p:extLst>
          </p:nvPr>
        </p:nvGraphicFramePr>
        <p:xfrm>
          <a:off x="1346199" y="4385204"/>
          <a:ext cx="1574800" cy="1166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0"/>
              </a:tblGrid>
              <a:tr h="3288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Parrot</a:t>
                      </a:r>
                      <a:endParaRPr lang="ro-R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4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</a:rPr>
                        <a:t>Nest</a:t>
                      </a:r>
                      <a:r>
                        <a:rPr lang="en-US" baseline="0" dirty="0" smtClean="0">
                          <a:latin typeface="Consolas" pitchFamily="49" charset="0"/>
                        </a:rPr>
                        <a:t> n</a:t>
                      </a:r>
                      <a:endParaRPr lang="ro-RO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4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itchFamily="49" charset="0"/>
                        </a:rPr>
                        <a:t>buildNest</a:t>
                      </a:r>
                      <a:r>
                        <a:rPr lang="en-US" dirty="0" smtClean="0">
                          <a:latin typeface="Consolas" pitchFamily="49" charset="0"/>
                        </a:rPr>
                        <a:t>()</a:t>
                      </a:r>
                      <a:endParaRPr lang="ro-RO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92351"/>
              </p:ext>
            </p:extLst>
          </p:nvPr>
        </p:nvGraphicFramePr>
        <p:xfrm>
          <a:off x="3615267" y="4541898"/>
          <a:ext cx="1684866" cy="81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866"/>
              </a:tblGrid>
              <a:tr h="30729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Nest</a:t>
                      </a:r>
                      <a:endParaRPr lang="ro-R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93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itchFamily="49" charset="0"/>
                        </a:rPr>
                        <a:t>buildNest</a:t>
                      </a:r>
                      <a:r>
                        <a:rPr lang="en-US" dirty="0" smtClean="0">
                          <a:latin typeface="Consolas" pitchFamily="49" charset="0"/>
                        </a:rPr>
                        <a:t>()</a:t>
                      </a:r>
                      <a:endParaRPr lang="ro-RO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2921000" y="5156200"/>
            <a:ext cx="702733" cy="1693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/>
              <a:t>Encapsulation</a:t>
            </a:r>
          </a:p>
          <a:p>
            <a:r>
              <a:rPr lang="en-US" sz="2800" dirty="0"/>
              <a:t>inheritance</a:t>
            </a:r>
          </a:p>
          <a:p>
            <a:r>
              <a:rPr lang="en-US" sz="2800" dirty="0"/>
              <a:t>Class object</a:t>
            </a:r>
          </a:p>
          <a:p>
            <a:r>
              <a:rPr lang="en-US" sz="2800" dirty="0"/>
              <a:t>IS-a and has-a relationships</a:t>
            </a:r>
          </a:p>
          <a:p>
            <a:r>
              <a:rPr lang="en-US" sz="2800" dirty="0">
                <a:solidFill>
                  <a:srgbClr val="DE411B"/>
                </a:solidFill>
              </a:rPr>
              <a:t>Polymorphism</a:t>
            </a:r>
          </a:p>
          <a:p>
            <a:r>
              <a:rPr lang="en-US" sz="2800" dirty="0" smtClean="0"/>
              <a:t>Overriding and overloading</a:t>
            </a:r>
          </a:p>
          <a:p>
            <a:r>
              <a:rPr lang="en-US" sz="2800" dirty="0" smtClean="0"/>
              <a:t>Constructors</a:t>
            </a:r>
          </a:p>
          <a:p>
            <a:r>
              <a:rPr lang="en-US" sz="2800" dirty="0" smtClean="0"/>
              <a:t>Assignments and casting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423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/>
            </a:r>
            <a:br>
              <a:rPr lang="en-US" dirty="0" smtClean="0">
                <a:solidFill>
                  <a:srgbClr val="DE411B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POlymorphism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395882" y="2210319"/>
            <a:ext cx="4632385" cy="353854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Poly = many, </a:t>
            </a:r>
            <a:r>
              <a:rPr lang="en-US" dirty="0" err="1" smtClean="0"/>
              <a:t>morphos</a:t>
            </a:r>
            <a:r>
              <a:rPr lang="en-US" dirty="0" smtClean="0"/>
              <a:t> = forms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Any Java object that can pass more than one IS-A test is polymorphic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ability to </a:t>
            </a:r>
            <a:r>
              <a:rPr lang="en-US" dirty="0"/>
              <a:t>create </a:t>
            </a:r>
            <a:r>
              <a:rPr lang="en-US" dirty="0" smtClean="0"/>
              <a:t>methods </a:t>
            </a:r>
            <a:r>
              <a:rPr lang="en-US" dirty="0"/>
              <a:t>or reference variables which </a:t>
            </a:r>
            <a:r>
              <a:rPr lang="en-US" dirty="0" smtClean="0"/>
              <a:t>behave </a:t>
            </a:r>
            <a:r>
              <a:rPr lang="en-US" dirty="0"/>
              <a:t>differently in different programmatic </a:t>
            </a:r>
            <a:r>
              <a:rPr lang="en-US" dirty="0" smtClean="0"/>
              <a:t>contexts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The </a:t>
            </a:r>
            <a:r>
              <a:rPr lang="ro-RO" dirty="0">
                <a:solidFill>
                  <a:schemeClr val="accent1"/>
                </a:solidFill>
              </a:rPr>
              <a:t>reference</a:t>
            </a:r>
            <a:r>
              <a:rPr lang="ro-RO" dirty="0"/>
              <a:t> variable’s type (not the object’s type) determines which methods </a:t>
            </a:r>
            <a:r>
              <a:rPr lang="ro-RO" b="1" dirty="0"/>
              <a:t>can</a:t>
            </a:r>
            <a:r>
              <a:rPr lang="ro-RO" dirty="0"/>
              <a:t> be called (the rest are simply not visible</a:t>
            </a:r>
            <a:r>
              <a:rPr lang="ro-RO" dirty="0" smtClean="0"/>
              <a:t>)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latin typeface="Consolas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Content Placeholder 16"/>
          <p:cNvSpPr>
            <a:spLocks noGrp="1"/>
          </p:cNvSpPr>
          <p:nvPr>
            <p:ph idx="22"/>
          </p:nvPr>
        </p:nvSpPr>
        <p:spPr>
          <a:xfrm>
            <a:off x="6475882" y="2167986"/>
            <a:ext cx="4632385" cy="353854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The </a:t>
            </a:r>
            <a:r>
              <a:rPr lang="ro-RO" dirty="0">
                <a:solidFill>
                  <a:schemeClr val="accent1"/>
                </a:solidFill>
              </a:rPr>
              <a:t>object</a:t>
            </a:r>
            <a:r>
              <a:rPr lang="ro-RO" dirty="0"/>
              <a:t> type</a:t>
            </a:r>
            <a:r>
              <a:rPr lang="ro-RO" b="1" dirty="0"/>
              <a:t> </a:t>
            </a:r>
            <a:r>
              <a:rPr lang="ro-RO" dirty="0"/>
              <a:t>determines which method </a:t>
            </a:r>
            <a:r>
              <a:rPr lang="ro-RO" b="1" dirty="0"/>
              <a:t>is</a:t>
            </a:r>
            <a:r>
              <a:rPr lang="ro-RO" dirty="0"/>
              <a:t> actually </a:t>
            </a:r>
            <a:r>
              <a:rPr lang="ro-RO" dirty="0" smtClean="0"/>
              <a:t>called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Polymorphic method invocations apply only to </a:t>
            </a:r>
            <a:r>
              <a:rPr lang="en-US" dirty="0" smtClean="0">
                <a:solidFill>
                  <a:schemeClr val="accent1"/>
                </a:solidFill>
              </a:rPr>
              <a:t>instance methods</a:t>
            </a:r>
            <a:r>
              <a:rPr lang="en-US" dirty="0" smtClean="0"/>
              <a:t>, not static methods, not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Only overridden instance methods are dynamically invoked based on the real object’s type</a:t>
            </a:r>
          </a:p>
        </p:txBody>
      </p:sp>
    </p:spTree>
    <p:extLst>
      <p:ext uri="{BB962C8B-B14F-4D97-AF65-F5344CB8AC3E}">
        <p14:creationId xmlns:p14="http://schemas.microsoft.com/office/powerpoint/2010/main" val="341190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/>
            </a:r>
            <a:br>
              <a:rPr lang="en-US" dirty="0">
                <a:solidFill>
                  <a:srgbClr val="DE411B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POlymorphism</a:t>
            </a:r>
            <a:endParaRPr lang="ro-R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59" y="3444347"/>
            <a:ext cx="47053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08" y="2381779"/>
            <a:ext cx="23717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2381779"/>
            <a:ext cx="3562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2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E411B"/>
                </a:solidFill>
              </a:rPr>
              <a:t>Encapsulation</a:t>
            </a:r>
          </a:p>
          <a:p>
            <a:r>
              <a:rPr lang="en-US" sz="2800" dirty="0" smtClean="0"/>
              <a:t>inheritance</a:t>
            </a:r>
          </a:p>
          <a:p>
            <a:r>
              <a:rPr lang="en-US" sz="2800" dirty="0"/>
              <a:t>Class object</a:t>
            </a:r>
          </a:p>
          <a:p>
            <a:r>
              <a:rPr lang="en-US" sz="2800" dirty="0" smtClean="0"/>
              <a:t>IS-a and has-a relationships</a:t>
            </a:r>
          </a:p>
          <a:p>
            <a:r>
              <a:rPr lang="en-US" sz="2800" dirty="0" smtClean="0"/>
              <a:t>Polymorphism</a:t>
            </a:r>
          </a:p>
          <a:p>
            <a:r>
              <a:rPr lang="en-US" sz="2800" dirty="0" smtClean="0"/>
              <a:t>Overriding and overloading</a:t>
            </a:r>
          </a:p>
          <a:p>
            <a:r>
              <a:rPr lang="en-US" sz="2800" dirty="0" smtClean="0"/>
              <a:t>Constructors</a:t>
            </a:r>
          </a:p>
          <a:p>
            <a:r>
              <a:rPr lang="en-US" sz="2800" dirty="0" smtClean="0"/>
              <a:t>Assignments and casting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75884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/>
              <a:t>Encapsulation</a:t>
            </a:r>
          </a:p>
          <a:p>
            <a:r>
              <a:rPr lang="en-US" sz="2800" dirty="0"/>
              <a:t>inheritance</a:t>
            </a:r>
          </a:p>
          <a:p>
            <a:r>
              <a:rPr lang="en-US" sz="2800" dirty="0"/>
              <a:t>Class object</a:t>
            </a:r>
          </a:p>
          <a:p>
            <a:r>
              <a:rPr lang="en-US" sz="2800" dirty="0"/>
              <a:t>IS-a and has-a relationships</a:t>
            </a:r>
          </a:p>
          <a:p>
            <a:r>
              <a:rPr lang="en-US" sz="2800" dirty="0"/>
              <a:t>Polymorphism</a:t>
            </a:r>
          </a:p>
          <a:p>
            <a:r>
              <a:rPr lang="en-US" sz="2800" dirty="0">
                <a:solidFill>
                  <a:srgbClr val="DE411B"/>
                </a:solidFill>
              </a:rPr>
              <a:t>Overriding and overloading</a:t>
            </a:r>
          </a:p>
          <a:p>
            <a:r>
              <a:rPr lang="en-US" sz="2800" dirty="0" smtClean="0"/>
              <a:t>Constructors</a:t>
            </a:r>
          </a:p>
          <a:p>
            <a:r>
              <a:rPr lang="en-US" sz="2800" dirty="0" smtClean="0"/>
              <a:t>Assignments and casting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89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/>
            </a:r>
            <a:br>
              <a:rPr lang="en-US" dirty="0" smtClean="0">
                <a:solidFill>
                  <a:srgbClr val="DE411B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overriding and overloading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395882" y="2210319"/>
            <a:ext cx="4632385" cy="353854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Overriding is the ability to define behavior that’s specific to a particular subclass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dirty="0"/>
              <a:t> argument list in </a:t>
            </a:r>
            <a:r>
              <a:rPr lang="en-US" dirty="0" smtClean="0"/>
              <a:t>the overridden </a:t>
            </a:r>
            <a:r>
              <a:rPr lang="en-US" dirty="0"/>
              <a:t>and overriding methods must be </a:t>
            </a:r>
            <a:r>
              <a:rPr lang="en-US" dirty="0" smtClean="0"/>
              <a:t>exactly the </a:t>
            </a:r>
            <a:r>
              <a:rPr lang="en-US" dirty="0"/>
              <a:t>same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 return type of </a:t>
            </a:r>
            <a:r>
              <a:rPr lang="en-US" dirty="0" smtClean="0"/>
              <a:t>the overriding </a:t>
            </a:r>
            <a:r>
              <a:rPr lang="en-US" dirty="0"/>
              <a:t>method can be </a:t>
            </a:r>
            <a:r>
              <a:rPr lang="en-US" dirty="0" smtClean="0"/>
              <a:t>a child </a:t>
            </a:r>
            <a:r>
              <a:rPr lang="en-US" dirty="0"/>
              <a:t>class </a:t>
            </a:r>
            <a:r>
              <a:rPr lang="en-US" dirty="0" smtClean="0"/>
              <a:t>of the </a:t>
            </a:r>
            <a:r>
              <a:rPr lang="en-US" dirty="0"/>
              <a:t>return type declared in </a:t>
            </a:r>
            <a:r>
              <a:rPr lang="en-US" dirty="0" smtClean="0"/>
              <a:t>the overridden method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version of the overridden method is decided at runtime based on object type</a:t>
            </a:r>
            <a:endParaRPr lang="ro-R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latin typeface="Consolas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9"/>
          </p:nvPr>
        </p:nvSpPr>
        <p:spPr>
          <a:xfrm>
            <a:off x="3556100" y="1663407"/>
            <a:ext cx="4790956" cy="424732"/>
          </a:xfrm>
        </p:spPr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7" name="Content Placeholder 16"/>
          <p:cNvSpPr txBox="1">
            <a:spLocks/>
          </p:cNvSpPr>
          <p:nvPr/>
        </p:nvSpPr>
        <p:spPr>
          <a:xfrm>
            <a:off x="6484348" y="2184919"/>
            <a:ext cx="4632385" cy="3538548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overriding </a:t>
            </a:r>
            <a:r>
              <a:rPr lang="en-US" dirty="0"/>
              <a:t>method can not reduce the access scope of </a:t>
            </a:r>
            <a:r>
              <a:rPr lang="en-US" dirty="0" smtClean="0"/>
              <a:t>the overridden </a:t>
            </a:r>
            <a:r>
              <a:rPr lang="en-US" dirty="0"/>
              <a:t>method. (same/wider access</a:t>
            </a:r>
            <a:r>
              <a:rPr lang="en-US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Java </a:t>
            </a:r>
            <a:r>
              <a:rPr lang="en-US" dirty="0">
                <a:latin typeface="Consolas" pitchFamily="49" charset="0"/>
              </a:rPr>
              <a:t>private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</a:rPr>
              <a:t>static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final</a:t>
            </a:r>
            <a:r>
              <a:rPr lang="en-US" dirty="0"/>
              <a:t> methods can not be overridden in any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latin typeface="Consolas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08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/>
            </a:r>
            <a:br>
              <a:rPr lang="en-US" dirty="0">
                <a:solidFill>
                  <a:srgbClr val="DE411B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overriding and overloading</a:t>
            </a:r>
            <a:endParaRPr lang="ro-RO" dirty="0"/>
          </a:p>
        </p:txBody>
      </p:sp>
      <p:sp>
        <p:nvSpPr>
          <p:cNvPr id="6" name="Content Placeholder 2"/>
          <p:cNvSpPr>
            <a:spLocks noGrp="1"/>
          </p:cNvSpPr>
          <p:nvPr>
            <p:ph idx="19"/>
          </p:nvPr>
        </p:nvSpPr>
        <p:spPr>
          <a:xfrm>
            <a:off x="3739089" y="1621073"/>
            <a:ext cx="4790956" cy="424732"/>
          </a:xfrm>
        </p:spPr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50" y="2603500"/>
            <a:ext cx="5457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49" y="3539066"/>
            <a:ext cx="52863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09" y="2603500"/>
            <a:ext cx="52292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87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/>
            </a:r>
            <a:br>
              <a:rPr lang="en-US" dirty="0" smtClean="0">
                <a:solidFill>
                  <a:srgbClr val="DE411B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overriding and overloading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395882" y="2210319"/>
            <a:ext cx="4632385" cy="381794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Overloaded methods let you reuse the same method name in a class, but with different arguments (and, optionally, a different return type)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Overloaded methods MUST change the argument list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Overloaded </a:t>
            </a:r>
            <a:r>
              <a:rPr lang="en-US" dirty="0" smtClean="0"/>
              <a:t>methods CAN change the return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Overloaded </a:t>
            </a:r>
            <a:r>
              <a:rPr lang="en-US" dirty="0" smtClean="0"/>
              <a:t>methods CAN change the access modifier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reference type (not the object type) – passed at compile time - determines which overloaded method is invoked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latin typeface="Consolas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9"/>
          </p:nvPr>
        </p:nvSpPr>
        <p:spPr>
          <a:xfrm>
            <a:off x="3556100" y="1663407"/>
            <a:ext cx="4790956" cy="424732"/>
          </a:xfrm>
        </p:spPr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442" y="3223155"/>
            <a:ext cx="55816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056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/>
            </a:r>
            <a:br>
              <a:rPr lang="en-US" dirty="0">
                <a:solidFill>
                  <a:srgbClr val="DE411B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overriding and overloading</a:t>
            </a:r>
            <a:endParaRPr lang="ro-RO" dirty="0"/>
          </a:p>
        </p:txBody>
      </p:sp>
      <p:sp>
        <p:nvSpPr>
          <p:cNvPr id="6" name="Content Placeholder 2"/>
          <p:cNvSpPr>
            <a:spLocks noGrp="1"/>
          </p:cNvSpPr>
          <p:nvPr>
            <p:ph idx="19"/>
          </p:nvPr>
        </p:nvSpPr>
        <p:spPr>
          <a:xfrm>
            <a:off x="3739089" y="1621073"/>
            <a:ext cx="4790956" cy="424732"/>
          </a:xfrm>
        </p:spPr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50" y="2603500"/>
            <a:ext cx="5457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49" y="3539066"/>
            <a:ext cx="52863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241021"/>
            <a:ext cx="39052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2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/>
              <a:t>Encapsulation</a:t>
            </a:r>
          </a:p>
          <a:p>
            <a:r>
              <a:rPr lang="en-US" sz="2800" dirty="0"/>
              <a:t>inheritance</a:t>
            </a:r>
          </a:p>
          <a:p>
            <a:r>
              <a:rPr lang="en-US" sz="2800" dirty="0"/>
              <a:t>Class object</a:t>
            </a:r>
          </a:p>
          <a:p>
            <a:r>
              <a:rPr lang="en-US" sz="2800" dirty="0"/>
              <a:t>IS-a and has-a relationships</a:t>
            </a:r>
          </a:p>
          <a:p>
            <a:r>
              <a:rPr lang="en-US" sz="2800" dirty="0"/>
              <a:t>Polymorphism</a:t>
            </a:r>
          </a:p>
          <a:p>
            <a:r>
              <a:rPr lang="en-US" sz="2800" dirty="0"/>
              <a:t>Overriding and overloading</a:t>
            </a:r>
          </a:p>
          <a:p>
            <a:r>
              <a:rPr lang="en-US" sz="2800" dirty="0">
                <a:solidFill>
                  <a:srgbClr val="DE411B"/>
                </a:solidFill>
              </a:rPr>
              <a:t>Constructors</a:t>
            </a:r>
          </a:p>
          <a:p>
            <a:r>
              <a:rPr lang="en-US" sz="2800" dirty="0" smtClean="0"/>
              <a:t>Assignments and casting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899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/>
            </a:r>
            <a:br>
              <a:rPr lang="en-US" dirty="0" smtClean="0">
                <a:solidFill>
                  <a:srgbClr val="DE411B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constructors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395882" y="2210318"/>
            <a:ext cx="3589397" cy="365708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If a</a:t>
            </a:r>
            <a:r>
              <a:rPr lang="en-US" dirty="0" smtClean="0"/>
              <a:t> </a:t>
            </a:r>
            <a:r>
              <a:rPr lang="en-US" dirty="0"/>
              <a:t>method overrides one of its superclass's methods, you can invoke the overridden method through the use of the keyword </a:t>
            </a:r>
            <a:r>
              <a:rPr lang="en-US" dirty="0">
                <a:latin typeface="Consolas" pitchFamily="49" charset="0"/>
              </a:rPr>
              <a:t>super</a:t>
            </a:r>
            <a:r>
              <a:rPr lang="en-US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onsolas" pitchFamily="49" charset="0"/>
              </a:rPr>
              <a:t>super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/>
              <a:t>used to refer immediate parent class instance </a:t>
            </a:r>
            <a:r>
              <a:rPr lang="en-US" dirty="0" smtClean="0"/>
              <a:t>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super</a:t>
            </a:r>
            <a:r>
              <a:rPr lang="en-US" dirty="0"/>
              <a:t> keyword can also be used to invoke the parent class constructor</a:t>
            </a:r>
            <a:endParaRPr lang="ro-RO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latin typeface="Consolas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9"/>
          </p:nvPr>
        </p:nvSpPr>
        <p:spPr>
          <a:xfrm>
            <a:off x="995888" y="1604140"/>
            <a:ext cx="4790956" cy="424732"/>
          </a:xfrm>
        </p:spPr>
        <p:txBody>
          <a:bodyPr/>
          <a:lstStyle/>
          <a:p>
            <a:r>
              <a:rPr lang="en-US" dirty="0" smtClean="0"/>
              <a:t>Super keyword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9" y="1679045"/>
            <a:ext cx="63531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006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/>
            </a:r>
            <a:br>
              <a:rPr lang="en-US" dirty="0" smtClean="0">
                <a:solidFill>
                  <a:srgbClr val="DE411B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constructors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46" y="1643063"/>
            <a:ext cx="74199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932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/>
              <a:t>Encapsulation</a:t>
            </a:r>
          </a:p>
          <a:p>
            <a:r>
              <a:rPr lang="en-US" sz="2800" dirty="0"/>
              <a:t>inheritance</a:t>
            </a:r>
          </a:p>
          <a:p>
            <a:r>
              <a:rPr lang="en-US" sz="2800" dirty="0"/>
              <a:t>Class object</a:t>
            </a:r>
          </a:p>
          <a:p>
            <a:r>
              <a:rPr lang="en-US" sz="2800" dirty="0"/>
              <a:t>IS-a and has-a relationships</a:t>
            </a:r>
          </a:p>
          <a:p>
            <a:r>
              <a:rPr lang="en-US" sz="2800" dirty="0"/>
              <a:t>Polymorphism</a:t>
            </a:r>
          </a:p>
          <a:p>
            <a:r>
              <a:rPr lang="en-US" sz="2800" dirty="0"/>
              <a:t>Overriding and overloading</a:t>
            </a:r>
          </a:p>
          <a:p>
            <a:r>
              <a:rPr lang="en-US" sz="2800" dirty="0"/>
              <a:t>Constructors</a:t>
            </a:r>
          </a:p>
          <a:p>
            <a:r>
              <a:rPr lang="en-US" sz="2800" dirty="0">
                <a:solidFill>
                  <a:srgbClr val="DE411B"/>
                </a:solidFill>
              </a:rPr>
              <a:t>Assignments and casting</a:t>
            </a:r>
            <a:endParaRPr lang="en-GB" sz="28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/>
            </a:r>
            <a:br>
              <a:rPr lang="en-US" dirty="0" smtClean="0">
                <a:solidFill>
                  <a:srgbClr val="DE411B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assignments and casting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404349" y="1973251"/>
            <a:ext cx="5817718" cy="402114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If you have a reference variable that refers to a subtype object, you can assign it to a reference variable of the subtype. You must make an explicit cast to do this, and the result is that you can access the subtype's members with this new reference variable</a:t>
            </a:r>
            <a:r>
              <a:rPr lang="en-US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You can assign a reference variable to a </a:t>
            </a:r>
            <a:r>
              <a:rPr lang="en-US" dirty="0" err="1"/>
              <a:t>supertype</a:t>
            </a:r>
            <a:r>
              <a:rPr lang="en-US" dirty="0"/>
              <a:t> reference variable explicitly or implicitly.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It is an </a:t>
            </a:r>
            <a:r>
              <a:rPr lang="en-US" dirty="0"/>
              <a:t>inherently safe operation because the assignment restricts the access capabilities of the new variable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Zebra z = new Zebra();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Animal a = z;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Zebra z1 = (Zebra) a;</a:t>
            </a:r>
            <a:endParaRPr lang="en-US" dirty="0">
              <a:latin typeface="Consolas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latin typeface="Consolas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703" y="2333096"/>
            <a:ext cx="4067161" cy="300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5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Encapsulation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226548" y="2828386"/>
            <a:ext cx="4542486" cy="235924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Binding the data with the code that manipulates </a:t>
            </a:r>
            <a:r>
              <a:rPr lang="en-US" dirty="0" smtClean="0"/>
              <a:t>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Keeping the </a:t>
            </a:r>
            <a:r>
              <a:rPr lang="en-US" dirty="0"/>
              <a:t>data and the code safe from external </a:t>
            </a:r>
            <a:r>
              <a:rPr lang="en-US" dirty="0" smtClean="0"/>
              <a:t>interference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9"/>
          </p:nvPr>
        </p:nvSpPr>
        <p:spPr>
          <a:xfrm>
            <a:off x="1210834" y="1866607"/>
            <a:ext cx="4790956" cy="424732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6" name="Content Placeholder 16"/>
          <p:cNvSpPr txBox="1">
            <a:spLocks/>
          </p:cNvSpPr>
          <p:nvPr/>
        </p:nvSpPr>
        <p:spPr>
          <a:xfrm>
            <a:off x="6275144" y="2828386"/>
            <a:ext cx="4542486" cy="2359249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Wrapping up data members (state) and methods (behavior) together into a single unit (i.e. Class)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smtClean="0"/>
              <a:t>private</a:t>
            </a:r>
            <a:r>
              <a:rPr lang="en-US" dirty="0" smtClean="0"/>
              <a:t> instance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smtClean="0"/>
              <a:t>public </a:t>
            </a:r>
            <a:r>
              <a:rPr lang="en-US" dirty="0" smtClean="0"/>
              <a:t>Getters and setters to access hidden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1854" y="1866607"/>
            <a:ext cx="4790956" cy="424732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is it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64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GB" sz="28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7807345" y="2659244"/>
            <a:ext cx="3149138" cy="2595069"/>
          </a:xfrm>
        </p:spPr>
        <p:txBody>
          <a:bodyPr>
            <a:normAutofit/>
          </a:bodyPr>
          <a:lstStyle/>
          <a:p>
            <a:r>
              <a:rPr lang="en-GB" dirty="0"/>
              <a:t>Class = blueprint</a:t>
            </a:r>
          </a:p>
          <a:p>
            <a:r>
              <a:rPr lang="en-GB" dirty="0"/>
              <a:t>Object = instance of a class</a:t>
            </a:r>
          </a:p>
          <a:p>
            <a:r>
              <a:rPr lang="en-GB" dirty="0"/>
              <a:t>State = instance variables</a:t>
            </a:r>
          </a:p>
          <a:p>
            <a:r>
              <a:rPr lang="en-GB" dirty="0" smtClean="0"/>
              <a:t>Behaviour </a:t>
            </a:r>
            <a:r>
              <a:rPr lang="en-GB" dirty="0"/>
              <a:t>= methods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933715" y="2414588"/>
            <a:ext cx="3547533" cy="26606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305992" y="2659244"/>
            <a:ext cx="2493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State</a:t>
            </a:r>
            <a:r>
              <a:rPr lang="en-US" sz="1600" dirty="0" smtClean="0"/>
              <a:t>: weight, color, nickname, number of stripes</a:t>
            </a:r>
          </a:p>
          <a:p>
            <a:endParaRPr lang="en-US" sz="1600" dirty="0"/>
          </a:p>
          <a:p>
            <a:r>
              <a:rPr lang="en-US" sz="1600" dirty="0" err="1" smtClean="0">
                <a:solidFill>
                  <a:schemeClr val="accent1"/>
                </a:solidFill>
              </a:rPr>
              <a:t>Behaviour</a:t>
            </a:r>
            <a:r>
              <a:rPr lang="en-US" sz="1600" dirty="0" smtClean="0"/>
              <a:t>: eat</a:t>
            </a:r>
            <a:r>
              <a:rPr lang="en-US" sz="1600" dirty="0"/>
              <a:t>, </a:t>
            </a:r>
            <a:r>
              <a:rPr lang="en-US" sz="1600" dirty="0" smtClean="0"/>
              <a:t>sleep,</a:t>
            </a:r>
            <a:endParaRPr lang="en-US" sz="1600" dirty="0"/>
          </a:p>
          <a:p>
            <a:r>
              <a:rPr lang="en-US" sz="1600" dirty="0" smtClean="0"/>
              <a:t>trot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44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2" y="1524432"/>
            <a:ext cx="5311746" cy="48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/>
              <a:t>Encapsulation</a:t>
            </a:r>
          </a:p>
          <a:p>
            <a:r>
              <a:rPr lang="en-US" sz="2800" dirty="0">
                <a:solidFill>
                  <a:srgbClr val="DE411B"/>
                </a:solidFill>
              </a:rPr>
              <a:t>inheritance</a:t>
            </a:r>
          </a:p>
          <a:p>
            <a:r>
              <a:rPr lang="en-US" sz="2800" dirty="0"/>
              <a:t>Class object</a:t>
            </a:r>
          </a:p>
          <a:p>
            <a:r>
              <a:rPr lang="en-US" sz="2800" dirty="0" smtClean="0"/>
              <a:t>IS-a and has-a relationships</a:t>
            </a:r>
          </a:p>
          <a:p>
            <a:r>
              <a:rPr lang="en-US" sz="2800" dirty="0" smtClean="0"/>
              <a:t>Polymorphism</a:t>
            </a:r>
          </a:p>
          <a:p>
            <a:r>
              <a:rPr lang="en-US" sz="2800" dirty="0" smtClean="0"/>
              <a:t>Overriding and overloading</a:t>
            </a:r>
          </a:p>
          <a:p>
            <a:r>
              <a:rPr lang="en-US" sz="2800" dirty="0" smtClean="0"/>
              <a:t>Constructors</a:t>
            </a:r>
          </a:p>
          <a:p>
            <a:r>
              <a:rPr lang="en-US" sz="2800" dirty="0" smtClean="0"/>
              <a:t>Assignments and casting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135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/>
            </a:r>
            <a:br>
              <a:rPr lang="en-US" dirty="0">
                <a:solidFill>
                  <a:srgbClr val="DE411B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INHERITANCE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7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6089209" y="2436675"/>
            <a:ext cx="3124905" cy="234367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801792" y="2786244"/>
            <a:ext cx="2493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State</a:t>
            </a:r>
            <a:r>
              <a:rPr lang="en-US" sz="1600" dirty="0" smtClean="0"/>
              <a:t>: weight, color, nickname, </a:t>
            </a:r>
            <a:r>
              <a:rPr lang="en-US" sz="1600" u="sng" dirty="0" smtClean="0"/>
              <a:t>number of stripes</a:t>
            </a:r>
          </a:p>
          <a:p>
            <a:endParaRPr lang="en-US" sz="1600" dirty="0"/>
          </a:p>
          <a:p>
            <a:r>
              <a:rPr lang="en-US" sz="1600" dirty="0" err="1" smtClean="0">
                <a:solidFill>
                  <a:schemeClr val="accent1"/>
                </a:solidFill>
              </a:rPr>
              <a:t>Behaviour</a:t>
            </a:r>
            <a:r>
              <a:rPr lang="en-US" sz="1600" dirty="0" smtClean="0"/>
              <a:t>: eat, </a:t>
            </a:r>
            <a:r>
              <a:rPr lang="en-US" sz="1600" dirty="0" smtClean="0"/>
              <a:t>sleep,</a:t>
            </a:r>
            <a:endParaRPr lang="en-US" sz="1600" dirty="0"/>
          </a:p>
          <a:p>
            <a:r>
              <a:rPr lang="en-US" sz="1600" u="sng" dirty="0" smtClean="0"/>
              <a:t>trot</a:t>
            </a:r>
            <a:endParaRPr lang="en-US" sz="16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222259" y="2786244"/>
            <a:ext cx="2493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State</a:t>
            </a:r>
            <a:r>
              <a:rPr lang="en-US" sz="1600" dirty="0" smtClean="0"/>
              <a:t>: weight, color, </a:t>
            </a:r>
            <a:r>
              <a:rPr lang="en-US" sz="1600" dirty="0" smtClean="0"/>
              <a:t>nickname</a:t>
            </a:r>
          </a:p>
          <a:p>
            <a:endParaRPr lang="en-US" sz="1600" dirty="0"/>
          </a:p>
          <a:p>
            <a:r>
              <a:rPr lang="en-US" sz="1600" dirty="0" err="1" smtClean="0">
                <a:solidFill>
                  <a:schemeClr val="accent1"/>
                </a:solidFill>
              </a:rPr>
              <a:t>Behaviour</a:t>
            </a:r>
            <a:r>
              <a:rPr lang="en-US" sz="1600" dirty="0" smtClean="0"/>
              <a:t>: eat, </a:t>
            </a:r>
            <a:r>
              <a:rPr lang="en-US" sz="1600" dirty="0" smtClean="0"/>
              <a:t>sleep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0001" y="3377683"/>
            <a:ext cx="150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ANIMAL</a:t>
            </a:r>
            <a:endParaRPr lang="ro-RO" sz="2400" b="1" dirty="0"/>
          </a:p>
        </p:txBody>
      </p:sp>
      <p:sp>
        <p:nvSpPr>
          <p:cNvPr id="13" name="Oval 12"/>
          <p:cNvSpPr/>
          <p:nvPr/>
        </p:nvSpPr>
        <p:spPr>
          <a:xfrm>
            <a:off x="690726" y="2032085"/>
            <a:ext cx="2531533" cy="302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Oval 13"/>
          <p:cNvSpPr/>
          <p:nvPr/>
        </p:nvSpPr>
        <p:spPr>
          <a:xfrm>
            <a:off x="6189132" y="2184485"/>
            <a:ext cx="2531533" cy="302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9" name="Elbow Connector 18"/>
          <p:cNvCxnSpPr>
            <a:stCxn id="14" idx="3"/>
            <a:endCxn id="13" idx="5"/>
          </p:cNvCxnSpPr>
          <p:nvPr/>
        </p:nvCxnSpPr>
        <p:spPr>
          <a:xfrm rot="5400000" flipH="1">
            <a:off x="4629496" y="2834065"/>
            <a:ext cx="152400" cy="3708341"/>
          </a:xfrm>
          <a:prstGeom prst="bentConnector3">
            <a:avLst>
              <a:gd name="adj1" fmla="val -4404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76744" y="5020733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inherits</a:t>
            </a:r>
            <a:endParaRPr lang="ro-RO" dirty="0"/>
          </a:p>
        </p:txBody>
      </p:sp>
      <p:sp>
        <p:nvSpPr>
          <p:cNvPr id="22" name="TextBox 21"/>
          <p:cNvSpPr txBox="1"/>
          <p:nvPr/>
        </p:nvSpPr>
        <p:spPr>
          <a:xfrm>
            <a:off x="7179733" y="520708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</a:t>
            </a:r>
            <a:endParaRPr lang="ro-RO" dirty="0"/>
          </a:p>
        </p:txBody>
      </p:sp>
      <p:sp>
        <p:nvSpPr>
          <p:cNvPr id="23" name="TextBox 22"/>
          <p:cNvSpPr txBox="1"/>
          <p:nvPr/>
        </p:nvSpPr>
        <p:spPr>
          <a:xfrm>
            <a:off x="1522259" y="5078568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3826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DE411B"/>
                </a:solidFill>
              </a:rPr>
              <a:t/>
            </a:r>
            <a:br>
              <a:rPr lang="en-US" dirty="0">
                <a:solidFill>
                  <a:srgbClr val="DE411B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INHERITANCE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235015" y="2684452"/>
            <a:ext cx="4542486" cy="235924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Creates specialized objects without starting from </a:t>
            </a:r>
            <a:r>
              <a:rPr lang="en-US" dirty="0" smtClean="0"/>
              <a:t>scratch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Code reusability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9"/>
          </p:nvPr>
        </p:nvSpPr>
        <p:spPr>
          <a:xfrm>
            <a:off x="1210834" y="1866607"/>
            <a:ext cx="4790956" cy="424732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6" name="Content Placeholder 16"/>
          <p:cNvSpPr txBox="1">
            <a:spLocks/>
          </p:cNvSpPr>
          <p:nvPr/>
        </p:nvSpPr>
        <p:spPr>
          <a:xfrm>
            <a:off x="6275144" y="2684452"/>
            <a:ext cx="4542486" cy="2359249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You can create inheritance relationships in Java by </a:t>
            </a:r>
            <a:r>
              <a:rPr lang="en-US" i="1" dirty="0"/>
              <a:t>extending</a:t>
            </a:r>
            <a:r>
              <a:rPr lang="en-US" dirty="0"/>
              <a:t> a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class that is derived from another class is called a </a:t>
            </a:r>
            <a:r>
              <a:rPr lang="en-US" i="1" dirty="0"/>
              <a:t>subclass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subclass inherits all of the </a:t>
            </a:r>
            <a:r>
              <a:rPr lang="en-US" i="1" dirty="0"/>
              <a:t>public</a:t>
            </a:r>
            <a:r>
              <a:rPr lang="en-US" dirty="0"/>
              <a:t> and </a:t>
            </a:r>
            <a:r>
              <a:rPr lang="en-US" i="1" dirty="0"/>
              <a:t>protected</a:t>
            </a:r>
            <a:r>
              <a:rPr lang="en-US" dirty="0"/>
              <a:t> members </a:t>
            </a:r>
            <a:r>
              <a:rPr lang="en-US" dirty="0" smtClean="0"/>
              <a:t>(fields, methods) of </a:t>
            </a:r>
            <a:r>
              <a:rPr lang="en-US" dirty="0"/>
              <a:t>its </a:t>
            </a:r>
            <a:r>
              <a:rPr lang="en-US" dirty="0" smtClean="0"/>
              <a:t>parents (</a:t>
            </a:r>
            <a:r>
              <a:rPr lang="en-US" i="1" dirty="0" err="1" smtClean="0"/>
              <a:t>superclasses</a:t>
            </a:r>
            <a:r>
              <a:rPr lang="en-US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Java supports only single inheritance!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1854" y="1866607"/>
            <a:ext cx="4790956" cy="424732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is it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3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ro-R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46" y="1824039"/>
            <a:ext cx="7887804" cy="377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52869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PT-template-July2016" id="{40B1ABE2-0BCE-4A9E-94F9-0B4ECE406944}" vid="{986F3450-D3E7-4A90-95EB-285E0F70E1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826</Words>
  <Application>Microsoft Office PowerPoint</Application>
  <PresentationFormat>Custom</PresentationFormat>
  <Paragraphs>187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Endava PPT slides</vt:lpstr>
      <vt:lpstr>OOP PART 2</vt:lpstr>
      <vt:lpstr>agenda</vt:lpstr>
      <vt:lpstr>Encapsulation</vt:lpstr>
      <vt:lpstr>Encapsulation</vt:lpstr>
      <vt:lpstr>Encapsulation</vt:lpstr>
      <vt:lpstr>agenda</vt:lpstr>
      <vt:lpstr> INHERITANCE</vt:lpstr>
      <vt:lpstr> INHERITANCE</vt:lpstr>
      <vt:lpstr>INHERITANCE</vt:lpstr>
      <vt:lpstr>INHERITANCE</vt:lpstr>
      <vt:lpstr>agenda</vt:lpstr>
      <vt:lpstr> class object</vt:lpstr>
      <vt:lpstr> class object</vt:lpstr>
      <vt:lpstr>agenda</vt:lpstr>
      <vt:lpstr> IS-a and has-a relationships</vt:lpstr>
      <vt:lpstr> IS-a and has-a relationships</vt:lpstr>
      <vt:lpstr>agenda</vt:lpstr>
      <vt:lpstr> POlymorphism</vt:lpstr>
      <vt:lpstr> POlymorphism</vt:lpstr>
      <vt:lpstr>agenda</vt:lpstr>
      <vt:lpstr> overriding and overloading</vt:lpstr>
      <vt:lpstr> overriding and overloading</vt:lpstr>
      <vt:lpstr> overriding and overloading</vt:lpstr>
      <vt:lpstr> overriding and overloading</vt:lpstr>
      <vt:lpstr>agenda</vt:lpstr>
      <vt:lpstr> constructors</vt:lpstr>
      <vt:lpstr> constructors</vt:lpstr>
      <vt:lpstr>agenda</vt:lpstr>
      <vt:lpstr> assignments and casting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PART 2</dc:title>
  <dc:creator>Tamara Dobinda</dc:creator>
  <cp:lastModifiedBy>Tamara Dobinda</cp:lastModifiedBy>
  <cp:revision>39</cp:revision>
  <dcterms:created xsi:type="dcterms:W3CDTF">2017-06-19T13:39:40Z</dcterms:created>
  <dcterms:modified xsi:type="dcterms:W3CDTF">2017-06-22T05:35:09Z</dcterms:modified>
</cp:coreProperties>
</file>