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62" r:id="rId5"/>
    <p:sldId id="263" r:id="rId6"/>
    <p:sldId id="261" r:id="rId7"/>
    <p:sldId id="264" r:id="rId8"/>
    <p:sldId id="257" r:id="rId9"/>
    <p:sldId id="265" r:id="rId10"/>
    <p:sldId id="266" r:id="rId11"/>
    <p:sldId id="267" r:id="rId12"/>
    <p:sldId id="272" r:id="rId13"/>
    <p:sldId id="273" r:id="rId14"/>
    <p:sldId id="258" r:id="rId15"/>
    <p:sldId id="25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9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0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3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6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5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2DCA5B4-9FDB-4DE5-9F3F-7244B0EACFD8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571EEC0-17B8-4AE4-A9F9-BBA02681D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s.gov/info-details/interactive-beach-water-quality-dashbo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s.gov/files/csv/2023-07/BeachPostingTbl-07-24-23.cs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683-DBEF-5009-DBDD-5039E48B8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 KNN Classifier to Predict Beach Closings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6950B-C0AD-B04A-65DF-D0DC0C141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DS2500 Final Project</a:t>
            </a:r>
          </a:p>
          <a:p>
            <a:r>
              <a:rPr lang="en-US" dirty="0"/>
              <a:t>Tamara Hadzic</a:t>
            </a:r>
          </a:p>
        </p:txBody>
      </p:sp>
    </p:spTree>
    <p:extLst>
      <p:ext uri="{BB962C8B-B14F-4D97-AF65-F5344CB8AC3E}">
        <p14:creationId xmlns:p14="http://schemas.microsoft.com/office/powerpoint/2010/main" val="253545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50B9-BBBE-E3EE-0867-4993F53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369" y="499532"/>
            <a:ext cx="6193630" cy="6137011"/>
          </a:xfrm>
        </p:spPr>
        <p:txBody>
          <a:bodyPr>
            <a:normAutofit fontScale="90000"/>
          </a:bodyPr>
          <a:lstStyle/>
          <a:p>
            <a:r>
              <a:rPr lang="en-US" dirty="0"/>
              <a:t>Cities Used to Represent Mass. Regions: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- Ipswich </a:t>
            </a:r>
            <a:br>
              <a:rPr lang="en-US" sz="4000" dirty="0"/>
            </a:br>
            <a:r>
              <a:rPr lang="en-US" sz="4000" dirty="0"/>
              <a:t>- Beverly</a:t>
            </a:r>
            <a:br>
              <a:rPr lang="en-US" sz="4000" dirty="0"/>
            </a:br>
            <a:r>
              <a:rPr lang="en-US" sz="4000" dirty="0"/>
              <a:t>- Boston </a:t>
            </a:r>
            <a:br>
              <a:rPr lang="en-US" sz="4000" dirty="0"/>
            </a:br>
            <a:r>
              <a:rPr lang="en-US" sz="4000" dirty="0"/>
              <a:t>- Marshfield </a:t>
            </a:r>
            <a:br>
              <a:rPr lang="en-US" sz="4000" dirty="0"/>
            </a:br>
            <a:r>
              <a:rPr lang="en-US" sz="4000" dirty="0"/>
              <a:t>- Barnstable </a:t>
            </a:r>
            <a:br>
              <a:rPr lang="en-US" sz="4000" dirty="0"/>
            </a:br>
            <a:r>
              <a:rPr lang="en-US" sz="4000" dirty="0"/>
              <a:t>- Wellfleet </a:t>
            </a:r>
            <a:br>
              <a:rPr lang="en-US" sz="4000" dirty="0"/>
            </a:br>
            <a:r>
              <a:rPr lang="en-US" sz="4000" dirty="0"/>
              <a:t>- New Bedford </a:t>
            </a:r>
            <a:br>
              <a:rPr lang="en-US" sz="4000" dirty="0"/>
            </a:br>
            <a:r>
              <a:rPr lang="en-US" sz="4000" dirty="0"/>
              <a:t>- Edgartown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F777A-9931-81F5-F5C0-9BD8E4A2FC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4644" t="5729" r="3559" b="4479"/>
          <a:stretch/>
        </p:blipFill>
        <p:spPr>
          <a:xfrm>
            <a:off x="0" y="14772"/>
            <a:ext cx="4922043" cy="68432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39DAE5E-835C-A01B-2054-B75DE19097E7}"/>
              </a:ext>
            </a:extLst>
          </p:cNvPr>
          <p:cNvSpPr/>
          <p:nvPr/>
        </p:nvSpPr>
        <p:spPr>
          <a:xfrm rot="2601134">
            <a:off x="1059425" y="300840"/>
            <a:ext cx="1607344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B72D7-E4F8-B91E-BAC7-FD669C523996}"/>
              </a:ext>
            </a:extLst>
          </p:cNvPr>
          <p:cNvSpPr/>
          <p:nvPr/>
        </p:nvSpPr>
        <p:spPr>
          <a:xfrm rot="8037658">
            <a:off x="1141879" y="1128066"/>
            <a:ext cx="1068128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30ACA0-F48A-349E-0E7D-9406589D5C74}"/>
              </a:ext>
            </a:extLst>
          </p:cNvPr>
          <p:cNvSpPr/>
          <p:nvPr/>
        </p:nvSpPr>
        <p:spPr>
          <a:xfrm rot="3883876">
            <a:off x="635670" y="2033900"/>
            <a:ext cx="1237736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45E2AC-507B-2923-6124-BF499BA4B08F}"/>
              </a:ext>
            </a:extLst>
          </p:cNvPr>
          <p:cNvSpPr/>
          <p:nvPr/>
        </p:nvSpPr>
        <p:spPr>
          <a:xfrm rot="3883876">
            <a:off x="1224366" y="3140138"/>
            <a:ext cx="2062149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1DDEB5-9832-D8EA-BAE6-5E11CA53982A}"/>
              </a:ext>
            </a:extLst>
          </p:cNvPr>
          <p:cNvSpPr/>
          <p:nvPr/>
        </p:nvSpPr>
        <p:spPr>
          <a:xfrm rot="7758729">
            <a:off x="747204" y="4735174"/>
            <a:ext cx="1946165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A288CB-2D19-0519-F012-32285C3187C7}"/>
              </a:ext>
            </a:extLst>
          </p:cNvPr>
          <p:cNvSpPr/>
          <p:nvPr/>
        </p:nvSpPr>
        <p:spPr>
          <a:xfrm rot="21342431">
            <a:off x="2669391" y="4164101"/>
            <a:ext cx="1607344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D662E0-ACE9-37A2-9038-0AF1BD2D7AB5}"/>
              </a:ext>
            </a:extLst>
          </p:cNvPr>
          <p:cNvSpPr/>
          <p:nvPr/>
        </p:nvSpPr>
        <p:spPr>
          <a:xfrm rot="3661995">
            <a:off x="3432434" y="3484384"/>
            <a:ext cx="1607344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8E71A6-EC61-5E30-1776-311F684F0936}"/>
              </a:ext>
            </a:extLst>
          </p:cNvPr>
          <p:cNvSpPr/>
          <p:nvPr/>
        </p:nvSpPr>
        <p:spPr>
          <a:xfrm rot="482901">
            <a:off x="2005191" y="5435974"/>
            <a:ext cx="2689818" cy="126179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97B7B2-615F-1DB7-C4E3-B1F806FEE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64143"/>
              </p:ext>
            </p:extLst>
          </p:nvPr>
        </p:nvGraphicFramePr>
        <p:xfrm>
          <a:off x="617536" y="2441308"/>
          <a:ext cx="4575969" cy="2923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5969">
                  <a:extLst>
                    <a:ext uri="{9D8B030D-6E8A-4147-A177-3AD203B41FA5}">
                      <a16:colId xmlns:a16="http://schemas.microsoft.com/office/drawing/2014/main" val="2723035960"/>
                    </a:ext>
                  </a:extLst>
                </a:gridCol>
              </a:tblGrid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Fraction of Days Closed During Week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51730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Fraction of Days Closed During Week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93771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Fraction of Days Closed During Week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9251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09745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90681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Total Rainfall in First 3 Weeks of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5601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BE59743-B893-9D45-B570-B06E4D021A30}"/>
              </a:ext>
            </a:extLst>
          </p:cNvPr>
          <p:cNvSpPr/>
          <p:nvPr/>
        </p:nvSpPr>
        <p:spPr>
          <a:xfrm>
            <a:off x="1650205" y="1235868"/>
            <a:ext cx="22931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FEATURES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467C4E-88D0-631E-AB42-B9C694D5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38067"/>
              </p:ext>
            </p:extLst>
          </p:nvPr>
        </p:nvGraphicFramePr>
        <p:xfrm>
          <a:off x="6096000" y="1898383"/>
          <a:ext cx="4575969" cy="70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5969">
                  <a:extLst>
                    <a:ext uri="{9D8B030D-6E8A-4147-A177-3AD203B41FA5}">
                      <a16:colId xmlns:a16="http://schemas.microsoft.com/office/drawing/2014/main" val="2723035960"/>
                    </a:ext>
                  </a:extLst>
                </a:gridCol>
              </a:tblGrid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Was the beach closed at any time in the last week of July?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5173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7A64252-F486-CEAB-3588-4B870A9BA3A4}"/>
              </a:ext>
            </a:extLst>
          </p:cNvPr>
          <p:cNvSpPr/>
          <p:nvPr/>
        </p:nvSpPr>
        <p:spPr>
          <a:xfrm>
            <a:off x="7128669" y="692943"/>
            <a:ext cx="22931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LABELS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BA8690-B681-1DA9-8F27-7F52D54F2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76768"/>
              </p:ext>
            </p:extLst>
          </p:nvPr>
        </p:nvGraphicFramePr>
        <p:xfrm>
          <a:off x="6162675" y="4639578"/>
          <a:ext cx="4575969" cy="9745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5969">
                  <a:extLst>
                    <a:ext uri="{9D8B030D-6E8A-4147-A177-3AD203B41FA5}">
                      <a16:colId xmlns:a16="http://schemas.microsoft.com/office/drawing/2014/main" val="2723035960"/>
                    </a:ext>
                  </a:extLst>
                </a:gridCol>
              </a:tblGrid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K-Nearest Neighbors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51730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Test k from 4 to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3949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0FCF50A-D443-F482-22F9-3E4C447B6BE8}"/>
              </a:ext>
            </a:extLst>
          </p:cNvPr>
          <p:cNvSpPr/>
          <p:nvPr/>
        </p:nvSpPr>
        <p:spPr>
          <a:xfrm>
            <a:off x="7195344" y="3434138"/>
            <a:ext cx="22931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67978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CF43DE-C9A1-7934-9649-98AA49A7B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351" r="-1" b="33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2170E-D084-4F5E-7B66-6BFB1C4EA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7" b="49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337228B8-241D-F6E5-94C8-E9781962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57" y="283876"/>
            <a:ext cx="8329612" cy="64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FD03132-0F59-86B6-D851-5CE216B7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44" y="435150"/>
            <a:ext cx="7689261" cy="6187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69802-8FD0-75EE-267D-BF9EF919F175}"/>
              </a:ext>
            </a:extLst>
          </p:cNvPr>
          <p:cNvSpPr txBox="1"/>
          <p:nvPr/>
        </p:nvSpPr>
        <p:spPr>
          <a:xfrm>
            <a:off x="3064669" y="1042988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True Negatives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74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FF3D8-AEE9-3CDC-52A1-06178FEE0A81}"/>
              </a:ext>
            </a:extLst>
          </p:cNvPr>
          <p:cNvSpPr txBox="1"/>
          <p:nvPr/>
        </p:nvSpPr>
        <p:spPr>
          <a:xfrm>
            <a:off x="6096000" y="3667126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True Positives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525E0-0BAD-44EE-D20B-EC591282D33D}"/>
              </a:ext>
            </a:extLst>
          </p:cNvPr>
          <p:cNvSpPr txBox="1"/>
          <p:nvPr/>
        </p:nvSpPr>
        <p:spPr>
          <a:xfrm>
            <a:off x="3064669" y="3667126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False Negatives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2C751-29C5-6EE6-59A0-2F8485396617}"/>
              </a:ext>
            </a:extLst>
          </p:cNvPr>
          <p:cNvSpPr txBox="1"/>
          <p:nvPr/>
        </p:nvSpPr>
        <p:spPr>
          <a:xfrm>
            <a:off x="5909174" y="1042988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False Positives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31FFA-1492-F395-7364-955475004C99}"/>
              </a:ext>
            </a:extLst>
          </p:cNvPr>
          <p:cNvSpPr txBox="1"/>
          <p:nvPr/>
        </p:nvSpPr>
        <p:spPr>
          <a:xfrm>
            <a:off x="2562820" y="2697266"/>
            <a:ext cx="306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model predicted the beach would be open the entire week and it 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311F-8FDA-74B8-D716-CB500FA10B7E}"/>
              </a:ext>
            </a:extLst>
          </p:cNvPr>
          <p:cNvSpPr txBox="1"/>
          <p:nvPr/>
        </p:nvSpPr>
        <p:spPr>
          <a:xfrm>
            <a:off x="2562820" y="5268707"/>
            <a:ext cx="3061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model predicted the beach would be open all week, but it closed at some point during the week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073E9-B690-1357-E302-D292E849E6AB}"/>
              </a:ext>
            </a:extLst>
          </p:cNvPr>
          <p:cNvSpPr txBox="1"/>
          <p:nvPr/>
        </p:nvSpPr>
        <p:spPr>
          <a:xfrm>
            <a:off x="5501282" y="5268707"/>
            <a:ext cx="3061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model predicted the beach would close at some point during the week and it was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E5C3E-08F6-6DF9-BC69-9373E85D97A0}"/>
              </a:ext>
            </a:extLst>
          </p:cNvPr>
          <p:cNvSpPr txBox="1"/>
          <p:nvPr/>
        </p:nvSpPr>
        <p:spPr>
          <a:xfrm>
            <a:off x="5501281" y="2543170"/>
            <a:ext cx="3061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model predicted the beach would be closed at some point, but it remained open the whole week</a:t>
            </a:r>
          </a:p>
        </p:txBody>
      </p:sp>
    </p:spTree>
    <p:extLst>
      <p:ext uri="{BB962C8B-B14F-4D97-AF65-F5344CB8AC3E}">
        <p14:creationId xmlns:p14="http://schemas.microsoft.com/office/powerpoint/2010/main" val="191151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B991-7676-058B-4CF3-7B19C539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9D84-F1E4-6C87-1AB9-E98090BD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Overall, our model was able to predict which beaches would be closed in a given week with accuracy 95.84%, precision 87.5%, and recall 32.92% in cross-fold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optimal k of 6, the F1 score was 51.47%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confusion matrix shows that there were 0 false positives and 3 false negatives, meaning it tended to predict that beaches were open when they were actually closed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the future we would want to use a model that minimizes the false negative rate, even if that means increasing the false positive rate, since it is better for beachgoers to have an abundance of caution</a:t>
            </a:r>
          </a:p>
        </p:txBody>
      </p:sp>
    </p:spTree>
    <p:extLst>
      <p:ext uri="{BB962C8B-B14F-4D97-AF65-F5344CB8AC3E}">
        <p14:creationId xmlns:p14="http://schemas.microsoft.com/office/powerpoint/2010/main" val="32349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6162-8449-93CF-922D-CD354F3E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90AE-6195-D912-F131-815CC017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Motivation came from trying to find beaches to swim at last summer, when many Massachusetts beaches were closed due to bacteria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like to be able to predict whether beaches would be open in a given week based on data from the past 3 weeks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do this, we will use data from July 2023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hope to train a K Nearest Neighbors classifier on week-by-week closures, precipitation data, </a:t>
            </a:r>
          </a:p>
        </p:txBody>
      </p:sp>
    </p:spTree>
    <p:extLst>
      <p:ext uri="{BB962C8B-B14F-4D97-AF65-F5344CB8AC3E}">
        <p14:creationId xmlns:p14="http://schemas.microsoft.com/office/powerpoint/2010/main" val="36296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36E-733F-8453-4585-B1BA995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Postings for Public Beaches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C7C50-A4C8-E4AE-303E-2127F91B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47" y="1987562"/>
            <a:ext cx="10569829" cy="2636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D816A-EE9B-5986-0CD8-E452693C7D05}"/>
              </a:ext>
            </a:extLst>
          </p:cNvPr>
          <p:cNvSpPr txBox="1"/>
          <p:nvPr/>
        </p:nvSpPr>
        <p:spPr>
          <a:xfrm>
            <a:off x="1164431" y="5179219"/>
            <a:ext cx="733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https://www.mass.gov/info-details/interactive-beach-water-quality-dashboard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1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36E-733F-8453-4585-B1BA995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Shapefile for Massachusetts Beaches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5F603-4D02-5B8E-0462-1EF1DDA0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25" y="1930531"/>
            <a:ext cx="9952950" cy="3548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82CB0-4A9B-595F-BC4F-1DEFAE88BEE4}"/>
              </a:ext>
            </a:extLst>
          </p:cNvPr>
          <p:cNvSpPr txBox="1"/>
          <p:nvPr/>
        </p:nvSpPr>
        <p:spPr>
          <a:xfrm>
            <a:off x="1119525" y="5822157"/>
            <a:ext cx="613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https://www.mass.gov/info-details/massgis-data-marine-beaches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36E-733F-8453-4585-B1BA995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Archived Postings for One Timestamp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CDA7B-6837-B199-7AB3-BEB93164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843008"/>
            <a:ext cx="10802858" cy="3381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E94D8D-BD35-E8AB-DF77-5C39795F3458}"/>
              </a:ext>
            </a:extLst>
          </p:cNvPr>
          <p:cNvSpPr txBox="1"/>
          <p:nvPr/>
        </p:nvSpPr>
        <p:spPr>
          <a:xfrm>
            <a:off x="694571" y="5829300"/>
            <a:ext cx="684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https://www.mass.gov/files/csv/2023-07/BeachPostingTbl-07-24-23.csv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A163-B67C-F715-8BF4-CA5A6B82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the beach closure data was available…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CB6B78-22C9-661A-022E-E8E2F0D3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87661"/>
              </p:ext>
            </p:extLst>
          </p:nvPr>
        </p:nvGraphicFramePr>
        <p:xfrm>
          <a:off x="1617662" y="2157731"/>
          <a:ext cx="5565875" cy="4188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25">
                  <a:extLst>
                    <a:ext uri="{9D8B030D-6E8A-4147-A177-3AD203B41FA5}">
                      <a16:colId xmlns:a16="http://schemas.microsoft.com/office/drawing/2014/main" val="602058060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388402651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2162007072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3091108371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65328866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2090537802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4175800661"/>
                    </a:ext>
                  </a:extLst>
                </a:gridCol>
              </a:tblGrid>
              <a:tr h="598299">
                <a:tc gridSpan="7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2"/>
                          </a:solidFill>
                        </a:rPr>
                        <a:t>JULY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12975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00816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208736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43514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4451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83350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944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044206-4E73-D877-6A11-6DAFC52E2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10871"/>
              </p:ext>
            </p:extLst>
          </p:nvPr>
        </p:nvGraphicFramePr>
        <p:xfrm>
          <a:off x="8143975" y="3742718"/>
          <a:ext cx="600075" cy="50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784041142"/>
                    </a:ext>
                  </a:extLst>
                </a:gridCol>
              </a:tblGrid>
              <a:tr h="509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37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46B09-0220-A9C2-14C8-9D50169F4B48}"/>
              </a:ext>
            </a:extLst>
          </p:cNvPr>
          <p:cNvSpPr txBox="1"/>
          <p:nvPr/>
        </p:nvSpPr>
        <p:spPr>
          <a:xfrm>
            <a:off x="8808244" y="3728557"/>
            <a:ext cx="241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data available</a:t>
            </a:r>
          </a:p>
        </p:txBody>
      </p:sp>
    </p:spTree>
    <p:extLst>
      <p:ext uri="{BB962C8B-B14F-4D97-AF65-F5344CB8AC3E}">
        <p14:creationId xmlns:p14="http://schemas.microsoft.com/office/powerpoint/2010/main" val="51055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A163-B67C-F715-8BF4-CA5A6B82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93548"/>
          </a:xfrm>
        </p:spPr>
        <p:txBody>
          <a:bodyPr>
            <a:normAutofit/>
          </a:bodyPr>
          <a:lstStyle/>
          <a:p>
            <a:r>
              <a:rPr lang="en-US" sz="4000" dirty="0"/>
              <a:t>To still provide week-to-week data, I used the percent of days each beach was closed as the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CB6B78-22C9-661A-022E-E8E2F0D3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46141"/>
              </p:ext>
            </p:extLst>
          </p:nvPr>
        </p:nvGraphicFramePr>
        <p:xfrm>
          <a:off x="657224" y="2170374"/>
          <a:ext cx="5565875" cy="4188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25">
                  <a:extLst>
                    <a:ext uri="{9D8B030D-6E8A-4147-A177-3AD203B41FA5}">
                      <a16:colId xmlns:a16="http://schemas.microsoft.com/office/drawing/2014/main" val="602058060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388402651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2162007072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3091108371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65328866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2090537802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4175800661"/>
                    </a:ext>
                  </a:extLst>
                </a:gridCol>
              </a:tblGrid>
              <a:tr h="598299">
                <a:tc gridSpan="7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2"/>
                          </a:solidFill>
                        </a:rPr>
                        <a:t>JULY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12975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00816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208736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43514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4451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83350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9443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780995-90A7-7397-8CB2-DA44A3488AD6}"/>
              </a:ext>
            </a:extLst>
          </p:cNvPr>
          <p:cNvCxnSpPr>
            <a:cxnSpLocks/>
          </p:cNvCxnSpPr>
          <p:nvPr/>
        </p:nvCxnSpPr>
        <p:spPr>
          <a:xfrm>
            <a:off x="6096000" y="3636169"/>
            <a:ext cx="219789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F5129-A976-9630-94B5-79869A46DECD}"/>
              </a:ext>
            </a:extLst>
          </p:cNvPr>
          <p:cNvSpPr txBox="1"/>
          <p:nvPr/>
        </p:nvSpPr>
        <p:spPr>
          <a:xfrm>
            <a:off x="8293894" y="3451503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FEATURE: Closed ?/3 Days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F399B1-651A-8368-F221-7CC2BB3F2741}"/>
              </a:ext>
            </a:extLst>
          </p:cNvPr>
          <p:cNvCxnSpPr>
            <a:cxnSpLocks/>
          </p:cNvCxnSpPr>
          <p:nvPr/>
        </p:nvCxnSpPr>
        <p:spPr>
          <a:xfrm>
            <a:off x="6096000" y="4231958"/>
            <a:ext cx="219789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B8A6C-F7A5-BC03-7253-942AA0950460}"/>
              </a:ext>
            </a:extLst>
          </p:cNvPr>
          <p:cNvSpPr txBox="1"/>
          <p:nvPr/>
        </p:nvSpPr>
        <p:spPr>
          <a:xfrm>
            <a:off x="8293894" y="4047292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FEATURE: Closed ?/4 Days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32D2E7-343F-025E-3C43-3D8B8B7D77E3}"/>
              </a:ext>
            </a:extLst>
          </p:cNvPr>
          <p:cNvCxnSpPr>
            <a:cxnSpLocks/>
          </p:cNvCxnSpPr>
          <p:nvPr/>
        </p:nvCxnSpPr>
        <p:spPr>
          <a:xfrm>
            <a:off x="6096000" y="4883018"/>
            <a:ext cx="219789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B1B894-1271-FDC3-9EFC-F14636488054}"/>
              </a:ext>
            </a:extLst>
          </p:cNvPr>
          <p:cNvSpPr txBox="1"/>
          <p:nvPr/>
        </p:nvSpPr>
        <p:spPr>
          <a:xfrm>
            <a:off x="8293894" y="4698352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FEATURE: Closed ?/5 Days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1D4C6-1C8C-0569-3475-D8026B09B83A}"/>
              </a:ext>
            </a:extLst>
          </p:cNvPr>
          <p:cNvCxnSpPr>
            <a:cxnSpLocks/>
          </p:cNvCxnSpPr>
          <p:nvPr/>
        </p:nvCxnSpPr>
        <p:spPr>
          <a:xfrm>
            <a:off x="6096000" y="5454998"/>
            <a:ext cx="219789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FCEE44-FAAF-99F4-C644-1A447E961709}"/>
              </a:ext>
            </a:extLst>
          </p:cNvPr>
          <p:cNvSpPr txBox="1"/>
          <p:nvPr/>
        </p:nvSpPr>
        <p:spPr>
          <a:xfrm>
            <a:off x="8293894" y="5270332"/>
            <a:ext cx="31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LABEL: Was the beach closed at all during this week?</a:t>
            </a:r>
          </a:p>
        </p:txBody>
      </p:sp>
    </p:spTree>
    <p:extLst>
      <p:ext uri="{BB962C8B-B14F-4D97-AF65-F5344CB8AC3E}">
        <p14:creationId xmlns:p14="http://schemas.microsoft.com/office/powerpoint/2010/main" val="26664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54A451C-0A73-5F4A-91AE-DC91A81C0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01" y="320609"/>
            <a:ext cx="8105781" cy="62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7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2180-17DB-B645-1B65-2F51BD0A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addition to these three features, I considered the precipitation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E8358-1399-67C5-B511-C4A7E0D00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591330"/>
            <a:ext cx="7352526" cy="3767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B3CEA-1D2E-C088-5502-8C66148A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36" y="2409683"/>
            <a:ext cx="2972215" cy="1019317"/>
          </a:xfrm>
          <a:prstGeom prst="rect">
            <a:avLst/>
          </a:prstGeom>
        </p:spPr>
      </p:pic>
      <p:pic>
        <p:nvPicPr>
          <p:cNvPr id="1026" name="Picture 2" descr="OpenWeather – Medium">
            <a:extLst>
              <a:ext uri="{FF2B5EF4-FFF2-40B4-BE49-F238E27FC236}">
                <a16:creationId xmlns:a16="http://schemas.microsoft.com/office/drawing/2014/main" id="{A5189C73-4128-FE0C-2EA4-1310A2F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59" y="1470682"/>
            <a:ext cx="2503357" cy="25033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bal Weather API - stormglass.io">
            <a:extLst>
              <a:ext uri="{FF2B5EF4-FFF2-40B4-BE49-F238E27FC236}">
                <a16:creationId xmlns:a16="http://schemas.microsoft.com/office/drawing/2014/main" id="{42C4F275-9F70-9042-0549-F55806B6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59" y="4062333"/>
            <a:ext cx="2503357" cy="25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3C72D6B-9943-8DE2-CBB8-721C0EF15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58" y="1470681"/>
            <a:ext cx="2503357" cy="25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8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118</TotalTime>
  <Words>576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Times New Roman</vt:lpstr>
      <vt:lpstr>Metropolitan</vt:lpstr>
      <vt:lpstr>Using a KNN Classifier to Predict Beach Closings</vt:lpstr>
      <vt:lpstr>Background and Goals</vt:lpstr>
      <vt:lpstr>Current Postings for Public Beaches</vt:lpstr>
      <vt:lpstr>Shapefile for Massachusetts Beaches</vt:lpstr>
      <vt:lpstr>Archived Postings for One Timestamp</vt:lpstr>
      <vt:lpstr>Not all the beach closure data was available…</vt:lpstr>
      <vt:lpstr>To still provide week-to-week data, I used the percent of days each beach was closed as the features</vt:lpstr>
      <vt:lpstr>PowerPoint Presentation</vt:lpstr>
      <vt:lpstr>In addition to these three features, I considered the precipitation </vt:lpstr>
      <vt:lpstr>Cities Used to Represent Mass. Regions:  - Ipswich  - Beverly - Boston  - Marshfield  - Barnstable  - Wellfleet  - New Bedford  - Edgartown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Tamara Hadzic</dc:creator>
  <cp:lastModifiedBy>Tamara Hadzic</cp:lastModifiedBy>
  <cp:revision>11</cp:revision>
  <dcterms:created xsi:type="dcterms:W3CDTF">2023-11-29T04:01:16Z</dcterms:created>
  <dcterms:modified xsi:type="dcterms:W3CDTF">2023-12-01T18:59:30Z</dcterms:modified>
</cp:coreProperties>
</file>