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70DBFF8E-5D3F-4EE9-A6A1-63260F43016E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DC6AD73-CF6D-4CC7-92E6-274D25C8CDA4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4C71E58-5CC9-407E-AE07-78BC7A72D55F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319680" y="4230720"/>
            <a:ext cx="5998320" cy="598320"/>
          </a:xfrm>
          <a:prstGeom prst="rect">
            <a:avLst/>
          </a:prstGeom>
        </p:spPr>
        <p:txBody>
          <a:bodyPr tIns="91440" bIns="91440" anchor="ctr">
            <a:normAutofit fontScale="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4A33F1C-476F-44CD-828E-A733F80A55B5}" type="slidenum"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7000"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Roboto"/>
                <a:ea typeface="Roboto"/>
              </a:rPr>
              <a:t>Big Mountain Resort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56000"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Roboto"/>
                <a:ea typeface="Roboto"/>
              </a:rPr>
              <a:t>Price and Feature Analysis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tIns="91440" bIns="91440">
            <a:normAutofit fontScale="75000"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"/>
                <a:ea typeface="Roboto"/>
              </a:rPr>
              <a:t>Problems and Considerations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2a3990"/>
              </a:buClr>
              <a:buFont typeface="Roboto"/>
              <a:buChar char="?"/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Based on the available price and features data for the other ski resorts in its market, w</a:t>
            </a:r>
            <a:r>
              <a:rPr b="0" lang="en-US" sz="2000" spc="-1" strike="noStrike">
                <a:solidFill>
                  <a:srgbClr val="2a3990"/>
                </a:solidFill>
                <a:latin typeface="Roboto"/>
                <a:ea typeface="Roboto"/>
              </a:rPr>
              <a:t>hat </a:t>
            </a: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is an appropriate adult weekend ticket price for Big Mountain Resort?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?"/>
            </a:pPr>
            <a:r>
              <a:rPr b="0" lang="en-US" sz="2000" spc="-1" strike="noStrike">
                <a:solidFill>
                  <a:srgbClr val="2a3990"/>
                </a:solidFill>
                <a:latin typeface="Roboto"/>
                <a:ea typeface="Roboto"/>
              </a:rPr>
              <a:t>What f</a:t>
            </a: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uture additions or reductions in features would have a positive impact on ticket price and overall profit?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65600" y="907560"/>
            <a:ext cx="8812440" cy="88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35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a3990"/>
                </a:solidFill>
                <a:latin typeface="Roboto"/>
                <a:ea typeface="Roboto"/>
              </a:rPr>
              <a:t>   </a:t>
            </a:r>
            <a:r>
              <a:rPr b="0" lang="en-US" sz="4000" spc="-1" strike="noStrike">
                <a:solidFill>
                  <a:srgbClr val="2a3990"/>
                </a:solidFill>
                <a:latin typeface="Roboto"/>
                <a:ea typeface="Roboto"/>
              </a:rPr>
              <a:t>Key Findings and </a:t>
            </a:r>
            <a:r>
              <a:rPr b="0" lang="en-US" sz="4000" spc="-1" strike="noStrike">
                <a:solidFill>
                  <a:srgbClr val="ffffff"/>
                </a:solidFill>
                <a:latin typeface="Roboto"/>
                <a:ea typeface="Roboto"/>
              </a:rPr>
              <a:t>Recommendations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97200" y="2035080"/>
            <a:ext cx="4381920" cy="200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50000"/>
          </a:bodyPr>
          <a:p>
            <a:pPr marL="457200" indent="-360360">
              <a:lnSpc>
                <a:spcPct val="100000"/>
              </a:lnSpc>
              <a:buClr>
                <a:srgbClr val="2a3990"/>
              </a:buClr>
              <a:buSzPct val="117000"/>
              <a:buFont typeface="Roboto"/>
              <a:buChar char="★"/>
            </a:pPr>
            <a:r>
              <a:rPr b="0" lang="en-US" sz="2100" spc="-1" strike="noStrike">
                <a:solidFill>
                  <a:srgbClr val="2a3990"/>
                </a:solidFill>
                <a:latin typeface="Roboto"/>
                <a:ea typeface="Roboto"/>
              </a:rPr>
              <a:t>Modeling shows target ticket price of $95.87 with MAE of $10.39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457200" indent="-360360">
              <a:lnSpc>
                <a:spcPct val="100000"/>
              </a:lnSpc>
              <a:buClr>
                <a:srgbClr val="2a3990"/>
              </a:buClr>
              <a:buSzPct val="117000"/>
              <a:buFont typeface="Roboto"/>
              <a:buChar char="★"/>
            </a:pPr>
            <a:r>
              <a:rPr b="0" lang="en-US" sz="2100" spc="-1" strike="noStrike">
                <a:solidFill>
                  <a:srgbClr val="2a3990"/>
                </a:solidFill>
                <a:latin typeface="Roboto"/>
                <a:ea typeface="Roboto"/>
              </a:rPr>
              <a:t>Adding run and chair lift to increase vertical drop by 150’ increases target ticket price by $1.99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713120" y="1957320"/>
            <a:ext cx="4293720" cy="2461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61440">
              <a:lnSpc>
                <a:spcPct val="100000"/>
              </a:lnSpc>
              <a:buClr>
                <a:srgbClr val="ffffff"/>
              </a:buClr>
              <a:buFont typeface="Roboto"/>
              <a:buChar char="★"/>
            </a:pPr>
            <a:r>
              <a:rPr b="0" lang="en-US" sz="2100" spc="-1" strike="noStrike">
                <a:solidFill>
                  <a:srgbClr val="ffffff"/>
                </a:solidFill>
                <a:latin typeface="Roboto"/>
                <a:ea typeface="Roboto"/>
              </a:rPr>
              <a:t>Increase ticket price to $85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ffffff"/>
              </a:buClr>
              <a:buFont typeface="Roboto"/>
              <a:buChar char="★"/>
            </a:pPr>
            <a:r>
              <a:rPr b="0" lang="en-US" sz="2100" spc="-1" strike="noStrike">
                <a:solidFill>
                  <a:srgbClr val="ffffff"/>
                </a:solidFill>
                <a:latin typeface="Roboto"/>
                <a:ea typeface="Roboto"/>
              </a:rPr>
              <a:t>Evaluate cost data to see if price of adding and operating new run and chair would result in net profit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04;p16" descr=""/>
          <p:cNvPicPr/>
          <p:nvPr/>
        </p:nvPicPr>
        <p:blipFill>
          <a:blip r:embed="rId1"/>
          <a:stretch/>
        </p:blipFill>
        <p:spPr>
          <a:xfrm>
            <a:off x="204480" y="238680"/>
            <a:ext cx="6277320" cy="37728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6300360" y="244440"/>
            <a:ext cx="2725920" cy="38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Big Mountain Resort current ticket price is $81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Modelled suggests price of $95.87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Even with the expected mean absolute error of $10.39, this suggests there is room for an increase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Distribution among market share also suggests room for price increase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26720" y="4285800"/>
            <a:ext cx="51217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Target Price Modeling for Adult Weekend Ticket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11;p17" descr=""/>
          <p:cNvPicPr/>
          <p:nvPr/>
        </p:nvPicPr>
        <p:blipFill>
          <a:blip r:embed="rId1"/>
          <a:stretch/>
        </p:blipFill>
        <p:spPr>
          <a:xfrm>
            <a:off x="3398400" y="142560"/>
            <a:ext cx="5540760" cy="488592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777240" y="311760"/>
            <a:ext cx="1637640" cy="400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Identifying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Important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Features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Influencing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Target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Price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21480" y="3661560"/>
            <a:ext cx="6017760" cy="97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8000"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Examining correlation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between ticket price and important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118;p18" descr=""/>
          <p:cNvPicPr/>
          <p:nvPr/>
        </p:nvPicPr>
        <p:blipFill>
          <a:blip r:embed="rId1"/>
          <a:stretch/>
        </p:blipFill>
        <p:spPr>
          <a:xfrm>
            <a:off x="152280" y="223560"/>
            <a:ext cx="2219040" cy="123804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119;p18" descr=""/>
          <p:cNvPicPr/>
          <p:nvPr/>
        </p:nvPicPr>
        <p:blipFill>
          <a:blip r:embed="rId2"/>
          <a:stretch/>
        </p:blipFill>
        <p:spPr>
          <a:xfrm>
            <a:off x="2523960" y="152280"/>
            <a:ext cx="2104560" cy="127584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120;p18" descr=""/>
          <p:cNvPicPr/>
          <p:nvPr/>
        </p:nvPicPr>
        <p:blipFill>
          <a:blip r:embed="rId3"/>
          <a:stretch/>
        </p:blipFill>
        <p:spPr>
          <a:xfrm>
            <a:off x="4714920" y="2905200"/>
            <a:ext cx="2142720" cy="130464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121;p18" descr=""/>
          <p:cNvPicPr/>
          <p:nvPr/>
        </p:nvPicPr>
        <p:blipFill>
          <a:blip r:embed="rId4"/>
          <a:stretch/>
        </p:blipFill>
        <p:spPr>
          <a:xfrm>
            <a:off x="2448000" y="1581120"/>
            <a:ext cx="2142720" cy="13237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122;p18" descr=""/>
          <p:cNvPicPr/>
          <p:nvPr/>
        </p:nvPicPr>
        <p:blipFill>
          <a:blip r:embed="rId5"/>
          <a:stretch/>
        </p:blipFill>
        <p:spPr>
          <a:xfrm>
            <a:off x="4781520" y="152280"/>
            <a:ext cx="2266560" cy="128556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123;p18" descr=""/>
          <p:cNvPicPr/>
          <p:nvPr/>
        </p:nvPicPr>
        <p:blipFill>
          <a:blip r:embed="rId6"/>
          <a:stretch/>
        </p:blipFill>
        <p:spPr>
          <a:xfrm>
            <a:off x="4743360" y="1590840"/>
            <a:ext cx="2114280" cy="129492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124;p18" descr=""/>
          <p:cNvPicPr/>
          <p:nvPr/>
        </p:nvPicPr>
        <p:blipFill>
          <a:blip r:embed="rId7"/>
          <a:stretch/>
        </p:blipFill>
        <p:spPr>
          <a:xfrm>
            <a:off x="6975000" y="223560"/>
            <a:ext cx="1915560" cy="111996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125;p18" descr=""/>
          <p:cNvPicPr/>
          <p:nvPr/>
        </p:nvPicPr>
        <p:blipFill>
          <a:blip r:embed="rId8"/>
          <a:stretch/>
        </p:blipFill>
        <p:spPr>
          <a:xfrm>
            <a:off x="6964920" y="1662480"/>
            <a:ext cx="1935360" cy="11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6480" y="133920"/>
            <a:ext cx="8590320" cy="59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Scenario 1: 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Adding run and chair lift to increase vertical drop by 150’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131;p19" descr=""/>
          <p:cNvPicPr/>
          <p:nvPr/>
        </p:nvPicPr>
        <p:blipFill>
          <a:blip r:embed="rId1"/>
          <a:stretch/>
        </p:blipFill>
        <p:spPr>
          <a:xfrm>
            <a:off x="599040" y="732960"/>
            <a:ext cx="7945920" cy="426240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4927320" y="1401840"/>
            <a:ext cx="3369240" cy="23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Increases support for ticket price by $1.99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Over the season, this could be expected to amount to $3,474,638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2a3990"/>
              </a:buClr>
              <a:buFont typeface="Roboto"/>
              <a:buChar char="❊"/>
            </a:pPr>
            <a:r>
              <a:rPr b="0" lang="en-US" sz="1400" spc="-1" strike="noStrike">
                <a:solidFill>
                  <a:srgbClr val="2a3990"/>
                </a:solidFill>
                <a:latin typeface="Roboto"/>
                <a:ea typeface="Roboto"/>
              </a:rPr>
              <a:t>Additional data about costs would be necessary to determine if scenario results in net profit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52360" y="152280"/>
            <a:ext cx="8638920" cy="59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Scenario 2: 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Closing one or more runs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138;p20" descr=""/>
          <p:cNvPicPr/>
          <p:nvPr/>
        </p:nvPicPr>
        <p:blipFill>
          <a:blip r:embed="rId1"/>
          <a:stretch/>
        </p:blipFill>
        <p:spPr>
          <a:xfrm>
            <a:off x="142560" y="980280"/>
            <a:ext cx="3619080" cy="389520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4138920" y="926640"/>
            <a:ext cx="475272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Closing 1 run:  no effect on ticket price and therefore revenue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Closing 2 - 3 runs: reduces support for ticket price and therefore revenue.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Closing 3 - 5 runs: equivalent reduction in support for ticket price and therefore revenue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Closing 6+ runs:  large drop in supported ticket price and therefore revenue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Roboto"/>
              <a:buChar char="❊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Additional data required regarding costs of operating the specific runs in order to determine the overall effect on profit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tIns="91440" bIns="91440">
            <a:normAutofit fontScale="75000"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"/>
                <a:ea typeface="Roboto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00000"/>
              </a:lnSpc>
              <a:buClr>
                <a:srgbClr val="2a399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Raise ticket price to $85; consider additional price increase after the impact of the initial increase is analyzed.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Collect expense data and do further analysis to see determine the value in…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○"/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Adding a run and chair lift to increase the vertical drop by 150 feet.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○"/>
            </a:pPr>
            <a:r>
              <a:rPr b="0" lang="en-US" sz="1800" spc="-1" strike="noStrike">
                <a:solidFill>
                  <a:srgbClr val="2a3990"/>
                </a:solidFill>
                <a:latin typeface="Roboto"/>
                <a:ea typeface="Roboto"/>
              </a:rPr>
              <a:t>Closing one or more runs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LibreOffice/6.3.6.2$MacOSX_X86_64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