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43891200" cy="164592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p15:clr>
            <a:srgbClr val="A4A3A4"/>
          </p15:clr>
        </p15:guide>
        <p15:guide id="2" orient="horz" pos="30">
          <p15:clr>
            <a:srgbClr val="A4A3A4"/>
          </p15:clr>
        </p15:guide>
        <p15:guide id="3" pos="27647">
          <p15:clr>
            <a:srgbClr val="A4A3A4"/>
          </p15:clr>
        </p15:guide>
        <p15:guide id="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456" autoAdjust="0"/>
    <p:restoredTop sz="94706" autoAdjust="0"/>
  </p:normalViewPr>
  <p:slideViewPr>
    <p:cSldViewPr snapToGrid="0" snapToObjects="1" showGuides="1">
      <p:cViewPr>
        <p:scale>
          <a:sx n="50" d="100"/>
          <a:sy n="50" d="100"/>
        </p:scale>
        <p:origin x="36" y="-2070"/>
      </p:cViewPr>
      <p:guideLst>
        <p:guide orient="horz" pos="10367"/>
        <p:guide orient="horz" pos="30"/>
        <p:guide pos="27647"/>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2/19/2017</a:t>
            </a:fld>
            <a:endParaRPr lang="en-US" dirty="0"/>
          </a:p>
        </p:txBody>
      </p:sp>
      <p:sp>
        <p:nvSpPr>
          <p:cNvPr id="4" name="Slide Image Placeholder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22453999"/>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1866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4" y="8301764"/>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4664" y="2656413"/>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38491" y="2656413"/>
            <a:ext cx="826928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74664" y="3129094"/>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4" y="7810034"/>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3129094"/>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804524" y="2656413"/>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06906" y="2656413"/>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06906" y="3129094"/>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06906" y="7122495"/>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06906" y="7614225"/>
            <a:ext cx="8272462"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06906" y="12443307"/>
            <a:ext cx="8272462"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06906" y="12915988"/>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3129094"/>
            <a:ext cx="827134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3129094"/>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62419" y="2656413"/>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025918"/>
            <a:ext cx="33440914" cy="598230"/>
          </a:xfrm>
          <a:prstGeom prst="rect">
            <a:avLst/>
          </a:prstGeom>
        </p:spPr>
        <p:txBody>
          <a:bodyPr>
            <a:normAutofit/>
          </a:bodyPr>
          <a:lstStyle>
            <a:lvl1pPr marL="0" indent="0" algn="ctr">
              <a:buFontTx/>
              <a:buNone/>
              <a:defRPr sz="4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1624147"/>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834414"/>
          </a:xfrm>
          <a:prstGeom prst="rect">
            <a:avLst/>
          </a:prstGeom>
        </p:spPr>
        <p:txBody>
          <a:bodyPr>
            <a:norm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4" y="8423437"/>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4" y="2668729"/>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70" name="Text Placeholder 5"/>
          <p:cNvSpPr>
            <a:spLocks noGrp="1"/>
          </p:cNvSpPr>
          <p:nvPr>
            <p:ph type="body" sz="quarter" idx="20" hasCustomPrompt="1"/>
          </p:nvPr>
        </p:nvSpPr>
        <p:spPr>
          <a:xfrm>
            <a:off x="462475" y="12506187"/>
            <a:ext cx="826928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474664" y="3133928"/>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474664" y="7877768"/>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74" name="Text Placeholder 3"/>
          <p:cNvSpPr>
            <a:spLocks noGrp="1"/>
          </p:cNvSpPr>
          <p:nvPr>
            <p:ph type="body" sz="quarter" idx="23" hasCustomPrompt="1"/>
          </p:nvPr>
        </p:nvSpPr>
        <p:spPr>
          <a:xfrm>
            <a:off x="9151227" y="3170313"/>
            <a:ext cx="7427201"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5"/>
          <p:cNvSpPr>
            <a:spLocks noGrp="1"/>
          </p:cNvSpPr>
          <p:nvPr>
            <p:ph type="body" sz="quarter" idx="24" hasCustomPrompt="1"/>
          </p:nvPr>
        </p:nvSpPr>
        <p:spPr>
          <a:xfrm>
            <a:off x="9151226" y="2722590"/>
            <a:ext cx="25595974" cy="373722"/>
          </a:xfrm>
          <a:prstGeom prst="rect">
            <a:avLst/>
          </a:prstGeom>
          <a:noFill/>
        </p:spPr>
        <p:txBody>
          <a:bodyPr wrap="square" lIns="78374" tIns="78374" rIns="78374" bIns="78374" anchor="ctr" anchorCtr="0">
            <a:spAutoFit/>
          </a:bodyPr>
          <a:lstStyle>
            <a:lvl1pPr marL="0" indent="0" algn="ctr">
              <a:buNone/>
              <a:defRPr sz="1400" b="1" u="sng" baseline="0">
                <a:solidFill>
                  <a:schemeClr val="accent5">
                    <a:lumMod val="50000"/>
                  </a:schemeClr>
                </a:solidFill>
                <a:latin typeface="Times New Roman" panose="02020603050405020304" pitchFamily="18" charset="0"/>
                <a:cs typeface="Times New Roman" panose="02020603050405020304" pitchFamily="18" charset="0"/>
              </a:defRPr>
            </a:lvl1pPr>
          </a:lstStyle>
          <a:p>
            <a:pPr lvl="0"/>
            <a:r>
              <a:rPr lang="en-US" dirty="0"/>
              <a:t>(click to edit)  RESULTS</a:t>
            </a:r>
          </a:p>
        </p:txBody>
      </p:sp>
      <p:sp>
        <p:nvSpPr>
          <p:cNvPr id="105" name="Text Placeholder 5"/>
          <p:cNvSpPr>
            <a:spLocks noGrp="1"/>
          </p:cNvSpPr>
          <p:nvPr>
            <p:ph type="body" sz="quarter" idx="25" hasCustomPrompt="1"/>
          </p:nvPr>
        </p:nvSpPr>
        <p:spPr>
          <a:xfrm>
            <a:off x="35147251" y="2668729"/>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35147250" y="3138782"/>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35147250" y="7190229"/>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35147250" y="7735898"/>
            <a:ext cx="8272462"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35147250" y="12578775"/>
            <a:ext cx="8272462"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110" name="Text Placeholder 3"/>
          <p:cNvSpPr>
            <a:spLocks noGrp="1"/>
          </p:cNvSpPr>
          <p:nvPr>
            <p:ph type="body" sz="quarter" idx="30" hasCustomPrompt="1"/>
          </p:nvPr>
        </p:nvSpPr>
        <p:spPr>
          <a:xfrm>
            <a:off x="35147250" y="13056711"/>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8190" y="12988977"/>
            <a:ext cx="827134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8" name="Text Placeholder 3"/>
          <p:cNvSpPr>
            <a:spLocks noGrp="1"/>
          </p:cNvSpPr>
          <p:nvPr>
            <p:ph type="body" sz="quarter" idx="150" hasCustomPrompt="1"/>
          </p:nvPr>
        </p:nvSpPr>
        <p:spPr>
          <a:xfrm>
            <a:off x="18235614" y="3146664"/>
            <a:ext cx="7427201"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9" name="Text Placeholder 3"/>
          <p:cNvSpPr>
            <a:spLocks noGrp="1"/>
          </p:cNvSpPr>
          <p:nvPr>
            <p:ph type="body" sz="quarter" idx="151" hasCustomPrompt="1"/>
          </p:nvPr>
        </p:nvSpPr>
        <p:spPr>
          <a:xfrm>
            <a:off x="27319999" y="3146664"/>
            <a:ext cx="7427201"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2" name="Text Placeholder 76"/>
          <p:cNvSpPr>
            <a:spLocks noGrp="1"/>
          </p:cNvSpPr>
          <p:nvPr>
            <p:ph type="body" sz="quarter" idx="163" hasCustomPrompt="1"/>
          </p:nvPr>
        </p:nvSpPr>
        <p:spPr>
          <a:xfrm>
            <a:off x="5225143" y="1025918"/>
            <a:ext cx="33440914" cy="598230"/>
          </a:xfrm>
          <a:prstGeom prst="rect">
            <a:avLst/>
          </a:prstGeom>
        </p:spPr>
        <p:txBody>
          <a:bodyPr>
            <a:normAutofit/>
          </a:bodyPr>
          <a:lstStyle>
            <a:lvl1pPr marL="0" indent="0" algn="ctr">
              <a:buFontTx/>
              <a:buNone/>
              <a:tabLst/>
              <a:defRPr sz="4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13" name="Text Placeholder 76"/>
          <p:cNvSpPr>
            <a:spLocks noGrp="1"/>
          </p:cNvSpPr>
          <p:nvPr>
            <p:ph type="body" sz="quarter" idx="195" hasCustomPrompt="1"/>
          </p:nvPr>
        </p:nvSpPr>
        <p:spPr>
          <a:xfrm>
            <a:off x="5225143" y="1624147"/>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114" name="Text Placeholder 76"/>
          <p:cNvSpPr>
            <a:spLocks noGrp="1"/>
          </p:cNvSpPr>
          <p:nvPr>
            <p:ph type="body" sz="quarter" idx="196" hasCustomPrompt="1"/>
          </p:nvPr>
        </p:nvSpPr>
        <p:spPr>
          <a:xfrm>
            <a:off x="5225143" y="180134"/>
            <a:ext cx="33440914" cy="834414"/>
          </a:xfrm>
          <a:prstGeom prst="rect">
            <a:avLst/>
          </a:prstGeom>
        </p:spPr>
        <p:txBody>
          <a:bodyPr>
            <a:norm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474664" y="7702031"/>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95" name="Text Placeholder 5"/>
          <p:cNvSpPr>
            <a:spLocks noGrp="1"/>
          </p:cNvSpPr>
          <p:nvPr>
            <p:ph type="body" sz="quarter" idx="11" hasCustomPrompt="1"/>
          </p:nvPr>
        </p:nvSpPr>
        <p:spPr>
          <a:xfrm>
            <a:off x="474664" y="2811335"/>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100" name="Text Placeholder 5"/>
          <p:cNvSpPr>
            <a:spLocks noGrp="1"/>
          </p:cNvSpPr>
          <p:nvPr>
            <p:ph type="body" sz="quarter" idx="20" hasCustomPrompt="1"/>
          </p:nvPr>
        </p:nvSpPr>
        <p:spPr>
          <a:xfrm>
            <a:off x="496342" y="12560048"/>
            <a:ext cx="8269287" cy="373722"/>
          </a:xfrm>
          <a:prstGeom prst="rect">
            <a:avLst/>
          </a:prstGeom>
          <a:noFill/>
        </p:spPr>
        <p:txBody>
          <a:bodyPr wrap="square" lIns="78374" tIns="78374" rIns="78374" bIns="78374" anchor="ctr" anchorCtr="0">
            <a:spAutoFit/>
          </a:bodyPr>
          <a:lstStyle>
            <a:lvl1pPr marL="0" indent="0" algn="ctr">
              <a:buNone/>
              <a:defRPr sz="1400" b="1" u="sng" baseline="0">
                <a:solidFill>
                  <a:schemeClr val="accent5">
                    <a:lumMod val="50000"/>
                  </a:schemeClr>
                </a:solidFill>
                <a:latin typeface="Times New Roman" panose="02020603050405020304" pitchFamily="18" charset="0"/>
                <a:cs typeface="Times New Roman" panose="02020603050405020304" pitchFamily="18" charset="0"/>
              </a:defRPr>
            </a:lvl1pPr>
          </a:lstStyle>
          <a:p>
            <a:pPr lvl="0"/>
            <a:r>
              <a:rPr lang="en-US" dirty="0"/>
              <a:t>(click to edit)  OBJECTIVES</a:t>
            </a:r>
          </a:p>
        </p:txBody>
      </p:sp>
      <p:sp>
        <p:nvSpPr>
          <p:cNvPr id="101" name="Text Placeholder 3"/>
          <p:cNvSpPr>
            <a:spLocks noGrp="1"/>
          </p:cNvSpPr>
          <p:nvPr>
            <p:ph type="body" sz="quarter" idx="21" hasCustomPrompt="1"/>
          </p:nvPr>
        </p:nvSpPr>
        <p:spPr>
          <a:xfrm>
            <a:off x="474664" y="3323138"/>
            <a:ext cx="829096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0" name="Text Placeholder 5"/>
          <p:cNvSpPr>
            <a:spLocks noGrp="1"/>
          </p:cNvSpPr>
          <p:nvPr>
            <p:ph type="body" sz="quarter" idx="22" hasCustomPrompt="1"/>
          </p:nvPr>
        </p:nvSpPr>
        <p:spPr>
          <a:xfrm>
            <a:off x="474664" y="7190229"/>
            <a:ext cx="8290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121" name="Text Placeholder 3"/>
          <p:cNvSpPr>
            <a:spLocks noGrp="1"/>
          </p:cNvSpPr>
          <p:nvPr>
            <p:ph type="body" sz="quarter" idx="23" hasCustomPrompt="1"/>
          </p:nvPr>
        </p:nvSpPr>
        <p:spPr>
          <a:xfrm>
            <a:off x="17804524" y="3323138"/>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2" name="Text Placeholder 5"/>
          <p:cNvSpPr>
            <a:spLocks noGrp="1"/>
          </p:cNvSpPr>
          <p:nvPr>
            <p:ph type="body" sz="quarter" idx="24" hasCustomPrompt="1"/>
          </p:nvPr>
        </p:nvSpPr>
        <p:spPr>
          <a:xfrm>
            <a:off x="17804524" y="2811335"/>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123" name="Text Placeholder 5"/>
          <p:cNvSpPr>
            <a:spLocks noGrp="1"/>
          </p:cNvSpPr>
          <p:nvPr>
            <p:ph type="body" sz="quarter" idx="25" hasCustomPrompt="1"/>
          </p:nvPr>
        </p:nvSpPr>
        <p:spPr>
          <a:xfrm>
            <a:off x="35147251" y="2811335"/>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124" name="Text Placeholder 3"/>
          <p:cNvSpPr>
            <a:spLocks noGrp="1"/>
          </p:cNvSpPr>
          <p:nvPr>
            <p:ph type="body" sz="quarter" idx="26" hasCustomPrompt="1"/>
          </p:nvPr>
        </p:nvSpPr>
        <p:spPr>
          <a:xfrm>
            <a:off x="35147250" y="3323138"/>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5" name="Text Placeholder 5"/>
          <p:cNvSpPr>
            <a:spLocks noGrp="1"/>
          </p:cNvSpPr>
          <p:nvPr>
            <p:ph type="body" sz="quarter" idx="27" hasCustomPrompt="1"/>
          </p:nvPr>
        </p:nvSpPr>
        <p:spPr>
          <a:xfrm>
            <a:off x="35147250" y="7190229"/>
            <a:ext cx="8272463"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126" name="Text Placeholder 3"/>
          <p:cNvSpPr>
            <a:spLocks noGrp="1"/>
          </p:cNvSpPr>
          <p:nvPr>
            <p:ph type="body" sz="quarter" idx="28" hasCustomPrompt="1"/>
          </p:nvPr>
        </p:nvSpPr>
        <p:spPr>
          <a:xfrm>
            <a:off x="35147250" y="7702031"/>
            <a:ext cx="8272462"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7" name="Text Placeholder 5"/>
          <p:cNvSpPr>
            <a:spLocks noGrp="1"/>
          </p:cNvSpPr>
          <p:nvPr>
            <p:ph type="body" sz="quarter" idx="29" hasCustomPrompt="1"/>
          </p:nvPr>
        </p:nvSpPr>
        <p:spPr>
          <a:xfrm>
            <a:off x="35147250" y="12511041"/>
            <a:ext cx="8272462"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128" name="Text Placeholder 3"/>
          <p:cNvSpPr>
            <a:spLocks noGrp="1"/>
          </p:cNvSpPr>
          <p:nvPr>
            <p:ph type="body" sz="quarter" idx="30" hasCustomPrompt="1"/>
          </p:nvPr>
        </p:nvSpPr>
        <p:spPr>
          <a:xfrm>
            <a:off x="35147250" y="12955110"/>
            <a:ext cx="8272463"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9" name="Text Placeholder 3"/>
          <p:cNvSpPr>
            <a:spLocks noGrp="1"/>
          </p:cNvSpPr>
          <p:nvPr>
            <p:ph type="body" sz="quarter" idx="96" hasCustomPrompt="1"/>
          </p:nvPr>
        </p:nvSpPr>
        <p:spPr>
          <a:xfrm>
            <a:off x="478190" y="12988977"/>
            <a:ext cx="8271345"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0" name="Text Placeholder 3"/>
          <p:cNvSpPr>
            <a:spLocks noGrp="1"/>
          </p:cNvSpPr>
          <p:nvPr>
            <p:ph type="body" sz="quarter" idx="150" hasCustomPrompt="1"/>
          </p:nvPr>
        </p:nvSpPr>
        <p:spPr>
          <a:xfrm>
            <a:off x="26462419" y="3323138"/>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1" name="Text Placeholder 5"/>
          <p:cNvSpPr>
            <a:spLocks noGrp="1"/>
          </p:cNvSpPr>
          <p:nvPr>
            <p:ph type="body" sz="quarter" idx="151" hasCustomPrompt="1"/>
          </p:nvPr>
        </p:nvSpPr>
        <p:spPr>
          <a:xfrm>
            <a:off x="26462419" y="2811335"/>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132" name="Text Placeholder 3"/>
          <p:cNvSpPr>
            <a:spLocks noGrp="1"/>
          </p:cNvSpPr>
          <p:nvPr>
            <p:ph type="body" sz="quarter" idx="152" hasCustomPrompt="1"/>
          </p:nvPr>
        </p:nvSpPr>
        <p:spPr>
          <a:xfrm>
            <a:off x="9151225" y="3323138"/>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3" name="Text Placeholder 5"/>
          <p:cNvSpPr>
            <a:spLocks noGrp="1"/>
          </p:cNvSpPr>
          <p:nvPr>
            <p:ph type="body" sz="quarter" idx="153" hasCustomPrompt="1"/>
          </p:nvPr>
        </p:nvSpPr>
        <p:spPr>
          <a:xfrm>
            <a:off x="9151225" y="2811335"/>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134" name="Text Placeholder 3"/>
          <p:cNvSpPr>
            <a:spLocks noGrp="1"/>
          </p:cNvSpPr>
          <p:nvPr>
            <p:ph type="body" sz="quarter" idx="154" hasCustomPrompt="1"/>
          </p:nvPr>
        </p:nvSpPr>
        <p:spPr>
          <a:xfrm>
            <a:off x="17804524" y="10087077"/>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5" name="Text Placeholder 5"/>
          <p:cNvSpPr>
            <a:spLocks noGrp="1"/>
          </p:cNvSpPr>
          <p:nvPr>
            <p:ph type="body" sz="quarter" idx="155" hasCustomPrompt="1"/>
          </p:nvPr>
        </p:nvSpPr>
        <p:spPr>
          <a:xfrm>
            <a:off x="17804524" y="9575274"/>
            <a:ext cx="8274926" cy="481444"/>
          </a:xfrm>
          <a:prstGeom prst="rect">
            <a:avLst/>
          </a:prstGeom>
          <a:noFill/>
        </p:spPr>
        <p:txBody>
          <a:bodyPr wrap="square" lIns="78374" tIns="78374" rIns="78374" bIns="78374" anchor="ctr" anchorCtr="0">
            <a:spAutoFit/>
          </a:bodyPr>
          <a:lstStyle>
            <a:lvl1pPr marL="0" indent="0" algn="ctr">
              <a:buNone/>
              <a:tabLst/>
              <a:defRPr sz="2100" b="1" u="sng" baseline="0">
                <a:solidFill>
                  <a:schemeClr val="accent5">
                    <a:lumMod val="50000"/>
                  </a:schemeClr>
                </a:solidFill>
              </a:defRPr>
            </a:lvl1pPr>
          </a:lstStyle>
          <a:p>
            <a:pPr lvl="0"/>
            <a:r>
              <a:rPr lang="en-US" dirty="0"/>
              <a:t>(click to edit)  RESULTS</a:t>
            </a:r>
          </a:p>
        </p:txBody>
      </p:sp>
      <p:sp>
        <p:nvSpPr>
          <p:cNvPr id="136" name="Text Placeholder 3"/>
          <p:cNvSpPr>
            <a:spLocks noGrp="1"/>
          </p:cNvSpPr>
          <p:nvPr>
            <p:ph type="body" sz="quarter" idx="156" hasCustomPrompt="1"/>
          </p:nvPr>
        </p:nvSpPr>
        <p:spPr>
          <a:xfrm>
            <a:off x="26462419" y="10087077"/>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7" name="Text Placeholder 5"/>
          <p:cNvSpPr>
            <a:spLocks noGrp="1"/>
          </p:cNvSpPr>
          <p:nvPr>
            <p:ph type="body" sz="quarter" idx="157" hasCustomPrompt="1"/>
          </p:nvPr>
        </p:nvSpPr>
        <p:spPr>
          <a:xfrm>
            <a:off x="26462419" y="9575274"/>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138" name="Text Placeholder 3"/>
          <p:cNvSpPr>
            <a:spLocks noGrp="1"/>
          </p:cNvSpPr>
          <p:nvPr>
            <p:ph type="body" sz="quarter" idx="158" hasCustomPrompt="1"/>
          </p:nvPr>
        </p:nvSpPr>
        <p:spPr>
          <a:xfrm>
            <a:off x="9151225" y="10063429"/>
            <a:ext cx="8274926" cy="400110"/>
          </a:xfrm>
          <a:prstGeom prst="rect">
            <a:avLst/>
          </a:prstGeom>
        </p:spPr>
        <p:txBody>
          <a:bodyPr wrap="square" lIns="91440" tIns="91440" rIns="91440" bIns="9144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9" name="Text Placeholder 5"/>
          <p:cNvSpPr>
            <a:spLocks noGrp="1"/>
          </p:cNvSpPr>
          <p:nvPr>
            <p:ph type="body" sz="quarter" idx="159" hasCustomPrompt="1"/>
          </p:nvPr>
        </p:nvSpPr>
        <p:spPr>
          <a:xfrm>
            <a:off x="9151225" y="9551626"/>
            <a:ext cx="8274926"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71" name="Text Placeholder 76"/>
          <p:cNvSpPr>
            <a:spLocks noGrp="1"/>
          </p:cNvSpPr>
          <p:nvPr>
            <p:ph type="body" sz="quarter" idx="171" hasCustomPrompt="1"/>
          </p:nvPr>
        </p:nvSpPr>
        <p:spPr>
          <a:xfrm>
            <a:off x="5225143" y="1025918"/>
            <a:ext cx="33440914" cy="598230"/>
          </a:xfrm>
          <a:prstGeom prst="rect">
            <a:avLst/>
          </a:prstGeom>
        </p:spPr>
        <p:txBody>
          <a:bodyPr>
            <a:normAutofit/>
          </a:bodyPr>
          <a:lstStyle>
            <a:lvl1pPr marL="0" indent="0" algn="ctr">
              <a:buFontTx/>
              <a:buNone/>
              <a:defRPr sz="4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2" name="Text Placeholder 76"/>
          <p:cNvSpPr>
            <a:spLocks noGrp="1"/>
          </p:cNvSpPr>
          <p:nvPr>
            <p:ph type="body" sz="quarter" idx="195" hasCustomPrompt="1"/>
          </p:nvPr>
        </p:nvSpPr>
        <p:spPr>
          <a:xfrm>
            <a:off x="5225143" y="1624147"/>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3" name="Text Placeholder 76"/>
          <p:cNvSpPr>
            <a:spLocks noGrp="1"/>
          </p:cNvSpPr>
          <p:nvPr>
            <p:ph type="body" sz="quarter" idx="196" hasCustomPrompt="1"/>
          </p:nvPr>
        </p:nvSpPr>
        <p:spPr>
          <a:xfrm>
            <a:off x="5225143" y="180134"/>
            <a:ext cx="33440914" cy="834414"/>
          </a:xfrm>
          <a:prstGeom prst="rect">
            <a:avLst/>
          </a:prstGeom>
        </p:spPr>
        <p:txBody>
          <a:bodyPr>
            <a:norm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wmf"/><Relationship Id="rId3" Type="http://schemas.openxmlformats.org/officeDocument/2006/relationships/image" Target="../media/image1.wmf"/><Relationship Id="rId7" Type="http://schemas.openxmlformats.org/officeDocument/2006/relationships/image" Target="../media/image4.jpeg"/><Relationship Id="rId12" Type="http://schemas.openxmlformats.org/officeDocument/2006/relationships/image" Target="../media/image9.wmf"/><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wmf"/><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wmf"/><Relationship Id="rId3" Type="http://schemas.openxmlformats.org/officeDocument/2006/relationships/image" Target="../media/image1.wmf"/><Relationship Id="rId7" Type="http://schemas.openxmlformats.org/officeDocument/2006/relationships/image" Target="../media/image4.jpeg"/><Relationship Id="rId12" Type="http://schemas.openxmlformats.org/officeDocument/2006/relationships/image" Target="../media/image9.wmf"/><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wmf"/><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24003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2402681"/>
            <a:ext cx="43891200" cy="762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sp>
        <p:nvSpPr>
          <p:cNvPr id="25" name="Rectangle 33"/>
          <p:cNvSpPr>
            <a:spLocks noChangeArrowheads="1"/>
          </p:cNvSpPr>
          <p:nvPr/>
        </p:nvSpPr>
        <p:spPr bwMode="auto">
          <a:xfrm>
            <a:off x="474663" y="2628900"/>
            <a:ext cx="8278812" cy="13373100"/>
          </a:xfrm>
          <a:prstGeom prst="roundRect">
            <a:avLst>
              <a:gd name="adj" fmla="val 595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3" name="Rectangle 33"/>
          <p:cNvSpPr>
            <a:spLocks noChangeArrowheads="1"/>
          </p:cNvSpPr>
          <p:nvPr userDrawn="1"/>
        </p:nvSpPr>
        <p:spPr bwMode="auto">
          <a:xfrm>
            <a:off x="9130958" y="2628900"/>
            <a:ext cx="8278812" cy="13373100"/>
          </a:xfrm>
          <a:prstGeom prst="roundRect">
            <a:avLst>
              <a:gd name="adj" fmla="val 595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4" name="Rectangle 33"/>
          <p:cNvSpPr>
            <a:spLocks noChangeArrowheads="1"/>
          </p:cNvSpPr>
          <p:nvPr userDrawn="1"/>
        </p:nvSpPr>
        <p:spPr bwMode="auto">
          <a:xfrm>
            <a:off x="17787253" y="2628900"/>
            <a:ext cx="8278812" cy="13373100"/>
          </a:xfrm>
          <a:prstGeom prst="roundRect">
            <a:avLst>
              <a:gd name="adj" fmla="val 595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6" name="Rectangle 33"/>
          <p:cNvSpPr>
            <a:spLocks noChangeArrowheads="1"/>
          </p:cNvSpPr>
          <p:nvPr userDrawn="1"/>
        </p:nvSpPr>
        <p:spPr bwMode="auto">
          <a:xfrm>
            <a:off x="26443548" y="2628900"/>
            <a:ext cx="8278812" cy="13373100"/>
          </a:xfrm>
          <a:prstGeom prst="roundRect">
            <a:avLst>
              <a:gd name="adj" fmla="val 595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0" name="Rectangle 33"/>
          <p:cNvSpPr>
            <a:spLocks noChangeArrowheads="1"/>
          </p:cNvSpPr>
          <p:nvPr userDrawn="1"/>
        </p:nvSpPr>
        <p:spPr bwMode="auto">
          <a:xfrm>
            <a:off x="35099843" y="2628900"/>
            <a:ext cx="8278812" cy="13373100"/>
          </a:xfrm>
          <a:prstGeom prst="roundRect">
            <a:avLst>
              <a:gd name="adj" fmla="val 595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2" name="Text Box 14"/>
          <p:cNvSpPr txBox="1">
            <a:spLocks noChangeArrowheads="1"/>
          </p:cNvSpPr>
          <p:nvPr userDrawn="1"/>
        </p:nvSpPr>
        <p:spPr bwMode="auto">
          <a:xfrm>
            <a:off x="819153" y="16109014"/>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24003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2402681"/>
            <a:ext cx="43891200" cy="762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sp>
        <p:nvSpPr>
          <p:cNvPr id="27" name="Rectangle 33"/>
          <p:cNvSpPr>
            <a:spLocks noChangeArrowheads="1"/>
          </p:cNvSpPr>
          <p:nvPr/>
        </p:nvSpPr>
        <p:spPr bwMode="auto">
          <a:xfrm>
            <a:off x="473075" y="2628900"/>
            <a:ext cx="8278812" cy="13373100"/>
          </a:xfrm>
          <a:prstGeom prst="roundRect">
            <a:avLst>
              <a:gd name="adj" fmla="val 662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0" name="Rectangle 33"/>
          <p:cNvSpPr>
            <a:spLocks noChangeArrowheads="1"/>
          </p:cNvSpPr>
          <p:nvPr userDrawn="1"/>
        </p:nvSpPr>
        <p:spPr bwMode="auto">
          <a:xfrm>
            <a:off x="9139635" y="2628900"/>
            <a:ext cx="25611931" cy="13373100"/>
          </a:xfrm>
          <a:prstGeom prst="roundRect">
            <a:avLst>
              <a:gd name="adj" fmla="val 455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6" name="Rectangle 33"/>
          <p:cNvSpPr>
            <a:spLocks noChangeArrowheads="1"/>
          </p:cNvSpPr>
          <p:nvPr userDrawn="1"/>
        </p:nvSpPr>
        <p:spPr bwMode="auto">
          <a:xfrm>
            <a:off x="35139313" y="2628900"/>
            <a:ext cx="8278812" cy="13373100"/>
          </a:xfrm>
          <a:prstGeom prst="roundRect">
            <a:avLst>
              <a:gd name="adj" fmla="val 662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grpSp>
        <p:nvGrpSpPr>
          <p:cNvPr id="58" name="Group 57"/>
          <p:cNvGrpSpPr>
            <a:grpSpLocks noChangeAspect="1"/>
          </p:cNvGrpSpPr>
          <p:nvPr userDrawn="1"/>
        </p:nvGrpSpPr>
        <p:grpSpPr>
          <a:xfrm>
            <a:off x="44169129" y="11217"/>
            <a:ext cx="6632760" cy="16447982"/>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0" name="Picture 59"/>
            <p:cNvPicPr/>
            <p:nvPr userDrawn="1"/>
          </p:nvPicPr>
          <p:blipFill>
            <a:blip r:embed="rId3"/>
            <a:stretch>
              <a:fillRect/>
            </a:stretch>
          </p:blipFill>
          <p:spPr>
            <a:xfrm>
              <a:off x="39540164" y="3976767"/>
              <a:ext cx="5586150" cy="1716939"/>
            </a:xfrm>
            <a:prstGeom prst="rect">
              <a:avLst/>
            </a:prstGeom>
          </p:spPr>
        </p:pic>
        <p:pic>
          <p:nvPicPr>
            <p:cNvPr id="61" name="Picture 60"/>
            <p:cNvPicPr>
              <a:picLocks noChangeAspect="1"/>
            </p:cNvPicPr>
            <p:nvPr userDrawn="1"/>
          </p:nvPicPr>
          <p:blipFill>
            <a:blip r:embed="rId4"/>
            <a:stretch>
              <a:fillRect/>
            </a:stretch>
          </p:blipFill>
          <p:spPr>
            <a:xfrm>
              <a:off x="37296876" y="8347566"/>
              <a:ext cx="2969584" cy="1140240"/>
            </a:xfrm>
            <a:prstGeom prst="rect">
              <a:avLst/>
            </a:prstGeom>
            <a:ln>
              <a:noFill/>
            </a:ln>
          </p:spPr>
        </p:pic>
        <p:pic>
          <p:nvPicPr>
            <p:cNvPr id="62" name="Picture 61"/>
            <p:cNvPicPr/>
            <p:nvPr userDrawn="1"/>
          </p:nvPicPr>
          <p:blipFill>
            <a:blip r:embed="rId5"/>
            <a:stretch>
              <a:fillRect/>
            </a:stretch>
          </p:blipFill>
          <p:spPr>
            <a:xfrm>
              <a:off x="37524683" y="12604371"/>
              <a:ext cx="1482265" cy="825421"/>
            </a:xfrm>
            <a:prstGeom prst="rect">
              <a:avLst/>
            </a:prstGeom>
          </p:spPr>
        </p:pic>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6" name="Picture 65" descr="http://t2.gstatic.com/images?q=tbn:ANd9GcR4APHC6TT9w54M2zn_pvCiBxUNcspYPoVxirLRphBoJabfSvu7zw">
                <a:hlinkClick r:id="rId6"/>
              </p:cNvPr>
              <p:cNvPicPr>
                <a:picLocks noChangeAspect="1" noChangeArrowheads="1"/>
              </p:cNvPicPr>
              <p:nvPr userDrawn="1"/>
            </p:nvPicPr>
            <p:blipFill>
              <a:blip r:embed="rId7"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7" name="Group 36"/>
          <p:cNvGrpSpPr>
            <a:grpSpLocks noChangeAspect="1"/>
          </p:cNvGrpSpPr>
          <p:nvPr userDrawn="1"/>
        </p:nvGrpSpPr>
        <p:grpSpPr>
          <a:xfrm>
            <a:off x="-6886463" y="2"/>
            <a:ext cx="6608534" cy="16459197"/>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36”x96”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39" name="Straight Connector 38"/>
            <p:cNvCxnSpPr/>
            <p:nvPr userDrawn="1"/>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8"/>
            <a:stretch>
              <a:fillRect/>
            </a:stretch>
          </p:blipFill>
          <p:spPr>
            <a:xfrm>
              <a:off x="-10736023" y="7928687"/>
              <a:ext cx="1597665" cy="1001614"/>
            </a:xfrm>
            <a:prstGeom prst="rect">
              <a:avLst/>
            </a:prstGeom>
          </p:spPr>
        </p:pic>
        <p:pic>
          <p:nvPicPr>
            <p:cNvPr id="41" name="Picture 40"/>
            <p:cNvPicPr>
              <a:picLocks noChangeAspect="1"/>
            </p:cNvPicPr>
            <p:nvPr userDrawn="1"/>
          </p:nvPicPr>
          <p:blipFill>
            <a:blip r:embed="rId9"/>
            <a:stretch>
              <a:fillRect/>
            </a:stretch>
          </p:blipFill>
          <p:spPr>
            <a:xfrm>
              <a:off x="-10736023" y="12354606"/>
              <a:ext cx="9986807" cy="877997"/>
            </a:xfrm>
            <a:prstGeom prst="rect">
              <a:avLst/>
            </a:prstGeom>
          </p:spPr>
        </p:pic>
        <p:grpSp>
          <p:nvGrpSpPr>
            <p:cNvPr id="42" name="Group 41"/>
            <p:cNvGrpSpPr/>
            <p:nvPr userDrawn="1"/>
          </p:nvGrpSpPr>
          <p:grpSpPr>
            <a:xfrm>
              <a:off x="-9844889" y="19920591"/>
              <a:ext cx="7631078" cy="1987421"/>
              <a:chOff x="-4516464" y="11354920"/>
              <a:chExt cx="3516822" cy="1095725"/>
            </a:xfrm>
          </p:grpSpPr>
          <p:grpSp>
            <p:nvGrpSpPr>
              <p:cNvPr id="70" name="Group 69"/>
              <p:cNvGrpSpPr/>
              <p:nvPr userDrawn="1"/>
            </p:nvGrpSpPr>
            <p:grpSpPr>
              <a:xfrm>
                <a:off x="-2783494" y="11354967"/>
                <a:ext cx="624373" cy="894738"/>
                <a:chOff x="-3958698" y="11538812"/>
                <a:chExt cx="779266" cy="1282149"/>
              </a:xfrm>
            </p:grpSpPr>
            <p:pic>
              <p:nvPicPr>
                <p:cNvPr id="76" name="Picture 75"/>
                <p:cNvPicPr>
                  <a:picLocks noChangeAspect="1"/>
                </p:cNvPicPr>
                <p:nvPr userDrawn="1"/>
              </p:nvPicPr>
              <p:blipFill>
                <a:blip r:embed="rId10"/>
                <a:stretch>
                  <a:fillRect/>
                </a:stretch>
              </p:blipFill>
              <p:spPr>
                <a:xfrm>
                  <a:off x="-3948160" y="11538812"/>
                  <a:ext cx="768728" cy="1090753"/>
                </a:xfrm>
                <a:prstGeom prst="rect">
                  <a:avLst/>
                </a:prstGeom>
              </p:spPr>
            </p:pic>
            <p:sp>
              <p:nvSpPr>
                <p:cNvPr id="7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1" name="Group 70"/>
              <p:cNvGrpSpPr/>
              <p:nvPr userDrawn="1"/>
            </p:nvGrpSpPr>
            <p:grpSpPr>
              <a:xfrm>
                <a:off x="-2033159" y="11354920"/>
                <a:ext cx="1033517" cy="907668"/>
                <a:chOff x="-2921738" y="11604219"/>
                <a:chExt cx="1420279" cy="1247338"/>
              </a:xfrm>
            </p:grpSpPr>
            <p:pic>
              <p:nvPicPr>
                <p:cNvPr id="74" name="Picture 73"/>
                <p:cNvPicPr>
                  <a:picLocks noChangeAspect="1"/>
                </p:cNvPicPr>
                <p:nvPr userDrawn="1"/>
              </p:nvPicPr>
              <p:blipFill>
                <a:blip r:embed="rId10"/>
                <a:stretch>
                  <a:fillRect/>
                </a:stretch>
              </p:blipFill>
              <p:spPr>
                <a:xfrm>
                  <a:off x="-2921738" y="11604219"/>
                  <a:ext cx="1420279" cy="1029695"/>
                </a:xfrm>
                <a:prstGeom prst="rect">
                  <a:avLst/>
                </a:prstGeom>
              </p:spPr>
            </p:pic>
            <p:sp>
              <p:nvSpPr>
                <p:cNvPr id="75"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2" name="Picture 71"/>
              <p:cNvPicPr>
                <a:picLocks noChangeAspect="1"/>
              </p:cNvPicPr>
              <p:nvPr userDrawn="1"/>
            </p:nvPicPr>
            <p:blipFill>
              <a:blip r:embed="rId11"/>
              <a:stretch>
                <a:fillRect/>
              </a:stretch>
            </p:blipFill>
            <p:spPr>
              <a:xfrm>
                <a:off x="-4516464" y="11354941"/>
                <a:ext cx="1098742" cy="847761"/>
              </a:xfrm>
              <a:prstGeom prst="rect">
                <a:avLst/>
              </a:prstGeom>
            </p:spPr>
          </p:pic>
          <p:sp>
            <p:nvSpPr>
              <p:cNvPr id="73" name="TextBox 52"/>
              <p:cNvSpPr txBox="1"/>
              <p:nvPr userDrawn="1"/>
            </p:nvSpPr>
            <p:spPr>
              <a:xfrm>
                <a:off x="-4471893" y="122526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10181357" y="24207460"/>
              <a:ext cx="7832477" cy="2027097"/>
              <a:chOff x="-4693251" y="13693523"/>
              <a:chExt cx="3609638" cy="1117601"/>
            </a:xfrm>
          </p:grpSpPr>
          <p:pic>
            <p:nvPicPr>
              <p:cNvPr id="44" name="Picture 43"/>
              <p:cNvPicPr/>
              <p:nvPr userDrawn="1"/>
            </p:nvPicPr>
            <p:blipFill>
              <a:blip r:embed="rId12"/>
              <a:stretch>
                <a:fillRect/>
              </a:stretch>
            </p:blipFill>
            <p:spPr>
              <a:xfrm>
                <a:off x="-4444891" y="13843563"/>
                <a:ext cx="1512652" cy="772700"/>
              </a:xfrm>
              <a:prstGeom prst="rect">
                <a:avLst/>
              </a:prstGeom>
            </p:spPr>
          </p:pic>
          <p:pic>
            <p:nvPicPr>
              <p:cNvPr id="45" name="Picture 44"/>
              <p:cNvPicPr/>
              <p:nvPr userDrawn="1"/>
            </p:nvPicPr>
            <p:blipFill>
              <a:blip r:embed="rId13"/>
              <a:stretch>
                <a:fillRect/>
              </a:stretch>
            </p:blipFill>
            <p:spPr>
              <a:xfrm>
                <a:off x="-2862054" y="13843563"/>
                <a:ext cx="1512652" cy="772700"/>
              </a:xfrm>
              <a:prstGeom prst="rect">
                <a:avLst/>
              </a:prstGeom>
            </p:spPr>
          </p:pic>
          <p:sp>
            <p:nvSpPr>
              <p:cNvPr id="68" name="TextBox 47"/>
              <p:cNvSpPr txBox="1"/>
              <p:nvPr userDrawn="1"/>
            </p:nvSpPr>
            <p:spPr>
              <a:xfrm rot="16200000">
                <a:off x="-5187042" y="14187314"/>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69" name="TextBox 48"/>
              <p:cNvSpPr txBox="1"/>
              <p:nvPr userDrawn="1"/>
            </p:nvSpPr>
            <p:spPr>
              <a:xfrm rot="16200000">
                <a:off x="-1713334" y="1418140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sp>
        <p:nvSpPr>
          <p:cNvPr id="46" name="TextBox 45"/>
          <p:cNvSpPr txBox="1"/>
          <p:nvPr userDrawn="1"/>
        </p:nvSpPr>
        <p:spPr>
          <a:xfrm>
            <a:off x="44397634" y="14841189"/>
            <a:ext cx="3127175" cy="958492"/>
          </a:xfrm>
          <a:prstGeom prst="rect">
            <a:avLst/>
          </a:prstGeom>
          <a:noFill/>
        </p:spPr>
        <p:txBody>
          <a:bodyPr wrap="square" lIns="65304" tIns="32651" rIns="65304" bIns="32651" rtlCol="0">
            <a:spAutoFit/>
          </a:bodyPr>
          <a:lstStyle/>
          <a:p>
            <a:pPr marL="174625" indent="-174625">
              <a:lnSpc>
                <a:spcPct val="100000"/>
              </a:lnSpc>
            </a:pPr>
            <a:r>
              <a:rPr lang="en-US" sz="1600" dirty="0">
                <a:solidFill>
                  <a:schemeClr val="bg1"/>
                </a:solidFill>
              </a:rPr>
              <a:t>©2015</a:t>
            </a:r>
            <a:r>
              <a:rPr lang="en-US" sz="1600" baseline="0" dirty="0">
                <a:solidFill>
                  <a:schemeClr val="bg1"/>
                </a:solidFill>
              </a:rPr>
              <a:t> </a:t>
            </a:r>
            <a:r>
              <a:rPr lang="en-US" sz="1600" dirty="0">
                <a:solidFill>
                  <a:schemeClr val="bg1"/>
                </a:solidFill>
              </a:rPr>
              <a:t>PosterPresentations.com</a:t>
            </a:r>
            <a:br>
              <a:rPr lang="en-US" sz="1600" dirty="0">
                <a:solidFill>
                  <a:schemeClr val="bg1"/>
                </a:solidFill>
              </a:rPr>
            </a:br>
            <a:r>
              <a:rPr lang="en-US" sz="1400" dirty="0">
                <a:solidFill>
                  <a:schemeClr val="bg1"/>
                </a:solidFill>
              </a:rPr>
              <a:t>2117 Fourth Street ,</a:t>
            </a:r>
            <a:r>
              <a:rPr lang="en-US" sz="1400" baseline="0" dirty="0">
                <a:solidFill>
                  <a:schemeClr val="bg1"/>
                </a:solidFill>
              </a:rPr>
              <a:t> Unit C        </a:t>
            </a:r>
          </a:p>
          <a:p>
            <a:pPr marL="174625" indent="-4763">
              <a:lnSpc>
                <a:spcPct val="100000"/>
              </a:lnSpc>
            </a:pPr>
            <a:r>
              <a:rPr lang="en-US" sz="1400" baseline="0" dirty="0">
                <a:solidFill>
                  <a:schemeClr val="bg1"/>
                </a:solidFill>
              </a:rPr>
              <a:t>Berkeley CA </a:t>
            </a:r>
            <a:r>
              <a:rPr lang="en-US" sz="1200" baseline="0" dirty="0">
                <a:solidFill>
                  <a:schemeClr val="bg1"/>
                </a:solidFill>
              </a:rPr>
              <a:t>94710</a:t>
            </a:r>
            <a:br>
              <a:rPr lang="en-US" sz="1400" baseline="0" dirty="0">
                <a:solidFill>
                  <a:schemeClr val="bg1"/>
                </a:solidFill>
              </a:rPr>
            </a:br>
            <a:r>
              <a:rPr lang="en-US" sz="1400" b="1" baseline="0" dirty="0">
                <a:solidFill>
                  <a:srgbClr val="FFFF00"/>
                </a:solidFill>
              </a:rPr>
              <a:t>posterpresenter@gmail.com</a:t>
            </a:r>
            <a:endParaRPr lang="en-US" sz="1600" b="1" dirty="0">
              <a:solidFill>
                <a:srgbClr val="FFFF00"/>
              </a:solidFill>
            </a:endParaRPr>
          </a:p>
        </p:txBody>
      </p:sp>
      <p:sp>
        <p:nvSpPr>
          <p:cNvPr id="47" name="Text Box 14"/>
          <p:cNvSpPr txBox="1">
            <a:spLocks noChangeArrowheads="1"/>
          </p:cNvSpPr>
          <p:nvPr userDrawn="1"/>
        </p:nvSpPr>
        <p:spPr bwMode="auto">
          <a:xfrm>
            <a:off x="819153" y="16109014"/>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24003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2402681"/>
            <a:ext cx="43891200" cy="762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sp>
        <p:nvSpPr>
          <p:cNvPr id="10" name="Text Box 14"/>
          <p:cNvSpPr txBox="1">
            <a:spLocks noChangeArrowheads="1"/>
          </p:cNvSpPr>
          <p:nvPr/>
        </p:nvSpPr>
        <p:spPr bwMode="auto">
          <a:xfrm>
            <a:off x="819153" y="16109014"/>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74663" y="2767444"/>
            <a:ext cx="8278812" cy="13234555"/>
          </a:xfrm>
          <a:prstGeom prst="roundRect">
            <a:avLst>
              <a:gd name="adj" fmla="val 595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5" name="Rectangle 33"/>
          <p:cNvSpPr>
            <a:spLocks noChangeArrowheads="1"/>
          </p:cNvSpPr>
          <p:nvPr userDrawn="1"/>
        </p:nvSpPr>
        <p:spPr bwMode="auto">
          <a:xfrm>
            <a:off x="9141223" y="2767445"/>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8" name="Rectangle 33"/>
          <p:cNvSpPr>
            <a:spLocks noChangeArrowheads="1"/>
          </p:cNvSpPr>
          <p:nvPr userDrawn="1"/>
        </p:nvSpPr>
        <p:spPr bwMode="auto">
          <a:xfrm>
            <a:off x="35140901" y="2767444"/>
            <a:ext cx="8278812" cy="13234555"/>
          </a:xfrm>
          <a:prstGeom prst="roundRect">
            <a:avLst>
              <a:gd name="adj" fmla="val 595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9" name="Rectangle 33"/>
          <p:cNvSpPr>
            <a:spLocks noChangeArrowheads="1"/>
          </p:cNvSpPr>
          <p:nvPr userDrawn="1"/>
        </p:nvSpPr>
        <p:spPr bwMode="auto">
          <a:xfrm>
            <a:off x="17807783" y="2767445"/>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50" name="Rectangle 33"/>
          <p:cNvSpPr>
            <a:spLocks noChangeArrowheads="1"/>
          </p:cNvSpPr>
          <p:nvPr userDrawn="1"/>
        </p:nvSpPr>
        <p:spPr bwMode="auto">
          <a:xfrm>
            <a:off x="26474343" y="2767445"/>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54" name="Rectangle 33"/>
          <p:cNvSpPr>
            <a:spLocks noChangeArrowheads="1"/>
          </p:cNvSpPr>
          <p:nvPr userDrawn="1"/>
        </p:nvSpPr>
        <p:spPr bwMode="auto">
          <a:xfrm>
            <a:off x="9141222" y="9549962"/>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55" name="Rectangle 33"/>
          <p:cNvSpPr>
            <a:spLocks noChangeArrowheads="1"/>
          </p:cNvSpPr>
          <p:nvPr userDrawn="1"/>
        </p:nvSpPr>
        <p:spPr bwMode="auto">
          <a:xfrm>
            <a:off x="17807781" y="9549962"/>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56" name="Rectangle 33"/>
          <p:cNvSpPr>
            <a:spLocks noChangeArrowheads="1"/>
          </p:cNvSpPr>
          <p:nvPr userDrawn="1"/>
        </p:nvSpPr>
        <p:spPr bwMode="auto">
          <a:xfrm>
            <a:off x="26474340" y="9549962"/>
            <a:ext cx="8278812" cy="6452038"/>
          </a:xfrm>
          <a:prstGeom prst="roundRect">
            <a:avLst>
              <a:gd name="adj" fmla="val 767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grpSp>
        <p:nvGrpSpPr>
          <p:cNvPr id="68" name="Group 67"/>
          <p:cNvGrpSpPr>
            <a:grpSpLocks noChangeAspect="1"/>
          </p:cNvGrpSpPr>
          <p:nvPr userDrawn="1"/>
        </p:nvGrpSpPr>
        <p:grpSpPr>
          <a:xfrm>
            <a:off x="44169129" y="11217"/>
            <a:ext cx="6632760" cy="16447982"/>
            <a:chOff x="36782324" y="0"/>
            <a:chExt cx="11062139" cy="27432000"/>
          </a:xfrm>
        </p:grpSpPr>
        <p:sp>
          <p:nvSpPr>
            <p:cNvPr id="69" name="Rectangle 6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70" name="Picture 69"/>
            <p:cNvPicPr/>
            <p:nvPr userDrawn="1"/>
          </p:nvPicPr>
          <p:blipFill>
            <a:blip r:embed="rId3"/>
            <a:stretch>
              <a:fillRect/>
            </a:stretch>
          </p:blipFill>
          <p:spPr>
            <a:xfrm>
              <a:off x="39540164" y="3976767"/>
              <a:ext cx="5586150" cy="1716939"/>
            </a:xfrm>
            <a:prstGeom prst="rect">
              <a:avLst/>
            </a:prstGeom>
          </p:spPr>
        </p:pic>
        <p:pic>
          <p:nvPicPr>
            <p:cNvPr id="71" name="Picture 70"/>
            <p:cNvPicPr>
              <a:picLocks noChangeAspect="1"/>
            </p:cNvPicPr>
            <p:nvPr userDrawn="1"/>
          </p:nvPicPr>
          <p:blipFill>
            <a:blip r:embed="rId4"/>
            <a:stretch>
              <a:fillRect/>
            </a:stretch>
          </p:blipFill>
          <p:spPr>
            <a:xfrm>
              <a:off x="37296876" y="8347566"/>
              <a:ext cx="2969584" cy="1140240"/>
            </a:xfrm>
            <a:prstGeom prst="rect">
              <a:avLst/>
            </a:prstGeom>
            <a:ln>
              <a:noFill/>
            </a:ln>
          </p:spPr>
        </p:pic>
        <p:pic>
          <p:nvPicPr>
            <p:cNvPr id="72" name="Picture 71"/>
            <p:cNvPicPr/>
            <p:nvPr userDrawn="1"/>
          </p:nvPicPr>
          <p:blipFill>
            <a:blip r:embed="rId5"/>
            <a:stretch>
              <a:fillRect/>
            </a:stretch>
          </p:blipFill>
          <p:spPr>
            <a:xfrm>
              <a:off x="37524683" y="12604371"/>
              <a:ext cx="1482265" cy="825421"/>
            </a:xfrm>
            <a:prstGeom prst="rect">
              <a:avLst/>
            </a:prstGeom>
          </p:spPr>
        </p:pic>
        <p:grpSp>
          <p:nvGrpSpPr>
            <p:cNvPr id="73" name="Group 72"/>
            <p:cNvGrpSpPr/>
            <p:nvPr userDrawn="1"/>
          </p:nvGrpSpPr>
          <p:grpSpPr>
            <a:xfrm>
              <a:off x="37163426" y="23152352"/>
              <a:ext cx="10354213" cy="1052915"/>
              <a:chOff x="31687960" y="29635357"/>
              <a:chExt cx="9771399" cy="1090622"/>
            </a:xfrm>
          </p:grpSpPr>
          <p:sp>
            <p:nvSpPr>
              <p:cNvPr id="75" name="Rounded Rectangle 7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76" name="Picture 75" descr="http://t2.gstatic.com/images?q=tbn:ANd9GcR4APHC6TT9w54M2zn_pvCiBxUNcspYPoVxirLRphBoJabfSvu7zw">
                <a:hlinkClick r:id="rId6"/>
              </p:cNvPr>
              <p:cNvPicPr>
                <a:picLocks noChangeAspect="1" noChangeArrowheads="1"/>
              </p:cNvPicPr>
              <p:nvPr userDrawn="1"/>
            </p:nvPicPr>
            <p:blipFill>
              <a:blip r:embed="rId7" cstate="print"/>
              <a:srcRect/>
              <a:stretch>
                <a:fillRect/>
              </a:stretch>
            </p:blipFill>
            <p:spPr bwMode="auto">
              <a:xfrm>
                <a:off x="31813900" y="29733687"/>
                <a:ext cx="914401" cy="914399"/>
              </a:xfrm>
              <a:prstGeom prst="rect">
                <a:avLst/>
              </a:prstGeom>
              <a:noFill/>
              <a:ln>
                <a:noFill/>
              </a:ln>
            </p:spPr>
          </p:pic>
          <p:sp>
            <p:nvSpPr>
              <p:cNvPr id="77"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6886463" y="2"/>
            <a:ext cx="6608534" cy="16459197"/>
            <a:chOff x="-11220550" y="-1"/>
            <a:chExt cx="11014226" cy="27432000"/>
          </a:xfrm>
        </p:grpSpPr>
        <p:sp>
          <p:nvSpPr>
            <p:cNvPr id="45" name="Rectangle 44"/>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36”x96”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6" name="Straight Connector 45"/>
            <p:cNvCxnSpPr/>
            <p:nvPr userDrawn="1"/>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8"/>
            <a:stretch>
              <a:fillRect/>
            </a:stretch>
          </p:blipFill>
          <p:spPr>
            <a:xfrm>
              <a:off x="-10736023" y="7928687"/>
              <a:ext cx="1597665" cy="1001614"/>
            </a:xfrm>
            <a:prstGeom prst="rect">
              <a:avLst/>
            </a:prstGeom>
          </p:spPr>
        </p:pic>
        <p:pic>
          <p:nvPicPr>
            <p:cNvPr id="51" name="Picture 50"/>
            <p:cNvPicPr>
              <a:picLocks noChangeAspect="1"/>
            </p:cNvPicPr>
            <p:nvPr userDrawn="1"/>
          </p:nvPicPr>
          <p:blipFill>
            <a:blip r:embed="rId9"/>
            <a:stretch>
              <a:fillRect/>
            </a:stretch>
          </p:blipFill>
          <p:spPr>
            <a:xfrm>
              <a:off x="-10736023" y="12354606"/>
              <a:ext cx="9986807" cy="877997"/>
            </a:xfrm>
            <a:prstGeom prst="rect">
              <a:avLst/>
            </a:prstGeom>
          </p:spPr>
        </p:pic>
        <p:grpSp>
          <p:nvGrpSpPr>
            <p:cNvPr id="52" name="Group 51"/>
            <p:cNvGrpSpPr/>
            <p:nvPr userDrawn="1"/>
          </p:nvGrpSpPr>
          <p:grpSpPr>
            <a:xfrm>
              <a:off x="-9844889" y="19920591"/>
              <a:ext cx="7631078" cy="1987421"/>
              <a:chOff x="-4516464" y="11354920"/>
              <a:chExt cx="3516822" cy="1095725"/>
            </a:xfrm>
          </p:grpSpPr>
          <p:grpSp>
            <p:nvGrpSpPr>
              <p:cNvPr id="83" name="Group 82"/>
              <p:cNvGrpSpPr/>
              <p:nvPr userDrawn="1"/>
            </p:nvGrpSpPr>
            <p:grpSpPr>
              <a:xfrm>
                <a:off x="-2783494" y="11354967"/>
                <a:ext cx="624373" cy="894738"/>
                <a:chOff x="-3958698" y="11538812"/>
                <a:chExt cx="779266" cy="1282149"/>
              </a:xfrm>
            </p:grpSpPr>
            <p:pic>
              <p:nvPicPr>
                <p:cNvPr id="89" name="Picture 88"/>
                <p:cNvPicPr>
                  <a:picLocks noChangeAspect="1"/>
                </p:cNvPicPr>
                <p:nvPr userDrawn="1"/>
              </p:nvPicPr>
              <p:blipFill>
                <a:blip r:embed="rId10"/>
                <a:stretch>
                  <a:fillRect/>
                </a:stretch>
              </p:blipFill>
              <p:spPr>
                <a:xfrm>
                  <a:off x="-3948160" y="11538812"/>
                  <a:ext cx="768728" cy="1090753"/>
                </a:xfrm>
                <a:prstGeom prst="rect">
                  <a:avLst/>
                </a:prstGeom>
              </p:spPr>
            </p:pic>
            <p:sp>
              <p:nvSpPr>
                <p:cNvPr id="90"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84" name="Group 83"/>
              <p:cNvGrpSpPr/>
              <p:nvPr userDrawn="1"/>
            </p:nvGrpSpPr>
            <p:grpSpPr>
              <a:xfrm>
                <a:off x="-2033159" y="11354920"/>
                <a:ext cx="1033517" cy="907668"/>
                <a:chOff x="-2921738" y="11604219"/>
                <a:chExt cx="1420279" cy="1247338"/>
              </a:xfrm>
            </p:grpSpPr>
            <p:pic>
              <p:nvPicPr>
                <p:cNvPr id="87" name="Picture 86"/>
                <p:cNvPicPr>
                  <a:picLocks noChangeAspect="1"/>
                </p:cNvPicPr>
                <p:nvPr userDrawn="1"/>
              </p:nvPicPr>
              <p:blipFill>
                <a:blip r:embed="rId10"/>
                <a:stretch>
                  <a:fillRect/>
                </a:stretch>
              </p:blipFill>
              <p:spPr>
                <a:xfrm>
                  <a:off x="-2921738" y="11604219"/>
                  <a:ext cx="1420279" cy="1029695"/>
                </a:xfrm>
                <a:prstGeom prst="rect">
                  <a:avLst/>
                </a:prstGeom>
              </p:spPr>
            </p:pic>
            <p:sp>
              <p:nvSpPr>
                <p:cNvPr id="88"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85" name="Picture 84"/>
              <p:cNvPicPr>
                <a:picLocks noChangeAspect="1"/>
              </p:cNvPicPr>
              <p:nvPr userDrawn="1"/>
            </p:nvPicPr>
            <p:blipFill>
              <a:blip r:embed="rId11"/>
              <a:stretch>
                <a:fillRect/>
              </a:stretch>
            </p:blipFill>
            <p:spPr>
              <a:xfrm>
                <a:off x="-4516464" y="11354941"/>
                <a:ext cx="1098742" cy="847761"/>
              </a:xfrm>
              <a:prstGeom prst="rect">
                <a:avLst/>
              </a:prstGeom>
            </p:spPr>
          </p:pic>
          <p:sp>
            <p:nvSpPr>
              <p:cNvPr id="86" name="TextBox 52"/>
              <p:cNvSpPr txBox="1"/>
              <p:nvPr userDrawn="1"/>
            </p:nvSpPr>
            <p:spPr>
              <a:xfrm>
                <a:off x="-4471893" y="122526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78" name="Group 77"/>
            <p:cNvGrpSpPr/>
            <p:nvPr userDrawn="1"/>
          </p:nvGrpSpPr>
          <p:grpSpPr>
            <a:xfrm>
              <a:off x="-10181357" y="24207460"/>
              <a:ext cx="7832477" cy="2027097"/>
              <a:chOff x="-4693251" y="13693523"/>
              <a:chExt cx="3609638" cy="1117601"/>
            </a:xfrm>
          </p:grpSpPr>
          <p:pic>
            <p:nvPicPr>
              <p:cNvPr id="79" name="Picture 78"/>
              <p:cNvPicPr/>
              <p:nvPr userDrawn="1"/>
            </p:nvPicPr>
            <p:blipFill>
              <a:blip r:embed="rId12"/>
              <a:stretch>
                <a:fillRect/>
              </a:stretch>
            </p:blipFill>
            <p:spPr>
              <a:xfrm>
                <a:off x="-4444891" y="13843563"/>
                <a:ext cx="1512652" cy="772700"/>
              </a:xfrm>
              <a:prstGeom prst="rect">
                <a:avLst/>
              </a:prstGeom>
            </p:spPr>
          </p:pic>
          <p:pic>
            <p:nvPicPr>
              <p:cNvPr id="80" name="Picture 79"/>
              <p:cNvPicPr/>
              <p:nvPr userDrawn="1"/>
            </p:nvPicPr>
            <p:blipFill>
              <a:blip r:embed="rId13"/>
              <a:stretch>
                <a:fillRect/>
              </a:stretch>
            </p:blipFill>
            <p:spPr>
              <a:xfrm>
                <a:off x="-2862054" y="13843563"/>
                <a:ext cx="1512652" cy="772700"/>
              </a:xfrm>
              <a:prstGeom prst="rect">
                <a:avLst/>
              </a:prstGeom>
            </p:spPr>
          </p:pic>
          <p:sp>
            <p:nvSpPr>
              <p:cNvPr id="81" name="TextBox 47"/>
              <p:cNvSpPr txBox="1"/>
              <p:nvPr userDrawn="1"/>
            </p:nvSpPr>
            <p:spPr>
              <a:xfrm rot="16200000">
                <a:off x="-5187042" y="14187314"/>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82" name="TextBox 48"/>
              <p:cNvSpPr txBox="1"/>
              <p:nvPr userDrawn="1"/>
            </p:nvSpPr>
            <p:spPr>
              <a:xfrm rot="16200000">
                <a:off x="-1713334" y="1418140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sp>
        <p:nvSpPr>
          <p:cNvPr id="42" name="TextBox 41"/>
          <p:cNvSpPr txBox="1"/>
          <p:nvPr userDrawn="1"/>
        </p:nvSpPr>
        <p:spPr>
          <a:xfrm>
            <a:off x="44397634" y="14841189"/>
            <a:ext cx="3127175" cy="958492"/>
          </a:xfrm>
          <a:prstGeom prst="rect">
            <a:avLst/>
          </a:prstGeom>
          <a:noFill/>
        </p:spPr>
        <p:txBody>
          <a:bodyPr wrap="square" lIns="65304" tIns="32651" rIns="65304" bIns="32651" rtlCol="0">
            <a:spAutoFit/>
          </a:bodyPr>
          <a:lstStyle/>
          <a:p>
            <a:pPr marL="174625" indent="-174625">
              <a:lnSpc>
                <a:spcPct val="100000"/>
              </a:lnSpc>
            </a:pPr>
            <a:r>
              <a:rPr lang="en-US" sz="1600" dirty="0">
                <a:solidFill>
                  <a:schemeClr val="bg1"/>
                </a:solidFill>
              </a:rPr>
              <a:t>©2015</a:t>
            </a:r>
            <a:r>
              <a:rPr lang="en-US" sz="1600" baseline="0" dirty="0">
                <a:solidFill>
                  <a:schemeClr val="bg1"/>
                </a:solidFill>
              </a:rPr>
              <a:t> </a:t>
            </a:r>
            <a:r>
              <a:rPr lang="en-US" sz="1600" dirty="0">
                <a:solidFill>
                  <a:schemeClr val="bg1"/>
                </a:solidFill>
              </a:rPr>
              <a:t>PosterPresentations.com</a:t>
            </a:r>
            <a:br>
              <a:rPr lang="en-US" sz="1600" dirty="0">
                <a:solidFill>
                  <a:schemeClr val="bg1"/>
                </a:solidFill>
              </a:rPr>
            </a:br>
            <a:r>
              <a:rPr lang="en-US" sz="1400" dirty="0">
                <a:solidFill>
                  <a:schemeClr val="bg1"/>
                </a:solidFill>
              </a:rPr>
              <a:t>2117 Fourth Street ,</a:t>
            </a:r>
            <a:r>
              <a:rPr lang="en-US" sz="1400" baseline="0" dirty="0">
                <a:solidFill>
                  <a:schemeClr val="bg1"/>
                </a:solidFill>
              </a:rPr>
              <a:t> Unit C        </a:t>
            </a:r>
          </a:p>
          <a:p>
            <a:pPr marL="174625" indent="-4763">
              <a:lnSpc>
                <a:spcPct val="100000"/>
              </a:lnSpc>
            </a:pPr>
            <a:r>
              <a:rPr lang="en-US" sz="1400" baseline="0" dirty="0">
                <a:solidFill>
                  <a:schemeClr val="bg1"/>
                </a:solidFill>
              </a:rPr>
              <a:t>Berkeley CA </a:t>
            </a:r>
            <a:r>
              <a:rPr lang="en-US" sz="1200" baseline="0" dirty="0">
                <a:solidFill>
                  <a:schemeClr val="bg1"/>
                </a:solidFill>
              </a:rPr>
              <a:t>94710</a:t>
            </a:r>
            <a:br>
              <a:rPr lang="en-US" sz="1400" baseline="0" dirty="0">
                <a:solidFill>
                  <a:schemeClr val="bg1"/>
                </a:solidFill>
              </a:rPr>
            </a:br>
            <a:r>
              <a:rPr lang="en-US" sz="1400" b="1" baseline="0" dirty="0">
                <a:solidFill>
                  <a:srgbClr val="FFFF00"/>
                </a:solidFill>
              </a:rPr>
              <a:t>posterpresenter@gmail.com</a:t>
            </a:r>
            <a:endParaRPr lang="en-US" sz="16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18" Type="http://schemas.openxmlformats.org/officeDocument/2006/relationships/hyperlink" Target="http://docs.opencv.org/3.0-beta/doc/py_tutorials/py_tutorials.html" TargetMode="External"/><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image" Target="../media/image20.jpg"/><Relationship Id="rId17" Type="http://schemas.openxmlformats.org/officeDocument/2006/relationships/hyperlink" Target="http://norvig.com/sudoku.html" TargetMode="External"/><Relationship Id="rId2" Type="http://schemas.openxmlformats.org/officeDocument/2006/relationships/notesSlide" Target="../notesSlides/notesSlide1.xml"/><Relationship Id="rId16" Type="http://schemas.openxmlformats.org/officeDocument/2006/relationships/hyperlink" Target="http://en.wikipedia.org/wiki/Sudoku" TargetMode="Externa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jpg"/><Relationship Id="rId5" Type="http://schemas.openxmlformats.org/officeDocument/2006/relationships/image" Target="../media/image13.jpg"/><Relationship Id="rId15" Type="http://schemas.openxmlformats.org/officeDocument/2006/relationships/hyperlink" Target="https://en.wikipedia.org/wiki/Sudoku_solving_algorithms" TargetMode="External"/><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 Placeholder 174"/>
          <p:cNvSpPr>
            <a:spLocks noGrp="1"/>
          </p:cNvSpPr>
          <p:nvPr>
            <p:ph type="body" sz="quarter" idx="10"/>
          </p:nvPr>
        </p:nvSpPr>
        <p:spPr>
          <a:xfrm>
            <a:off x="494506" y="7621582"/>
            <a:ext cx="8251279" cy="1957459"/>
          </a:xfrm>
        </p:spPr>
        <p:txBody>
          <a:bodyPr/>
          <a:lstStyle/>
          <a:p>
            <a:r>
              <a:rPr lang="en-US" sz="1800" dirty="0" err="1">
                <a:latin typeface="Arial" panose="020B0604020202020204" pitchFamily="34" charset="0"/>
                <a:cs typeface="Arial" panose="020B0604020202020204" pitchFamily="34" charset="0"/>
              </a:rPr>
              <a:t>Implementacija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problema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predstavlja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metod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koji</a:t>
            </a:r>
            <a:r>
              <a:rPr lang="en-US" sz="1800" dirty="0">
                <a:latin typeface="Arial" panose="020B0604020202020204" pitchFamily="34" charset="0"/>
                <a:cs typeface="Arial" panose="020B0604020202020204" pitchFamily="34" charset="0"/>
              </a:rPr>
              <a:t> </a:t>
            </a:r>
            <a:r>
              <a:rPr lang="sr-Latn-RS" sz="1800" dirty="0">
                <a:latin typeface="Arial" panose="020B0604020202020204" pitchFamily="34" charset="0"/>
                <a:cs typeface="Arial" panose="020B0604020202020204" pitchFamily="34" charset="0"/>
              </a:rPr>
              <a:t>će detektovati Sudoku puzzlu na osnovu slike uslikane sa web kamerom ili već postojeće i prepoznati brojeve sa puzzle. Na osnovu prepoznetih brojeve program treba da vrati rešenje Sudoku puzzle.</a:t>
            </a:r>
          </a:p>
          <a:p>
            <a:endParaRPr lang="sr-Latn-RS" sz="1800" dirty="0">
              <a:latin typeface="Arial" panose="020B0604020202020204" pitchFamily="34" charset="0"/>
              <a:cs typeface="Arial" panose="020B0604020202020204" pitchFamily="34" charset="0"/>
            </a:endParaRPr>
          </a:p>
          <a:p>
            <a:r>
              <a:rPr lang="sr-Latn-R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Koraci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implementaciji</a:t>
            </a:r>
            <a:r>
              <a:rPr lang="en-US" sz="1800" dirty="0">
                <a:latin typeface="Arial" panose="020B0604020202020204" pitchFamily="34" charset="0"/>
                <a:cs typeface="Arial" panose="020B0604020202020204" pitchFamily="34" charset="0"/>
              </a:rPr>
              <a:t>: </a:t>
            </a:r>
            <a:endParaRPr lang="en-US" sz="1800" dirty="0"/>
          </a:p>
        </p:txBody>
      </p:sp>
      <p:sp>
        <p:nvSpPr>
          <p:cNvPr id="176" name="Text Placeholder 175"/>
          <p:cNvSpPr>
            <a:spLocks noGrp="1"/>
          </p:cNvSpPr>
          <p:nvPr>
            <p:ph type="body" sz="quarter" idx="11"/>
          </p:nvPr>
        </p:nvSpPr>
        <p:spPr>
          <a:xfrm>
            <a:off x="474664" y="2633330"/>
            <a:ext cx="8290965" cy="727254"/>
          </a:xfrm>
        </p:spPr>
        <p:style>
          <a:lnRef idx="1">
            <a:schemeClr val="accent5"/>
          </a:lnRef>
          <a:fillRef idx="3">
            <a:schemeClr val="accent5"/>
          </a:fillRef>
          <a:effectRef idx="2">
            <a:schemeClr val="accent5"/>
          </a:effectRef>
          <a:fontRef idx="minor">
            <a:schemeClr val="lt1"/>
          </a:fontRef>
        </p:style>
        <p:txBody>
          <a:bodyPr/>
          <a:lstStyle/>
          <a:p>
            <a:r>
              <a:rPr lang="sr-Latn-RS" sz="2400" dirty="0"/>
              <a:t>UVOD</a:t>
            </a:r>
            <a:endParaRPr lang="en-US" sz="2400" dirty="0"/>
          </a:p>
        </p:txBody>
      </p:sp>
      <p:sp>
        <p:nvSpPr>
          <p:cNvPr id="179" name="Text Placeholder 178"/>
          <p:cNvSpPr>
            <a:spLocks noGrp="1"/>
          </p:cNvSpPr>
          <p:nvPr>
            <p:ph type="body" sz="quarter" idx="20"/>
          </p:nvPr>
        </p:nvSpPr>
        <p:spPr>
          <a:xfrm>
            <a:off x="9138491" y="2633330"/>
            <a:ext cx="8269287" cy="760873"/>
          </a:xfrm>
        </p:spPr>
        <p:style>
          <a:lnRef idx="1">
            <a:schemeClr val="accent5"/>
          </a:lnRef>
          <a:fillRef idx="3">
            <a:schemeClr val="accent5"/>
          </a:fillRef>
          <a:effectRef idx="2">
            <a:schemeClr val="accent5"/>
          </a:effectRef>
          <a:fontRef idx="minor">
            <a:schemeClr val="lt1"/>
          </a:fontRef>
        </p:style>
        <p:txBody>
          <a:bodyPr/>
          <a:lstStyle/>
          <a:p>
            <a:r>
              <a:rPr lang="sr-Latn-RS" sz="2400" dirty="0"/>
              <a:t>PREZENTACIJA PROBLEMA</a:t>
            </a:r>
            <a:endParaRPr lang="en-US" sz="2400" dirty="0"/>
          </a:p>
        </p:txBody>
      </p:sp>
      <p:sp>
        <p:nvSpPr>
          <p:cNvPr id="181" name="Text Placeholder 180"/>
          <p:cNvSpPr>
            <a:spLocks noGrp="1"/>
          </p:cNvSpPr>
          <p:nvPr>
            <p:ph type="body" sz="quarter" idx="22"/>
          </p:nvPr>
        </p:nvSpPr>
        <p:spPr>
          <a:xfrm>
            <a:off x="454820" y="6959709"/>
            <a:ext cx="8330202" cy="698102"/>
          </a:xfrm>
        </p:spPr>
        <p:style>
          <a:lnRef idx="1">
            <a:schemeClr val="accent5"/>
          </a:lnRef>
          <a:fillRef idx="3">
            <a:schemeClr val="accent5"/>
          </a:fillRef>
          <a:effectRef idx="2">
            <a:schemeClr val="accent5"/>
          </a:effectRef>
          <a:fontRef idx="minor">
            <a:schemeClr val="lt1"/>
          </a:fontRef>
        </p:style>
        <p:txBody>
          <a:bodyPr/>
          <a:lstStyle/>
          <a:p>
            <a:endParaRPr lang="sr-Latn-RS" sz="2400" dirty="0"/>
          </a:p>
          <a:p>
            <a:r>
              <a:rPr lang="sr-Latn-RS" sz="2400" dirty="0"/>
              <a:t>IMPLEMENTACIJA PROBLEMA</a:t>
            </a:r>
            <a:endParaRPr lang="en-US" sz="2400" dirty="0"/>
          </a:p>
          <a:p>
            <a:endParaRPr lang="en-US" sz="2400" dirty="0"/>
          </a:p>
        </p:txBody>
      </p:sp>
      <p:sp>
        <p:nvSpPr>
          <p:cNvPr id="182" name="Text Placeholder 181"/>
          <p:cNvSpPr>
            <a:spLocks noGrp="1"/>
          </p:cNvSpPr>
          <p:nvPr>
            <p:ph type="body" sz="quarter" idx="23"/>
          </p:nvPr>
        </p:nvSpPr>
        <p:spPr>
          <a:xfrm>
            <a:off x="9132852" y="3394203"/>
            <a:ext cx="8274926" cy="461665"/>
          </a:xfrm>
        </p:spPr>
        <p:txBody>
          <a:bodyPr/>
          <a:lstStyle/>
          <a:p>
            <a:r>
              <a:rPr lang="sr-Latn-RS" sz="1800" b="1" u="sng" dirty="0"/>
              <a:t>1. Učitavanje slike</a:t>
            </a:r>
            <a:endParaRPr lang="en-US" sz="1800" b="1" u="sng" dirty="0"/>
          </a:p>
        </p:txBody>
      </p:sp>
      <p:sp>
        <p:nvSpPr>
          <p:cNvPr id="183" name="Text Placeholder 182"/>
          <p:cNvSpPr>
            <a:spLocks noGrp="1"/>
          </p:cNvSpPr>
          <p:nvPr>
            <p:ph type="body" sz="quarter" idx="24"/>
          </p:nvPr>
        </p:nvSpPr>
        <p:spPr>
          <a:xfrm>
            <a:off x="21691399" y="13402205"/>
            <a:ext cx="3505199" cy="373722"/>
          </a:xfrm>
        </p:spPr>
        <p:txBody>
          <a:bodyPr/>
          <a:lstStyle/>
          <a:p>
            <a:r>
              <a:rPr lang="en-US" sz="1400" b="0" u="none" dirty="0" err="1">
                <a:latin typeface="Arial" panose="020B0604020202020204" pitchFamily="34" charset="0"/>
                <a:cs typeface="Arial" panose="020B0604020202020204" pitchFamily="34" charset="0"/>
              </a:rPr>
              <a:t>Priemer</a:t>
            </a:r>
            <a:r>
              <a:rPr lang="en-US" sz="1400" b="0" u="none" dirty="0">
                <a:latin typeface="Arial" panose="020B0604020202020204" pitchFamily="34" charset="0"/>
                <a:cs typeface="Arial" panose="020B0604020202020204" pitchFamily="34" charset="0"/>
              </a:rPr>
              <a:t> </a:t>
            </a:r>
            <a:r>
              <a:rPr lang="en-US" sz="1400" b="0" u="none" dirty="0" err="1">
                <a:latin typeface="Arial" panose="020B0604020202020204" pitchFamily="34" charset="0"/>
                <a:cs typeface="Arial" panose="020B0604020202020204" pitchFamily="34" charset="0"/>
              </a:rPr>
              <a:t>jedne</a:t>
            </a:r>
            <a:r>
              <a:rPr lang="en-US" sz="1400" b="0" u="none" dirty="0">
                <a:latin typeface="Arial" panose="020B0604020202020204" pitchFamily="34" charset="0"/>
                <a:cs typeface="Arial" panose="020B0604020202020204" pitchFamily="34" charset="0"/>
              </a:rPr>
              <a:t> od </a:t>
            </a:r>
            <a:r>
              <a:rPr lang="en-US" sz="1400" b="0" u="none" dirty="0" err="1">
                <a:latin typeface="Arial" panose="020B0604020202020204" pitchFamily="34" charset="0"/>
                <a:cs typeface="Arial" panose="020B0604020202020204" pitchFamily="34" charset="0"/>
              </a:rPr>
              <a:t>slika</a:t>
            </a:r>
            <a:r>
              <a:rPr lang="en-US" sz="1400" b="0" u="none" dirty="0">
                <a:latin typeface="Arial" panose="020B0604020202020204" pitchFamily="34" charset="0"/>
                <a:cs typeface="Arial" panose="020B0604020202020204" pitchFamily="34" charset="0"/>
              </a:rPr>
              <a:t> </a:t>
            </a:r>
            <a:r>
              <a:rPr lang="en-US" sz="1400" b="0" u="none" dirty="0" err="1">
                <a:latin typeface="Arial" panose="020B0604020202020204" pitchFamily="34" charset="0"/>
                <a:cs typeface="Arial" panose="020B0604020202020204" pitchFamily="34" charset="0"/>
              </a:rPr>
              <a:t>iz</a:t>
            </a:r>
            <a:r>
              <a:rPr lang="en-US" sz="1400" b="0" u="none" dirty="0">
                <a:latin typeface="Arial" panose="020B0604020202020204" pitchFamily="34" charset="0"/>
                <a:cs typeface="Arial" panose="020B0604020202020204" pitchFamily="34" charset="0"/>
              </a:rPr>
              <a:t> dataset-a</a:t>
            </a:r>
          </a:p>
        </p:txBody>
      </p:sp>
      <p:sp>
        <p:nvSpPr>
          <p:cNvPr id="185" name="Text Placeholder 184"/>
          <p:cNvSpPr>
            <a:spLocks noGrp="1"/>
          </p:cNvSpPr>
          <p:nvPr>
            <p:ph type="body" sz="quarter" idx="26"/>
          </p:nvPr>
        </p:nvSpPr>
        <p:spPr>
          <a:xfrm>
            <a:off x="35106905" y="2898919"/>
            <a:ext cx="8272463" cy="461665"/>
          </a:xfrm>
        </p:spPr>
        <p:txBody>
          <a:bodyPr/>
          <a:lstStyle/>
          <a:p>
            <a:r>
              <a:rPr lang="sr-Latn-RS" sz="1800" b="1" u="sng" dirty="0"/>
              <a:t>7. Prikaz rezultata</a:t>
            </a:r>
            <a:endParaRPr lang="en-US" sz="1800" b="1" u="sng" dirty="0"/>
          </a:p>
        </p:txBody>
      </p:sp>
      <p:sp>
        <p:nvSpPr>
          <p:cNvPr id="186" name="Text Placeholder 185"/>
          <p:cNvSpPr>
            <a:spLocks noGrp="1"/>
          </p:cNvSpPr>
          <p:nvPr>
            <p:ph type="body" sz="quarter" idx="27"/>
          </p:nvPr>
        </p:nvSpPr>
        <p:spPr>
          <a:xfrm>
            <a:off x="35106908" y="8127326"/>
            <a:ext cx="8272463" cy="690664"/>
          </a:xfrm>
        </p:spPr>
        <p:style>
          <a:lnRef idx="1">
            <a:schemeClr val="accent5"/>
          </a:lnRef>
          <a:fillRef idx="3">
            <a:schemeClr val="accent5"/>
          </a:fillRef>
          <a:effectRef idx="2">
            <a:schemeClr val="accent5"/>
          </a:effectRef>
          <a:fontRef idx="minor">
            <a:schemeClr val="lt1"/>
          </a:fontRef>
        </p:style>
        <p:txBody>
          <a:bodyPr/>
          <a:lstStyle/>
          <a:p>
            <a:r>
              <a:rPr lang="en-US" sz="2400" dirty="0"/>
              <a:t>ZAKLJU</a:t>
            </a:r>
            <a:r>
              <a:rPr lang="sr-Latn-RS" sz="2400" dirty="0"/>
              <a:t>ČAK</a:t>
            </a:r>
            <a:endParaRPr lang="en-US" sz="2400" dirty="0"/>
          </a:p>
        </p:txBody>
      </p:sp>
      <p:sp>
        <p:nvSpPr>
          <p:cNvPr id="187" name="Text Placeholder 186"/>
          <p:cNvSpPr>
            <a:spLocks noGrp="1"/>
          </p:cNvSpPr>
          <p:nvPr>
            <p:ph type="body" sz="quarter" idx="28"/>
          </p:nvPr>
        </p:nvSpPr>
        <p:spPr>
          <a:xfrm>
            <a:off x="35106905" y="6959709"/>
            <a:ext cx="8272462" cy="1126462"/>
          </a:xfrm>
        </p:spPr>
        <p:txBody>
          <a:bodyPr/>
          <a:lstStyle/>
          <a:p>
            <a:r>
              <a:rPr lang="sr-Latn-RS" sz="1800" dirty="0">
                <a:latin typeface="Arial" panose="020B0604020202020204" pitchFamily="34" charset="0"/>
                <a:cs typeface="Arial" panose="020B0604020202020204" pitchFamily="34" charset="0"/>
              </a:rPr>
              <a:t>Rešenje programa sadrži</a:t>
            </a:r>
            <a:r>
              <a:rPr lang="en-US" sz="1800" dirty="0">
                <a:latin typeface="Arial" panose="020B0604020202020204" pitchFamily="34" charset="0"/>
                <a:cs typeface="Arial" panose="020B0604020202020204" pitchFamily="34" charset="0"/>
              </a:rPr>
              <a:t>:</a:t>
            </a:r>
          </a:p>
          <a:p>
            <a:pPr marL="285750" indent="-285750">
              <a:buFontTx/>
              <a:buChar char="-"/>
            </a:pPr>
            <a:r>
              <a:rPr lang="en-US" sz="1800" dirty="0">
                <a:latin typeface="Arial" panose="020B0604020202020204" pitchFamily="34" charset="0"/>
                <a:cs typeface="Arial" panose="020B0604020202020204" pitchFamily="34" charset="0"/>
              </a:rPr>
              <a:t>P</a:t>
            </a:r>
            <a:r>
              <a:rPr lang="sr-Latn-RS" sz="1800" dirty="0">
                <a:latin typeface="Arial" panose="020B0604020202020204" pitchFamily="34" charset="0"/>
                <a:cs typeface="Arial" panose="020B0604020202020204" pitchFamily="34" charset="0"/>
              </a:rPr>
              <a:t>rikaz potrebng broja koraka za rešavanje puzz</a:t>
            </a:r>
            <a:r>
              <a:rPr lang="en-US" sz="1800" dirty="0">
                <a:latin typeface="Arial" panose="020B0604020202020204" pitchFamily="34" charset="0"/>
                <a:cs typeface="Arial" panose="020B0604020202020204" pitchFamily="34" charset="0"/>
              </a:rPr>
              <a:t>le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p>
          <a:p>
            <a:pPr marL="285750" indent="-285750">
              <a:buFontTx/>
              <a:buChar char="-"/>
            </a:pPr>
            <a:r>
              <a:rPr lang="en-US" sz="1800" dirty="0" err="1">
                <a:latin typeface="Arial" panose="020B0604020202020204" pitchFamily="34" charset="0"/>
                <a:cs typeface="Arial" panose="020B0604020202020204" pitchFamily="34" charset="0"/>
              </a:rPr>
              <a:t>Veme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potrebno</a:t>
            </a:r>
            <a:r>
              <a:rPr lang="en-US" sz="1800" dirty="0">
                <a:latin typeface="Arial" panose="020B0604020202020204" pitchFamily="34" charset="0"/>
                <a:cs typeface="Arial" panose="020B0604020202020204" pitchFamily="34" charset="0"/>
              </a:rPr>
              <a:t> da program </a:t>
            </a:r>
            <a:r>
              <a:rPr lang="en-US" sz="1800" dirty="0" err="1">
                <a:latin typeface="Arial" panose="020B0604020202020204" pitchFamily="34" charset="0"/>
                <a:cs typeface="Arial" panose="020B0604020202020204" pitchFamily="34" charset="0"/>
              </a:rPr>
              <a:t>prepozna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brojeve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slike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prika</a:t>
            </a:r>
            <a:r>
              <a:rPr lang="sr-Latn-RS" sz="1800" dirty="0">
                <a:latin typeface="Arial" panose="020B0604020202020204" pitchFamily="34" charset="0"/>
                <a:cs typeface="Arial" panose="020B0604020202020204" pitchFamily="34" charset="0"/>
              </a:rPr>
              <a:t>že rešenje.</a:t>
            </a:r>
            <a:endParaRPr lang="en-US" sz="1800" dirty="0">
              <a:latin typeface="Arial" panose="020B0604020202020204" pitchFamily="34" charset="0"/>
              <a:cs typeface="Arial" panose="020B0604020202020204" pitchFamily="34" charset="0"/>
            </a:endParaRPr>
          </a:p>
        </p:txBody>
      </p:sp>
      <p:sp>
        <p:nvSpPr>
          <p:cNvPr id="188" name="Text Placeholder 187"/>
          <p:cNvSpPr>
            <a:spLocks noGrp="1"/>
          </p:cNvSpPr>
          <p:nvPr>
            <p:ph type="body" sz="quarter" idx="29"/>
          </p:nvPr>
        </p:nvSpPr>
        <p:spPr>
          <a:xfrm>
            <a:off x="35106906" y="12420224"/>
            <a:ext cx="8272462" cy="731819"/>
          </a:xfrm>
        </p:spPr>
        <p:style>
          <a:lnRef idx="1">
            <a:schemeClr val="accent5"/>
          </a:lnRef>
          <a:fillRef idx="3">
            <a:schemeClr val="accent5"/>
          </a:fillRef>
          <a:effectRef idx="2">
            <a:schemeClr val="accent5"/>
          </a:effectRef>
          <a:fontRef idx="minor">
            <a:schemeClr val="lt1"/>
          </a:fontRef>
        </p:style>
        <p:txBody>
          <a:bodyPr/>
          <a:lstStyle/>
          <a:p>
            <a:r>
              <a:rPr lang="sr-Latn-RS" sz="2400" dirty="0"/>
              <a:t>LITERATURA</a:t>
            </a:r>
            <a:endParaRPr lang="en-US" sz="2400" dirty="0"/>
          </a:p>
        </p:txBody>
      </p:sp>
      <p:sp>
        <p:nvSpPr>
          <p:cNvPr id="189" name="Text Placeholder 188"/>
          <p:cNvSpPr>
            <a:spLocks noGrp="1"/>
          </p:cNvSpPr>
          <p:nvPr>
            <p:ph type="body" sz="quarter" idx="30"/>
          </p:nvPr>
        </p:nvSpPr>
        <p:spPr>
          <a:xfrm>
            <a:off x="35106908" y="8802677"/>
            <a:ext cx="8272463" cy="3656386"/>
          </a:xfrm>
        </p:spPr>
        <p:txBody>
          <a:bodyPr/>
          <a:lstStyle/>
          <a:p>
            <a:r>
              <a:rPr lang="sr-Latn-RS" sz="1800" dirty="0">
                <a:latin typeface="Arial" panose="020B0604020202020204" pitchFamily="34" charset="0"/>
                <a:cs typeface="Arial" panose="020B0604020202020204" pitchFamily="34" charset="0"/>
              </a:rPr>
              <a:t>M</a:t>
            </a:r>
            <a:r>
              <a:rPr lang="en-US" sz="1800" dirty="0" err="1">
                <a:latin typeface="Arial" panose="020B0604020202020204" pitchFamily="34" charset="0"/>
                <a:cs typeface="Arial" panose="020B0604020202020204" pitchFamily="34" charset="0"/>
              </a:rPr>
              <a:t>etod</a:t>
            </a:r>
            <a:r>
              <a:rPr lang="en-US" sz="1800" dirty="0">
                <a:latin typeface="Arial" panose="020B0604020202020204" pitchFamily="34" charset="0"/>
                <a:cs typeface="Arial" panose="020B0604020202020204" pitchFamily="34" charset="0"/>
              </a:rPr>
              <a:t> </a:t>
            </a:r>
            <a:r>
              <a:rPr lang="sr-Latn-RS" sz="1800" dirty="0">
                <a:latin typeface="Arial" panose="020B0604020202020204" pitchFamily="34" charset="0"/>
                <a:cs typeface="Arial" panose="020B0604020202020204" pitchFamily="34" charset="0"/>
              </a:rPr>
              <a:t>prepoznavanja brojeva (pomoću </a:t>
            </a:r>
            <a:r>
              <a:rPr lang="sr-Latn-RS" sz="1800" b="1" dirty="0">
                <a:latin typeface="Arial" panose="020B0604020202020204" pitchFamily="34" charset="0"/>
                <a:cs typeface="Arial" panose="020B0604020202020204" pitchFamily="34" charset="0"/>
              </a:rPr>
              <a:t>kNN</a:t>
            </a:r>
            <a:r>
              <a:rPr lang="sr-Latn-RS" sz="1800" dirty="0">
                <a:latin typeface="Arial" panose="020B0604020202020204" pitchFamily="34" charset="0"/>
                <a:cs typeface="Arial" panose="020B0604020202020204" pitchFamily="34" charset="0"/>
              </a:rPr>
              <a:t>) na osnovu mog dataset-a </a:t>
            </a:r>
            <a:r>
              <a:rPr lang="en-US" sz="1800" dirty="0">
                <a:latin typeface="Arial" panose="020B0604020202020204" pitchFamily="34" charset="0"/>
                <a:cs typeface="Arial" panose="020B0604020202020204" pitchFamily="34" charset="0"/>
              </a:rPr>
              <a:t>se </a:t>
            </a:r>
            <a:r>
              <a:rPr lang="en-US" sz="1800" dirty="0" err="1">
                <a:latin typeface="Arial" panose="020B0604020202020204" pitchFamily="34" charset="0"/>
                <a:cs typeface="Arial" panose="020B0604020202020204" pitchFamily="34" charset="0"/>
              </a:rPr>
              <a:t>pokazao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uspe</a:t>
            </a:r>
            <a:r>
              <a:rPr lang="sr-Latn-RS" sz="1800" dirty="0">
                <a:latin typeface="Arial" panose="020B0604020202020204" pitchFamily="34" charset="0"/>
                <a:cs typeface="Arial" panose="020B0604020202020204" pitchFamily="34" charset="0"/>
              </a:rPr>
              <a:t>šnim, ostvarujući 91.77% tačnog prepoznavanja na testiranom skupu. Samo 3.13% polja su pogrešno prepoznati. </a:t>
            </a:r>
          </a:p>
          <a:p>
            <a:r>
              <a:rPr lang="en-US" sz="1800" dirty="0">
                <a:latin typeface="Arial" panose="020B0604020202020204" pitchFamily="34" charset="0"/>
                <a:cs typeface="Arial" panose="020B0604020202020204" pitchFamily="34" charset="0"/>
              </a:rPr>
              <a:t>Na </a:t>
            </a:r>
            <a:r>
              <a:rPr lang="en-US" sz="1800" dirty="0" err="1">
                <a:latin typeface="Arial" panose="020B0604020202020204" pitchFamily="34" charset="0"/>
                <a:cs typeface="Arial" panose="020B0604020202020204" pitchFamily="34" charset="0"/>
              </a:rPr>
              <a:t>osnovu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primene</a:t>
            </a:r>
            <a:r>
              <a:rPr lang="en-US" sz="1800" dirty="0">
                <a:latin typeface="Arial" panose="020B0604020202020204" pitchFamily="34" charset="0"/>
                <a:cs typeface="Arial" panose="020B0604020202020204" pitchFamily="34" charset="0"/>
              </a:rPr>
              <a:t> Backtracking</a:t>
            </a:r>
            <a:r>
              <a:rPr lang="sr-Latn-RS" sz="1800" dirty="0">
                <a:latin typeface="Arial" panose="020B0604020202020204" pitchFamily="34" charset="0"/>
                <a:cs typeface="Arial" panose="020B0604020202020204" pitchFamily="34" charset="0"/>
              </a:rPr>
              <a:t> algoritma </a:t>
            </a:r>
            <a:r>
              <a:rPr lang="en-US" sz="1800" dirty="0" err="1">
                <a:latin typeface="Arial" panose="020B0604020202020204" pitchFamily="34" charset="0"/>
                <a:cs typeface="Arial" panose="020B0604020202020204" pitchFamily="34" charset="0"/>
              </a:rPr>
              <a:t>mogu</a:t>
            </a:r>
            <a:r>
              <a:rPr lang="en-US" sz="1800" dirty="0">
                <a:latin typeface="Arial" panose="020B0604020202020204" pitchFamily="34" charset="0"/>
                <a:cs typeface="Arial" panose="020B0604020202020204" pitchFamily="34" charset="0"/>
              </a:rPr>
              <a:t> da </a:t>
            </a:r>
            <a:r>
              <a:rPr lang="en-US" sz="1800" dirty="0" err="1">
                <a:latin typeface="Arial" panose="020B0604020202020204" pitchFamily="34" charset="0"/>
                <a:cs typeface="Arial" panose="020B0604020202020204" pitchFamily="34" charset="0"/>
              </a:rPr>
              <a:t>zaklju</a:t>
            </a:r>
            <a:r>
              <a:rPr lang="sr-Latn-RS" sz="1800" dirty="0">
                <a:latin typeface="Arial" panose="020B0604020202020204" pitchFamily="34" charset="0"/>
                <a:cs typeface="Arial" panose="020B0604020202020204" pitchFamily="34" charset="0"/>
              </a:rPr>
              <a:t>čim da je backtracking algoritam koristan metod za rešavanje svih Sudoku puzzli i da garantuje da će pronaći barem jedno rešenje.</a:t>
            </a:r>
          </a:p>
          <a:p>
            <a:r>
              <a:rPr lang="sr-Latn-RS" sz="1800" dirty="0">
                <a:latin typeface="Arial" panose="020B0604020202020204" pitchFamily="34" charset="0"/>
                <a:cs typeface="Arial" panose="020B0604020202020204" pitchFamily="34" charset="0"/>
              </a:rPr>
              <a:t>Međutim kod ovog algoritma nivo teškoće nije od značaja za algoritam. Drugim rečima, algoritam proverava sva moguća rešenja slagalice dok validno rešenje ne bude pronađeno. Ovaj postupak može nekad da potraje.</a:t>
            </a:r>
          </a:p>
          <a:p>
            <a:r>
              <a:rPr lang="sr-Latn-RS" sz="1800" dirty="0">
                <a:latin typeface="Arial" panose="020B0604020202020204" pitchFamily="34" charset="0"/>
                <a:cs typeface="Arial" panose="020B0604020202020204" pitchFamily="34" charset="0"/>
              </a:rPr>
              <a:t>Kao što je već spomenuto, glavna prednost korišćenja ovog algoritam je sposobnost da reši sve zagonetke i rešenje je zagarantovano. </a:t>
            </a:r>
          </a:p>
          <a:p>
            <a:endParaRPr lang="en-US" dirty="0"/>
          </a:p>
        </p:txBody>
      </p:sp>
      <p:sp>
        <p:nvSpPr>
          <p:cNvPr id="190" name="Text Placeholder 189"/>
          <p:cNvSpPr>
            <a:spLocks noGrp="1"/>
          </p:cNvSpPr>
          <p:nvPr>
            <p:ph type="body" sz="quarter" idx="96"/>
          </p:nvPr>
        </p:nvSpPr>
        <p:spPr>
          <a:xfrm>
            <a:off x="4229101" y="9652482"/>
            <a:ext cx="4305300" cy="6604885"/>
          </a:xfrm>
        </p:spPr>
        <p:txBody>
          <a:bodyPr/>
          <a:lstStyle/>
          <a:p>
            <a:r>
              <a:rPr lang="sr-Latn-RS" b="1" dirty="0">
                <a:latin typeface="Arial" panose="020B0604020202020204" pitchFamily="34" charset="0"/>
                <a:cs typeface="Arial" panose="020B0604020202020204" pitchFamily="34" charset="0"/>
              </a:rPr>
              <a:t>1. Učitavanje slike</a:t>
            </a:r>
            <a:r>
              <a:rPr lang="en-US" dirty="0">
                <a:latin typeface="Arial" panose="020B0604020202020204" pitchFamily="34" charset="0"/>
                <a:cs typeface="Arial" panose="020B0604020202020204" pitchFamily="34" charset="0"/>
              </a:rPr>
              <a:t>: U</a:t>
            </a:r>
            <a:r>
              <a:rPr lang="sr-Latn-RS" dirty="0">
                <a:latin typeface="Arial" panose="020B0604020202020204" pitchFamily="34" charset="0"/>
                <a:cs typeface="Arial" panose="020B0604020202020204" pitchFamily="34" charset="0"/>
              </a:rPr>
              <a:t>čitavanje slike pomoću biblioteke OpenCV</a:t>
            </a:r>
          </a:p>
          <a:p>
            <a:endParaRPr lang="sr-Latn-RS"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2.  Pretprocesiranje slike</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Konvertovanje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iz</a:t>
            </a:r>
            <a:r>
              <a:rPr lang="en-US" dirty="0">
                <a:latin typeface="Arial" panose="020B0604020202020204" pitchFamily="34" charset="0"/>
                <a:cs typeface="Arial" panose="020B0604020202020204" pitchFamily="34" charset="0"/>
              </a:rPr>
              <a:t> RGM u “grayscale, </a:t>
            </a:r>
            <a:r>
              <a:rPr lang="sr-Latn-RS" dirty="0">
                <a:latin typeface="Arial" panose="020B0604020202020204" pitchFamily="34" charset="0"/>
                <a:cs typeface="Arial" panose="020B0604020202020204" pitchFamily="34" charset="0"/>
              </a:rPr>
              <a:t>čišćenje šumova  pomoću </a:t>
            </a:r>
            <a:r>
              <a:rPr lang="en-US" dirty="0">
                <a:latin typeface="Arial" panose="020B0604020202020204" pitchFamily="34" charset="0"/>
                <a:cs typeface="Arial" panose="020B0604020202020204" pitchFamily="34" charset="0"/>
              </a:rPr>
              <a:t>Gaussian </a:t>
            </a:r>
            <a:r>
              <a:rPr lang="en-US" dirty="0" err="1">
                <a:latin typeface="Arial" panose="020B0604020202020204" pitchFamily="34" charset="0"/>
                <a:cs typeface="Arial" panose="020B0604020202020204" pitchFamily="34" charset="0"/>
              </a:rPr>
              <a:t>blu</a:t>
            </a:r>
            <a:r>
              <a:rPr lang="sr-Latn-RS" dirty="0">
                <a:latin typeface="Arial" panose="020B0604020202020204" pitchFamily="34" charset="0"/>
                <a:cs typeface="Arial" panose="020B0604020202020204" pitchFamily="34" charset="0"/>
              </a:rPr>
              <a:t>r i pretvaranje u binarnu sliku, koristeći</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Adaptive </a:t>
            </a:r>
            <a:r>
              <a:rPr lang="en-US" dirty="0" err="1">
                <a:latin typeface="Arial" panose="020B0604020202020204" pitchFamily="34" charset="0"/>
                <a:cs typeface="Arial" panose="020B0604020202020204" pitchFamily="34" charset="0"/>
              </a:rPr>
              <a:t>threshol</a:t>
            </a:r>
            <a:r>
              <a:rPr lang="sr-Latn-RS" dirty="0">
                <a:latin typeface="Arial" panose="020B0604020202020204" pitchFamily="34" charset="0"/>
                <a:cs typeface="Arial" panose="020B0604020202020204" pitchFamily="34" charset="0"/>
              </a:rPr>
              <a:t>d.</a:t>
            </a:r>
          </a:p>
          <a:p>
            <a:endParaRPr lang="sr-Latn-RS"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3</a:t>
            </a:r>
            <a:r>
              <a:rPr lang="sr-Latn-RS" dirty="0">
                <a:latin typeface="Arial" panose="020B0604020202020204" pitchFamily="34" charset="0"/>
                <a:cs typeface="Arial" panose="020B0604020202020204" pitchFamily="34" charset="0"/>
              </a:rPr>
              <a:t>. </a:t>
            </a:r>
            <a:r>
              <a:rPr lang="sr-Latn-RS" b="1" dirty="0">
                <a:latin typeface="Arial" panose="020B0604020202020204" pitchFamily="34" charset="0"/>
                <a:cs typeface="Arial" panose="020B0604020202020204" pitchFamily="34" charset="0"/>
              </a:rPr>
              <a:t>Pronalaženje svih kontura sa slike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Prona</a:t>
            </a:r>
            <a:r>
              <a:rPr lang="sr-Latn-RS" dirty="0">
                <a:latin typeface="Arial" panose="020B0604020202020204" pitchFamily="34" charset="0"/>
                <a:cs typeface="Arial" panose="020B0604020202020204" pitchFamily="34" charset="0"/>
              </a:rPr>
              <a:t>laženje svih kontura pomoću findContours</a:t>
            </a:r>
            <a:r>
              <a:rPr lang="en-US" dirty="0">
                <a:latin typeface="Arial" panose="020B0604020202020204" pitchFamily="34" charset="0"/>
                <a:cs typeface="Arial" panose="020B0604020202020204" pitchFamily="34" charset="0"/>
              </a:rPr>
              <a:t>.</a:t>
            </a:r>
          </a:p>
          <a:p>
            <a:endParaRPr lang="sr-Latn-RS"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4</a:t>
            </a:r>
            <a:r>
              <a:rPr lang="sr-Latn-RS" dirty="0">
                <a:latin typeface="Arial" panose="020B0604020202020204" pitchFamily="34" charset="0"/>
                <a:cs typeface="Arial" panose="020B0604020202020204" pitchFamily="34" charset="0"/>
              </a:rPr>
              <a:t>. </a:t>
            </a:r>
            <a:r>
              <a:rPr lang="sr-Latn-RS" b="1" dirty="0">
                <a:latin typeface="Arial" panose="020B0604020202020204" pitchFamily="34" charset="0"/>
                <a:cs typeface="Arial" panose="020B0604020202020204" pitchFamily="34" charset="0"/>
              </a:rPr>
              <a:t>Transformacija slike</a:t>
            </a:r>
            <a:r>
              <a:rPr lang="en-US"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t>
            </a:r>
            <a:r>
              <a:rPr lang="sr-Latn-RS" dirty="0">
                <a:latin typeface="Arial" panose="020B0604020202020204" pitchFamily="34" charset="0"/>
                <a:cs typeface="Arial" panose="020B0604020202020204" pitchFamily="34" charset="0"/>
              </a:rPr>
              <a:t>a osnovu svih kontura funkcija treba da vrati najveću konturu</a:t>
            </a:r>
            <a:r>
              <a:rPr lang="sr-Latn-R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Rezultat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ovog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koraka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treba</a:t>
            </a:r>
            <a:r>
              <a:rPr lang="en-US" dirty="0">
                <a:latin typeface="Arial" panose="020B0604020202020204" pitchFamily="34" charset="0"/>
                <a:cs typeface="Arial" panose="020B0604020202020204" pitchFamily="34" charset="0"/>
              </a:rPr>
              <a:t> da </a:t>
            </a:r>
            <a:r>
              <a:rPr lang="en-US" dirty="0" err="1">
                <a:latin typeface="Arial" panose="020B0604020202020204" pitchFamily="34" charset="0"/>
                <a:cs typeface="Arial" panose="020B0604020202020204" pitchFamily="34" charset="0"/>
              </a:rPr>
              <a:t>bude</a:t>
            </a:r>
            <a:r>
              <a:rPr lang="en-US" dirty="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preoblikovana  ulazna slika u sliku koja prikazuje samo tabelu puzle.</a:t>
            </a:r>
          </a:p>
          <a:p>
            <a:endParaRPr lang="sr-Latn-RS"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5.  Prep</a:t>
            </a:r>
            <a:r>
              <a:rPr lang="sr-Latn-RS" b="1" dirty="0">
                <a:latin typeface="Arial" panose="020B0604020202020204" pitchFamily="34" charset="0"/>
                <a:cs typeface="Arial" panose="020B0604020202020204" pitchFamily="34" charset="0"/>
              </a:rPr>
              <a:t>oznavanje brojava (OCR)</a:t>
            </a:r>
            <a:r>
              <a:rPr lang="en-US" b="1" dirty="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Prepoznavanje brojeva na osnovu napravljenog dataset-a i postavljanje tih brojeva na tačnu poziciju.</a:t>
            </a:r>
          </a:p>
          <a:p>
            <a:endParaRPr lang="sr-Latn-RS"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6. Rešavanje puzzle</a:t>
            </a:r>
            <a:r>
              <a:rPr lang="en-US" b="1" dirty="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 </a:t>
            </a:r>
            <a:r>
              <a:rPr lang="en-US" dirty="0" err="1">
                <a:latin typeface="Arial" panose="020B0604020202020204" pitchFamily="34" charset="0"/>
                <a:cs typeface="Arial" panose="020B0604020202020204" pitchFamily="34" charset="0"/>
              </a:rPr>
              <a:t>osnovu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unetih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brojeva</a:t>
            </a:r>
            <a:r>
              <a:rPr lang="en-US" dirty="0">
                <a:latin typeface="Arial" panose="020B0604020202020204" pitchFamily="34" charset="0"/>
                <a:cs typeface="Arial" panose="020B0604020202020204" pitchFamily="34" charset="0"/>
              </a:rPr>
              <a:t> program re</a:t>
            </a:r>
            <a:r>
              <a:rPr lang="sr-Latn-RS" dirty="0">
                <a:latin typeface="Arial" panose="020B0604020202020204" pitchFamily="34" charset="0"/>
                <a:cs typeface="Arial" panose="020B0604020202020204" pitchFamily="34" charset="0"/>
              </a:rPr>
              <a:t>šava puzzlu koristeći backtracking algoritam.</a:t>
            </a:r>
          </a:p>
          <a:p>
            <a:endParaRPr lang="sr-Latn-RS" b="1" dirty="0">
              <a:latin typeface="Arial" panose="020B0604020202020204" pitchFamily="34" charset="0"/>
              <a:cs typeface="Arial" panose="020B0604020202020204" pitchFamily="34" charset="0"/>
            </a:endParaRPr>
          </a:p>
          <a:p>
            <a:r>
              <a:rPr lang="sr-Latn-RS" b="1" dirty="0">
                <a:latin typeface="Arial" panose="020B0604020202020204" pitchFamily="34" charset="0"/>
                <a:cs typeface="Arial" panose="020B0604020202020204" pitchFamily="34" charset="0"/>
              </a:rPr>
              <a:t>7. Prikaz rezultata</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Program </a:t>
            </a:r>
            <a:r>
              <a:rPr lang="en-US" dirty="0" err="1">
                <a:latin typeface="Arial" panose="020B0604020202020204" pitchFamily="34" charset="0"/>
                <a:cs typeface="Arial" panose="020B0604020202020204" pitchFamily="34" charset="0"/>
              </a:rPr>
              <a:t>vr</a:t>
            </a:r>
            <a:r>
              <a:rPr lang="sr-Cyrl-RS" dirty="0">
                <a:latin typeface="Arial" panose="020B0604020202020204" pitchFamily="34" charset="0"/>
                <a:cs typeface="Arial" panose="020B0604020202020204" pitchFamily="34" charset="0"/>
              </a:rPr>
              <a:t>а</a:t>
            </a:r>
            <a:r>
              <a:rPr lang="sr-Latn-RS" dirty="0">
                <a:latin typeface="Arial" panose="020B0604020202020204" pitchFamily="34" charset="0"/>
                <a:cs typeface="Arial" panose="020B0604020202020204" pitchFamily="34" charset="0"/>
              </a:rPr>
              <a:t>ća rešenje puzzle.</a:t>
            </a:r>
            <a:endParaRPr lang="sr-Latn-R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202" name="Text Placeholder 201"/>
          <p:cNvSpPr>
            <a:spLocks noGrp="1"/>
          </p:cNvSpPr>
          <p:nvPr>
            <p:ph type="body" sz="quarter" idx="136"/>
          </p:nvPr>
        </p:nvSpPr>
        <p:spPr>
          <a:xfrm>
            <a:off x="26485319" y="6473814"/>
            <a:ext cx="8274926" cy="3674852"/>
          </a:xfrm>
        </p:spPr>
        <p:txBody>
          <a:bodyPr/>
          <a:lstStyle/>
          <a:p>
            <a:r>
              <a:rPr lang="sr-Latn-RS" sz="1800" b="1" u="sng" dirty="0"/>
              <a:t>6</a:t>
            </a:r>
            <a:r>
              <a:rPr lang="en-US" sz="1800" b="1" u="sng" dirty="0"/>
              <a:t>. Re</a:t>
            </a:r>
            <a:r>
              <a:rPr lang="sr-Latn-RS" sz="1800" b="1" u="sng" dirty="0"/>
              <a:t>šavanje puzzle</a:t>
            </a:r>
          </a:p>
          <a:p>
            <a:endParaRPr lang="sr-Latn-RS" sz="1800" b="1" u="sng" dirty="0"/>
          </a:p>
          <a:p>
            <a:r>
              <a:rPr lang="en-US" sz="1800" dirty="0" err="1">
                <a:latin typeface="Arial" panose="020B0604020202020204" pitchFamily="34" charset="0"/>
                <a:cs typeface="Arial" panose="020B0604020202020204" pitchFamily="34" charset="0"/>
              </a:rPr>
              <a:t>Za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rešavanje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problema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koristi</a:t>
            </a:r>
            <a:r>
              <a:rPr lang="sr-Latn-RS" sz="1800" dirty="0">
                <a:latin typeface="Arial" panose="020B0604020202020204" pitchFamily="34" charset="0"/>
                <a:cs typeface="Arial" panose="020B0604020202020204" pitchFamily="34" charset="0"/>
              </a:rPr>
              <a:t>la sam</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Backtracking </a:t>
            </a:r>
            <a:r>
              <a:rPr lang="en-US" sz="1800" b="1" dirty="0" err="1">
                <a:latin typeface="Arial" panose="020B0604020202020204" pitchFamily="34" charset="0"/>
                <a:cs typeface="Arial" panose="020B0604020202020204" pitchFamily="34" charset="0"/>
              </a:rPr>
              <a:t>algoritam</a:t>
            </a:r>
            <a:r>
              <a:rPr lang="en-US" sz="1800" b="1"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ili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metod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obrnute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pretrage</a:t>
            </a:r>
            <a:r>
              <a:rPr lang="sr-Latn-RS" sz="1800" dirty="0">
                <a:latin typeface="Arial" panose="020B0604020202020204" pitchFamily="34" charset="0"/>
                <a:cs typeface="Arial" panose="020B0604020202020204" pitchFamily="34" charset="0"/>
              </a:rPr>
              <a:t>, koji je i prilagođen za rešavanje Sudoka. On r</a:t>
            </a:r>
            <a:r>
              <a:rPr lang="en-US" sz="1800" dirty="0" err="1">
                <a:latin typeface="Arial" panose="020B0604020202020204" pitchFamily="34" charset="0"/>
                <a:cs typeface="Arial" panose="020B0604020202020204" pitchFamily="34" charset="0"/>
              </a:rPr>
              <a:t>ešava</a:t>
            </a:r>
            <a:r>
              <a:rPr lang="en-US" sz="1800" dirty="0">
                <a:latin typeface="Arial" panose="020B0604020202020204" pitchFamily="34" charset="0"/>
                <a:cs typeface="Arial" panose="020B0604020202020204" pitchFamily="34" charset="0"/>
              </a:rPr>
              <a:t> problem </a:t>
            </a:r>
            <a:r>
              <a:rPr lang="en-US" sz="1800" dirty="0" err="1">
                <a:latin typeface="Arial" panose="020B0604020202020204" pitchFamily="34" charset="0"/>
                <a:cs typeface="Arial" panose="020B0604020202020204" pitchFamily="34" charset="0"/>
              </a:rPr>
              <a:t>tako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što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isprobava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sve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moguće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kombinacije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Kandidati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koji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zadovoljavaju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rešenje</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čuvaju</a:t>
            </a:r>
            <a:r>
              <a:rPr lang="en-US" sz="1800" dirty="0">
                <a:latin typeface="Arial" panose="020B0604020202020204" pitchFamily="34" charset="0"/>
                <a:cs typeface="Arial" panose="020B0604020202020204" pitchFamily="34" charset="0"/>
              </a:rPr>
              <a:t> a </a:t>
            </a:r>
            <a:r>
              <a:rPr lang="en-US" sz="1800" dirty="0" err="1">
                <a:latin typeface="Arial" panose="020B0604020202020204" pitchFamily="34" charset="0"/>
                <a:cs typeface="Arial" panose="020B0604020202020204" pitchFamily="34" charset="0"/>
              </a:rPr>
              <a:t>ostali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kandidati</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odbacuju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Ovaj</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algoritam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treba</a:t>
            </a:r>
            <a:r>
              <a:rPr lang="en-US" sz="1800" dirty="0">
                <a:latin typeface="Arial" panose="020B0604020202020204" pitchFamily="34" charset="0"/>
                <a:cs typeface="Arial" panose="020B0604020202020204" pitchFamily="34" charset="0"/>
              </a:rPr>
              <a:t> da </a:t>
            </a:r>
            <a:r>
              <a:rPr lang="en-US" sz="1800" dirty="0" err="1">
                <a:latin typeface="Arial" panose="020B0604020202020204" pitchFamily="34" charset="0"/>
                <a:cs typeface="Arial" panose="020B0604020202020204" pitchFamily="34" charset="0"/>
              </a:rPr>
              <a:t>popunjava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prazne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validnim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brojevima</a:t>
            </a:r>
            <a:r>
              <a:rPr lang="en-US" sz="1800" dirty="0">
                <a:latin typeface="Arial" panose="020B0604020202020204" pitchFamily="34" charset="0"/>
                <a:cs typeface="Arial" panose="020B0604020202020204" pitchFamily="34" charset="0"/>
              </a:rPr>
              <a:t> a </a:t>
            </a:r>
            <a:r>
              <a:rPr lang="en-US" sz="1800" dirty="0" err="1">
                <a:latin typeface="Arial" panose="020B0604020202020204" pitchFamily="34" charset="0"/>
                <a:cs typeface="Arial" panose="020B0604020202020204" pitchFamily="34" charset="0"/>
              </a:rPr>
              <a:t>odbaci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slučajeve</a:t>
            </a:r>
            <a:r>
              <a:rPr lang="en-US" sz="1800" dirty="0">
                <a:latin typeface="Arial" panose="020B0604020202020204" pitchFamily="34" charset="0"/>
                <a:cs typeface="Arial" panose="020B0604020202020204" pitchFamily="34" charset="0"/>
              </a:rPr>
              <a:t> u </a:t>
            </a:r>
            <a:r>
              <a:rPr lang="en-US" sz="1800" dirty="0" err="1">
                <a:latin typeface="Arial" panose="020B0604020202020204" pitchFamily="34" charset="0"/>
                <a:cs typeface="Arial" panose="020B0604020202020204" pitchFamily="34" charset="0"/>
              </a:rPr>
              <a:t>kojima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a:t>
            </a:r>
            <a:r>
              <a:rPr lang="en-US" sz="1800" dirty="0">
                <a:latin typeface="Arial" panose="020B0604020202020204" pitchFamily="34" charset="0"/>
                <a:cs typeface="Arial" panose="020B0604020202020204" pitchFamily="34" charset="0"/>
              </a:rPr>
              <a:t> 2 </a:t>
            </a:r>
            <a:r>
              <a:rPr lang="en-US" sz="1800" dirty="0" err="1">
                <a:latin typeface="Arial" panose="020B0604020202020204" pitchFamily="34" charset="0"/>
                <a:cs typeface="Arial" panose="020B0604020202020204" pitchFamily="34" charset="0"/>
              </a:rPr>
              <a:t>ista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broja</a:t>
            </a:r>
            <a:r>
              <a:rPr lang="en-US" sz="1800" dirty="0">
                <a:latin typeface="Arial" panose="020B0604020202020204" pitchFamily="34" charset="0"/>
                <a:cs typeface="Arial" panose="020B0604020202020204" pitchFamily="34" charset="0"/>
              </a:rPr>
              <a:t> u </a:t>
            </a:r>
            <a:r>
              <a:rPr lang="en-US" sz="1800" dirty="0" err="1">
                <a:latin typeface="Arial" panose="020B0604020202020204" pitchFamily="34" charset="0"/>
                <a:cs typeface="Arial" panose="020B0604020202020204" pitchFamily="34" charset="0"/>
              </a:rPr>
              <a:t>istom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Nakon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popunjavanja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prelazi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sledeću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radi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istu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stvar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Ako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nevalidni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brojevi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svaku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algoritam</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vraća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prethodnu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vrednost</a:t>
            </a:r>
            <a:r>
              <a:rPr lang="en-US" sz="1800" dirty="0">
                <a:latin typeface="Arial" panose="020B0604020202020204" pitchFamily="34" charset="0"/>
                <a:cs typeface="Arial" panose="020B0604020202020204" pitchFamily="34" charset="0"/>
              </a:rPr>
              <a:t> u </a:t>
            </a:r>
            <a:r>
              <a:rPr lang="en-US" sz="1800" dirty="0" err="1">
                <a:latin typeface="Arial" panose="020B0604020202020204" pitchFamily="34" charset="0"/>
                <a:cs typeface="Arial" panose="020B0604020202020204" pitchFamily="34" charset="0"/>
              </a:rPr>
              <a:t>drugi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važeći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Nakon</a:t>
            </a:r>
            <a:r>
              <a:rPr lang="en-US" sz="1800" dirty="0">
                <a:latin typeface="Arial" panose="020B0604020202020204" pitchFamily="34" charset="0"/>
                <a:cs typeface="Arial" panose="020B0604020202020204" pitchFamily="34" charset="0"/>
              </a:rPr>
              <a:t> toga, </a:t>
            </a:r>
            <a:r>
              <a:rPr lang="en-US" sz="1800" dirty="0" err="1">
                <a:latin typeface="Arial" panose="020B0604020202020204" pitchFamily="34" charset="0"/>
                <a:cs typeface="Arial" panose="020B0604020202020204" pitchFamily="34" charset="0"/>
              </a:rPr>
              <a:t>vraća</a:t>
            </a:r>
            <a:r>
              <a:rPr lang="en-US" sz="1800" dirty="0">
                <a:latin typeface="Arial" panose="020B0604020202020204" pitchFamily="34" charset="0"/>
                <a:cs typeface="Arial" panose="020B0604020202020204" pitchFamily="34" charset="0"/>
              </a:rPr>
              <a:t> se u </a:t>
            </a:r>
            <a:r>
              <a:rPr lang="en-US" sz="1800" dirty="0" err="1">
                <a:latin typeface="Arial" panose="020B0604020202020204" pitchFamily="34" charset="0"/>
                <a:cs typeface="Arial" panose="020B0604020202020204" pitchFamily="34" charset="0"/>
              </a:rPr>
              <a:t>susednu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ćeliju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proces</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nastavlja</a:t>
            </a:r>
            <a:r>
              <a:rPr lang="sr-Latn-RS" sz="1800" dirty="0">
                <a:latin typeface="Arial" panose="020B0604020202020204" pitchFamily="34" charset="0"/>
                <a:cs typeface="Arial" panose="020B0604020202020204" pitchFamily="34" charset="0"/>
              </a:rPr>
              <a:t>. Zbot toga se i zove </a:t>
            </a:r>
            <a:r>
              <a:rPr lang="sr-Latn-RS" sz="1800" b="1" dirty="0">
                <a:latin typeface="Arial" panose="020B0604020202020204" pitchFamily="34" charset="0"/>
                <a:cs typeface="Arial" panose="020B0604020202020204" pitchFamily="34" charset="0"/>
              </a:rPr>
              <a:t>backtracking</a:t>
            </a:r>
            <a:r>
              <a:rPr lang="sr-Latn-R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endParaRPr lang="en-US" sz="1800" b="1" u="sng" dirty="0"/>
          </a:p>
        </p:txBody>
      </p:sp>
      <p:sp>
        <p:nvSpPr>
          <p:cNvPr id="203" name="Text Placeholder 202"/>
          <p:cNvSpPr>
            <a:spLocks noGrp="1"/>
          </p:cNvSpPr>
          <p:nvPr>
            <p:ph type="body" sz="quarter" idx="137"/>
          </p:nvPr>
        </p:nvSpPr>
        <p:spPr>
          <a:xfrm>
            <a:off x="26417150" y="3151050"/>
            <a:ext cx="8274926" cy="1476041"/>
          </a:xfrm>
        </p:spPr>
        <p:txBody>
          <a:bodyPr/>
          <a:lstStyle/>
          <a:p>
            <a:pPr algn="l"/>
            <a:r>
              <a:rPr lang="sr-Latn-RS" sz="1800" b="0" u="none" dirty="0">
                <a:latin typeface="Arial" panose="020B0604020202020204" pitchFamily="34" charset="0"/>
                <a:cs typeface="Arial" panose="020B0604020202020204" pitchFamily="34" charset="0"/>
              </a:rPr>
              <a:t>Za prepoznavanje brojeva je korišten k-Nearest Neighbors(kNN) algoritam. Za treniranje kNN-a sam napravila svoj dataset pošto za moj problem knn treba da prepozna štampane brojeve a </a:t>
            </a:r>
            <a:r>
              <a:rPr lang="en-US" sz="1800" b="0" u="none" dirty="0">
                <a:latin typeface="Arial" panose="020B0604020202020204" pitchFamily="34" charset="0"/>
                <a:cs typeface="Arial" panose="020B0604020202020204" pitchFamily="34" charset="0"/>
              </a:rPr>
              <a:t>“MNIST” dataset ne </a:t>
            </a:r>
            <a:r>
              <a:rPr lang="en-US" sz="1800" b="0" u="none" dirty="0" err="1">
                <a:latin typeface="Arial" panose="020B0604020202020204" pitchFamily="34" charset="0"/>
                <a:cs typeface="Arial" panose="020B0604020202020204" pitchFamily="34" charset="0"/>
              </a:rPr>
              <a:t>sadr</a:t>
            </a:r>
            <a:r>
              <a:rPr lang="sr-Latn-RS" sz="1800" b="0" u="none" dirty="0">
                <a:latin typeface="Arial" panose="020B0604020202020204" pitchFamily="34" charset="0"/>
                <a:cs typeface="Arial" panose="020B0604020202020204" pitchFamily="34" charset="0"/>
              </a:rPr>
              <a:t>ži štampane brojeve. Na osnovu uspešnog dataset-a moguće je prepoznati brojeve Sudoku puzzle.</a:t>
            </a:r>
            <a:endParaRPr lang="en-US" sz="1800" b="0" u="none" dirty="0">
              <a:latin typeface="Arial" panose="020B0604020202020204" pitchFamily="34" charset="0"/>
              <a:cs typeface="Arial" panose="020B0604020202020204" pitchFamily="34" charset="0"/>
            </a:endParaRPr>
          </a:p>
        </p:txBody>
      </p:sp>
      <p:sp>
        <p:nvSpPr>
          <p:cNvPr id="227" name="Text Placeholder 226"/>
          <p:cNvSpPr>
            <a:spLocks noGrp="1"/>
          </p:cNvSpPr>
          <p:nvPr>
            <p:ph type="body" sz="quarter" idx="161"/>
          </p:nvPr>
        </p:nvSpPr>
        <p:spPr>
          <a:xfrm>
            <a:off x="5225142" y="1025918"/>
            <a:ext cx="37737144" cy="598230"/>
          </a:xfrm>
        </p:spPr>
        <p:txBody>
          <a:bodyPr>
            <a:normAutofit fontScale="92500" lnSpcReduction="20000"/>
          </a:bodyPr>
          <a:lstStyle/>
          <a:p>
            <a:pPr algn="r"/>
            <a:r>
              <a:rPr lang="en-US" dirty="0"/>
              <a:t>	</a:t>
            </a:r>
            <a:r>
              <a:rPr lang="en-US" dirty="0" err="1"/>
              <a:t>Predmet</a:t>
            </a:r>
            <a:r>
              <a:rPr lang="en-US" dirty="0"/>
              <a:t>: Soft </a:t>
            </a:r>
            <a:r>
              <a:rPr lang="en-US" dirty="0" err="1"/>
              <a:t>kompjuting</a:t>
            </a:r>
            <a:endParaRPr lang="en-US" dirty="0"/>
          </a:p>
          <a:p>
            <a:pPr algn="r"/>
            <a:endParaRPr lang="en-US" dirty="0"/>
          </a:p>
        </p:txBody>
      </p:sp>
      <p:sp>
        <p:nvSpPr>
          <p:cNvPr id="228" name="Text Placeholder 227"/>
          <p:cNvSpPr>
            <a:spLocks noGrp="1"/>
          </p:cNvSpPr>
          <p:nvPr>
            <p:ph type="body" sz="quarter" idx="195"/>
          </p:nvPr>
        </p:nvSpPr>
        <p:spPr>
          <a:xfrm>
            <a:off x="5225143" y="1624147"/>
            <a:ext cx="36227658" cy="634555"/>
          </a:xfrm>
        </p:spPr>
        <p:txBody>
          <a:bodyPr>
            <a:normAutofit lnSpcReduction="10000"/>
          </a:bodyPr>
          <a:lstStyle/>
          <a:p>
            <a:pPr algn="r"/>
            <a:r>
              <a:rPr lang="en-US" dirty="0" err="1"/>
              <a:t>Uradila</a:t>
            </a:r>
            <a:r>
              <a:rPr lang="en-US" dirty="0"/>
              <a:t>: Tamara Kati</a:t>
            </a:r>
            <a:r>
              <a:rPr lang="sr-Latn-RS" dirty="0"/>
              <a:t>ć</a:t>
            </a:r>
            <a:endParaRPr lang="en-US" dirty="0"/>
          </a:p>
        </p:txBody>
      </p:sp>
      <p:sp>
        <p:nvSpPr>
          <p:cNvPr id="229" name="Text Placeholder 228"/>
          <p:cNvSpPr>
            <a:spLocks noGrp="1"/>
          </p:cNvSpPr>
          <p:nvPr>
            <p:ph type="body" sz="quarter" idx="196"/>
          </p:nvPr>
        </p:nvSpPr>
        <p:spPr/>
        <p:txBody>
          <a:bodyPr>
            <a:normAutofit fontScale="92500" lnSpcReduction="20000"/>
          </a:bodyPr>
          <a:lstStyle/>
          <a:p>
            <a:r>
              <a:rPr lang="en-US" dirty="0">
                <a:latin typeface="Algerian" panose="04020705040A02060702" pitchFamily="82" charset="0"/>
              </a:rPr>
              <a:t>MAGIC SUDOKU SOLVER</a:t>
            </a:r>
          </a:p>
        </p:txBody>
      </p:sp>
      <p:sp>
        <p:nvSpPr>
          <p:cNvPr id="26" name="Text Placeholder 179"/>
          <p:cNvSpPr>
            <a:spLocks noGrp="1"/>
          </p:cNvSpPr>
          <p:nvPr>
            <p:ph type="body" sz="quarter" idx="21"/>
          </p:nvPr>
        </p:nvSpPr>
        <p:spPr>
          <a:xfrm>
            <a:off x="494058" y="3267883"/>
            <a:ext cx="8223966" cy="4033857"/>
          </a:xfrm>
        </p:spPr>
        <p:txBody>
          <a:bodyPr/>
          <a:lstStyle/>
          <a:p>
            <a:r>
              <a:rPr lang="en-US" sz="1800" b="1" dirty="0">
                <a:latin typeface="Arial" panose="020B0604020202020204" pitchFamily="34" charset="0"/>
                <a:cs typeface="Arial" panose="020B0604020202020204" pitchFamily="34" charset="0"/>
              </a:rPr>
              <a:t>Sudoku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igra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počiva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matematičkim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principima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pronašao</a:t>
            </a:r>
            <a:r>
              <a:rPr lang="en-US" sz="1800" dirty="0">
                <a:latin typeface="Arial" panose="020B0604020202020204" pitchFamily="34" charset="0"/>
                <a:cs typeface="Arial" panose="020B0604020202020204" pitchFamily="34" charset="0"/>
              </a:rPr>
              <a:t> Leonard Euler, </a:t>
            </a:r>
            <a:r>
              <a:rPr lang="en-US" sz="1800" dirty="0" err="1">
                <a:latin typeface="Arial" panose="020B0604020202020204" pitchFamily="34" charset="0"/>
                <a:cs typeface="Arial" panose="020B0604020202020204" pitchFamily="34" charset="0"/>
              </a:rPr>
              <a:t>švajcarski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matematičar</a:t>
            </a:r>
            <a:r>
              <a:rPr lang="en-US" sz="1800" dirty="0">
                <a:latin typeface="Arial" panose="020B0604020202020204" pitchFamily="34" charset="0"/>
                <a:cs typeface="Arial" panose="020B0604020202020204" pitchFamily="34" charset="0"/>
              </a:rPr>
              <a:t>, 1793. </a:t>
            </a:r>
            <a:r>
              <a:rPr lang="en-US" sz="1800" dirty="0" err="1">
                <a:latin typeface="Arial" panose="020B0604020202020204" pitchFamily="34" charset="0"/>
                <a:cs typeface="Arial" panose="020B0604020202020204" pitchFamily="34" charset="0"/>
              </a:rPr>
              <a:t>godine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Igra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predstavljena</a:t>
            </a:r>
            <a:r>
              <a:rPr lang="en-US" sz="1800" dirty="0">
                <a:latin typeface="Arial" panose="020B0604020202020204" pitchFamily="34" charset="0"/>
                <a:cs typeface="Arial" panose="020B0604020202020204" pitchFamily="34" charset="0"/>
              </a:rPr>
              <a:t> u </a:t>
            </a:r>
            <a:r>
              <a:rPr lang="en-US" sz="1800" dirty="0" err="1">
                <a:latin typeface="Arial" panose="020B0604020202020204" pitchFamily="34" charset="0"/>
                <a:cs typeface="Arial" panose="020B0604020202020204" pitchFamily="34" charset="0"/>
              </a:rPr>
              <a:t>Japanu</a:t>
            </a:r>
            <a:r>
              <a:rPr lang="en-US" sz="1800" dirty="0">
                <a:latin typeface="Arial" panose="020B0604020202020204" pitchFamily="34" charset="0"/>
                <a:cs typeface="Arial" panose="020B0604020202020204" pitchFamily="34" charset="0"/>
              </a:rPr>
              <a:t> 1984., pod </a:t>
            </a:r>
            <a:r>
              <a:rPr lang="en-US" sz="1800" dirty="0" err="1">
                <a:latin typeface="Arial" panose="020B0604020202020204" pitchFamily="34" charset="0"/>
                <a:cs typeface="Arial" panose="020B0604020202020204" pitchFamily="34" charset="0"/>
              </a:rPr>
              <a:t>imenom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japanskom</a:t>
            </a:r>
            <a:r>
              <a:rPr lang="en-US" sz="1800" dirty="0">
                <a:latin typeface="Arial" panose="020B0604020202020204" pitchFamily="34" charset="0"/>
                <a:cs typeface="Arial" panose="020B0604020202020204" pitchFamily="34" charset="0"/>
              </a:rPr>
              <a:t> u </a:t>
            </a:r>
            <a:r>
              <a:rPr lang="en-US" sz="1800" dirty="0" err="1">
                <a:latin typeface="Arial" panose="020B0604020202020204" pitchFamily="34" charset="0"/>
                <a:cs typeface="Arial" panose="020B0604020202020204" pitchFamily="34" charset="0"/>
              </a:rPr>
              <a:t>direktnom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prevodu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znači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brojevi</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mogu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pojaviti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samo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jednom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Nakon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nekog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vremena</a:t>
            </a:r>
            <a:r>
              <a:rPr lang="en-US" sz="1800" dirty="0">
                <a:latin typeface="Arial" panose="020B0604020202020204" pitchFamily="34" charset="0"/>
                <a:cs typeface="Arial" panose="020B0604020202020204" pitchFamily="34" charset="0"/>
              </a:rPr>
              <a:t>, to </a:t>
            </a:r>
            <a:r>
              <a:rPr lang="en-US" sz="1800" dirty="0" err="1">
                <a:latin typeface="Arial" panose="020B0604020202020204" pitchFamily="34" charset="0"/>
                <a:cs typeface="Arial" panose="020B0604020202020204" pitchFamily="34" charset="0"/>
              </a:rPr>
              <a:t>ime</a:t>
            </a:r>
            <a:r>
              <a:rPr lang="en-US" sz="1800" dirty="0">
                <a:latin typeface="Arial" panose="020B0604020202020204" pitchFamily="34" charset="0"/>
                <a:cs typeface="Arial" panose="020B0604020202020204" pitchFamily="34" charset="0"/>
              </a:rPr>
              <a:t> se </a:t>
            </a:r>
            <a:r>
              <a:rPr lang="en-US" sz="1800" dirty="0" err="1">
                <a:latin typeface="Arial" panose="020B0604020202020204" pitchFamily="34" charset="0"/>
                <a:cs typeface="Arial" panose="020B0604020202020204" pitchFamily="34" charset="0"/>
              </a:rPr>
              <a:t>krati</a:t>
            </a:r>
            <a:r>
              <a:rPr lang="en-US" sz="1800" dirty="0">
                <a:latin typeface="Arial" panose="020B0604020202020204" pitchFamily="34" charset="0"/>
                <a:cs typeface="Arial" panose="020B0604020202020204" pitchFamily="34" charset="0"/>
              </a:rPr>
              <a:t> u Sudoku. 2004.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2005., </a:t>
            </a:r>
            <a:r>
              <a:rPr lang="en-US" sz="1800" dirty="0" err="1">
                <a:latin typeface="Arial" panose="020B0604020202020204" pitchFamily="34" charset="0"/>
                <a:cs typeface="Arial" panose="020B0604020202020204" pitchFamily="34" charset="0"/>
              </a:rPr>
              <a:t>brojne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dnevne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novine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počinju</a:t>
            </a:r>
            <a:r>
              <a:rPr lang="en-US" sz="1800" dirty="0">
                <a:latin typeface="Arial" panose="020B0604020202020204" pitchFamily="34" charset="0"/>
                <a:cs typeface="Arial" panose="020B0604020202020204" pitchFamily="34" charset="0"/>
              </a:rPr>
              <a:t> da </a:t>
            </a:r>
            <a:r>
              <a:rPr lang="en-US" sz="1800" dirty="0" err="1">
                <a:latin typeface="Arial" panose="020B0604020202020204" pitchFamily="34" charset="0"/>
                <a:cs typeface="Arial" panose="020B0604020202020204" pitchFamily="34" charset="0"/>
              </a:rPr>
              <a:t>izdaju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sudoku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jednačine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igra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tada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zapravo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dobija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svojoj</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popularnosti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Osnovni</a:t>
            </a:r>
            <a:r>
              <a:rPr lang="en-US" sz="1800" dirty="0">
                <a:latin typeface="Arial" panose="020B0604020202020204" pitchFamily="34" charset="0"/>
                <a:cs typeface="Arial" panose="020B0604020202020204" pitchFamily="34" charset="0"/>
              </a:rPr>
              <a:t> Sudoku </a:t>
            </a:r>
            <a:r>
              <a:rPr lang="en-US" sz="1800" dirty="0" err="1">
                <a:latin typeface="Arial" panose="020B0604020202020204" pitchFamily="34" charset="0"/>
                <a:cs typeface="Arial" panose="020B0604020202020204" pitchFamily="34" charset="0"/>
              </a:rPr>
              <a:t>kvadrat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veličine</a:t>
            </a:r>
            <a:r>
              <a:rPr lang="en-US" sz="1800" dirty="0">
                <a:latin typeface="Arial" panose="020B0604020202020204" pitchFamily="34" charset="0"/>
                <a:cs typeface="Arial" panose="020B0604020202020204" pitchFamily="34" charset="0"/>
              </a:rPr>
              <a:t> 9×9, </a:t>
            </a:r>
            <a:r>
              <a:rPr lang="en-US" sz="1800" dirty="0" err="1">
                <a:latin typeface="Arial" panose="020B0604020202020204" pitchFamily="34" charset="0"/>
                <a:cs typeface="Arial" panose="020B0604020202020204" pitchFamily="34" charset="0"/>
              </a:rPr>
              <a:t>podeljen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na</a:t>
            </a:r>
            <a:r>
              <a:rPr lang="en-US" sz="1800" dirty="0">
                <a:latin typeface="Arial" panose="020B0604020202020204" pitchFamily="34" charset="0"/>
                <a:cs typeface="Arial" panose="020B0604020202020204" pitchFamily="34" charset="0"/>
              </a:rPr>
              <a:t> </a:t>
            </a:r>
            <a:r>
              <a:rPr lang="sr-Latn-RS" sz="1800" dirty="0">
                <a:latin typeface="Arial" panose="020B0604020202020204" pitchFamily="34" charset="0"/>
                <a:cs typeface="Arial" panose="020B0604020202020204" pitchFamily="34" charset="0"/>
              </a:rPr>
              <a:t>81</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manjih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kocki</a:t>
            </a:r>
            <a:r>
              <a:rPr lang="sr-Latn-RS" sz="1800" dirty="0">
                <a:latin typeface="Arial" panose="020B0604020202020204" pitchFamily="34" charset="0"/>
                <a:cs typeface="Arial" panose="020B0604020202020204" pitchFamily="34" charset="0"/>
              </a:rPr>
              <a:t>ca(polja</a:t>
            </a:r>
            <a:r>
              <a:rPr lang="en-US" sz="1800" dirty="0">
                <a:latin typeface="Arial" panose="020B0604020202020204" pitchFamily="34" charset="0"/>
                <a:cs typeface="Arial" panose="020B0604020202020204" pitchFamily="34" charset="0"/>
              </a:rPr>
              <a:t>)</a:t>
            </a:r>
            <a:r>
              <a:rPr lang="sr-Latn-RS" sz="1800" dirty="0">
                <a:latin typeface="Arial" panose="020B0604020202020204" pitchFamily="34" charset="0"/>
                <a:cs typeface="Arial" panose="020B0604020202020204" pitchFamily="34" charset="0"/>
              </a:rPr>
              <a:t>, koje su raspoređene u 9 vrste i u svakoj vrsti po 9 kolone. U svakom polju tabele se nalazi jedan jednocifren pozitivan broj, uz ograničenje da u jednoj vrsti ili koloni ne sme da se pojavi isti broj više puta. Sudoku se sastoji od inicijalno delimično popunjene tabele. Cilj je popuniti sva polja tako da se ograničenje (gore naveden</a:t>
            </a:r>
            <a:r>
              <a:rPr lang="en-US" sz="1800" dirty="0">
                <a:latin typeface="Arial" panose="020B0604020202020204" pitchFamily="34" charset="0"/>
                <a:cs typeface="Arial" panose="020B0604020202020204" pitchFamily="34" charset="0"/>
              </a:rPr>
              <a:t>o</a:t>
            </a:r>
            <a:r>
              <a:rPr lang="sr-Latn-RS" sz="1800" dirty="0">
                <a:latin typeface="Arial" panose="020B0604020202020204" pitchFamily="34" charset="0"/>
                <a:cs typeface="Arial" panose="020B0604020202020204" pitchFamily="34" charset="0"/>
              </a:rPr>
              <a:t>) ispoštuje. Program treba da pomogne korisniku da reši zadati zadatak ili prilikom sastavljanja novog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zadatka</a:t>
            </a:r>
            <a:r>
              <a:rPr lang="sr-Latn-R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9652482"/>
            <a:ext cx="3524250" cy="6044718"/>
          </a:xfrm>
          <a:prstGeom prst="rect">
            <a:avLst/>
          </a:prstGeom>
        </p:spPr>
      </p:pic>
      <p:pic>
        <p:nvPicPr>
          <p:cNvPr id="5" name="Picture 4"/>
          <p:cNvPicPr>
            <a:picLocks noChangeAspect="1"/>
          </p:cNvPicPr>
          <p:nvPr/>
        </p:nvPicPr>
        <p:blipFill>
          <a:blip r:embed="rId4"/>
          <a:stretch>
            <a:fillRect/>
          </a:stretch>
        </p:blipFill>
        <p:spPr>
          <a:xfrm>
            <a:off x="10471807" y="5329924"/>
            <a:ext cx="8279086" cy="39627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5050" y="4047666"/>
            <a:ext cx="4745449" cy="3573916"/>
          </a:xfrm>
          <a:prstGeom prst="rect">
            <a:avLst/>
          </a:prstGeom>
        </p:spPr>
      </p:pic>
      <p:sp>
        <p:nvSpPr>
          <p:cNvPr id="28" name="Text Placeholder 181"/>
          <p:cNvSpPr txBox="1">
            <a:spLocks/>
          </p:cNvSpPr>
          <p:nvPr/>
        </p:nvSpPr>
        <p:spPr>
          <a:xfrm>
            <a:off x="17775001" y="2914202"/>
            <a:ext cx="8905293" cy="461665"/>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1800" b="1" u="sng" dirty="0"/>
              <a:t>3. </a:t>
            </a:r>
            <a:r>
              <a:rPr lang="en-US" sz="1800" b="1" u="sng" dirty="0" err="1"/>
              <a:t>Pronal</a:t>
            </a:r>
            <a:r>
              <a:rPr lang="sr-Latn-RS" sz="1800" b="1" u="sng" dirty="0"/>
              <a:t>aženje svih kontura sa slike</a:t>
            </a:r>
            <a:r>
              <a:rPr lang="sr-Latn-RS" sz="1800" b="1" dirty="0"/>
              <a:t> </a:t>
            </a:r>
            <a:endParaRPr lang="en-US" sz="1800" b="1" u="sng"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050" y="9232922"/>
            <a:ext cx="4803019" cy="368306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5050" y="13811250"/>
            <a:ext cx="5886450" cy="1557337"/>
          </a:xfrm>
          <a:prstGeom prst="rect">
            <a:avLst/>
          </a:prstGeom>
        </p:spPr>
      </p:pic>
      <p:sp>
        <p:nvSpPr>
          <p:cNvPr id="33" name="Text Placeholder 181"/>
          <p:cNvSpPr txBox="1">
            <a:spLocks/>
          </p:cNvSpPr>
          <p:nvPr/>
        </p:nvSpPr>
        <p:spPr>
          <a:xfrm>
            <a:off x="9132852" y="8571845"/>
            <a:ext cx="8432965" cy="461665"/>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sr-Latn-RS" sz="1800" b="1" u="sng" dirty="0"/>
              <a:t>2. Pretprocesiranje slike</a:t>
            </a:r>
            <a:endParaRPr lang="en-US" sz="1800" b="1" u="sng"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33861" y="3733524"/>
            <a:ext cx="6315075" cy="1085850"/>
          </a:xfrm>
          <a:prstGeom prst="rect">
            <a:avLst/>
          </a:prstGeom>
        </p:spPr>
      </p:pic>
      <p:sp>
        <p:nvSpPr>
          <p:cNvPr id="36" name="Text Placeholder 181"/>
          <p:cNvSpPr txBox="1">
            <a:spLocks/>
          </p:cNvSpPr>
          <p:nvPr/>
        </p:nvSpPr>
        <p:spPr>
          <a:xfrm>
            <a:off x="17804525" y="10612790"/>
            <a:ext cx="8198726" cy="461665"/>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1800" b="1" u="sng" dirty="0"/>
              <a:t>5. </a:t>
            </a:r>
            <a:r>
              <a:rPr lang="en-US" sz="1800" b="1" u="sng" dirty="0" err="1"/>
              <a:t>Prepoznavanje</a:t>
            </a:r>
            <a:r>
              <a:rPr lang="en-US" sz="1800" b="1" u="sng" dirty="0"/>
              <a:t> </a:t>
            </a:r>
            <a:r>
              <a:rPr lang="en-US" sz="1800" b="1" u="sng" dirty="0" err="1"/>
              <a:t>brojeva</a:t>
            </a:r>
            <a:r>
              <a:rPr lang="en-US" sz="1800" b="1" u="sng" dirty="0"/>
              <a:t> (OCR)</a:t>
            </a: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36650" y="5790767"/>
            <a:ext cx="4333875" cy="4314825"/>
          </a:xfrm>
          <a:prstGeom prst="rect">
            <a:avLst/>
          </a:prstGeom>
        </p:spPr>
      </p:pic>
      <p:sp>
        <p:nvSpPr>
          <p:cNvPr id="39" name="Text Placeholder 181"/>
          <p:cNvSpPr txBox="1">
            <a:spLocks/>
          </p:cNvSpPr>
          <p:nvPr/>
        </p:nvSpPr>
        <p:spPr>
          <a:xfrm>
            <a:off x="17804524" y="5125350"/>
            <a:ext cx="8905293" cy="461665"/>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sr-Latn-RS" sz="1800" b="1" u="sng" dirty="0"/>
              <a:t>4</a:t>
            </a:r>
            <a:r>
              <a:rPr lang="en-US" sz="1800" b="1" u="sng" dirty="0"/>
              <a:t>. </a:t>
            </a:r>
            <a:r>
              <a:rPr lang="sr-Latn-RS" sz="1800" b="1" u="sng" dirty="0"/>
              <a:t>Transformacija slike</a:t>
            </a:r>
            <a:endParaRPr lang="en-US" sz="1800" b="1" u="sng" dirty="0"/>
          </a:p>
        </p:txBody>
      </p:sp>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98399" y="11267421"/>
            <a:ext cx="3446771" cy="3439179"/>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691398" y="11267421"/>
            <a:ext cx="3505200" cy="1924050"/>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943666" y="4720199"/>
            <a:ext cx="6943725" cy="1114425"/>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568750" y="9987050"/>
            <a:ext cx="5772149" cy="5857875"/>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160532" y="3509686"/>
            <a:ext cx="3701717" cy="3326706"/>
          </a:xfrm>
          <a:prstGeom prst="rect">
            <a:avLst/>
          </a:prstGeom>
        </p:spPr>
      </p:pic>
      <p:sp>
        <p:nvSpPr>
          <p:cNvPr id="51" name="Text Placeholder 462"/>
          <p:cNvSpPr>
            <a:spLocks noGrp="1"/>
          </p:cNvSpPr>
          <p:nvPr/>
        </p:nvSpPr>
        <p:spPr>
          <a:xfrm>
            <a:off x="35095034" y="13152043"/>
            <a:ext cx="8272461" cy="17358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AutoNum type="arabicPeriod"/>
            </a:pPr>
            <a:r>
              <a:rPr lang="sr-Latn-RS" sz="1800" u="sng" dirty="0">
                <a:hlinkClick r:id="rId15"/>
              </a:rPr>
              <a:t>https://en.wikipedia.org/wiki/Sudoku_solving_algorithms</a:t>
            </a:r>
            <a:endParaRPr lang="sr-Latn-RS" sz="1800" u="sng" dirty="0">
              <a:hlinkClick r:id="rId16"/>
            </a:endParaRPr>
          </a:p>
          <a:p>
            <a:pPr marL="457200" indent="-457200">
              <a:buAutoNum type="arabicPeriod"/>
            </a:pPr>
            <a:r>
              <a:rPr lang="en-US" sz="1800" u="sng" dirty="0">
                <a:hlinkClick r:id="rId16"/>
              </a:rPr>
              <a:t>http://en.wikipedia.org/wiki/Sudoku</a:t>
            </a:r>
            <a:endParaRPr lang="sr-Latn-RS" sz="1800" u="sng" dirty="0"/>
          </a:p>
          <a:p>
            <a:pPr marL="457200" indent="-457200">
              <a:buAutoNum type="arabicPeriod"/>
            </a:pPr>
            <a:r>
              <a:rPr lang="en-US" sz="1800" u="sng" dirty="0">
                <a:hlinkClick r:id="rId17"/>
              </a:rPr>
              <a:t>http://norvig.com/sudoku.html</a:t>
            </a:r>
            <a:endParaRPr lang="sr-Latn-RS" sz="1800" u="sng" dirty="0"/>
          </a:p>
          <a:p>
            <a:pPr marL="457200" indent="-457200">
              <a:buAutoNum type="arabicPeriod"/>
            </a:pPr>
            <a:r>
              <a:rPr lang="en-US" sz="1800" u="sng" dirty="0">
                <a:hlinkClick r:id="rId18"/>
              </a:rPr>
              <a:t>http://docs.opencv.org/3.0-beta/doc/py_tutorials/py_tutorials.html</a:t>
            </a:r>
            <a:endParaRPr lang="en-US" sz="1800" u="sng" dirty="0"/>
          </a:p>
        </p:txBody>
      </p:sp>
    </p:spTree>
    <p:extLst>
      <p:ext uri="{BB962C8B-B14F-4D97-AF65-F5344CB8AC3E}">
        <p14:creationId xmlns:p14="http://schemas.microsoft.com/office/powerpoint/2010/main" val="2826800203"/>
      </p:ext>
    </p:extLst>
  </p:cSld>
  <p:clrMapOvr>
    <a:masterClrMapping/>
  </p:clrMapOvr>
</p:sld>
</file>

<file path=ppt/theme/theme1.xml><?xml version="1.0" encoding="utf-8"?>
<a:theme xmlns:a="http://schemas.openxmlformats.org/drawingml/2006/main" name="PosterPresentations.com-36x96-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PosterPresentations.com-36x96-Template</Template>
  <TotalTime>331</TotalTime>
  <Words>796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Algerian</vt:lpstr>
      <vt:lpstr>Arial</vt:lpstr>
      <vt:lpstr>Calibri</vt:lpstr>
      <vt:lpstr>Times New Roman</vt:lpstr>
      <vt:lpstr>Trebuchet MS</vt:lpstr>
      <vt:lpstr>PosterPresentations.com-36x96-Template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Tamara Katic</cp:lastModifiedBy>
  <cp:revision>59</cp:revision>
  <dcterms:created xsi:type="dcterms:W3CDTF">2012-02-06T23:51:39Z</dcterms:created>
  <dcterms:modified xsi:type="dcterms:W3CDTF">2017-02-19T18:19:30Z</dcterms:modified>
</cp:coreProperties>
</file>