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1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65" r:id="rId3"/>
    <p:sldId id="267" r:id="rId4"/>
    <p:sldId id="271" r:id="rId5"/>
    <p:sldId id="272" r:id="rId6"/>
  </p:sldIdLst>
  <p:sldSz cx="9144000" cy="5143500" type="screen16x9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CDEC539-431A-4E41-906D-63BC74E7279F}">
          <p14:sldIdLst>
            <p14:sldId id="265"/>
            <p14:sldId id="267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0">
          <p15:clr>
            <a:srgbClr val="A4A3A4"/>
          </p15:clr>
        </p15:guide>
        <p15:guide id="2" orient="horz" pos="2808">
          <p15:clr>
            <a:srgbClr val="A4A3A4"/>
          </p15:clr>
        </p15:guide>
        <p15:guide id="3" pos="5465">
          <p15:clr>
            <a:srgbClr val="A4A3A4"/>
          </p15:clr>
        </p15:guide>
        <p15:guide id="4" pos="295">
          <p15:clr>
            <a:srgbClr val="A4A3A4"/>
          </p15:clr>
        </p15:guide>
        <p15:guide id="5" pos="2807">
          <p15:clr>
            <a:srgbClr val="A4A3A4"/>
          </p15:clr>
        </p15:guide>
        <p15:guide id="6" pos="29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6"/>
    <a:srgbClr val="FF00FF"/>
    <a:srgbClr val="002864"/>
    <a:srgbClr val="FFFFFF"/>
    <a:srgbClr val="7CB3E1"/>
    <a:srgbClr val="142F56"/>
    <a:srgbClr val="0B78BE"/>
    <a:srgbClr val="25828E"/>
    <a:srgbClr val="64B723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0" autoAdjust="0"/>
    <p:restoredTop sz="84060" autoAdjust="0"/>
  </p:normalViewPr>
  <p:slideViewPr>
    <p:cSldViewPr snapToGrid="0" snapToObjects="1">
      <p:cViewPr>
        <p:scale>
          <a:sx n="90" d="100"/>
          <a:sy n="90" d="100"/>
        </p:scale>
        <p:origin x="912" y="110"/>
      </p:cViewPr>
      <p:guideLst>
        <p:guide orient="horz" pos="600"/>
        <p:guide orient="horz" pos="2808"/>
        <p:guide pos="5465"/>
        <p:guide pos="295"/>
        <p:guide pos="2807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252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82ACC-2B6F-4BDE-B3F8-1DDABCE28F9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86184-64C8-4848-9D02-EA0B2E5A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26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7058A-3C2C-4CEF-88FD-7113390F4A67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09C05-C791-4E1A-9596-B0EAC17211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98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09C05-C791-4E1A-9596-B0EAC17211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6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5473917-571C-45CC-9254-6572BD6026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36990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5473917-571C-45CC-9254-6572BD6026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800" y="2736000"/>
            <a:ext cx="8211600" cy="743285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400" b="1" kern="1200" dirty="0">
                <a:solidFill>
                  <a:srgbClr val="00163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Folientitel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800" y="3744000"/>
            <a:ext cx="8211600" cy="19976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rgbClr val="0016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779" indent="0" algn="ctr">
              <a:buNone/>
              <a:defRPr sz="1500"/>
            </a:lvl2pPr>
            <a:lvl3pPr marL="685560" indent="0" algn="ctr">
              <a:buNone/>
              <a:defRPr sz="1300"/>
            </a:lvl3pPr>
            <a:lvl4pPr marL="1028340" indent="0" algn="ctr">
              <a:buNone/>
              <a:defRPr sz="1200"/>
            </a:lvl4pPr>
            <a:lvl5pPr marL="1371120" indent="0" algn="ctr">
              <a:buNone/>
              <a:defRPr sz="1200"/>
            </a:lvl5pPr>
            <a:lvl6pPr marL="1713900" indent="0" algn="ctr">
              <a:buNone/>
              <a:defRPr sz="1200"/>
            </a:lvl6pPr>
            <a:lvl7pPr marL="2056681" indent="0" algn="ctr">
              <a:buNone/>
              <a:defRPr sz="1200"/>
            </a:lvl7pPr>
            <a:lvl8pPr marL="2399460" indent="0" algn="ctr">
              <a:buNone/>
              <a:defRPr sz="1200"/>
            </a:lvl8pPr>
            <a:lvl9pPr marL="2742239" indent="0" algn="ctr">
              <a:buNone/>
              <a:defRPr sz="1200"/>
            </a:lvl9pPr>
          </a:lstStyle>
          <a:p>
            <a:r>
              <a:rPr lang="en-US" dirty="0"/>
              <a:t>Teilnehmer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60800" y="4248000"/>
            <a:ext cx="1620000" cy="20161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rgbClr val="0016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19166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5210C-7529-4E57-B5ED-2C44EAB1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60C8B8-5D12-4BE1-8986-748EDBBC2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A28F14-4A68-456F-9245-6065742A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2EF5E2-C6A2-493C-8565-5A348E62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976F56-8427-4B07-A942-000EAAED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EF8360-F225-47A1-909E-4B80476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09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69096-C0F5-47C7-B92C-9EDDDC47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0BC4C-9E10-42A3-B82D-86A77CEA9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48C15-9443-4B39-AAA0-FC54917C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55302E-4C35-4444-94E4-4C468CA8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A0590B-9CEC-4BFB-9DFC-FE037DF8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42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A43FD8-AFFF-4D2B-8C33-FC79300D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F8332-2E36-49FB-96F1-6E4C25776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725286-0008-41B5-8B68-FA72DDDA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B67E5-F57B-425E-8A7E-9F6EA1CA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671E8A-38C0-48A4-9DEF-7D9B6C89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6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5473917-571C-45CC-9254-6572BD6026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36990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 bwMode="gray">
          <a:xfrm>
            <a:off x="230215" y="655521"/>
            <a:ext cx="1353977" cy="218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4" tIns="22851" rIns="45704" bIns="22851" rtlCol="0" anchor="ctr"/>
          <a:lstStyle/>
          <a:p>
            <a:pPr algn="ctr"/>
            <a:endParaRPr lang="en-GB"/>
          </a:p>
        </p:txBody>
      </p:sp>
      <p:sp>
        <p:nvSpPr>
          <p:cNvPr id="8" name="Rechteck 9"/>
          <p:cNvSpPr/>
          <p:nvPr userDrawn="1"/>
        </p:nvSpPr>
        <p:spPr bwMode="gray">
          <a:xfrm>
            <a:off x="7963200" y="190472"/>
            <a:ext cx="952200" cy="63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4" tIns="22851" rIns="45704" bIns="22851" rtlCol="0" anchor="ctr"/>
          <a:lstStyle/>
          <a:p>
            <a:pPr algn="ctr"/>
            <a:endParaRPr lang="de-DE" sz="1200" dirty="0" err="1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4000" cy="5143606"/>
          </a:xfrm>
        </p:spPr>
        <p:txBody>
          <a:bodyPr bIns="720000" anchor="ctr">
            <a:normAutofit/>
          </a:bodyPr>
          <a:lstStyle>
            <a:lvl1pPr marL="0" indent="0" algn="ctr">
              <a:buNone/>
              <a:defRPr lang="de-DE" sz="1000" b="0" i="0" u="none" strike="noStrike" baseline="0" smtClean="0">
                <a:latin typeface="+mn-lt"/>
              </a:defRPr>
            </a:lvl1pPr>
          </a:lstStyle>
          <a:p>
            <a:endParaRPr lang="de-DE" sz="1000" b="0" i="0" u="none" strike="noStrike" baseline="0" dirty="0">
              <a:solidFill>
                <a:srgbClr val="000000"/>
              </a:solidFill>
              <a:latin typeface="Helv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800" y="2736000"/>
            <a:ext cx="8211600" cy="74328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Folientitel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800" y="3744000"/>
            <a:ext cx="8211600" cy="19976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marL="342779" indent="0" algn="ctr">
              <a:buNone/>
              <a:defRPr sz="1500"/>
            </a:lvl2pPr>
            <a:lvl3pPr marL="685560" indent="0" algn="ctr">
              <a:buNone/>
              <a:defRPr sz="1300"/>
            </a:lvl3pPr>
            <a:lvl4pPr marL="1028340" indent="0" algn="ctr">
              <a:buNone/>
              <a:defRPr sz="1200"/>
            </a:lvl4pPr>
            <a:lvl5pPr marL="1371120" indent="0" algn="ctr">
              <a:buNone/>
              <a:defRPr sz="1200"/>
            </a:lvl5pPr>
            <a:lvl6pPr marL="1713900" indent="0" algn="ctr">
              <a:buNone/>
              <a:defRPr sz="1200"/>
            </a:lvl6pPr>
            <a:lvl7pPr marL="2056681" indent="0" algn="ctr">
              <a:buNone/>
              <a:defRPr sz="1200"/>
            </a:lvl7pPr>
            <a:lvl8pPr marL="2399460" indent="0" algn="ctr">
              <a:buNone/>
              <a:defRPr sz="1200"/>
            </a:lvl8pPr>
            <a:lvl9pPr marL="2742239" indent="0" algn="ctr">
              <a:buNone/>
              <a:defRPr sz="1200"/>
            </a:lvl9pPr>
          </a:lstStyle>
          <a:p>
            <a:r>
              <a:rPr lang="en-US" dirty="0" err="1"/>
              <a:t>Teilnehmer</a:t>
            </a:r>
            <a:r>
              <a:rPr lang="en-US" dirty="0"/>
              <a:t> hinzufügen</a:t>
            </a:r>
          </a:p>
        </p:txBody>
      </p:sp>
      <p:sp>
        <p:nvSpPr>
          <p:cNvPr id="16" name="Rechteck 7"/>
          <p:cNvSpPr/>
          <p:nvPr userDrawn="1"/>
        </p:nvSpPr>
        <p:spPr bwMode="gray">
          <a:xfrm>
            <a:off x="230211" y="4659639"/>
            <a:ext cx="8809014" cy="38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4" tIns="22851" rIns="45704" bIns="22851" rtlCol="0" anchor="ctr"/>
          <a:lstStyle/>
          <a:p>
            <a:pPr algn="ctr"/>
            <a:endParaRPr lang="de-DE" sz="1200" dirty="0" err="1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60800" y="4248000"/>
            <a:ext cx="1620000" cy="20161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bg1"/>
                </a:solidFill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25653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- ein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F703F1FD-09DE-4579-823F-43338B409D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54572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799" y="2690276"/>
            <a:ext cx="8211600" cy="86177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spcBef>
                <a:spcPts val="0"/>
              </a:spcBef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Folientitel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bearbeiten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0799" y="3728760"/>
            <a:ext cx="8211600" cy="201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Teilnehmer</a:t>
            </a:r>
            <a:r>
              <a:rPr lang="en-US" dirty="0"/>
              <a:t> </a:t>
            </a: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60799" y="4248000"/>
            <a:ext cx="1620000" cy="20161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bg1"/>
                </a:solidFill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595369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- zwei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35AE180-948D-40CE-90FF-F9E0068F52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472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365A1AA7-3310-436E-A556-0A2ADDD9A19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1371600"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de-DE" sz="1800" b="1" i="0" kern="0" baseline="0" dirty="0" err="1">
              <a:solidFill>
                <a:srgbClr val="6A6A69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799" y="3163631"/>
            <a:ext cx="8211600" cy="526298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95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…2 Überschriften setzen.</a:t>
            </a:r>
            <a:br>
              <a:rPr lang="de-DE" dirty="0"/>
            </a:br>
            <a:r>
              <a:rPr lang="de-DE" dirty="0"/>
              <a:t>Eine über-und eine untergeordnete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0799" y="3728760"/>
            <a:ext cx="8211600" cy="201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Teilnehmer</a:t>
            </a:r>
            <a:r>
              <a:rPr lang="en-US" dirty="0"/>
              <a:t> </a:t>
            </a: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0799" y="2592000"/>
            <a:ext cx="8211600" cy="53280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Tx/>
              <a:buNone/>
              <a:def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spcBef>
                <a:spcPts val="150"/>
              </a:spcBef>
              <a:buFontTx/>
              <a:buNone/>
              <a:defRPr lang="en-US" sz="2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spcBef>
                <a:spcPts val="150"/>
              </a:spcBef>
              <a:buFontTx/>
              <a:buNone/>
              <a:defRPr lang="en-US" sz="2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spcBef>
                <a:spcPts val="150"/>
              </a:spcBef>
              <a:buFontTx/>
              <a:buNone/>
              <a:defRPr lang="en-US" sz="2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spcBef>
                <a:spcPts val="150"/>
              </a:spcBef>
              <a:buFontTx/>
              <a:buNone/>
              <a:defRPr lang="en-GB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längeren</a:t>
            </a:r>
            <a:r>
              <a:rPr lang="en-US" dirty="0"/>
              <a:t> </a:t>
            </a:r>
            <a:r>
              <a:rPr lang="en-US" dirty="0" err="1"/>
              <a:t>Titeln</a:t>
            </a:r>
            <a:r>
              <a:rPr lang="en-US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60800" y="4248000"/>
            <a:ext cx="1620000" cy="20161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bg1"/>
                </a:solidFill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613029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und 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458759F-3592-49D3-A123-E63C38B845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77061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799" y="2690276"/>
            <a:ext cx="8211600" cy="86177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Folientitel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bearbeiten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0799" y="3728760"/>
            <a:ext cx="8211600" cy="201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Teilnehmer</a:t>
            </a:r>
            <a:r>
              <a:rPr lang="en-US" dirty="0"/>
              <a:t> </a:t>
            </a: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60800" y="4248000"/>
            <a:ext cx="1620000" cy="20161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bg1"/>
                </a:solidFill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129684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aupt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6193274" y="4649821"/>
            <a:ext cx="2484001" cy="32295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en-US" sz="1200" kern="0" dirty="0" err="1">
              <a:solidFill>
                <a:srgbClr val="6A6A69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278000" y="1987616"/>
            <a:ext cx="3384000" cy="46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8" name="Text Placeholder 2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8000" y="1422415"/>
            <a:ext cx="4915277" cy="385200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1" name="Rectangle 6"/>
          <p:cNvSpPr/>
          <p:nvPr userDrawn="1"/>
        </p:nvSpPr>
        <p:spPr bwMode="gray">
          <a:xfrm>
            <a:off x="1278000" y="1986086"/>
            <a:ext cx="3384000" cy="4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4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 bwMode="gray">
          <a:xfrm>
            <a:off x="1278000" y="2179638"/>
            <a:ext cx="4914900" cy="215444"/>
          </a:xfrm>
        </p:spPr>
        <p:txBody>
          <a:bodyPr>
            <a:spAutoFit/>
          </a:bodyPr>
          <a:lstStyle>
            <a:lvl1pPr marL="358775" indent="-358775">
              <a:buSzPct val="100000"/>
              <a:buFont typeface="+mj-lt"/>
              <a:buAutoNum type="arabicPeriod"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5562" y="4835430"/>
            <a:ext cx="129600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809CED7E-4F00-4E8D-B8EA-B590BE41FCA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193023" y="4835430"/>
            <a:ext cx="45720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402075" y="579120"/>
            <a:ext cx="989846" cy="22693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en-US" sz="1200" kern="0" dirty="0" err="1">
              <a:solidFill>
                <a:srgbClr val="6A6A69"/>
              </a:solidFill>
              <a:latin typeface="Arial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5D4F9FC-6178-495E-B8E9-A25052E6B465}"/>
              </a:ext>
            </a:extLst>
          </p:cNvPr>
          <p:cNvSpPr/>
          <p:nvPr userDrawn="1"/>
        </p:nvSpPr>
        <p:spPr bwMode="gray">
          <a:xfrm>
            <a:off x="728182" y="4835430"/>
            <a:ext cx="331821" cy="9233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PPI AG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6CBBCF67-3504-4E51-954D-2BC5E2FA9D93}"/>
              </a:ext>
            </a:extLst>
          </p:cNvPr>
          <p:cNvSpPr/>
          <p:nvPr userDrawn="1"/>
        </p:nvSpPr>
        <p:spPr bwMode="gray">
          <a:xfrm>
            <a:off x="652855" y="4835430"/>
            <a:ext cx="17634" cy="9233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72F85787-D59C-4A25-B815-6B22B342A056}"/>
              </a:ext>
            </a:extLst>
          </p:cNvPr>
          <p:cNvSpPr/>
          <p:nvPr userDrawn="1"/>
        </p:nvSpPr>
        <p:spPr bwMode="gray">
          <a:xfrm>
            <a:off x="1117696" y="4835430"/>
            <a:ext cx="17634" cy="9233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49586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Unter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6193274" y="4649821"/>
            <a:ext cx="2484001" cy="32295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en-US" sz="1200" kern="0" dirty="0" err="1">
              <a:solidFill>
                <a:srgbClr val="6A6A69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278000" y="1987616"/>
            <a:ext cx="3384000" cy="46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8" name="Text Placeholder 2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842306" y="1422415"/>
            <a:ext cx="4350908" cy="385200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SzPct val="110000"/>
              <a:buFont typeface="+mj-lt"/>
              <a:buNone/>
              <a:defRPr sz="2800" b="1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Zwischenagenda</a:t>
            </a:r>
          </a:p>
        </p:txBody>
      </p:sp>
      <p:sp>
        <p:nvSpPr>
          <p:cNvPr id="11" name="Rectangle 6"/>
          <p:cNvSpPr/>
          <p:nvPr userDrawn="1"/>
        </p:nvSpPr>
        <p:spPr bwMode="gray">
          <a:xfrm>
            <a:off x="1278000" y="1986086"/>
            <a:ext cx="3384000" cy="4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4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 bwMode="gray">
          <a:xfrm>
            <a:off x="1842307" y="2179638"/>
            <a:ext cx="4350968" cy="215444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+mj-lt"/>
              <a:buNone/>
              <a:tabLst/>
              <a:defRPr sz="14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+mj-lt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278000" y="1422415"/>
            <a:ext cx="472543" cy="38520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2800" b="1" baseline="0" dirty="0">
                <a:solidFill>
                  <a:schemeClr val="accent1"/>
                </a:solidFill>
              </a:defRPr>
            </a:lvl1pPr>
          </a:lstStyle>
          <a:p>
            <a:pPr lvl="0">
              <a:buSzPct val="110000"/>
              <a:buFont typeface="+mj-lt"/>
            </a:pPr>
            <a:r>
              <a:rPr lang="en-US" dirty="0"/>
              <a:t>1</a:t>
            </a:r>
            <a:endParaRPr lang="en-GB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278000" y="2179638"/>
            <a:ext cx="472543" cy="215444"/>
          </a:xfrm>
        </p:spPr>
        <p:txBody>
          <a:bodyPr vert="horz" lIns="0" tIns="0" rIns="0" bIns="0" rtlCol="0">
            <a:spAutoFit/>
          </a:bodyPr>
          <a:lstStyle>
            <a:lvl1pPr>
              <a:defRPr lang="en-US" sz="1400" b="0" baseline="0" dirty="0" smtClean="0"/>
            </a:lvl1pPr>
          </a:lstStyle>
          <a:p>
            <a:pPr marR="0" lvl="0" fontAlgn="auto">
              <a:spcAft>
                <a:spcPts val="0"/>
              </a:spcAft>
              <a:buSzPct val="110000"/>
              <a:buFont typeface="+mj-lt"/>
              <a:tabLst/>
            </a:pPr>
            <a:r>
              <a:rPr lang="en-US" dirty="0"/>
              <a:t>1.1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5562" y="4835430"/>
            <a:ext cx="129600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809CED7E-4F00-4E8D-B8EA-B590BE41FCA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193023" y="4835430"/>
            <a:ext cx="45720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402075" y="579120"/>
            <a:ext cx="989846" cy="22693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en-US" sz="1200" kern="0" dirty="0" err="1">
              <a:solidFill>
                <a:srgbClr val="6A6A69"/>
              </a:solidFill>
              <a:latin typeface="Arial"/>
            </a:endParaRP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63833DE-CC37-400B-9E73-41192E71078F}"/>
              </a:ext>
            </a:extLst>
          </p:cNvPr>
          <p:cNvSpPr/>
          <p:nvPr userDrawn="1"/>
        </p:nvSpPr>
        <p:spPr bwMode="gray">
          <a:xfrm>
            <a:off x="728182" y="4835430"/>
            <a:ext cx="331821" cy="9233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PPI AG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5C83F475-7F07-44C7-8FE3-B79BB1B44D94}"/>
              </a:ext>
            </a:extLst>
          </p:cNvPr>
          <p:cNvSpPr/>
          <p:nvPr userDrawn="1"/>
        </p:nvSpPr>
        <p:spPr bwMode="gray">
          <a:xfrm>
            <a:off x="652855" y="4835430"/>
            <a:ext cx="17634" cy="9233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E77C354-EF24-4808-A673-E54C61A9C7CA}"/>
              </a:ext>
            </a:extLst>
          </p:cNvPr>
          <p:cNvSpPr/>
          <p:nvPr userDrawn="1"/>
        </p:nvSpPr>
        <p:spPr bwMode="gray">
          <a:xfrm>
            <a:off x="1117696" y="4835430"/>
            <a:ext cx="17634" cy="9233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519601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>
          <a:xfrm>
            <a:off x="8542799" y="4835430"/>
            <a:ext cx="129600" cy="92333"/>
          </a:xfrm>
        </p:spPr>
        <p:txBody>
          <a:bodyPr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31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0D73D-3814-4401-990C-22BCD1AF7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29A068-C90A-4BAC-AE86-D91B80813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F99243-0667-451C-BA4C-441002F2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E6569-DC4F-4B68-AFDC-AF342FA4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F2A1C-FA00-4B2E-96F5-CD7BFE4C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18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>
          <a:xfrm>
            <a:off x="8542799" y="4835430"/>
            <a:ext cx="129600" cy="92333"/>
          </a:xfrm>
        </p:spPr>
        <p:txBody>
          <a:bodyPr wrap="none"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 bwMode="gray">
          <a:xfrm>
            <a:off x="460799" y="954000"/>
            <a:ext cx="8211600" cy="34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878827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 bwMode="gray">
          <a:xfrm>
            <a:off x="460799" y="1317600"/>
            <a:ext cx="8211600" cy="3128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799" y="954000"/>
            <a:ext cx="8210549" cy="203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400" b="1" dirty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062919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>
          <a:xfrm>
            <a:off x="8542800" y="4835430"/>
            <a:ext cx="129600" cy="92333"/>
          </a:xfrm>
        </p:spPr>
        <p:txBody>
          <a:bodyPr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 bwMode="gray">
          <a:xfrm>
            <a:off x="460800" y="954000"/>
            <a:ext cx="3985200" cy="34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Inhaltsplatzhalter 11"/>
          <p:cNvSpPr>
            <a:spLocks noGrp="1"/>
          </p:cNvSpPr>
          <p:nvPr>
            <p:ph sz="quarter" idx="13"/>
          </p:nvPr>
        </p:nvSpPr>
        <p:spPr bwMode="gray">
          <a:xfrm>
            <a:off x="4687200" y="954000"/>
            <a:ext cx="3985200" cy="34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291588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Texte mit zwei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>
          <a:xfrm>
            <a:off x="8542800" y="4835430"/>
            <a:ext cx="129600" cy="92333"/>
          </a:xfrm>
        </p:spPr>
        <p:txBody>
          <a:bodyPr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 bwMode="gray">
          <a:xfrm>
            <a:off x="460799" y="1317600"/>
            <a:ext cx="3985200" cy="3128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799" y="954000"/>
            <a:ext cx="3985200" cy="203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400" b="1" dirty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7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4687200" y="1317600"/>
            <a:ext cx="3985200" cy="3128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7200" y="954000"/>
            <a:ext cx="3985200" cy="203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400" b="1" dirty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024493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r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>
          <a:xfrm>
            <a:off x="8542801" y="4835430"/>
            <a:ext cx="129600" cy="92333"/>
          </a:xfrm>
        </p:spPr>
        <p:txBody>
          <a:bodyPr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 bwMode="gray">
          <a:xfrm>
            <a:off x="460799" y="954000"/>
            <a:ext cx="2577600" cy="34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Inhaltsplatzhalter 11"/>
          <p:cNvSpPr>
            <a:spLocks noGrp="1"/>
          </p:cNvSpPr>
          <p:nvPr>
            <p:ph sz="quarter" idx="13"/>
          </p:nvPr>
        </p:nvSpPr>
        <p:spPr bwMode="gray">
          <a:xfrm>
            <a:off x="3277799" y="954000"/>
            <a:ext cx="2577600" cy="34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6094800" y="954000"/>
            <a:ext cx="2577600" cy="34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880498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rei Texte mit drei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>
          <a:xfrm>
            <a:off x="8542801" y="4835430"/>
            <a:ext cx="129600" cy="92333"/>
          </a:xfrm>
        </p:spPr>
        <p:txBody>
          <a:bodyPr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 bwMode="gray">
          <a:xfrm>
            <a:off x="460799" y="1317600"/>
            <a:ext cx="2577600" cy="3128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800" y="954000"/>
            <a:ext cx="2577600" cy="203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400" b="1" dirty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9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3277800" y="1317600"/>
            <a:ext cx="2577600" cy="3128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77800" y="954000"/>
            <a:ext cx="2577600" cy="203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400" b="1" dirty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11" name="Inhaltsplatzhalter 11"/>
          <p:cNvSpPr>
            <a:spLocks noGrp="1"/>
          </p:cNvSpPr>
          <p:nvPr>
            <p:ph sz="quarter" idx="16"/>
          </p:nvPr>
        </p:nvSpPr>
        <p:spPr bwMode="gray">
          <a:xfrm>
            <a:off x="6094800" y="1317600"/>
            <a:ext cx="2577600" cy="3128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4800" y="954000"/>
            <a:ext cx="2577600" cy="203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400" b="1" dirty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004415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>
          <a:xfrm>
            <a:off x="8542799" y="4835430"/>
            <a:ext cx="129600" cy="92333"/>
          </a:xfrm>
        </p:spPr>
        <p:txBody>
          <a:bodyPr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 bwMode="gray">
          <a:xfrm>
            <a:off x="460800" y="954000"/>
            <a:ext cx="1872000" cy="3492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2574000" y="954000"/>
            <a:ext cx="1872000" cy="3492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11"/>
          <p:cNvSpPr>
            <a:spLocks noGrp="1"/>
          </p:cNvSpPr>
          <p:nvPr>
            <p:ph sz="quarter" idx="16"/>
          </p:nvPr>
        </p:nvSpPr>
        <p:spPr bwMode="gray">
          <a:xfrm>
            <a:off x="4687200" y="954000"/>
            <a:ext cx="1872000" cy="3492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18"/>
          </p:nvPr>
        </p:nvSpPr>
        <p:spPr bwMode="gray">
          <a:xfrm>
            <a:off x="6800399" y="954000"/>
            <a:ext cx="1872000" cy="3492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09500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Texte mit vier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 bwMode="gray">
          <a:xfrm>
            <a:off x="460799" y="1317600"/>
            <a:ext cx="1872000" cy="3128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799" y="954000"/>
            <a:ext cx="1872000" cy="203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200" b="1" dirty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9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2573999" y="1317600"/>
            <a:ext cx="1872000" cy="3128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73999" y="954000"/>
            <a:ext cx="1872000" cy="203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200" b="1" dirty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11" name="Inhaltsplatzhalter 11"/>
          <p:cNvSpPr>
            <a:spLocks noGrp="1"/>
          </p:cNvSpPr>
          <p:nvPr>
            <p:ph sz="quarter" idx="16"/>
          </p:nvPr>
        </p:nvSpPr>
        <p:spPr bwMode="gray">
          <a:xfrm>
            <a:off x="4687199" y="1317600"/>
            <a:ext cx="1872000" cy="3128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7199" y="954000"/>
            <a:ext cx="1872000" cy="203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200" b="1" dirty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18"/>
          </p:nvPr>
        </p:nvSpPr>
        <p:spPr bwMode="gray">
          <a:xfrm>
            <a:off x="6800399" y="1317600"/>
            <a:ext cx="1872000" cy="3128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00399" y="954000"/>
            <a:ext cx="1872000" cy="203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200" b="1" dirty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579439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(ganzsei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>
          <a:xfrm>
            <a:off x="8542799" y="4835430"/>
            <a:ext cx="129600" cy="92333"/>
          </a:xfrm>
        </p:spPr>
        <p:txBody>
          <a:bodyPr wrap="none"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05784D0E-36E2-43E1-B0A0-58224791761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0799" y="954000"/>
            <a:ext cx="8211600" cy="3492000"/>
          </a:xfrm>
          <a:solidFill>
            <a:schemeClr val="bg1">
              <a:lumMod val="95000"/>
            </a:schemeClr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de-DE" dirty="0"/>
              <a:t>Bild durch Klicken des Symbols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124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mit Bild unten (halbseitig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>
          <a:xfrm>
            <a:off x="8542799" y="4835430"/>
            <a:ext cx="129600" cy="92333"/>
          </a:xfrm>
        </p:spPr>
        <p:txBody>
          <a:bodyPr wrap="none"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 bwMode="gray">
          <a:xfrm>
            <a:off x="460799" y="954000"/>
            <a:ext cx="8211600" cy="16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58A2E17-560F-4F82-87AC-ADD0E71C76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0799" y="2826000"/>
            <a:ext cx="8211600" cy="1620000"/>
          </a:xfrm>
          <a:solidFill>
            <a:schemeClr val="bg1">
              <a:lumMod val="95000"/>
            </a:schemeClr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de-DE" dirty="0"/>
              <a:t>Bild durch Klicken des Symbols hinzufügen</a:t>
            </a:r>
          </a:p>
        </p:txBody>
      </p:sp>
    </p:spTree>
    <p:extLst>
      <p:ext uri="{BB962C8B-B14F-4D97-AF65-F5344CB8AC3E}">
        <p14:creationId xmlns:p14="http://schemas.microsoft.com/office/powerpoint/2010/main" val="40979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9D63C-DE50-4D46-BCE5-7F37962A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73ECEE-B427-4F67-AF86-54813955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DE929-62B8-48D9-A1C6-9E75A88F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3353E8-11ED-4DFD-8EB5-E4E0AAB8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A53EA7-8053-4670-9FC2-21D59C16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961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mit Bild rechts (halbseitig - 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 bwMode="gray">
          <a:xfrm>
            <a:off x="8542800" y="4835430"/>
            <a:ext cx="129600" cy="92333"/>
          </a:xfrm>
        </p:spPr>
        <p:txBody>
          <a:bodyPr/>
          <a:lstStyle/>
          <a:p>
            <a:fld id="{809CED7E-4F00-4E8D-B8EA-B590BE41FCA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 bwMode="gray">
          <a:xfrm>
            <a:off x="460800" y="954000"/>
            <a:ext cx="3985200" cy="34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C0AE1833-07AA-45CE-AFE1-8DBA2C8CE7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7200" y="954000"/>
            <a:ext cx="3985200" cy="3492000"/>
          </a:xfrm>
          <a:solidFill>
            <a:schemeClr val="bg1">
              <a:lumMod val="95000"/>
            </a:schemeClr>
          </a:solidFill>
        </p:spPr>
        <p:txBody>
          <a:bodyPr bIns="72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0000"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0000"/>
              <a:buFontTx/>
              <a:buNone/>
              <a:tabLst/>
              <a:defRPr/>
            </a:pPr>
            <a:r>
              <a:rPr lang="de-DE" dirty="0"/>
              <a:t>Bild durch Klicken des Symbols hinzufügen</a:t>
            </a:r>
          </a:p>
        </p:txBody>
      </p:sp>
    </p:spTree>
    <p:extLst>
      <p:ext uri="{BB962C8B-B14F-4D97-AF65-F5344CB8AC3E}">
        <p14:creationId xmlns:p14="http://schemas.microsoft.com/office/powerpoint/2010/main" val="28240235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4C304-A512-4B6B-B5B0-9E99894B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4F076-DBA4-4729-8B1D-371B77445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86C01D-E1FB-4E34-BBCB-3BC85E89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7FD6-9B36-40D2-BFA4-04C4F343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8A787-FC2F-4FD1-AB38-E8A6C14C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8839-B65A-4F3E-924D-1535914B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5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2A5CD-95D5-45DE-B5B1-85D6AF40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917987-8C1D-44BC-A90C-6E64218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8B036-5A70-42DF-9149-F8E7D7DF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5404F-FA6C-4396-8FBB-5DCE4BFE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47C865-6393-41DF-A46B-D33D9B14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46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08B7A-BF7B-41A1-A7FA-0517C626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BD02B-D9AD-47C0-9218-DA63B6317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67F788-5973-4731-8220-6E18CC0AC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705328-7AB4-4C55-BF99-79DD5031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B41EC3-4848-4D46-AB1B-FCCB9D0D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7C369E-186C-4C66-9926-F55BFA09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55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FCCB0-DDA9-4AE4-B48A-1D9CD903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55F758-A5B9-4EAE-ACA1-69C780A4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8EC2AC-B645-44C7-A3CB-3846397B5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67A3B5-70EE-4177-889D-86FA6E3DE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53A448-D31D-4A2D-8AFA-846220026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46BC8C-0266-4BE6-B800-1FCAD0E7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BB78C8-17F3-49D5-AE0C-D08B9620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396922-CDDF-41BB-8054-B014BC4F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89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AE369-D48A-4A7A-92BC-A92789E2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B6141E-F271-4E97-AB87-EC725485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D7D9A2-7C4E-4F59-B6B7-5C1D2ED9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7273E3-1067-48F3-8E02-8162A8D4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3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5462B7-118C-4E2F-B24B-46DA42A0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ABDE6A-47BB-402D-8D7C-A2C72BB4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6151B7-F830-422C-ADC5-8561CA41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5A5F3-52ED-4FFD-95BC-A3500D50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D7E5D-6717-4513-B5EE-1429DFBB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14A3DB-567E-47C9-ACE6-F6D44AD8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D80CD2-971B-408A-B4A0-7C55C583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CDDFDE-C24F-487E-908B-5FDB97F3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D03E9E-59A2-40F7-8158-E73A3B98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16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0D134F-074D-4CFE-9B1A-5294A42A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A80D62-533D-461D-9823-645EB391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B4F330-476C-4636-94BF-3D7AE455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7AF4F1-638B-4AEB-A3A4-9A809D742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New Location for EPAM Anywhere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E326D3-005A-4A2F-93A7-AFE87A2ED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8D10-6CEA-43F6-8AF7-E32225B6C1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34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42799" y="4835430"/>
            <a:ext cx="129600" cy="9233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809CED7E-4F00-4E8D-B8EA-B590BE41FCA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72938" y="4835430"/>
            <a:ext cx="4314699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New Location for EPAM Anywhere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 bwMode="gray">
          <a:xfrm>
            <a:off x="7732921" y="4835430"/>
            <a:ext cx="720726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Tamara Kirakosyan</a:t>
            </a:r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60799" y="4692559"/>
            <a:ext cx="8211600" cy="0"/>
          </a:xfrm>
          <a:prstGeom prst="line">
            <a:avLst/>
          </a:prstGeom>
          <a:ln w="63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0799" y="954000"/>
            <a:ext cx="8211600" cy="34920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gray">
          <a:xfrm>
            <a:off x="460799" y="244800"/>
            <a:ext cx="7200000" cy="410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1E692D7E-2196-4C1B-B2A4-DDAC3E2B4263}"/>
              </a:ext>
            </a:extLst>
          </p:cNvPr>
          <p:cNvSpPr/>
          <p:nvPr userDrawn="1"/>
        </p:nvSpPr>
        <p:spPr bwMode="gray">
          <a:xfrm>
            <a:off x="7701462" y="4835430"/>
            <a:ext cx="17634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F47EF006-3064-4F18-AEDB-F274DDF49096}"/>
              </a:ext>
            </a:extLst>
          </p:cNvPr>
          <p:cNvSpPr/>
          <p:nvPr userDrawn="1"/>
        </p:nvSpPr>
        <p:spPr bwMode="gray">
          <a:xfrm>
            <a:off x="8467472" y="4835430"/>
            <a:ext cx="17634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7509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65" r:id="rId5"/>
    <p:sldLayoutId id="2147483685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700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b="1" kern="1200">
          <a:solidFill>
            <a:srgbClr val="0B78B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30000"/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B78BE"/>
        </a:buClr>
        <a:buSzPct val="13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1725"/>
        </a:lnSpc>
        <a:spcBef>
          <a:spcPts val="15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15963" indent="-176213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5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5466" userDrawn="1">
          <p15:clr>
            <a:srgbClr val="F26B43"/>
          </p15:clr>
        </p15:guide>
        <p15:guide id="4" orient="horz" pos="2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ossbytes.com/what-programming-language-does-your-country-like/" TargetMode="External"/><Relationship Id="rId3" Type="http://schemas.openxmlformats.org/officeDocument/2006/relationships/hyperlink" Target="https://customerthink.com/top-5-countries-to-outsource-software-development/" TargetMode="External"/><Relationship Id="rId7" Type="http://schemas.openxmlformats.org/officeDocument/2006/relationships/hyperlink" Target="https://www.pentalog.com/blog/talent-management/ranking-best-developers" TargetMode="External"/><Relationship Id="rId2" Type="http://schemas.openxmlformats.org/officeDocument/2006/relationships/hyperlink" Target="https://youteam.io/blog/offshore-developers-rates-in-2020-best-countries-and-best-platforms-to-hire-a-remote-development-team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outsourceaccelerator.com/guide/top-call-centers-in-the-philippines/" TargetMode="External"/><Relationship Id="rId5" Type="http://schemas.openxmlformats.org/officeDocument/2006/relationships/hyperlink" Target="https://www.kearney.com/digital/gsli/2019-full-report" TargetMode="External"/><Relationship Id="rId4" Type="http://schemas.openxmlformats.org/officeDocument/2006/relationships/hyperlink" Target="https://www.k-international.com/blog/countries-with-the-most-english-speakers/" TargetMode="External"/><Relationship Id="rId9" Type="http://schemas.openxmlformats.org/officeDocument/2006/relationships/hyperlink" Target="https://www.wipo.int/edocs/pubdocs/en/wipo_pub_gii_2021_ex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60800" y="2736000"/>
            <a:ext cx="8211600" cy="743285"/>
          </a:xfrm>
        </p:spPr>
        <p:txBody>
          <a:bodyPr lIns="0"/>
          <a:lstStyle/>
          <a:p>
            <a:r>
              <a:rPr lang="en-US" dirty="0">
                <a:solidFill>
                  <a:srgbClr val="FFFFFF"/>
                </a:solidFill>
              </a:rPr>
              <a:t>NEW LOCATION FOR </a:t>
            </a:r>
            <a:r>
              <a:rPr lang="en-US" dirty="0" smtClean="0">
                <a:solidFill>
                  <a:srgbClr val="FFFFFF"/>
                </a:solidFill>
              </a:rPr>
              <a:t>OUTCOURCING IT SERVICES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460800" y="3744000"/>
            <a:ext cx="8211600" cy="199769"/>
          </a:xfrm>
        </p:spPr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Tamara Kirakosyan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78B50A-81D9-4CEA-9F1E-8AC540C078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800" y="4248000"/>
            <a:ext cx="1620000" cy="201613"/>
          </a:xfrm>
        </p:spPr>
        <p:txBody>
          <a:bodyPr lIns="0"/>
          <a:lstStyle/>
          <a:p>
            <a:r>
              <a:rPr lang="de-DE" dirty="0">
                <a:solidFill>
                  <a:srgbClr val="FFFFFF"/>
                </a:solidFill>
              </a:rPr>
              <a:t>08.02.2022</a:t>
            </a:r>
          </a:p>
        </p:txBody>
      </p:sp>
    </p:spTree>
    <p:extLst>
      <p:ext uri="{BB962C8B-B14F-4D97-AF65-F5344CB8AC3E}">
        <p14:creationId xmlns:p14="http://schemas.microsoft.com/office/powerpoint/2010/main" val="11512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Himmel, Stadt, draußen, Gebäude enthält.&#10;&#10;Automatisch generierte Beschreibung">
            <a:extLst>
              <a:ext uri="{FF2B5EF4-FFF2-40B4-BE49-F238E27FC236}">
                <a16:creationId xmlns:a16="http://schemas.microsoft.com/office/drawing/2014/main" id="{73E306A1-053B-4DA7-9587-56AD11353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" t="15552" r="-140"/>
          <a:stretch/>
        </p:blipFill>
        <p:spPr>
          <a:xfrm>
            <a:off x="0" y="0"/>
            <a:ext cx="9156830" cy="51435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68E9EDB5-F1D6-4919-A693-4914AF987139}"/>
              </a:ext>
            </a:extLst>
          </p:cNvPr>
          <p:cNvSpPr/>
          <p:nvPr/>
        </p:nvSpPr>
        <p:spPr>
          <a:xfrm>
            <a:off x="0" y="4"/>
            <a:ext cx="9144000" cy="5143493"/>
          </a:xfrm>
          <a:prstGeom prst="rect">
            <a:avLst/>
          </a:prstGeom>
          <a:solidFill>
            <a:srgbClr val="001636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28700"/>
            <a:endParaRPr lang="de-DE" sz="900" kern="0" dirty="0" err="1">
              <a:solidFill>
                <a:srgbClr val="6A6A69"/>
              </a:solidFill>
              <a:latin typeface="Arial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53976C5-7EE4-4EBE-9C45-A642CA03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99" y="269489"/>
            <a:ext cx="8541621" cy="798546"/>
          </a:xfrm>
        </p:spPr>
        <p:txBody>
          <a:bodyPr>
            <a:noAutofit/>
          </a:bodyPr>
          <a:lstStyle/>
          <a:p>
            <a:r>
              <a:rPr lang="en-US" sz="4500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NEW LOCATION: PHILIPPINES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8558723-3F80-485E-A1A4-82B939FD377C}"/>
              </a:ext>
            </a:extLst>
          </p:cNvPr>
          <p:cNvSpPr txBox="1">
            <a:spLocks/>
          </p:cNvSpPr>
          <p:nvPr/>
        </p:nvSpPr>
        <p:spPr>
          <a:xfrm>
            <a:off x="305199" y="1251890"/>
            <a:ext cx="3352401" cy="79854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$25-$49 </a:t>
            </a:r>
            <a:r>
              <a:rPr lang="en-US" sz="3300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hourly </a:t>
            </a:r>
            <a:br>
              <a:rPr lang="en-US" sz="3300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</a:br>
            <a:r>
              <a:rPr lang="en-US" sz="1800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software developer rate</a:t>
            </a:r>
            <a:r>
              <a:rPr lang="en-US" sz="1800" spc="300" baseline="300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1</a:t>
            </a:r>
            <a:endParaRPr lang="en-US" sz="3300" spc="300" baseline="30000" dirty="0">
              <a:solidFill>
                <a:schemeClr val="bg1"/>
              </a:solidFill>
              <a:latin typeface="GHEA Dvin" panose="02000506040000020004" pitchFamily="50" charset="0"/>
              <a:ea typeface="+mn-ea"/>
              <a:cs typeface="+mn-cs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6DBBC02-9BFA-4484-8952-8552C9892FDF}"/>
              </a:ext>
            </a:extLst>
          </p:cNvPr>
          <p:cNvSpPr txBox="1">
            <a:spLocks/>
          </p:cNvSpPr>
          <p:nvPr/>
        </p:nvSpPr>
        <p:spPr>
          <a:xfrm>
            <a:off x="305200" y="2135887"/>
            <a:ext cx="5318360" cy="79854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190,000 developers</a:t>
            </a:r>
            <a:r>
              <a:rPr lang="en-US" sz="1800" spc="300" baseline="600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2</a:t>
            </a:r>
            <a:endParaRPr lang="en-US" sz="3300" spc="300" baseline="60000" dirty="0">
              <a:solidFill>
                <a:schemeClr val="bg1"/>
              </a:solidFill>
              <a:latin typeface="GHEA Dvin" panose="02000506040000020004" pitchFamily="50" charset="0"/>
              <a:ea typeface="+mn-ea"/>
              <a:cs typeface="+mn-cs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07CE38E-4B34-401A-8E6D-CF6DBF7D717B}"/>
              </a:ext>
            </a:extLst>
          </p:cNvPr>
          <p:cNvSpPr txBox="1">
            <a:spLocks/>
          </p:cNvSpPr>
          <p:nvPr/>
        </p:nvSpPr>
        <p:spPr>
          <a:xfrm>
            <a:off x="305199" y="3035856"/>
            <a:ext cx="5066901" cy="79854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&gt; 92% speak English</a:t>
            </a:r>
            <a:br>
              <a:rPr lang="en-US" sz="3300" b="1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</a:br>
            <a:r>
              <a:rPr lang="en-US" sz="1800" b="1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out of a population of 90 million</a:t>
            </a:r>
            <a:r>
              <a:rPr lang="en-US" sz="1800" spc="300" baseline="300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3</a:t>
            </a:r>
            <a:endParaRPr lang="en-US" sz="1800" b="1" spc="300" baseline="30000" dirty="0">
              <a:solidFill>
                <a:schemeClr val="bg1"/>
              </a:solidFill>
              <a:latin typeface="GHEA Dvin" panose="02000506040000020004" pitchFamily="50" charset="0"/>
              <a:ea typeface="+mn-ea"/>
              <a:cs typeface="+mn-cs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1DFC9AF-BF3B-45BA-A44A-A25279273E40}"/>
              </a:ext>
            </a:extLst>
          </p:cNvPr>
          <p:cNvSpPr txBox="1">
            <a:spLocks/>
          </p:cNvSpPr>
          <p:nvPr/>
        </p:nvSpPr>
        <p:spPr>
          <a:xfrm>
            <a:off x="305199" y="4029497"/>
            <a:ext cx="5508861" cy="79854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spc="300" dirty="0">
                <a:solidFill>
                  <a:srgbClr val="FFFFFF"/>
                </a:solidFill>
                <a:latin typeface="GHEA Dvin" panose="02000506040000020004" pitchFamily="50" charset="0"/>
                <a:ea typeface="+mn-ea"/>
                <a:cs typeface="+mn-cs"/>
              </a:rPr>
              <a:t>&gt; 700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482665A-DBD6-461C-9E2A-89321FE19FC6}"/>
              </a:ext>
            </a:extLst>
          </p:cNvPr>
          <p:cNvCxnSpPr>
            <a:cxnSpLocks/>
          </p:cNvCxnSpPr>
          <p:nvPr/>
        </p:nvCxnSpPr>
        <p:spPr>
          <a:xfrm>
            <a:off x="305199" y="1145210"/>
            <a:ext cx="336764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909CD51-82E1-449C-900C-834C9C03A805}"/>
              </a:ext>
            </a:extLst>
          </p:cNvPr>
          <p:cNvCxnSpPr>
            <a:cxnSpLocks/>
          </p:cNvCxnSpPr>
          <p:nvPr/>
        </p:nvCxnSpPr>
        <p:spPr>
          <a:xfrm>
            <a:off x="305199" y="1023290"/>
            <a:ext cx="336764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311CDD4-EEC2-4CD7-905F-10B743172F05}"/>
              </a:ext>
            </a:extLst>
          </p:cNvPr>
          <p:cNvCxnSpPr>
            <a:cxnSpLocks/>
          </p:cNvCxnSpPr>
          <p:nvPr/>
        </p:nvCxnSpPr>
        <p:spPr>
          <a:xfrm>
            <a:off x="305199" y="2135887"/>
            <a:ext cx="336764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40A67CC2-9852-4F24-99E4-834D32D63A0D}"/>
              </a:ext>
            </a:extLst>
          </p:cNvPr>
          <p:cNvSpPr txBox="1">
            <a:spLocks/>
          </p:cNvSpPr>
          <p:nvPr/>
        </p:nvSpPr>
        <p:spPr>
          <a:xfrm>
            <a:off x="1707279" y="4029497"/>
            <a:ext cx="5508861" cy="79854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Business Process </a:t>
            </a:r>
            <a:br>
              <a:rPr lang="en-US" sz="1500" b="1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</a:br>
            <a:r>
              <a:rPr lang="en-US" sz="1500" b="1" spc="3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Outsourcing Companies</a:t>
            </a:r>
            <a:r>
              <a:rPr lang="en-US" sz="1800" b="1" spc="300" baseline="30000" dirty="0">
                <a:solidFill>
                  <a:schemeClr val="bg1"/>
                </a:solidFill>
                <a:latin typeface="GHEA Dvin" panose="02000506040000020004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5BCE3E3-60B5-45CC-90BF-D472A5644F9B}"/>
              </a:ext>
            </a:extLst>
          </p:cNvPr>
          <p:cNvCxnSpPr>
            <a:cxnSpLocks/>
          </p:cNvCxnSpPr>
          <p:nvPr/>
        </p:nvCxnSpPr>
        <p:spPr>
          <a:xfrm>
            <a:off x="305199" y="2934433"/>
            <a:ext cx="44010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FA799D8-51F1-4BC3-BE40-DBF3D64FD164}"/>
              </a:ext>
            </a:extLst>
          </p:cNvPr>
          <p:cNvCxnSpPr>
            <a:cxnSpLocks/>
          </p:cNvCxnSpPr>
          <p:nvPr/>
        </p:nvCxnSpPr>
        <p:spPr>
          <a:xfrm>
            <a:off x="310010" y="4001233"/>
            <a:ext cx="44010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pic>
        <p:nvPicPr>
          <p:cNvPr id="12" name="Grafik 11" descr="Ein Bild, das Silhouette enthält.&#10;&#10;Automatisch generierte Beschreibung">
            <a:extLst>
              <a:ext uri="{FF2B5EF4-FFF2-40B4-BE49-F238E27FC236}">
                <a16:creationId xmlns:a16="http://schemas.microsoft.com/office/drawing/2014/main" id="{F77EF083-09A5-4762-80C1-70950B353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15" t="1921" r="23236" b="6694"/>
          <a:stretch/>
        </p:blipFill>
        <p:spPr>
          <a:xfrm>
            <a:off x="5814060" y="754383"/>
            <a:ext cx="3147060" cy="4073656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C720044-8FFA-4536-97D7-CA8E9A69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9070" y="4833253"/>
            <a:ext cx="4314699" cy="923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Location for </a:t>
            </a:r>
            <a:r>
              <a:rPr lang="en-US" dirty="0" smtClean="0">
                <a:solidFill>
                  <a:schemeClr val="bg1"/>
                </a:solidFill>
              </a:rPr>
              <a:t> Outsourcing IT 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E44CEA-A3A5-4809-BF51-206ECF6A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8839-B65A-4F3E-924D-1535914B631D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1379752E-78A7-49FB-B5D9-D5480630E15F}"/>
              </a:ext>
            </a:extLst>
          </p:cNvPr>
          <p:cNvSpPr/>
          <p:nvPr/>
        </p:nvSpPr>
        <p:spPr bwMode="gray">
          <a:xfrm>
            <a:off x="7732921" y="4835430"/>
            <a:ext cx="720726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</a:rPr>
              <a:t>Tamara Kirakosyan</a:t>
            </a:r>
          </a:p>
        </p:txBody>
      </p:sp>
    </p:spTree>
    <p:extLst>
      <p:ext uri="{BB962C8B-B14F-4D97-AF65-F5344CB8AC3E}">
        <p14:creationId xmlns:p14="http://schemas.microsoft.com/office/powerpoint/2010/main" val="386849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2EB08365-F3DE-48DD-B7C4-C52B5F1DA46B}"/>
              </a:ext>
            </a:extLst>
          </p:cNvPr>
          <p:cNvSpPr/>
          <p:nvPr/>
        </p:nvSpPr>
        <p:spPr>
          <a:xfrm rot="16200000">
            <a:off x="5961875" y="3258326"/>
            <a:ext cx="1445418" cy="253242"/>
          </a:xfrm>
          <a:prstGeom prst="triangle">
            <a:avLst>
              <a:gd name="adj" fmla="val 196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de-DE" sz="1200" kern="0" dirty="0" err="1">
              <a:solidFill>
                <a:srgbClr val="6A6A69"/>
              </a:solidFill>
              <a:latin typeface="Arial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B8A095-31B0-4923-B3FD-B05E15E2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Potential-Evaluation </a:t>
            </a:r>
            <a:r>
              <a:rPr lang="de-DE" dirty="0" err="1"/>
              <a:t>of</a:t>
            </a:r>
            <a:r>
              <a:rPr lang="de-DE" dirty="0"/>
              <a:t> Philippines </a:t>
            </a:r>
            <a:r>
              <a:rPr lang="de-DE" dirty="0" err="1"/>
              <a:t>as</a:t>
            </a:r>
            <a:r>
              <a:rPr lang="de-DE" dirty="0"/>
              <a:t> a New Location </a:t>
            </a:r>
            <a:r>
              <a:rPr lang="de-DE" dirty="0" err="1"/>
              <a:t>for</a:t>
            </a:r>
            <a:r>
              <a:rPr lang="de-DE" dirty="0"/>
              <a:t> EPAM Anywhere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410C0-2A5C-44C3-9C7E-D562C05A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New Location for </a:t>
            </a:r>
            <a:r>
              <a:rPr lang="en-US" dirty="0" smtClean="0"/>
              <a:t>Outsourcing IT Services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BC8827C-53C2-4819-8D9C-11EBEC2220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799" y="745539"/>
            <a:ext cx="3985200" cy="203200"/>
          </a:xfrm>
        </p:spPr>
        <p:txBody>
          <a:bodyPr/>
          <a:lstStyle/>
          <a:p>
            <a:r>
              <a:rPr lang="en-US" sz="1200" u="sng" dirty="0"/>
              <a:t>Cost-effectiveness</a:t>
            </a:r>
            <a:endParaRPr lang="de-DE" sz="1200" u="sng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C605C7E-674B-4767-8FB5-46A1096E54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2163" y="2530677"/>
            <a:ext cx="3985200" cy="203200"/>
          </a:xfrm>
        </p:spPr>
        <p:txBody>
          <a:bodyPr/>
          <a:lstStyle/>
          <a:p>
            <a:r>
              <a:rPr lang="de-DE" sz="1200" u="sng" dirty="0"/>
              <a:t>Business Environment</a:t>
            </a:r>
          </a:p>
          <a:p>
            <a:endParaRPr lang="de-DE" sz="1200" dirty="0"/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807CDE38-E32B-4B8A-8268-EE8D193CDD66}"/>
              </a:ext>
            </a:extLst>
          </p:cNvPr>
          <p:cNvSpPr txBox="1">
            <a:spLocks/>
          </p:cNvSpPr>
          <p:nvPr/>
        </p:nvSpPr>
        <p:spPr bwMode="gray">
          <a:xfrm>
            <a:off x="460660" y="2745767"/>
            <a:ext cx="3985200" cy="136464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3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1636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1725"/>
              </a:lnSpc>
              <a:spcBef>
                <a:spcPts val="15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Developers in Philippines ranked </a:t>
            </a:r>
            <a:r>
              <a:rPr lang="en-US" sz="900" dirty="0">
                <a:solidFill>
                  <a:srgbClr val="0B78BE"/>
                </a:solidFill>
              </a:rPr>
              <a:t>36</a:t>
            </a:r>
            <a:r>
              <a:rPr lang="en-US" sz="900" baseline="30000" dirty="0">
                <a:solidFill>
                  <a:srgbClr val="0B78BE"/>
                </a:solidFill>
              </a:rPr>
              <a:t>th</a:t>
            </a:r>
            <a:r>
              <a:rPr lang="en-US" sz="900" dirty="0">
                <a:solidFill>
                  <a:srgbClr val="0B78BE"/>
                </a:solidFill>
              </a:rPr>
              <a:t> as a country with best developers in the world</a:t>
            </a:r>
            <a:r>
              <a:rPr lang="en-US" sz="900" dirty="0"/>
              <a:t> (Only 3</a:t>
            </a:r>
            <a:r>
              <a:rPr lang="en-US" sz="900" baseline="30000" dirty="0"/>
              <a:t>rd</a:t>
            </a:r>
            <a:r>
              <a:rPr lang="en-US" sz="900" dirty="0"/>
              <a:t> among countries in Asia Pacific Region, coming after Vietnam and India).</a:t>
            </a:r>
            <a:r>
              <a:rPr lang="en-US" sz="900" baseline="30000" dirty="0"/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According to PSIA (Philippine Software Industry Association), the Philippines has about 190,000 developers, and the number is </a:t>
            </a:r>
            <a:r>
              <a:rPr lang="en-US" sz="900" dirty="0">
                <a:solidFill>
                  <a:srgbClr val="0B78BE"/>
                </a:solidFill>
              </a:rPr>
              <a:t>expected to grow up to 210,000</a:t>
            </a:r>
            <a:r>
              <a:rPr lang="en-US" sz="900" dirty="0"/>
              <a:t> by 2022.</a:t>
            </a:r>
            <a:r>
              <a:rPr lang="en-US" sz="900" baseline="30000" dirty="0"/>
              <a:t> 2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Among common programming languages </a:t>
            </a:r>
            <a:r>
              <a:rPr lang="en-US" sz="900" dirty="0">
                <a:solidFill>
                  <a:srgbClr val="0B78BE"/>
                </a:solidFill>
              </a:rPr>
              <a:t>JAVA, C++, Python, SQL and Ruby</a:t>
            </a:r>
            <a:r>
              <a:rPr lang="en-US" sz="900" dirty="0"/>
              <a:t> are popular in Philippines.</a:t>
            </a:r>
            <a:r>
              <a:rPr lang="en-US" sz="900" baseline="30000" dirty="0"/>
              <a:t> 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Philippines has started incorporating severe </a:t>
            </a:r>
            <a:r>
              <a:rPr lang="en-US" sz="900" dirty="0">
                <a:solidFill>
                  <a:srgbClr val="0B78BE"/>
                </a:solidFill>
              </a:rPr>
              <a:t>educational reforms </a:t>
            </a:r>
            <a:r>
              <a:rPr lang="en-US" sz="900" dirty="0"/>
              <a:t>focusing on a specialized STEM high school system which will lead to the growth of yearly new software development professionals in the future.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0A6A21-B033-4479-932F-40608535D17D}"/>
              </a:ext>
            </a:extLst>
          </p:cNvPr>
          <p:cNvSpPr txBox="1">
            <a:spLocks/>
          </p:cNvSpPr>
          <p:nvPr/>
        </p:nvSpPr>
        <p:spPr bwMode="gray">
          <a:xfrm>
            <a:off x="460799" y="2530677"/>
            <a:ext cx="3985200" cy="2032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30000"/>
              <a:buFontTx/>
              <a:buNone/>
              <a:defRPr lang="de-DE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1636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1725"/>
              </a:lnSpc>
              <a:spcBef>
                <a:spcPts val="15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u="sng" dirty="0"/>
              <a:t>Professional </a:t>
            </a:r>
            <a:r>
              <a:rPr lang="de-DE" sz="1200" u="sng" dirty="0" err="1"/>
              <a:t>skills</a:t>
            </a:r>
            <a:endParaRPr lang="de-DE" sz="1200" u="sng" dirty="0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0D610100-CF74-4C58-9363-088B69DE9414}"/>
              </a:ext>
            </a:extLst>
          </p:cNvPr>
          <p:cNvSpPr txBox="1">
            <a:spLocks/>
          </p:cNvSpPr>
          <p:nvPr/>
        </p:nvSpPr>
        <p:spPr bwMode="gray">
          <a:xfrm>
            <a:off x="4687888" y="955014"/>
            <a:ext cx="3985200" cy="136464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3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1636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1725"/>
              </a:lnSpc>
              <a:spcBef>
                <a:spcPts val="15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According to 2019 Kearney Global Services Location Index, </a:t>
            </a:r>
            <a:r>
              <a:rPr lang="de-DE" sz="900" dirty="0"/>
              <a:t>Philippines </a:t>
            </a:r>
            <a:r>
              <a:rPr lang="de-DE" sz="900" dirty="0" err="1"/>
              <a:t>is</a:t>
            </a:r>
            <a:r>
              <a:rPr lang="de-DE" sz="900" dirty="0"/>
              <a:t> </a:t>
            </a:r>
            <a:r>
              <a:rPr lang="de-DE" sz="900" dirty="0" err="1"/>
              <a:t>ranked</a:t>
            </a:r>
            <a:r>
              <a:rPr lang="de-DE" sz="900" dirty="0"/>
              <a:t> </a:t>
            </a:r>
            <a:r>
              <a:rPr lang="de-DE" sz="900" dirty="0">
                <a:solidFill>
                  <a:srgbClr val="0B78BE"/>
                </a:solidFill>
              </a:rPr>
              <a:t>29</a:t>
            </a:r>
            <a:r>
              <a:rPr lang="de-DE" sz="900" baseline="30000" dirty="0">
                <a:solidFill>
                  <a:srgbClr val="0B78BE"/>
                </a:solidFill>
              </a:rPr>
              <a:t>th</a:t>
            </a:r>
            <a:r>
              <a:rPr lang="de-DE" sz="900" dirty="0">
                <a:solidFill>
                  <a:srgbClr val="0B78BE"/>
                </a:solidFill>
              </a:rPr>
              <a:t> </a:t>
            </a:r>
            <a:r>
              <a:rPr lang="de-DE" sz="900" dirty="0" err="1">
                <a:solidFill>
                  <a:srgbClr val="0B78BE"/>
                </a:solidFill>
              </a:rPr>
              <a:t>as</a:t>
            </a:r>
            <a:r>
              <a:rPr lang="de-DE" sz="900" dirty="0">
                <a:solidFill>
                  <a:srgbClr val="0B78BE"/>
                </a:solidFill>
              </a:rPr>
              <a:t> a </a:t>
            </a:r>
            <a:r>
              <a:rPr lang="de-DE" sz="900" dirty="0" err="1">
                <a:solidFill>
                  <a:srgbClr val="0B78BE"/>
                </a:solidFill>
              </a:rPr>
              <a:t>country</a:t>
            </a:r>
            <a:r>
              <a:rPr lang="de-DE" sz="900" dirty="0">
                <a:solidFill>
                  <a:srgbClr val="0B78BE"/>
                </a:solidFill>
              </a:rPr>
              <a:t> </a:t>
            </a:r>
            <a:r>
              <a:rPr lang="de-DE" sz="900" dirty="0" err="1">
                <a:solidFill>
                  <a:srgbClr val="0B78BE"/>
                </a:solidFill>
              </a:rPr>
              <a:t>with</a:t>
            </a:r>
            <a:r>
              <a:rPr lang="de-DE" sz="900" dirty="0">
                <a:solidFill>
                  <a:srgbClr val="0B78BE"/>
                </a:solidFill>
              </a:rPr>
              <a:t> </a:t>
            </a:r>
            <a:r>
              <a:rPr lang="de-DE" sz="900" dirty="0" err="1">
                <a:solidFill>
                  <a:srgbClr val="0B78BE"/>
                </a:solidFill>
              </a:rPr>
              <a:t>best</a:t>
            </a:r>
            <a:r>
              <a:rPr lang="de-DE" sz="900" dirty="0">
                <a:solidFill>
                  <a:srgbClr val="0B78BE"/>
                </a:solidFill>
              </a:rPr>
              <a:t> digital </a:t>
            </a:r>
            <a:r>
              <a:rPr lang="de-DE" sz="900" dirty="0" err="1">
                <a:solidFill>
                  <a:srgbClr val="0B78BE"/>
                </a:solidFill>
              </a:rPr>
              <a:t>resonance</a:t>
            </a:r>
            <a:r>
              <a:rPr lang="de-DE" sz="900" dirty="0">
                <a:solidFill>
                  <a:srgbClr val="0B78BE"/>
                </a:solidFill>
              </a:rPr>
              <a:t> </a:t>
            </a:r>
            <a:r>
              <a:rPr lang="de-DE" sz="900" dirty="0"/>
              <a:t>worldwide</a:t>
            </a:r>
            <a:r>
              <a:rPr lang="de-DE" sz="900" baseline="30000" dirty="0"/>
              <a:t>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According to the 2021 Kearney Global Services Location Index Asian countries are among the top 10 outsourcing countries in the world that have completed work. </a:t>
            </a:r>
            <a:r>
              <a:rPr lang="en-US" sz="900" dirty="0">
                <a:solidFill>
                  <a:srgbClr val="0B78BE"/>
                </a:solidFill>
              </a:rPr>
              <a:t>Philippines ranks #9 </a:t>
            </a:r>
            <a:r>
              <a:rPr lang="en-US" sz="900" dirty="0"/>
              <a:t>in Global Services Location Index (GSLI)</a:t>
            </a:r>
            <a:r>
              <a:rPr lang="de-DE" sz="900" baseline="30000" dirty="0"/>
              <a:t>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The Global Innovation Index of Philippines has </a:t>
            </a:r>
            <a:r>
              <a:rPr lang="en-US" sz="900" dirty="0">
                <a:solidFill>
                  <a:srgbClr val="0B78BE"/>
                </a:solidFill>
              </a:rPr>
              <a:t>moved from 91</a:t>
            </a:r>
            <a:r>
              <a:rPr lang="en-US" sz="900" baseline="30000" dirty="0">
                <a:solidFill>
                  <a:srgbClr val="0B78BE"/>
                </a:solidFill>
              </a:rPr>
              <a:t>th</a:t>
            </a:r>
            <a:r>
              <a:rPr lang="en-US" sz="900" dirty="0">
                <a:solidFill>
                  <a:srgbClr val="0B78BE"/>
                </a:solidFill>
              </a:rPr>
              <a:t> to 51</a:t>
            </a:r>
            <a:r>
              <a:rPr lang="en-US" sz="900" baseline="30000" dirty="0">
                <a:solidFill>
                  <a:srgbClr val="0B78BE"/>
                </a:solidFill>
              </a:rPr>
              <a:t>th</a:t>
            </a:r>
            <a:r>
              <a:rPr lang="en-US" sz="900" dirty="0">
                <a:solidFill>
                  <a:srgbClr val="0B78BE"/>
                </a:solidFill>
              </a:rPr>
              <a:t> </a:t>
            </a:r>
            <a:r>
              <a:rPr lang="en-US" sz="900" dirty="0"/>
              <a:t>in the global ranking, reaching </a:t>
            </a:r>
            <a:r>
              <a:rPr lang="en-US" sz="900" dirty="0">
                <a:solidFill>
                  <a:srgbClr val="0B78BE"/>
                </a:solidFill>
              </a:rPr>
              <a:t>the 4</a:t>
            </a:r>
            <a:r>
              <a:rPr lang="en-US" sz="900" baseline="30000" dirty="0">
                <a:solidFill>
                  <a:srgbClr val="0B78BE"/>
                </a:solidFill>
              </a:rPr>
              <a:t>th</a:t>
            </a:r>
            <a:r>
              <a:rPr lang="en-US" sz="900" dirty="0">
                <a:solidFill>
                  <a:srgbClr val="0B78BE"/>
                </a:solidFill>
              </a:rPr>
              <a:t> place </a:t>
            </a:r>
            <a:r>
              <a:rPr lang="en-US" sz="900" dirty="0"/>
              <a:t>among lower middle-income Economies</a:t>
            </a:r>
            <a:r>
              <a:rPr lang="de-DE" sz="900" baseline="30000" dirty="0"/>
              <a:t>9</a:t>
            </a:r>
            <a:endParaRPr lang="de-DE" sz="900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D6B10C15-3324-408D-99A0-9976632E23F0}"/>
              </a:ext>
            </a:extLst>
          </p:cNvPr>
          <p:cNvSpPr txBox="1">
            <a:spLocks/>
          </p:cNvSpPr>
          <p:nvPr/>
        </p:nvSpPr>
        <p:spPr bwMode="gray">
          <a:xfrm>
            <a:off x="4690887" y="745539"/>
            <a:ext cx="3985200" cy="2032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30000"/>
              <a:buFontTx/>
              <a:buNone/>
              <a:defRPr lang="de-DE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1636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1725"/>
              </a:lnSpc>
              <a:spcBef>
                <a:spcPts val="15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u="sng" dirty="0"/>
              <a:t>Digital </a:t>
            </a:r>
            <a:r>
              <a:rPr lang="de-DE" sz="1200" u="sng" dirty="0" err="1"/>
              <a:t>Resonance</a:t>
            </a:r>
            <a:endParaRPr lang="de-DE" sz="1200" u="sng" dirty="0"/>
          </a:p>
        </p:txBody>
      </p:sp>
      <p:graphicFrame>
        <p:nvGraphicFramePr>
          <p:cNvPr id="20" name="Tabellenplatzhalter 8">
            <a:extLst>
              <a:ext uri="{FF2B5EF4-FFF2-40B4-BE49-F238E27FC236}">
                <a16:creationId xmlns:a16="http://schemas.microsoft.com/office/drawing/2014/main" id="{E26BE659-B12B-4B9D-BAB4-2835D929B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702908"/>
              </p:ext>
            </p:extLst>
          </p:nvPr>
        </p:nvGraphicFramePr>
        <p:xfrm>
          <a:off x="4698001" y="2753043"/>
          <a:ext cx="1882802" cy="1234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86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Region </a:t>
                      </a:r>
                    </a:p>
                  </a:txBody>
                  <a:tcPr marL="36000" marR="3600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86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Ease of doing business, out of 100</a:t>
                      </a:r>
                      <a:r>
                        <a:rPr kumimoji="0" lang="en-US" sz="900" b="1" u="none" strike="noStrike" kern="1200" cap="none" spc="0" normalizeH="0" baseline="30000" dirty="0">
                          <a:ln>
                            <a:noFill/>
                          </a:ln>
                          <a:solidFill>
                            <a:srgbClr val="00286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900" b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286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North America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Western Europe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80.3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Eastern Europe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73.7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Latin America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65.7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2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Asia Pacific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65.5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6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Africa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66.1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746419"/>
                  </a:ext>
                </a:extLst>
              </a:tr>
            </a:tbl>
          </a:graphicData>
        </a:graphic>
      </p:graphicFrame>
      <p:graphicFrame>
        <p:nvGraphicFramePr>
          <p:cNvPr id="21" name="Tabellenplatzhalter 8">
            <a:extLst>
              <a:ext uri="{FF2B5EF4-FFF2-40B4-BE49-F238E27FC236}">
                <a16:creationId xmlns:a16="http://schemas.microsoft.com/office/drawing/2014/main" id="{C3AADD95-EE58-4042-8E85-7595CACA9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365129"/>
              </p:ext>
            </p:extLst>
          </p:nvPr>
        </p:nvGraphicFramePr>
        <p:xfrm>
          <a:off x="6811202" y="2706684"/>
          <a:ext cx="1872000" cy="1371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86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86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Ease of doing business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Bangladesh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77.9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Malaysia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81.5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2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Nepal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63.2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69776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Pakistan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746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spc="0" dirty="0">
                          <a:solidFill>
                            <a:srgbClr val="0B78BE"/>
                          </a:solidFill>
                          <a:latin typeface="+mn-lt"/>
                          <a:ea typeface="+mn-ea"/>
                          <a:cs typeface="+mn-cs"/>
                        </a:rPr>
                        <a:t>Philippines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spc="0" dirty="0">
                          <a:solidFill>
                            <a:srgbClr val="0B78BE"/>
                          </a:solidFill>
                          <a:latin typeface="+mn-lt"/>
                          <a:ea typeface="+mn-ea"/>
                          <a:cs typeface="+mn-cs"/>
                        </a:rPr>
                        <a:t>62.8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03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Sri Lanka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61.8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58891"/>
                  </a:ext>
                </a:extLst>
              </a:tr>
            </a:tbl>
          </a:graphicData>
        </a:graphic>
      </p:graphicFrame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225F169-192B-4AD7-B010-7AC2D5C379EE}"/>
              </a:ext>
            </a:extLst>
          </p:cNvPr>
          <p:cNvGrpSpPr/>
          <p:nvPr/>
        </p:nvGrpSpPr>
        <p:grpSpPr>
          <a:xfrm>
            <a:off x="2321722" y="800076"/>
            <a:ext cx="2149522" cy="1802047"/>
            <a:chOff x="2321722" y="857232"/>
            <a:chExt cx="2149522" cy="180204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9B7FA33-8183-452D-9629-12B6EFD22C08}"/>
                </a:ext>
              </a:extLst>
            </p:cNvPr>
            <p:cNvSpPr/>
            <p:nvPr/>
          </p:nvSpPr>
          <p:spPr>
            <a:xfrm>
              <a:off x="2563244" y="984943"/>
              <a:ext cx="1908000" cy="1546913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00"/>
              <a:endParaRPr lang="de-DE" sz="1200" kern="0" dirty="0" err="1">
                <a:solidFill>
                  <a:srgbClr val="6A6A69"/>
                </a:solidFill>
                <a:latin typeface="Arial"/>
              </a:endParaRPr>
            </a:p>
          </p:txBody>
        </p:sp>
        <p:sp>
          <p:nvSpPr>
            <p:cNvPr id="15" name="Gleichschenkliges Dreieck 14">
              <a:extLst>
                <a:ext uri="{FF2B5EF4-FFF2-40B4-BE49-F238E27FC236}">
                  <a16:creationId xmlns:a16="http://schemas.microsoft.com/office/drawing/2014/main" id="{DC1E9325-50C8-4A50-910A-AC7216BAA087}"/>
                </a:ext>
              </a:extLst>
            </p:cNvPr>
            <p:cNvSpPr/>
            <p:nvPr/>
          </p:nvSpPr>
          <p:spPr>
            <a:xfrm rot="16200000">
              <a:off x="1600765" y="1578189"/>
              <a:ext cx="1704998" cy="263083"/>
            </a:xfrm>
            <a:prstGeom prst="triangle">
              <a:avLst>
                <a:gd name="adj" fmla="val 23034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00"/>
              <a:endParaRPr lang="de-DE" sz="1200" kern="0" dirty="0" err="1">
                <a:solidFill>
                  <a:srgbClr val="6A6A69"/>
                </a:solidFill>
                <a:latin typeface="Arial"/>
              </a:endParaRPr>
            </a:p>
          </p:txBody>
        </p:sp>
        <p:graphicFrame>
          <p:nvGraphicFramePr>
            <p:cNvPr id="14" name="Tabellenplatzhalter 8">
              <a:extLst>
                <a:ext uri="{FF2B5EF4-FFF2-40B4-BE49-F238E27FC236}">
                  <a16:creationId xmlns:a16="http://schemas.microsoft.com/office/drawing/2014/main" id="{E1979F7D-758D-4EEE-8B37-F6CCB2560BB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51921296"/>
                </p:ext>
              </p:extLst>
            </p:nvPr>
          </p:nvGraphicFramePr>
          <p:xfrm>
            <a:off x="2580038" y="1011137"/>
            <a:ext cx="1872000" cy="1508760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9946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773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02545">
                  <a:tc>
                    <a:txBody>
                      <a:bodyPr/>
                      <a:lstStyle/>
                      <a:p>
                        <a:pPr marL="0" algn="l" defTabSz="914400" rtl="0" eaLnBrk="1" fontAlgn="ctr" latinLnBrk="0" hangingPunct="1"/>
                        <a:r>
                          <a:rPr kumimoji="0" lang="en-US" sz="900" b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002864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Country</a:t>
                        </a:r>
                      </a:p>
                    </a:txBody>
                    <a:tcPr marL="36000" marR="36000" marT="0" marB="0" anchor="ctr"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9050" cap="flat" cmpd="sng" algn="ctr">
                        <a:solidFill>
                          <a:srgbClr val="00163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fontAlgn="ctr" latinLnBrk="0" hangingPunct="1"/>
                        <a:r>
                          <a:rPr kumimoji="0" lang="en-US" sz="900" b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002864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Average software dev.</a:t>
                        </a:r>
                        <a:br>
                          <a:rPr kumimoji="0" lang="en-US" sz="900" b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002864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</a:br>
                        <a:r>
                          <a:rPr kumimoji="0" lang="en-US" sz="900" b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002864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hourly rate</a:t>
                        </a:r>
                      </a:p>
                    </a:txBody>
                    <a:tcPr marL="36000" marR="3600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9050" cap="flat" cmpd="sng" algn="ctr">
                        <a:solidFill>
                          <a:srgbClr val="00163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4182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Bangladesh</a:t>
                        </a:r>
                      </a:p>
                    </a:txBody>
                    <a:tcPr marL="36000" marR="36000" marT="0" marB="0" anchor="ctr"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00163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$28</a:t>
                        </a:r>
                      </a:p>
                    </a:txBody>
                    <a:tcPr marL="36000" marR="3600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00163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4182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China</a:t>
                        </a:r>
                      </a:p>
                    </a:txBody>
                    <a:tcPr marL="36000" marR="36000" marT="0" marB="0" anchor="ctr"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$28</a:t>
                        </a:r>
                      </a:p>
                    </a:txBody>
                    <a:tcPr marL="36000" marR="3600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4182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India</a:t>
                        </a:r>
                      </a:p>
                    </a:txBody>
                    <a:tcPr marL="36000" marR="36000" marT="0" marB="0" anchor="ctr"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$29</a:t>
                        </a:r>
                      </a:p>
                    </a:txBody>
                    <a:tcPr marL="36000" marR="3600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4182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Malaysia</a:t>
                        </a:r>
                      </a:p>
                    </a:txBody>
                    <a:tcPr marL="36000" marR="36000" marT="0" marB="0" anchor="ctr"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$33</a:t>
                        </a:r>
                      </a:p>
                    </a:txBody>
                    <a:tcPr marL="36000" marR="3600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81623223"/>
                    </a:ext>
                  </a:extLst>
                </a:tr>
                <a:tr h="134182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Nepal</a:t>
                        </a:r>
                      </a:p>
                    </a:txBody>
                    <a:tcPr marL="36000" marR="36000" marT="0" marB="0" anchor="ctr"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$28</a:t>
                        </a:r>
                      </a:p>
                    </a:txBody>
                    <a:tcPr marL="36000" marR="3600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23269776"/>
                    </a:ext>
                  </a:extLst>
                </a:tr>
                <a:tr h="134182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Pakistan</a:t>
                        </a:r>
                      </a:p>
                    </a:txBody>
                    <a:tcPr marL="36000" marR="36000" marT="0" marB="0" anchor="ctr"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$25</a:t>
                        </a:r>
                      </a:p>
                    </a:txBody>
                    <a:tcPr marL="36000" marR="3600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5746419"/>
                    </a:ext>
                  </a:extLst>
                </a:tr>
                <a:tr h="134182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b="1" kern="1200" spc="0" dirty="0">
                            <a:solidFill>
                              <a:srgbClr val="0B78BE"/>
                            </a:solidFill>
                            <a:latin typeface="+mn-lt"/>
                            <a:ea typeface="+mn-ea"/>
                            <a:cs typeface="+mn-cs"/>
                          </a:rPr>
                          <a:t>Philippines</a:t>
                        </a:r>
                      </a:p>
                    </a:txBody>
                    <a:tcPr marL="36000" marR="36000" marT="0" marB="0" anchor="ctr"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b="1" kern="1200" spc="0" dirty="0">
                            <a:solidFill>
                              <a:srgbClr val="0B78BE"/>
                            </a:solidFill>
                            <a:latin typeface="+mn-lt"/>
                            <a:ea typeface="+mn-ea"/>
                            <a:cs typeface="+mn-cs"/>
                          </a:rPr>
                          <a:t>$28</a:t>
                        </a:r>
                      </a:p>
                    </a:txBody>
                    <a:tcPr marL="36000" marR="3600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424003942"/>
                    </a:ext>
                  </a:extLst>
                </a:tr>
                <a:tr h="134182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Sri Lanka</a:t>
                        </a:r>
                      </a:p>
                    </a:txBody>
                    <a:tcPr marL="36000" marR="36000" marT="0" marB="0" anchor="ctr"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ct val="1000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sz="900" kern="1200" spc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$28</a:t>
                        </a:r>
                      </a:p>
                    </a:txBody>
                    <a:tcPr marL="36000" marR="3600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921058891"/>
                    </a:ext>
                  </a:extLst>
                </a:tr>
              </a:tbl>
            </a:graphicData>
          </a:graphic>
        </p:graphicFrame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D622B0D-F856-472B-93E3-876A6A8C088B}"/>
                </a:ext>
              </a:extLst>
            </p:cNvPr>
            <p:cNvSpPr/>
            <p:nvPr/>
          </p:nvSpPr>
          <p:spPr>
            <a:xfrm>
              <a:off x="2405063" y="857232"/>
              <a:ext cx="340518" cy="1277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00"/>
              <a:endParaRPr lang="de-DE" sz="1200" kern="0" dirty="0" err="1">
                <a:solidFill>
                  <a:srgbClr val="6A6A69"/>
                </a:solidFill>
                <a:latin typeface="Arial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3FC5D07-E116-425F-B5A9-17ED317BD9BE}"/>
                </a:ext>
              </a:extLst>
            </p:cNvPr>
            <p:cNvSpPr/>
            <p:nvPr/>
          </p:nvSpPr>
          <p:spPr>
            <a:xfrm>
              <a:off x="2427169" y="2531568"/>
              <a:ext cx="340518" cy="1277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00"/>
              <a:endParaRPr lang="de-DE" sz="1200" kern="0" dirty="0" err="1">
                <a:solidFill>
                  <a:srgbClr val="6A6A69"/>
                </a:solidFill>
                <a:latin typeface="Arial"/>
              </a:endParaRPr>
            </a:p>
          </p:txBody>
        </p:sp>
      </p:grpSp>
      <p:graphicFrame>
        <p:nvGraphicFramePr>
          <p:cNvPr id="13" name="Tabellenplatzhalter 8">
            <a:extLst>
              <a:ext uri="{FF2B5EF4-FFF2-40B4-BE49-F238E27FC236}">
                <a16:creationId xmlns:a16="http://schemas.microsoft.com/office/drawing/2014/main" id="{FA5D2A50-FAF5-4B0A-9D68-38042C60B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823525"/>
              </p:ext>
            </p:extLst>
          </p:nvPr>
        </p:nvGraphicFramePr>
        <p:xfrm>
          <a:off x="460799" y="1048656"/>
          <a:ext cx="1882802" cy="1234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000">
                <a:tc>
                  <a:txBody>
                    <a:bodyPr/>
                    <a:lstStyle/>
                    <a:p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86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Region </a:t>
                      </a:r>
                    </a:p>
                  </a:txBody>
                  <a:tcPr marL="36000" marR="3600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86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software dev. </a:t>
                      </a:r>
                      <a:b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86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86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hourly rate</a:t>
                      </a:r>
                      <a:r>
                        <a:rPr kumimoji="0" lang="en-US" sz="900" b="1" u="none" strike="noStrike" kern="1200" cap="none" spc="0" normalizeH="0" baseline="30000" dirty="0">
                          <a:ln>
                            <a:noFill/>
                          </a:ln>
                          <a:solidFill>
                            <a:srgbClr val="00286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North America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$80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1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Western Europe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$75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Eastern Europe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$55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Latin America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$55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23223"/>
                  </a:ext>
                </a:extLst>
              </a:tr>
              <a:tr h="13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Asia Pacific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$28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69776"/>
                  </a:ext>
                </a:extLst>
              </a:tr>
              <a:tr h="13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Africa</a:t>
                      </a:r>
                    </a:p>
                  </a:txBody>
                  <a:tcPr marL="36000" marR="3600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$31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746419"/>
                  </a:ext>
                </a:extLst>
              </a:tr>
            </a:tbl>
          </a:graphicData>
        </a:graphic>
      </p:graphicFrame>
      <p:sp>
        <p:nvSpPr>
          <p:cNvPr id="24" name="Rechteck 23">
            <a:extLst>
              <a:ext uri="{FF2B5EF4-FFF2-40B4-BE49-F238E27FC236}">
                <a16:creationId xmlns:a16="http://schemas.microsoft.com/office/drawing/2014/main" id="{03F42145-9180-472C-A976-CC13C2C2F553}"/>
              </a:ext>
            </a:extLst>
          </p:cNvPr>
          <p:cNvSpPr/>
          <p:nvPr/>
        </p:nvSpPr>
        <p:spPr>
          <a:xfrm>
            <a:off x="6717507" y="2619375"/>
            <a:ext cx="166687" cy="7778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de-DE" sz="1200" kern="0" dirty="0" err="1">
              <a:solidFill>
                <a:srgbClr val="6A6A69"/>
              </a:solidFill>
              <a:latin typeface="Arial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4A77E60-3C49-489A-B7C3-65B57297D2FC}"/>
              </a:ext>
            </a:extLst>
          </p:cNvPr>
          <p:cNvSpPr/>
          <p:nvPr/>
        </p:nvSpPr>
        <p:spPr>
          <a:xfrm>
            <a:off x="6786563" y="4312576"/>
            <a:ext cx="166687" cy="7778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de-DE" sz="1200" kern="0" dirty="0" err="1">
              <a:solidFill>
                <a:srgbClr val="6A6A69"/>
              </a:solidFill>
              <a:latin typeface="Arial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27CCA24B-379D-4065-9BC6-A6679EA2245B}"/>
              </a:ext>
            </a:extLst>
          </p:cNvPr>
          <p:cNvSpPr>
            <a:spLocks noChangeAspect="1"/>
          </p:cNvSpPr>
          <p:nvPr/>
        </p:nvSpPr>
        <p:spPr bwMode="gray">
          <a:xfrm>
            <a:off x="0" y="4318857"/>
            <a:ext cx="9144000" cy="311309"/>
          </a:xfrm>
          <a:custGeom>
            <a:avLst/>
            <a:gdLst/>
            <a:ahLst/>
            <a:cxnLst/>
            <a:rect l="l" t="t" r="r" b="b"/>
            <a:pathLst>
              <a:path w="20104100" h="8078470">
                <a:moveTo>
                  <a:pt x="0" y="8078288"/>
                </a:moveTo>
                <a:lnTo>
                  <a:pt x="20104099" y="8078288"/>
                </a:lnTo>
                <a:lnTo>
                  <a:pt x="20104099" y="0"/>
                </a:lnTo>
                <a:lnTo>
                  <a:pt x="0" y="0"/>
                </a:lnTo>
                <a:lnTo>
                  <a:pt x="0" y="80782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936000" tIns="0" rIns="0" bIns="0" rtlCol="0" anchor="ctr" anchorCtr="0"/>
          <a:lstStyle/>
          <a:p>
            <a:pPr algn="ctr"/>
            <a:r>
              <a:rPr lang="en-US" sz="900" dirty="0"/>
              <a:t>Although according to the ease of doing business index it might be challenging to do business, the other three metrics (cost-effectiveness, digital resonance and professional skills) show very </a:t>
            </a:r>
            <a:r>
              <a:rPr lang="en-US" sz="900" dirty="0">
                <a:solidFill>
                  <a:srgbClr val="0B78BE"/>
                </a:solidFill>
              </a:rPr>
              <a:t>promising potential </a:t>
            </a:r>
            <a:r>
              <a:rPr lang="en-US" sz="900" dirty="0"/>
              <a:t>for Philippines to become a new Anywhere program location.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CB5BECE-F5B1-4C1A-9E29-C61488FC5C51}"/>
              </a:ext>
            </a:extLst>
          </p:cNvPr>
          <p:cNvGrpSpPr/>
          <p:nvPr/>
        </p:nvGrpSpPr>
        <p:grpSpPr>
          <a:xfrm>
            <a:off x="475045" y="4272709"/>
            <a:ext cx="403604" cy="403604"/>
            <a:chOff x="475045" y="4272709"/>
            <a:chExt cx="403604" cy="403604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BDC1F95-71C9-46A6-A77B-B2987F6D2D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45" y="4272709"/>
              <a:ext cx="403604" cy="403604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00"/>
              <a:endParaRPr lang="de-DE" sz="1200" kern="0" dirty="0" err="1">
                <a:solidFill>
                  <a:srgbClr val="6A6A69"/>
                </a:solidFill>
                <a:latin typeface="Arial"/>
              </a:endParaRPr>
            </a:p>
          </p:txBody>
        </p:sp>
        <p:sp>
          <p:nvSpPr>
            <p:cNvPr id="54" name="Freeform 439">
              <a:extLst>
                <a:ext uri="{FF2B5EF4-FFF2-40B4-BE49-F238E27FC236}">
                  <a16:creationId xmlns:a16="http://schemas.microsoft.com/office/drawing/2014/main" id="{C123024D-8159-4403-A73D-5662633D6DEB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514825" y="4342278"/>
              <a:ext cx="324044" cy="264466"/>
            </a:xfrm>
            <a:custGeom>
              <a:avLst/>
              <a:gdLst>
                <a:gd name="T0" fmla="*/ 75 w 223"/>
                <a:gd name="T1" fmla="*/ 182 h 182"/>
                <a:gd name="T2" fmla="*/ 0 w 223"/>
                <a:gd name="T3" fmla="*/ 102 h 182"/>
                <a:gd name="T4" fmla="*/ 36 w 223"/>
                <a:gd name="T5" fmla="*/ 67 h 182"/>
                <a:gd name="T6" fmla="*/ 76 w 223"/>
                <a:gd name="T7" fmla="*/ 109 h 182"/>
                <a:gd name="T8" fmla="*/ 188 w 223"/>
                <a:gd name="T9" fmla="*/ 0 h 182"/>
                <a:gd name="T10" fmla="*/ 223 w 223"/>
                <a:gd name="T11" fmla="*/ 36 h 182"/>
                <a:gd name="T12" fmla="*/ 75 w 223"/>
                <a:gd name="T13" fmla="*/ 182 h 182"/>
                <a:gd name="T14" fmla="*/ 10 w 223"/>
                <a:gd name="T15" fmla="*/ 103 h 182"/>
                <a:gd name="T16" fmla="*/ 75 w 223"/>
                <a:gd name="T17" fmla="*/ 171 h 182"/>
                <a:gd name="T18" fmla="*/ 213 w 223"/>
                <a:gd name="T19" fmla="*/ 36 h 182"/>
                <a:gd name="T20" fmla="*/ 188 w 223"/>
                <a:gd name="T21" fmla="*/ 10 h 182"/>
                <a:gd name="T22" fmla="*/ 76 w 223"/>
                <a:gd name="T23" fmla="*/ 120 h 182"/>
                <a:gd name="T24" fmla="*/ 36 w 223"/>
                <a:gd name="T25" fmla="*/ 78 h 182"/>
                <a:gd name="T26" fmla="*/ 10 w 223"/>
                <a:gd name="T27" fmla="*/ 10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82">
                  <a:moveTo>
                    <a:pt x="75" y="182"/>
                  </a:moveTo>
                  <a:lnTo>
                    <a:pt x="0" y="102"/>
                  </a:lnTo>
                  <a:lnTo>
                    <a:pt x="36" y="67"/>
                  </a:lnTo>
                  <a:lnTo>
                    <a:pt x="76" y="109"/>
                  </a:lnTo>
                  <a:lnTo>
                    <a:pt x="188" y="0"/>
                  </a:lnTo>
                  <a:lnTo>
                    <a:pt x="223" y="36"/>
                  </a:lnTo>
                  <a:lnTo>
                    <a:pt x="75" y="182"/>
                  </a:lnTo>
                  <a:close/>
                  <a:moveTo>
                    <a:pt x="10" y="103"/>
                  </a:moveTo>
                  <a:lnTo>
                    <a:pt x="75" y="171"/>
                  </a:lnTo>
                  <a:lnTo>
                    <a:pt x="213" y="36"/>
                  </a:lnTo>
                  <a:lnTo>
                    <a:pt x="188" y="10"/>
                  </a:lnTo>
                  <a:lnTo>
                    <a:pt x="76" y="120"/>
                  </a:lnTo>
                  <a:lnTo>
                    <a:pt x="36" y="78"/>
                  </a:lnTo>
                  <a:lnTo>
                    <a:pt x="10" y="103"/>
                  </a:lnTo>
                  <a:close/>
                </a:path>
              </a:pathLst>
            </a:custGeom>
            <a:solidFill>
              <a:srgbClr val="107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0F3B2D5-A049-4023-B882-8C41E809AF1F}"/>
              </a:ext>
            </a:extLst>
          </p:cNvPr>
          <p:cNvCxnSpPr>
            <a:cxnSpLocks/>
          </p:cNvCxnSpPr>
          <p:nvPr/>
        </p:nvCxnSpPr>
        <p:spPr>
          <a:xfrm flipV="1">
            <a:off x="460660" y="2513321"/>
            <a:ext cx="8298711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9D39E32-7AF8-4B29-89E3-A6A02BFE4E19}"/>
              </a:ext>
            </a:extLst>
          </p:cNvPr>
          <p:cNvCxnSpPr>
            <a:cxnSpLocks/>
          </p:cNvCxnSpPr>
          <p:nvPr/>
        </p:nvCxnSpPr>
        <p:spPr>
          <a:xfrm flipV="1">
            <a:off x="4572000" y="745539"/>
            <a:ext cx="0" cy="349200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Foliennummernplatzhalter 63">
            <a:extLst>
              <a:ext uri="{FF2B5EF4-FFF2-40B4-BE49-F238E27FC236}">
                <a16:creationId xmlns:a16="http://schemas.microsoft.com/office/drawing/2014/main" id="{D80ABE40-DC94-4D12-BA18-E7150B968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CED7E-4F00-4E8D-B8EA-B590BE41FCA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89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DFB4C26-5B29-4F38-9121-83BDC5EF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659549-97AE-4CAB-9E02-E0838578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New Location for </a:t>
            </a:r>
            <a:r>
              <a:rPr lang="en-US" dirty="0" smtClean="0"/>
              <a:t>Outsourcing IT Services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F455E33-A7F4-4B35-85E1-9E108130477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baseline="30000" dirty="0"/>
              <a:t>1</a:t>
            </a:r>
            <a:r>
              <a:rPr lang="de-DE" dirty="0"/>
              <a:t> </a:t>
            </a:r>
            <a:r>
              <a:rPr lang="en-US" dirty="0">
                <a:hlinkClick r:id="rId2"/>
              </a:rPr>
              <a:t>Offshore Developers — Rates in 2022: Best Countries and Best Platforms (youteam.io)</a:t>
            </a:r>
            <a:endParaRPr lang="de-DE" dirty="0"/>
          </a:p>
          <a:p>
            <a:r>
              <a:rPr lang="de-DE" baseline="30000" dirty="0"/>
              <a:t>2</a:t>
            </a:r>
            <a:r>
              <a:rPr lang="de-DE" dirty="0"/>
              <a:t> </a:t>
            </a:r>
            <a:r>
              <a:rPr lang="en-US" dirty="0">
                <a:hlinkClick r:id="rId3"/>
              </a:rPr>
              <a:t>TOP 5 Countries to Outsource Software Development | </a:t>
            </a:r>
            <a:r>
              <a:rPr lang="en-US" dirty="0" err="1">
                <a:hlinkClick r:id="rId3"/>
              </a:rPr>
              <a:t>CustomerThink</a:t>
            </a:r>
            <a:endParaRPr lang="de-DE" dirty="0"/>
          </a:p>
          <a:p>
            <a:r>
              <a:rPr lang="de-DE" baseline="30000" dirty="0"/>
              <a:t>3</a:t>
            </a:r>
            <a:r>
              <a:rPr lang="de-DE" dirty="0"/>
              <a:t> </a:t>
            </a:r>
            <a:r>
              <a:rPr lang="en-US" dirty="0">
                <a:hlinkClick r:id="rId4"/>
              </a:rPr>
              <a:t>Which Countries Have the Most English Speakers? (k-international.com)</a:t>
            </a:r>
            <a:endParaRPr lang="de-DE" dirty="0">
              <a:hlinkClick r:id="rId5"/>
            </a:endParaRPr>
          </a:p>
          <a:p>
            <a:r>
              <a:rPr lang="de-DE" baseline="30000" dirty="0"/>
              <a:t>4</a:t>
            </a:r>
            <a:r>
              <a:rPr lang="de-DE" dirty="0"/>
              <a:t> </a:t>
            </a:r>
            <a:r>
              <a:rPr lang="en-US" dirty="0">
                <a:hlinkClick r:id="rId6"/>
              </a:rPr>
              <a:t>Top 40 call centers in the Philippines | Outsource Accelerator</a:t>
            </a:r>
            <a:endParaRPr lang="de-DE" dirty="0">
              <a:hlinkClick r:id="rId5"/>
            </a:endParaRPr>
          </a:p>
          <a:p>
            <a:r>
              <a:rPr lang="en-US" baseline="30000" dirty="0"/>
              <a:t>5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Offshore Developers — Rates in 2022: Best Countries and Best Platforms (youteam.io)</a:t>
            </a:r>
            <a:endParaRPr lang="en-US" dirty="0"/>
          </a:p>
          <a:p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Best Developers In The World - IT Ranking | </a:t>
            </a:r>
            <a:r>
              <a:rPr lang="en-US" dirty="0" err="1">
                <a:hlinkClick r:id="rId7"/>
              </a:rPr>
              <a:t>Pentalog</a:t>
            </a:r>
            <a:endParaRPr lang="en-US" dirty="0"/>
          </a:p>
          <a:p>
            <a:r>
              <a:rPr lang="en-US" baseline="30000" dirty="0"/>
              <a:t>7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What Programming Language Does Your Country Like? (fossbytes.com)</a:t>
            </a:r>
            <a:endParaRPr lang="en-US" dirty="0"/>
          </a:p>
          <a:p>
            <a:r>
              <a:rPr lang="en-US" baseline="30000" dirty="0"/>
              <a:t>8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The 2019 Kearney Global Services Location Index – Kearney</a:t>
            </a:r>
            <a:endParaRPr lang="en-US" dirty="0"/>
          </a:p>
          <a:p>
            <a:r>
              <a:rPr lang="en-US" baseline="30000" dirty="0"/>
              <a:t>9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Global Innovation Index 2021 - Executive Summary (wipo.int)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50FBAE3-D4C1-4F52-961A-264507DFF8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CED7E-4F00-4E8D-B8EA-B590BE41FCA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947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ux85p4RMGGKgrkJD35J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I-Master_2018_FINAL_GN-neu">
  <a:themeElements>
    <a:clrScheme name="PPI">
      <a:dk1>
        <a:srgbClr val="575756"/>
      </a:dk1>
      <a:lt1>
        <a:srgbClr val="FFFFFF"/>
      </a:lt1>
      <a:dk2>
        <a:srgbClr val="575756"/>
      </a:dk2>
      <a:lt2>
        <a:srgbClr val="FFFFFF"/>
      </a:lt2>
      <a:accent1>
        <a:srgbClr val="0B78BE"/>
      </a:accent1>
      <a:accent2>
        <a:srgbClr val="142F56"/>
      </a:accent2>
      <a:accent3>
        <a:srgbClr val="A1A1A1"/>
      </a:accent3>
      <a:accent4>
        <a:srgbClr val="D9D9D9"/>
      </a:accent4>
      <a:accent5>
        <a:srgbClr val="E9531F"/>
      </a:accent5>
      <a:accent6>
        <a:srgbClr val="45B598"/>
      </a:accent6>
      <a:hlink>
        <a:srgbClr val="0B78BE"/>
      </a:hlink>
      <a:folHlink>
        <a:srgbClr val="954F72"/>
      </a:folHlink>
    </a:clrScheme>
    <a:fontScheme name="PP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1371600">
          <a:defRPr sz="1200" kern="0" dirty="0" err="1" smtClean="0">
            <a:solidFill>
              <a:srgbClr val="6A6A69"/>
            </a:solidFill>
            <a:latin typeface="Arial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  <a:miter lim="800000"/>
        </a:ln>
        <a:effectLst/>
      </a:spPr>
      <a:bodyPr/>
      <a:lstStyle/>
    </a:lnDef>
    <a:txDef>
      <a:spPr>
        <a:noFill/>
        <a:ln w="12700" cap="flat" cmpd="sng" algn="ctr">
          <a:noFill/>
          <a:prstDash val="solid"/>
          <a:miter lim="800000"/>
        </a:ln>
        <a:effectLst/>
      </a:spPr>
      <a:bodyPr rot="0" spcFirstLastPara="0" vert="horz" wrap="square" lIns="0" tIns="0" rIns="0" bIns="0" numCol="1" spcCol="0" rtlCol="0" fromWordArt="0" anchor="t" anchorCtr="0" forceAA="0" compatLnSpc="1">
        <a:prstTxWarp prst="textNoShape">
          <a:avLst/>
        </a:prstTxWarp>
        <a:spAutoFit/>
      </a:bodyPr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custClrLst>
    <a:custClr name="PPI Logo Blau (RGB=11,120,190)">
      <a:srgbClr val="0B78BE"/>
    </a:custClr>
    <a:custClr name="weiss (RGB=255,255,255)">
      <a:srgbClr val="FFFFFF"/>
    </a:custClr>
    <a:custClr name="PPI-Blau (RGB=0,40,100)">
      <a:srgbClr val="002864"/>
    </a:custClr>
    <a:custClr name="PPI-Grau (RGB=87,87,86)">
      <a:srgbClr val="575756"/>
    </a:custClr>
    <a:custClr name="PPI-Orange (RGB=233,83,31)">
      <a:srgbClr val="E9531F"/>
    </a:custClr>
    <a:custClr name="PPI-Grün (RGB=69,181,152)">
      <a:srgbClr val="45B598"/>
    </a:custClr>
    <a:custClr name="schwarz (RGB=0,0,0)">
      <a:srgbClr val="000000"/>
    </a:custClr>
    <a:custClr name="schwarz (RGB=0,0,0)">
      <a:srgbClr val="000000"/>
    </a:custClr>
    <a:custClr name="schwarz (RGB=0,0,0)">
      <a:srgbClr val="000000"/>
    </a:custClr>
    <a:custClr name="schwarz (RGB=0,0,0)">
      <a:srgbClr val="000000"/>
    </a:custClr>
    <a:custClr name="PPI Logo Blau (RGB=11,120,190)">
      <a:srgbClr val="0B78BE"/>
    </a:custClr>
    <a:custClr name="weiss (RGB=255,255,255)">
      <a:srgbClr val="FFFFFF"/>
    </a:custClr>
    <a:custClr name="PPI-Blau (RGB=11,120,190)">
      <a:srgbClr val="0B78BE"/>
    </a:custClr>
    <a:custClr name="PPI-Grau (RGB=161,161,161)">
      <a:srgbClr val="A1A1A1"/>
    </a:custClr>
    <a:custClr name="PPI-Orange (RGB=240,130,79)">
      <a:srgbClr val="F0824F"/>
    </a:custClr>
    <a:custClr name="PPI-Grün (RGB=113,205,170)">
      <a:srgbClr val="78C3A6"/>
    </a:custClr>
    <a:custClr name="schwarz (RGB=0,0,0)">
      <a:srgbClr val="000000"/>
    </a:custClr>
    <a:custClr name="schwarz (RGB=0,0,0)">
      <a:srgbClr val="000000"/>
    </a:custClr>
    <a:custClr name="schwarz (RGB=0,0,0)">
      <a:srgbClr val="000000"/>
    </a:custClr>
    <a:custClr name="schwarz (RGB=0,0,0)">
      <a:srgbClr val="000000"/>
    </a:custClr>
    <a:custClr name="PPI Logo Blau (RGB=11,120,190)">
      <a:srgbClr val="0B78BE"/>
    </a:custClr>
    <a:custClr name="weiss (RGB=255,255,255)">
      <a:srgbClr val="FFFFFF"/>
    </a:custClr>
    <a:custClr name="PPI-Blau (RGB=124,179,225)">
      <a:srgbClr val="7CB3E1"/>
    </a:custClr>
    <a:custClr name="PPI-Grau (RGB=217,217,217)">
      <a:srgbClr val="D9D9D9"/>
    </a:custClr>
    <a:custClr name="PPI-Orange (RGB=244,159,115)">
      <a:srgbClr val="F49F73"/>
    </a:custClr>
    <a:custClr name="PPI-Grün (RGB=162,212,194)">
      <a:srgbClr val="A2D4C2"/>
    </a:custClr>
    <a:custClr name="schwarz (RGB=0,0,0)">
      <a:srgbClr val="000000"/>
    </a:custClr>
    <a:custClr name="schwarz (RGB=0,0,0)">
      <a:srgbClr val="000000"/>
    </a:custClr>
    <a:custClr name="schwarz (RGB=0,0,0)">
      <a:srgbClr val="000000"/>
    </a:custClr>
    <a:custClr name="schwarz (RGB=0,0,0)">
      <a:srgbClr val="000000"/>
    </a:custClr>
  </a:custClrLst>
  <a:extLst>
    <a:ext uri="{05A4C25C-085E-4340-85A3-A5531E510DB2}">
      <thm15:themeFamily xmlns:thm15="http://schemas.microsoft.com/office/thememl/2012/main" name="PPI-Master_2018_FINAL_v03.potx" id="{EE74E405-9C23-40FC-9A1F-9B1E13FA243A}" vid="{30F5F367-FAA2-44E9-BBD5-7A5C5A7C73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PPI-Master_2019</Template>
  <TotalTime>3</TotalTime>
  <Words>527</Words>
  <Application>Microsoft Office PowerPoint</Application>
  <PresentationFormat>On-screen Show (16:9)</PresentationFormat>
  <Paragraphs>104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GHEA Dvin</vt:lpstr>
      <vt:lpstr>Helv</vt:lpstr>
      <vt:lpstr>Symbol</vt:lpstr>
      <vt:lpstr>Benutzerdefiniertes Design</vt:lpstr>
      <vt:lpstr>PPI-Master_2018_FINAL_GN-neu</vt:lpstr>
      <vt:lpstr>think-cell Folie</vt:lpstr>
      <vt:lpstr>NEW LOCATION FOR OUTCOURCING IT SERVICES</vt:lpstr>
      <vt:lpstr>NEW LOCATION: PHILIPPINES</vt:lpstr>
      <vt:lpstr>Potential-Evaluation of Philippines as a New Location for EPAM Anywhere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Tereza Kirakosyan</dc:creator>
  <cp:lastModifiedBy>Tamara Kirakosyan</cp:lastModifiedBy>
  <cp:revision>18</cp:revision>
  <dcterms:created xsi:type="dcterms:W3CDTF">2022-02-06T20:29:41Z</dcterms:created>
  <dcterms:modified xsi:type="dcterms:W3CDTF">2022-02-20T18:06:42Z</dcterms:modified>
</cp:coreProperties>
</file>