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7" r:id="rId1"/>
  </p:sldMasterIdLst>
  <p:sldIdLst>
    <p:sldId id="256" r:id="rId2"/>
    <p:sldId id="265" r:id="rId3"/>
    <p:sldId id="260" r:id="rId4"/>
    <p:sldId id="262" r:id="rId5"/>
    <p:sldId id="263" r:id="rId6"/>
    <p:sldId id="266" r:id="rId7"/>
    <p:sldId id="258" r:id="rId8"/>
    <p:sldId id="264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5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97405-2075-CB84-EAB3-FCD388B05394}" v="254" dt="2021-02-08T22:03:00.021"/>
    <p1510:client id="{09206D96-469A-EC0F-DEFA-1DF65DA9FB84}" v="2013" dt="2021-02-08T18:07:06.574"/>
    <p1510:client id="{18B64092-352E-8474-0111-70A94FB194DA}" v="21" dt="2021-02-08T17:53:39.586"/>
    <p1510:client id="{35FC067D-B6CD-9D26-C96B-94D5CE44415A}" v="1817" dt="2021-06-03T17:06:46.255"/>
    <p1510:client id="{70C67F47-2D58-48EE-AB0E-98020504AD1F}" v="408" dt="2021-02-03T23:21:14.193"/>
    <p1510:client id="{70F8A74F-2114-7D21-4F8E-AA1A6F71A3A2}" v="32" dt="2021-02-08T22:09:28.044"/>
    <p1510:client id="{7B2345B3-787F-4ACE-B0D0-29C066B91301}" v="523" dt="2021-02-08T17:10:05.937"/>
    <p1510:client id="{86B4F27C-8A32-188C-89A9-C8B912D15323}" v="105" dt="2021-06-05T16:11:48.453"/>
    <p1510:client id="{8E78FF38-EDE3-E62F-ED8E-32AD3AF4193C}" v="4" dt="2021-07-06T07:38:22.317"/>
    <p1510:client id="{9DBDA531-A1A0-7AFC-D9F5-C5A9592D2F82}" v="240" dt="2021-02-23T14:12:50.408"/>
    <p1510:client id="{B758A3B0-90BB-67BD-6C85-7236E4FA0906}" v="3" dt="2021-06-04T14:40:36.653"/>
    <p1510:client id="{DCCAD964-BE2D-F9D7-EE15-F453C7F93EF7}" v="289" dt="2021-02-23T14:01:20.730"/>
    <p1510:client id="{E83CA2C9-F448-A70E-8735-9FF85FF460A3}" v="603" dt="2021-02-08T19:17:53.658"/>
    <p1510:client id="{EFE898A3-3024-AB7B-69AE-1F8E1E367242}" v="24" dt="2021-02-08T15:11:24.694"/>
    <p1510:client id="{F289ACB8-B513-AEB2-7414-0A5DA6546E19}" v="360" dt="2021-02-08T18:22:32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C1852-C7EE-4A68-8015-2967867EB785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56788AB-A614-45CC-94C1-32DADED02D05}">
      <dgm:prSet/>
      <dgm:spPr/>
      <dgm:t>
        <a:bodyPr/>
        <a:lstStyle/>
        <a:p>
          <a:r>
            <a:rPr lang="sr-Latn-RS" baseline="0" dirty="0"/>
            <a:t>Definicija proaktivnog otkrivanja </a:t>
          </a:r>
          <a:r>
            <a:rPr lang="sr-Latn-RS" baseline="0" dirty="0" err="1"/>
            <a:t>incidenatta</a:t>
          </a:r>
          <a:endParaRPr lang="en-US" dirty="0" err="1"/>
        </a:p>
      </dgm:t>
    </dgm:pt>
    <dgm:pt modelId="{17221BF9-EFE6-4670-81C4-2189F3C83170}" type="parTrans" cxnId="{1CCDEC95-0012-4086-AE01-04A88D2C4B5F}">
      <dgm:prSet/>
      <dgm:spPr/>
      <dgm:t>
        <a:bodyPr/>
        <a:lstStyle/>
        <a:p>
          <a:endParaRPr lang="en-US"/>
        </a:p>
      </dgm:t>
    </dgm:pt>
    <dgm:pt modelId="{A8E4BDC2-1FB7-4C8E-8172-13FA43214E59}" type="sibTrans" cxnId="{1CCDEC95-0012-4086-AE01-04A88D2C4B5F}">
      <dgm:prSet/>
      <dgm:spPr/>
      <dgm:t>
        <a:bodyPr/>
        <a:lstStyle/>
        <a:p>
          <a:endParaRPr lang="en-US"/>
        </a:p>
      </dgm:t>
    </dgm:pt>
    <dgm:pt modelId="{B5B9F144-EF21-4880-B6C2-1747F92DC9A6}">
      <dgm:prSet/>
      <dgm:spPr/>
      <dgm:t>
        <a:bodyPr/>
        <a:lstStyle/>
        <a:p>
          <a:r>
            <a:rPr lang="sr-Latn-RS" baseline="0" dirty="0"/>
            <a:t>Uvod i prezentacija o </a:t>
          </a:r>
          <a:r>
            <a:rPr lang="sr-Latn-RS" baseline="0" dirty="0">
              <a:latin typeface="Century Schoolbook" panose="02040604050505020304"/>
            </a:rPr>
            <a:t>snabdevaju</a:t>
          </a:r>
          <a:r>
            <a:rPr lang="sr-Latn-RS" baseline="0" dirty="0"/>
            <a:t> </a:t>
          </a:r>
          <a:r>
            <a:rPr lang="sr-Latn-RS" baseline="0" dirty="0" err="1"/>
            <a:t>inforamcijama</a:t>
          </a:r>
          <a:endParaRPr lang="en-US" dirty="0" err="1"/>
        </a:p>
      </dgm:t>
    </dgm:pt>
    <dgm:pt modelId="{AE368732-B385-4638-9543-E49DDD9440A6}" type="parTrans" cxnId="{CE0E7FC4-F028-4764-8215-0908803DC752}">
      <dgm:prSet/>
      <dgm:spPr/>
      <dgm:t>
        <a:bodyPr/>
        <a:lstStyle/>
        <a:p>
          <a:endParaRPr lang="en-US"/>
        </a:p>
      </dgm:t>
    </dgm:pt>
    <dgm:pt modelId="{B733A1F2-7F27-4E72-A3BF-228FEFADB9BE}" type="sibTrans" cxnId="{CE0E7FC4-F028-4764-8215-0908803DC752}">
      <dgm:prSet/>
      <dgm:spPr/>
      <dgm:t>
        <a:bodyPr/>
        <a:lstStyle/>
        <a:p>
          <a:endParaRPr lang="en-US"/>
        </a:p>
      </dgm:t>
    </dgm:pt>
    <dgm:pt modelId="{436FCE94-A4A4-4830-B636-5440F1AE6B82}">
      <dgm:prSet/>
      <dgm:spPr/>
      <dgm:t>
        <a:bodyPr/>
        <a:lstStyle/>
        <a:p>
          <a:r>
            <a:rPr lang="sr-Latn-RS" baseline="0" dirty="0">
              <a:latin typeface="Century Schoolbook" panose="02040604050505020304"/>
            </a:rPr>
            <a:t>Objašnenje</a:t>
          </a:r>
          <a:r>
            <a:rPr lang="sr-Latn-RS" baseline="0" dirty="0"/>
            <a:t> tehnologije koja se koristi u </a:t>
          </a:r>
          <a:r>
            <a:rPr lang="sr-Latn-RS" baseline="0" dirty="0" err="1"/>
            <a:t>AbuseHelper</a:t>
          </a:r>
          <a:r>
            <a:rPr lang="sr-Latn-RS" baseline="0" dirty="0"/>
            <a:t>-u</a:t>
          </a:r>
          <a:endParaRPr lang="en-US" dirty="0"/>
        </a:p>
      </dgm:t>
    </dgm:pt>
    <dgm:pt modelId="{2F1094B6-9D2E-42CA-9208-CFC7C9F1D824}" type="parTrans" cxnId="{C675AABC-8C2B-4559-837D-61D276FE8B47}">
      <dgm:prSet/>
      <dgm:spPr/>
      <dgm:t>
        <a:bodyPr/>
        <a:lstStyle/>
        <a:p>
          <a:endParaRPr lang="en-US"/>
        </a:p>
      </dgm:t>
    </dgm:pt>
    <dgm:pt modelId="{EC69482E-6240-42DA-B768-AE5CDB496D25}" type="sibTrans" cxnId="{C675AABC-8C2B-4559-837D-61D276FE8B47}">
      <dgm:prSet/>
      <dgm:spPr/>
      <dgm:t>
        <a:bodyPr/>
        <a:lstStyle/>
        <a:p>
          <a:endParaRPr lang="en-US"/>
        </a:p>
      </dgm:t>
    </dgm:pt>
    <dgm:pt modelId="{0EF9AB02-8CD2-4A57-BD1D-D676018FC77B}" type="pres">
      <dgm:prSet presAssocID="{5BBC1852-C7EE-4A68-8015-2967867EB785}" presName="vert0" presStyleCnt="0">
        <dgm:presLayoutVars>
          <dgm:dir/>
          <dgm:animOne val="branch"/>
          <dgm:animLvl val="lvl"/>
        </dgm:presLayoutVars>
      </dgm:prSet>
      <dgm:spPr/>
    </dgm:pt>
    <dgm:pt modelId="{288D8EDB-1EB4-492F-99F5-E5FA8FD4E5DD}" type="pres">
      <dgm:prSet presAssocID="{456788AB-A614-45CC-94C1-32DADED02D05}" presName="thickLine" presStyleLbl="alignNode1" presStyleIdx="0" presStyleCnt="3"/>
      <dgm:spPr/>
    </dgm:pt>
    <dgm:pt modelId="{9C72678A-A38E-4DA0-A581-664938B4580C}" type="pres">
      <dgm:prSet presAssocID="{456788AB-A614-45CC-94C1-32DADED02D05}" presName="horz1" presStyleCnt="0"/>
      <dgm:spPr/>
    </dgm:pt>
    <dgm:pt modelId="{ADFB620F-16AC-47CB-935F-7BAB8BD2F1AB}" type="pres">
      <dgm:prSet presAssocID="{456788AB-A614-45CC-94C1-32DADED02D05}" presName="tx1" presStyleLbl="revTx" presStyleIdx="0" presStyleCnt="3"/>
      <dgm:spPr/>
    </dgm:pt>
    <dgm:pt modelId="{8B9C7FB7-7D84-45B7-AE7B-4AB12F018C3B}" type="pres">
      <dgm:prSet presAssocID="{456788AB-A614-45CC-94C1-32DADED02D05}" presName="vert1" presStyleCnt="0"/>
      <dgm:spPr/>
    </dgm:pt>
    <dgm:pt modelId="{0DFB5E38-4594-4EB5-8D75-10463668A02F}" type="pres">
      <dgm:prSet presAssocID="{B5B9F144-EF21-4880-B6C2-1747F92DC9A6}" presName="thickLine" presStyleLbl="alignNode1" presStyleIdx="1" presStyleCnt="3"/>
      <dgm:spPr/>
    </dgm:pt>
    <dgm:pt modelId="{370D50D4-A368-4489-86ED-BF179AA64680}" type="pres">
      <dgm:prSet presAssocID="{B5B9F144-EF21-4880-B6C2-1747F92DC9A6}" presName="horz1" presStyleCnt="0"/>
      <dgm:spPr/>
    </dgm:pt>
    <dgm:pt modelId="{DD8E9835-6E97-4DB4-9633-141F6420CFCA}" type="pres">
      <dgm:prSet presAssocID="{B5B9F144-EF21-4880-B6C2-1747F92DC9A6}" presName="tx1" presStyleLbl="revTx" presStyleIdx="1" presStyleCnt="3"/>
      <dgm:spPr/>
    </dgm:pt>
    <dgm:pt modelId="{9C62BB10-EEAE-45FF-AE4A-1CB0D146E926}" type="pres">
      <dgm:prSet presAssocID="{B5B9F144-EF21-4880-B6C2-1747F92DC9A6}" presName="vert1" presStyleCnt="0"/>
      <dgm:spPr/>
    </dgm:pt>
    <dgm:pt modelId="{E162DDEA-32F7-4416-AFC3-894A82C624AD}" type="pres">
      <dgm:prSet presAssocID="{436FCE94-A4A4-4830-B636-5440F1AE6B82}" presName="thickLine" presStyleLbl="alignNode1" presStyleIdx="2" presStyleCnt="3"/>
      <dgm:spPr/>
    </dgm:pt>
    <dgm:pt modelId="{7FBDC0DC-4D90-492C-B7FB-7F46E52314C8}" type="pres">
      <dgm:prSet presAssocID="{436FCE94-A4A4-4830-B636-5440F1AE6B82}" presName="horz1" presStyleCnt="0"/>
      <dgm:spPr/>
    </dgm:pt>
    <dgm:pt modelId="{E53D7464-B910-4E80-9F70-424256BB23AB}" type="pres">
      <dgm:prSet presAssocID="{436FCE94-A4A4-4830-B636-5440F1AE6B82}" presName="tx1" presStyleLbl="revTx" presStyleIdx="2" presStyleCnt="3"/>
      <dgm:spPr/>
    </dgm:pt>
    <dgm:pt modelId="{E7353334-F921-4153-951D-A619C85768D9}" type="pres">
      <dgm:prSet presAssocID="{436FCE94-A4A4-4830-B636-5440F1AE6B82}" presName="vert1" presStyleCnt="0"/>
      <dgm:spPr/>
    </dgm:pt>
  </dgm:ptLst>
  <dgm:cxnLst>
    <dgm:cxn modelId="{99AC9A49-312D-41EA-9152-555EE2356772}" type="presOf" srcId="{436FCE94-A4A4-4830-B636-5440F1AE6B82}" destId="{E53D7464-B910-4E80-9F70-424256BB23AB}" srcOrd="0" destOrd="0" presId="urn:microsoft.com/office/officeart/2008/layout/LinedList"/>
    <dgm:cxn modelId="{89B9A47E-98AA-41C1-AB23-173CBAB9DC9E}" type="presOf" srcId="{456788AB-A614-45CC-94C1-32DADED02D05}" destId="{ADFB620F-16AC-47CB-935F-7BAB8BD2F1AB}" srcOrd="0" destOrd="0" presId="urn:microsoft.com/office/officeart/2008/layout/LinedList"/>
    <dgm:cxn modelId="{1D12BA88-17A4-4ABE-8072-2AD7746FB2CB}" type="presOf" srcId="{5BBC1852-C7EE-4A68-8015-2967867EB785}" destId="{0EF9AB02-8CD2-4A57-BD1D-D676018FC77B}" srcOrd="0" destOrd="0" presId="urn:microsoft.com/office/officeart/2008/layout/LinedList"/>
    <dgm:cxn modelId="{1CCDEC95-0012-4086-AE01-04A88D2C4B5F}" srcId="{5BBC1852-C7EE-4A68-8015-2967867EB785}" destId="{456788AB-A614-45CC-94C1-32DADED02D05}" srcOrd="0" destOrd="0" parTransId="{17221BF9-EFE6-4670-81C4-2189F3C83170}" sibTransId="{A8E4BDC2-1FB7-4C8E-8172-13FA43214E59}"/>
    <dgm:cxn modelId="{C675AABC-8C2B-4559-837D-61D276FE8B47}" srcId="{5BBC1852-C7EE-4A68-8015-2967867EB785}" destId="{436FCE94-A4A4-4830-B636-5440F1AE6B82}" srcOrd="2" destOrd="0" parTransId="{2F1094B6-9D2E-42CA-9208-CFC7C9F1D824}" sibTransId="{EC69482E-6240-42DA-B768-AE5CDB496D25}"/>
    <dgm:cxn modelId="{CE0E7FC4-F028-4764-8215-0908803DC752}" srcId="{5BBC1852-C7EE-4A68-8015-2967867EB785}" destId="{B5B9F144-EF21-4880-B6C2-1747F92DC9A6}" srcOrd="1" destOrd="0" parTransId="{AE368732-B385-4638-9543-E49DDD9440A6}" sibTransId="{B733A1F2-7F27-4E72-A3BF-228FEFADB9BE}"/>
    <dgm:cxn modelId="{511736F1-845C-411D-B2AB-B83152732754}" type="presOf" srcId="{B5B9F144-EF21-4880-B6C2-1747F92DC9A6}" destId="{DD8E9835-6E97-4DB4-9633-141F6420CFCA}" srcOrd="0" destOrd="0" presId="urn:microsoft.com/office/officeart/2008/layout/LinedList"/>
    <dgm:cxn modelId="{D13DCAEB-355B-4D14-B5A4-87DA920F0C1A}" type="presParOf" srcId="{0EF9AB02-8CD2-4A57-BD1D-D676018FC77B}" destId="{288D8EDB-1EB4-492F-99F5-E5FA8FD4E5DD}" srcOrd="0" destOrd="0" presId="urn:microsoft.com/office/officeart/2008/layout/LinedList"/>
    <dgm:cxn modelId="{9FEEC012-734B-4511-B47E-42ED5AA50205}" type="presParOf" srcId="{0EF9AB02-8CD2-4A57-BD1D-D676018FC77B}" destId="{9C72678A-A38E-4DA0-A581-664938B4580C}" srcOrd="1" destOrd="0" presId="urn:microsoft.com/office/officeart/2008/layout/LinedList"/>
    <dgm:cxn modelId="{3635656B-4B36-4D78-9273-C6DCEEE14D57}" type="presParOf" srcId="{9C72678A-A38E-4DA0-A581-664938B4580C}" destId="{ADFB620F-16AC-47CB-935F-7BAB8BD2F1AB}" srcOrd="0" destOrd="0" presId="urn:microsoft.com/office/officeart/2008/layout/LinedList"/>
    <dgm:cxn modelId="{3B79FE10-0EC9-4D77-92D2-251D65A97E4D}" type="presParOf" srcId="{9C72678A-A38E-4DA0-A581-664938B4580C}" destId="{8B9C7FB7-7D84-45B7-AE7B-4AB12F018C3B}" srcOrd="1" destOrd="0" presId="urn:microsoft.com/office/officeart/2008/layout/LinedList"/>
    <dgm:cxn modelId="{3966D936-82C9-47E6-8018-E1AEF5FC36DA}" type="presParOf" srcId="{0EF9AB02-8CD2-4A57-BD1D-D676018FC77B}" destId="{0DFB5E38-4594-4EB5-8D75-10463668A02F}" srcOrd="2" destOrd="0" presId="urn:microsoft.com/office/officeart/2008/layout/LinedList"/>
    <dgm:cxn modelId="{9149DC6F-9116-4879-AF4F-F4FE2F157B00}" type="presParOf" srcId="{0EF9AB02-8CD2-4A57-BD1D-D676018FC77B}" destId="{370D50D4-A368-4489-86ED-BF179AA64680}" srcOrd="3" destOrd="0" presId="urn:microsoft.com/office/officeart/2008/layout/LinedList"/>
    <dgm:cxn modelId="{0DF7F8DD-7B16-42C0-902E-99C02F343710}" type="presParOf" srcId="{370D50D4-A368-4489-86ED-BF179AA64680}" destId="{DD8E9835-6E97-4DB4-9633-141F6420CFCA}" srcOrd="0" destOrd="0" presId="urn:microsoft.com/office/officeart/2008/layout/LinedList"/>
    <dgm:cxn modelId="{4AF61ED5-6201-45D0-B074-E47426A08309}" type="presParOf" srcId="{370D50D4-A368-4489-86ED-BF179AA64680}" destId="{9C62BB10-EEAE-45FF-AE4A-1CB0D146E926}" srcOrd="1" destOrd="0" presId="urn:microsoft.com/office/officeart/2008/layout/LinedList"/>
    <dgm:cxn modelId="{C1E8D02A-8EA7-42EE-B066-56A5EB0A4770}" type="presParOf" srcId="{0EF9AB02-8CD2-4A57-BD1D-D676018FC77B}" destId="{E162DDEA-32F7-4416-AFC3-894A82C624AD}" srcOrd="4" destOrd="0" presId="urn:microsoft.com/office/officeart/2008/layout/LinedList"/>
    <dgm:cxn modelId="{25E93A30-2E7B-4E65-A79B-E3F4D5AC5B3D}" type="presParOf" srcId="{0EF9AB02-8CD2-4A57-BD1D-D676018FC77B}" destId="{7FBDC0DC-4D90-492C-B7FB-7F46E52314C8}" srcOrd="5" destOrd="0" presId="urn:microsoft.com/office/officeart/2008/layout/LinedList"/>
    <dgm:cxn modelId="{C8F9BF63-8DEA-4E37-BC7E-0FAE20297A9C}" type="presParOf" srcId="{7FBDC0DC-4D90-492C-B7FB-7F46E52314C8}" destId="{E53D7464-B910-4E80-9F70-424256BB23AB}" srcOrd="0" destOrd="0" presId="urn:microsoft.com/office/officeart/2008/layout/LinedList"/>
    <dgm:cxn modelId="{C1E996DD-277D-4B3C-A69F-C2DC0DFD11A6}" type="presParOf" srcId="{7FBDC0DC-4D90-492C-B7FB-7F46E52314C8}" destId="{E7353334-F921-4153-951D-A619C85768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B96EB-4950-4506-83AE-B60388B94A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4FCCC-9D1E-406D-9A65-C143114F92DE}">
      <dgm:prSet/>
      <dgm:spPr/>
      <dgm:t>
        <a:bodyPr/>
        <a:lstStyle/>
        <a:p>
          <a:pPr rtl="0"/>
          <a:r>
            <a:rPr lang="en-US" b="1" dirty="0" err="1"/>
            <a:t>Ejabber</a:t>
          </a:r>
          <a:r>
            <a:rPr lang="en-US" b="1" dirty="0"/>
            <a:t> Deamon </a:t>
          </a:r>
          <a:r>
            <a:rPr lang="en-US" dirty="0"/>
            <a:t>je </a:t>
          </a:r>
          <a:r>
            <a:rPr lang="en-US" dirty="0" err="1"/>
            <a:t>komunikacioni</a:t>
          </a:r>
          <a:r>
            <a:rPr lang="en-US" dirty="0"/>
            <a:t> </a:t>
          </a:r>
          <a:r>
            <a:rPr lang="en-US" dirty="0" err="1"/>
            <a:t>kanal</a:t>
          </a:r>
          <a:r>
            <a:rPr lang="en-US" dirty="0"/>
            <a:t> za </a:t>
          </a:r>
          <a:r>
            <a:rPr lang="en-US" dirty="0" err="1"/>
            <a:t>AbuseHelper</a:t>
          </a:r>
          <a:r>
            <a:rPr lang="en-US" dirty="0"/>
            <a:t>, on je </a:t>
          </a:r>
          <a:r>
            <a:rPr lang="en-US" dirty="0" err="1"/>
            <a:t>krucijalan</a:t>
          </a:r>
          <a:r>
            <a:rPr lang="en-US" dirty="0"/>
            <a:t> za </a:t>
          </a:r>
          <a:r>
            <a:rPr lang="en-US" dirty="0" err="1"/>
            <a:t>razmenu</a:t>
          </a:r>
          <a:r>
            <a:rPr lang="en-US" dirty="0"/>
            <a:t> </a:t>
          </a:r>
          <a:r>
            <a:rPr lang="en-US" dirty="0" err="1"/>
            <a:t>informacija</a:t>
          </a:r>
          <a:r>
            <a:rPr lang="en-US" dirty="0"/>
            <a:t> </a:t>
          </a:r>
          <a:r>
            <a:rPr lang="en-US" dirty="0" err="1">
              <a:latin typeface="Century Schoolbook" panose="02040604050505020304"/>
            </a:rPr>
            <a:t>između</a:t>
          </a:r>
          <a:r>
            <a:rPr lang="en-US" dirty="0"/>
            <a:t> </a:t>
          </a:r>
          <a:r>
            <a:rPr lang="en-US" dirty="0" err="1"/>
            <a:t>botova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korisnika</a:t>
          </a:r>
          <a:r>
            <a:rPr lang="en-US" dirty="0"/>
            <a:t>. </a:t>
          </a:r>
          <a:r>
            <a:rPr lang="en-US" dirty="0" err="1">
              <a:latin typeface="Century Schoolbook" panose="02040604050505020304"/>
            </a:rPr>
            <a:t>Instaliran</a:t>
          </a:r>
          <a:r>
            <a:rPr lang="en-US" dirty="0"/>
            <a:t> je </a:t>
          </a:r>
          <a:r>
            <a:rPr lang="en-US" dirty="0" err="1"/>
            <a:t>iz</a:t>
          </a:r>
          <a:r>
            <a:rPr lang="en-US" dirty="0"/>
            <a:t> Ubuntu </a:t>
          </a:r>
          <a:r>
            <a:rPr lang="en-US" dirty="0" err="1"/>
            <a:t>repozitorijuma</a:t>
          </a:r>
          <a:r>
            <a:rPr lang="en-US" dirty="0"/>
            <a:t> </a:t>
          </a:r>
          <a:r>
            <a:rPr lang="en-US" dirty="0" err="1"/>
            <a:t>ali</a:t>
          </a:r>
          <a:r>
            <a:rPr lang="en-US" dirty="0"/>
            <a:t> se </a:t>
          </a:r>
          <a:r>
            <a:rPr lang="en-US" dirty="0" err="1"/>
            <a:t>moraju</a:t>
          </a:r>
          <a:r>
            <a:rPr lang="en-US" dirty="0"/>
            <a:t> </a:t>
          </a:r>
          <a:r>
            <a:rPr lang="en-US" dirty="0" err="1"/>
            <a:t>odraditi</a:t>
          </a:r>
          <a:r>
            <a:rPr lang="en-US" dirty="0"/>
            <a:t> </a:t>
          </a:r>
          <a:r>
            <a:rPr lang="en-US" dirty="0" err="1"/>
            <a:t>neke</a:t>
          </a:r>
          <a:r>
            <a:rPr lang="en-US" dirty="0"/>
            <a:t> </a:t>
          </a:r>
          <a:r>
            <a:rPr lang="en-US" dirty="0" err="1"/>
            <a:t>osnovne</a:t>
          </a:r>
          <a:r>
            <a:rPr lang="en-US" dirty="0"/>
            <a:t> </a:t>
          </a:r>
          <a:r>
            <a:rPr lang="en-US" dirty="0" err="1"/>
            <a:t>promene</a:t>
          </a:r>
          <a:r>
            <a:rPr lang="en-US" dirty="0"/>
            <a:t> u </a:t>
          </a:r>
          <a:r>
            <a:rPr lang="en-US" dirty="0" err="1"/>
            <a:t>konfiguraciji</a:t>
          </a:r>
          <a:r>
            <a:rPr lang="en-US" dirty="0"/>
            <a:t>.</a:t>
          </a:r>
          <a:endParaRPr lang="sr-Latn-RS" dirty="0">
            <a:latin typeface="Century Schoolbook" panose="02040604050505020304"/>
          </a:endParaRPr>
        </a:p>
      </dgm:t>
    </dgm:pt>
    <dgm:pt modelId="{3A165850-3B77-4FF1-8005-F455FFF0F6BB}" type="parTrans" cxnId="{1513BDEC-C093-47DA-9515-A317B6AA8D8D}">
      <dgm:prSet/>
      <dgm:spPr/>
      <dgm:t>
        <a:bodyPr/>
        <a:lstStyle/>
        <a:p>
          <a:endParaRPr lang="en-US"/>
        </a:p>
      </dgm:t>
    </dgm:pt>
    <dgm:pt modelId="{A26DF60A-11EE-430F-B12D-55C2631A1CAA}" type="sibTrans" cxnId="{1513BDEC-C093-47DA-9515-A317B6AA8D8D}">
      <dgm:prSet/>
      <dgm:spPr/>
      <dgm:t>
        <a:bodyPr/>
        <a:lstStyle/>
        <a:p>
          <a:endParaRPr lang="en-US"/>
        </a:p>
      </dgm:t>
    </dgm:pt>
    <dgm:pt modelId="{984815B1-2CC8-4801-B702-5AF79A1A3A1B}">
      <dgm:prSet/>
      <dgm:spPr/>
      <dgm:t>
        <a:bodyPr/>
        <a:lstStyle/>
        <a:p>
          <a:pPr rtl="0"/>
          <a:r>
            <a:rPr lang="en-US" dirty="0" err="1"/>
            <a:t>Instalacija</a:t>
          </a:r>
          <a:r>
            <a:rPr lang="en-US" dirty="0">
              <a:latin typeface="Century Schoolbook" panose="02040604050505020304"/>
            </a:rPr>
            <a:t> </a:t>
          </a:r>
          <a:r>
            <a:rPr lang="en-US" dirty="0" err="1">
              <a:latin typeface="Century Schoolbook" panose="02040604050505020304"/>
            </a:rPr>
            <a:t>Ejabber</a:t>
          </a:r>
          <a:r>
            <a:rPr lang="en-US" dirty="0">
              <a:latin typeface="Century Schoolbook" panose="02040604050505020304"/>
            </a:rPr>
            <a:t> Damona</a:t>
          </a:r>
          <a:endParaRPr lang="en-US" dirty="0" err="1"/>
        </a:p>
      </dgm:t>
    </dgm:pt>
    <dgm:pt modelId="{79511BD3-C547-4244-B691-D5FF0AA3761B}" type="parTrans" cxnId="{98009119-520F-405D-81DA-53A1C9A837B0}">
      <dgm:prSet/>
      <dgm:spPr/>
      <dgm:t>
        <a:bodyPr/>
        <a:lstStyle/>
        <a:p>
          <a:endParaRPr lang="en-US"/>
        </a:p>
      </dgm:t>
    </dgm:pt>
    <dgm:pt modelId="{AF58CBAF-6807-4FD9-8794-D974CB2A001F}" type="sibTrans" cxnId="{98009119-520F-405D-81DA-53A1C9A837B0}">
      <dgm:prSet/>
      <dgm:spPr/>
      <dgm:t>
        <a:bodyPr/>
        <a:lstStyle/>
        <a:p>
          <a:endParaRPr lang="en-US"/>
        </a:p>
      </dgm:t>
    </dgm:pt>
    <dgm:pt modelId="{B05024FC-8173-49A0-BC21-99B45F1A75ED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Instalacija AbudeHelpera</a:t>
          </a:r>
        </a:p>
      </dgm:t>
    </dgm:pt>
    <dgm:pt modelId="{F1865DEA-A4F7-4F7D-841F-BE2AFB23C347}" type="parTrans" cxnId="{39C76BB6-285A-4B72-BCB7-334030513C1C}">
      <dgm:prSet/>
      <dgm:spPr/>
    </dgm:pt>
    <dgm:pt modelId="{82D15630-A30C-4FC6-B307-64C780CC00A1}" type="sibTrans" cxnId="{39C76BB6-285A-4B72-BCB7-334030513C1C}">
      <dgm:prSet/>
      <dgm:spPr/>
    </dgm:pt>
    <dgm:pt modelId="{4DCA9C30-1EE1-432F-9015-2F13CA02AF13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Pokretanje AbuseHelpera</a:t>
          </a:r>
        </a:p>
      </dgm:t>
    </dgm:pt>
    <dgm:pt modelId="{8AB31F4E-D23F-42C7-9719-49F639007AE3}" type="parTrans" cxnId="{B21713DF-099B-4C67-BD89-95F5D573F03A}">
      <dgm:prSet/>
      <dgm:spPr/>
    </dgm:pt>
    <dgm:pt modelId="{96B1A1A0-1D40-4566-AAA4-5CB5C3C9DBCF}" type="sibTrans" cxnId="{B21713DF-099B-4C67-BD89-95F5D573F03A}">
      <dgm:prSet/>
      <dgm:spPr/>
    </dgm:pt>
    <dgm:pt modelId="{98E1F138-1EA7-4B0A-B10D-1993B054326A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Pokretanje Jabber klijenta</a:t>
          </a:r>
        </a:p>
      </dgm:t>
    </dgm:pt>
    <dgm:pt modelId="{DDABB305-7BC6-4394-A0AB-CEE6A8A9EBBF}" type="parTrans" cxnId="{0EF4BAD5-3F08-487A-A780-14E04F7B8B58}">
      <dgm:prSet/>
      <dgm:spPr/>
    </dgm:pt>
    <dgm:pt modelId="{6F011FF6-8E22-4767-ABDC-84251D8B05CF}" type="sibTrans" cxnId="{0EF4BAD5-3F08-487A-A780-14E04F7B8B58}">
      <dgm:prSet/>
      <dgm:spPr/>
    </dgm:pt>
    <dgm:pt modelId="{55C757F7-2362-4C8D-BFDB-3505F016DBB7}" type="pres">
      <dgm:prSet presAssocID="{A15B96EB-4950-4506-83AE-B60388B94A38}" presName="linear" presStyleCnt="0">
        <dgm:presLayoutVars>
          <dgm:animLvl val="lvl"/>
          <dgm:resizeHandles val="exact"/>
        </dgm:presLayoutVars>
      </dgm:prSet>
      <dgm:spPr/>
    </dgm:pt>
    <dgm:pt modelId="{6FD77D75-F6E2-4A1B-9058-580A34EE0793}" type="pres">
      <dgm:prSet presAssocID="{4BB4FCCC-9D1E-406D-9A65-C143114F92D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5156F76-7ED0-4954-95BC-7BF9A515768B}" type="pres">
      <dgm:prSet presAssocID="{4BB4FCCC-9D1E-406D-9A65-C143114F92D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8009119-520F-405D-81DA-53A1C9A837B0}" srcId="{4BB4FCCC-9D1E-406D-9A65-C143114F92DE}" destId="{984815B1-2CC8-4801-B702-5AF79A1A3A1B}" srcOrd="0" destOrd="0" parTransId="{79511BD3-C547-4244-B691-D5FF0AA3761B}" sibTransId="{AF58CBAF-6807-4FD9-8794-D974CB2A001F}"/>
    <dgm:cxn modelId="{DB729F26-70B6-4DAE-8647-CAD920602F99}" type="presOf" srcId="{98E1F138-1EA7-4B0A-B10D-1993B054326A}" destId="{65156F76-7ED0-4954-95BC-7BF9A515768B}" srcOrd="0" destOrd="3" presId="urn:microsoft.com/office/officeart/2005/8/layout/vList2"/>
    <dgm:cxn modelId="{57E5033A-67F8-403A-AA85-5462997DB53D}" type="presOf" srcId="{A15B96EB-4950-4506-83AE-B60388B94A38}" destId="{55C757F7-2362-4C8D-BFDB-3505F016DBB7}" srcOrd="0" destOrd="0" presId="urn:microsoft.com/office/officeart/2005/8/layout/vList2"/>
    <dgm:cxn modelId="{9B63F249-6E25-406F-888B-144137DC294A}" type="presOf" srcId="{4DCA9C30-1EE1-432F-9015-2F13CA02AF13}" destId="{65156F76-7ED0-4954-95BC-7BF9A515768B}" srcOrd="0" destOrd="2" presId="urn:microsoft.com/office/officeart/2005/8/layout/vList2"/>
    <dgm:cxn modelId="{412B8374-BE66-4B7A-B5DF-DBF43F3A5853}" type="presOf" srcId="{984815B1-2CC8-4801-B702-5AF79A1A3A1B}" destId="{65156F76-7ED0-4954-95BC-7BF9A515768B}" srcOrd="0" destOrd="0" presId="urn:microsoft.com/office/officeart/2005/8/layout/vList2"/>
    <dgm:cxn modelId="{41C76489-4A3A-4436-8CBE-896DB103B873}" type="presOf" srcId="{B05024FC-8173-49A0-BC21-99B45F1A75ED}" destId="{65156F76-7ED0-4954-95BC-7BF9A515768B}" srcOrd="0" destOrd="1" presId="urn:microsoft.com/office/officeart/2005/8/layout/vList2"/>
    <dgm:cxn modelId="{39C76BB6-285A-4B72-BCB7-334030513C1C}" srcId="{4BB4FCCC-9D1E-406D-9A65-C143114F92DE}" destId="{B05024FC-8173-49A0-BC21-99B45F1A75ED}" srcOrd="1" destOrd="0" parTransId="{F1865DEA-A4F7-4F7D-841F-BE2AFB23C347}" sibTransId="{82D15630-A30C-4FC6-B307-64C780CC00A1}"/>
    <dgm:cxn modelId="{401970BF-799B-4295-AB64-682E572798AC}" type="presOf" srcId="{4BB4FCCC-9D1E-406D-9A65-C143114F92DE}" destId="{6FD77D75-F6E2-4A1B-9058-580A34EE0793}" srcOrd="0" destOrd="0" presId="urn:microsoft.com/office/officeart/2005/8/layout/vList2"/>
    <dgm:cxn modelId="{0EF4BAD5-3F08-487A-A780-14E04F7B8B58}" srcId="{4BB4FCCC-9D1E-406D-9A65-C143114F92DE}" destId="{98E1F138-1EA7-4B0A-B10D-1993B054326A}" srcOrd="3" destOrd="0" parTransId="{DDABB305-7BC6-4394-A0AB-CEE6A8A9EBBF}" sibTransId="{6F011FF6-8E22-4767-ABDC-84251D8B05CF}"/>
    <dgm:cxn modelId="{B21713DF-099B-4C67-BD89-95F5D573F03A}" srcId="{4BB4FCCC-9D1E-406D-9A65-C143114F92DE}" destId="{4DCA9C30-1EE1-432F-9015-2F13CA02AF13}" srcOrd="2" destOrd="0" parTransId="{8AB31F4E-D23F-42C7-9719-49F639007AE3}" sibTransId="{96B1A1A0-1D40-4566-AAA4-5CB5C3C9DBCF}"/>
    <dgm:cxn modelId="{1513BDEC-C093-47DA-9515-A317B6AA8D8D}" srcId="{A15B96EB-4950-4506-83AE-B60388B94A38}" destId="{4BB4FCCC-9D1E-406D-9A65-C143114F92DE}" srcOrd="0" destOrd="0" parTransId="{3A165850-3B77-4FF1-8005-F455FFF0F6BB}" sibTransId="{A26DF60A-11EE-430F-B12D-55C2631A1CAA}"/>
    <dgm:cxn modelId="{335BB002-D357-4AA0-AFE1-2C254A6BBB7A}" type="presParOf" srcId="{55C757F7-2362-4C8D-BFDB-3505F016DBB7}" destId="{6FD77D75-F6E2-4A1B-9058-580A34EE0793}" srcOrd="0" destOrd="0" presId="urn:microsoft.com/office/officeart/2005/8/layout/vList2"/>
    <dgm:cxn modelId="{0F1002AF-7386-4B9C-A7B8-8D0B501DE617}" type="presParOf" srcId="{55C757F7-2362-4C8D-BFDB-3505F016DBB7}" destId="{65156F76-7ED0-4954-95BC-7BF9A515768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D8EDB-1EB4-492F-99F5-E5FA8FD4E5DD}">
      <dsp:nvSpPr>
        <dsp:cNvPr id="0" name=""/>
        <dsp:cNvSpPr/>
      </dsp:nvSpPr>
      <dsp:spPr>
        <a:xfrm>
          <a:off x="0" y="2124"/>
          <a:ext cx="60155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FB620F-16AC-47CB-935F-7BAB8BD2F1AB}">
      <dsp:nvSpPr>
        <dsp:cNvPr id="0" name=""/>
        <dsp:cNvSpPr/>
      </dsp:nvSpPr>
      <dsp:spPr>
        <a:xfrm>
          <a:off x="0" y="2124"/>
          <a:ext cx="601557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500" kern="1200" baseline="0" dirty="0"/>
            <a:t>Definicija proaktivnog otkrivanja </a:t>
          </a:r>
          <a:r>
            <a:rPr lang="sr-Latn-RS" sz="3500" kern="1200" baseline="0" dirty="0" err="1"/>
            <a:t>incidenatta</a:t>
          </a:r>
          <a:endParaRPr lang="en-US" sz="3500" kern="1200" dirty="0" err="1"/>
        </a:p>
      </dsp:txBody>
      <dsp:txXfrm>
        <a:off x="0" y="2124"/>
        <a:ext cx="6015571" cy="1449029"/>
      </dsp:txXfrm>
    </dsp:sp>
    <dsp:sp modelId="{0DFB5E38-4594-4EB5-8D75-10463668A02F}">
      <dsp:nvSpPr>
        <dsp:cNvPr id="0" name=""/>
        <dsp:cNvSpPr/>
      </dsp:nvSpPr>
      <dsp:spPr>
        <a:xfrm>
          <a:off x="0" y="1451153"/>
          <a:ext cx="60155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8E9835-6E97-4DB4-9633-141F6420CFCA}">
      <dsp:nvSpPr>
        <dsp:cNvPr id="0" name=""/>
        <dsp:cNvSpPr/>
      </dsp:nvSpPr>
      <dsp:spPr>
        <a:xfrm>
          <a:off x="0" y="1451153"/>
          <a:ext cx="601557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500" kern="1200" baseline="0" dirty="0"/>
            <a:t>Uvod i prezentacija o </a:t>
          </a:r>
          <a:r>
            <a:rPr lang="sr-Latn-RS" sz="3500" kern="1200" baseline="0" dirty="0">
              <a:latin typeface="Century Schoolbook" panose="02040604050505020304"/>
            </a:rPr>
            <a:t>snabdevaju</a:t>
          </a:r>
          <a:r>
            <a:rPr lang="sr-Latn-RS" sz="3500" kern="1200" baseline="0" dirty="0"/>
            <a:t> </a:t>
          </a:r>
          <a:r>
            <a:rPr lang="sr-Latn-RS" sz="3500" kern="1200" baseline="0" dirty="0" err="1"/>
            <a:t>inforamcijama</a:t>
          </a:r>
          <a:endParaRPr lang="en-US" sz="3500" kern="1200" dirty="0" err="1"/>
        </a:p>
      </dsp:txBody>
      <dsp:txXfrm>
        <a:off x="0" y="1451153"/>
        <a:ext cx="6015571" cy="1449029"/>
      </dsp:txXfrm>
    </dsp:sp>
    <dsp:sp modelId="{E162DDEA-32F7-4416-AFC3-894A82C624AD}">
      <dsp:nvSpPr>
        <dsp:cNvPr id="0" name=""/>
        <dsp:cNvSpPr/>
      </dsp:nvSpPr>
      <dsp:spPr>
        <a:xfrm>
          <a:off x="0" y="2900183"/>
          <a:ext cx="60155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3D7464-B910-4E80-9F70-424256BB23AB}">
      <dsp:nvSpPr>
        <dsp:cNvPr id="0" name=""/>
        <dsp:cNvSpPr/>
      </dsp:nvSpPr>
      <dsp:spPr>
        <a:xfrm>
          <a:off x="0" y="2900183"/>
          <a:ext cx="6015571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500" kern="1200" baseline="0" dirty="0">
              <a:latin typeface="Century Schoolbook" panose="02040604050505020304"/>
            </a:rPr>
            <a:t>Objašnenje</a:t>
          </a:r>
          <a:r>
            <a:rPr lang="sr-Latn-RS" sz="3500" kern="1200" baseline="0" dirty="0"/>
            <a:t> tehnologije koja se koristi u </a:t>
          </a:r>
          <a:r>
            <a:rPr lang="sr-Latn-RS" sz="3500" kern="1200" baseline="0" dirty="0" err="1"/>
            <a:t>AbuseHelper</a:t>
          </a:r>
          <a:r>
            <a:rPr lang="sr-Latn-RS" sz="3500" kern="1200" baseline="0" dirty="0"/>
            <a:t>-u</a:t>
          </a:r>
          <a:endParaRPr lang="en-US" sz="3500" kern="1200" dirty="0"/>
        </a:p>
      </dsp:txBody>
      <dsp:txXfrm>
        <a:off x="0" y="2900183"/>
        <a:ext cx="6015571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77D75-F6E2-4A1B-9058-580A34EE0793}">
      <dsp:nvSpPr>
        <dsp:cNvPr id="0" name=""/>
        <dsp:cNvSpPr/>
      </dsp:nvSpPr>
      <dsp:spPr>
        <a:xfrm>
          <a:off x="0" y="40418"/>
          <a:ext cx="6091428" cy="292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Ejabber</a:t>
          </a:r>
          <a:r>
            <a:rPr lang="en-US" sz="2500" b="1" kern="1200" dirty="0"/>
            <a:t> Deamon </a:t>
          </a:r>
          <a:r>
            <a:rPr lang="en-US" sz="2500" kern="1200" dirty="0"/>
            <a:t>je </a:t>
          </a:r>
          <a:r>
            <a:rPr lang="en-US" sz="2500" kern="1200" dirty="0" err="1"/>
            <a:t>komunikacioni</a:t>
          </a:r>
          <a:r>
            <a:rPr lang="en-US" sz="2500" kern="1200" dirty="0"/>
            <a:t> </a:t>
          </a:r>
          <a:r>
            <a:rPr lang="en-US" sz="2500" kern="1200" dirty="0" err="1"/>
            <a:t>kanal</a:t>
          </a:r>
          <a:r>
            <a:rPr lang="en-US" sz="2500" kern="1200" dirty="0"/>
            <a:t> za </a:t>
          </a:r>
          <a:r>
            <a:rPr lang="en-US" sz="2500" kern="1200" dirty="0" err="1"/>
            <a:t>AbuseHelper</a:t>
          </a:r>
          <a:r>
            <a:rPr lang="en-US" sz="2500" kern="1200" dirty="0"/>
            <a:t>, on je </a:t>
          </a:r>
          <a:r>
            <a:rPr lang="en-US" sz="2500" kern="1200" dirty="0" err="1"/>
            <a:t>krucijalan</a:t>
          </a:r>
          <a:r>
            <a:rPr lang="en-US" sz="2500" kern="1200" dirty="0"/>
            <a:t> za </a:t>
          </a:r>
          <a:r>
            <a:rPr lang="en-US" sz="2500" kern="1200" dirty="0" err="1"/>
            <a:t>razmenu</a:t>
          </a:r>
          <a:r>
            <a:rPr lang="en-US" sz="2500" kern="1200" dirty="0"/>
            <a:t> </a:t>
          </a:r>
          <a:r>
            <a:rPr lang="en-US" sz="2500" kern="1200" dirty="0" err="1"/>
            <a:t>informacija</a:t>
          </a:r>
          <a:r>
            <a:rPr lang="en-US" sz="2500" kern="1200" dirty="0"/>
            <a:t> </a:t>
          </a:r>
          <a:r>
            <a:rPr lang="en-US" sz="2500" kern="1200" dirty="0" err="1">
              <a:latin typeface="Century Schoolbook" panose="02040604050505020304"/>
            </a:rPr>
            <a:t>između</a:t>
          </a:r>
          <a:r>
            <a:rPr lang="en-US" sz="2500" kern="1200" dirty="0"/>
            <a:t> </a:t>
          </a:r>
          <a:r>
            <a:rPr lang="en-US" sz="2500" kern="1200" dirty="0" err="1"/>
            <a:t>botova</a:t>
          </a:r>
          <a:r>
            <a:rPr lang="en-US" sz="2500" kern="1200" dirty="0"/>
            <a:t> </a:t>
          </a:r>
          <a:r>
            <a:rPr lang="en-US" sz="2500" kern="1200" dirty="0" err="1"/>
            <a:t>i</a:t>
          </a:r>
          <a:r>
            <a:rPr lang="en-US" sz="2500" kern="1200" dirty="0"/>
            <a:t> </a:t>
          </a:r>
          <a:r>
            <a:rPr lang="en-US" sz="2500" kern="1200" dirty="0" err="1"/>
            <a:t>korisnika</a:t>
          </a:r>
          <a:r>
            <a:rPr lang="en-US" sz="2500" kern="1200" dirty="0"/>
            <a:t>. </a:t>
          </a:r>
          <a:r>
            <a:rPr lang="en-US" sz="2500" kern="1200" dirty="0" err="1">
              <a:latin typeface="Century Schoolbook" panose="02040604050505020304"/>
            </a:rPr>
            <a:t>Instaliran</a:t>
          </a:r>
          <a:r>
            <a:rPr lang="en-US" sz="2500" kern="1200" dirty="0"/>
            <a:t> je </a:t>
          </a:r>
          <a:r>
            <a:rPr lang="en-US" sz="2500" kern="1200" dirty="0" err="1"/>
            <a:t>iz</a:t>
          </a:r>
          <a:r>
            <a:rPr lang="en-US" sz="2500" kern="1200" dirty="0"/>
            <a:t> Ubuntu </a:t>
          </a:r>
          <a:r>
            <a:rPr lang="en-US" sz="2500" kern="1200" dirty="0" err="1"/>
            <a:t>repozitorijuma</a:t>
          </a:r>
          <a:r>
            <a:rPr lang="en-US" sz="2500" kern="1200" dirty="0"/>
            <a:t> </a:t>
          </a:r>
          <a:r>
            <a:rPr lang="en-US" sz="2500" kern="1200" dirty="0" err="1"/>
            <a:t>ali</a:t>
          </a:r>
          <a:r>
            <a:rPr lang="en-US" sz="2500" kern="1200" dirty="0"/>
            <a:t> se </a:t>
          </a:r>
          <a:r>
            <a:rPr lang="en-US" sz="2500" kern="1200" dirty="0" err="1"/>
            <a:t>moraju</a:t>
          </a:r>
          <a:r>
            <a:rPr lang="en-US" sz="2500" kern="1200" dirty="0"/>
            <a:t> </a:t>
          </a:r>
          <a:r>
            <a:rPr lang="en-US" sz="2500" kern="1200" dirty="0" err="1"/>
            <a:t>odraditi</a:t>
          </a:r>
          <a:r>
            <a:rPr lang="en-US" sz="2500" kern="1200" dirty="0"/>
            <a:t> </a:t>
          </a:r>
          <a:r>
            <a:rPr lang="en-US" sz="2500" kern="1200" dirty="0" err="1"/>
            <a:t>neke</a:t>
          </a:r>
          <a:r>
            <a:rPr lang="en-US" sz="2500" kern="1200" dirty="0"/>
            <a:t> </a:t>
          </a:r>
          <a:r>
            <a:rPr lang="en-US" sz="2500" kern="1200" dirty="0" err="1"/>
            <a:t>osnovne</a:t>
          </a:r>
          <a:r>
            <a:rPr lang="en-US" sz="2500" kern="1200" dirty="0"/>
            <a:t> </a:t>
          </a:r>
          <a:r>
            <a:rPr lang="en-US" sz="2500" kern="1200" dirty="0" err="1"/>
            <a:t>promene</a:t>
          </a:r>
          <a:r>
            <a:rPr lang="en-US" sz="2500" kern="1200" dirty="0"/>
            <a:t> u </a:t>
          </a:r>
          <a:r>
            <a:rPr lang="en-US" sz="2500" kern="1200" dirty="0" err="1"/>
            <a:t>konfiguraciji</a:t>
          </a:r>
          <a:r>
            <a:rPr lang="en-US" sz="2500" kern="1200" dirty="0"/>
            <a:t>.</a:t>
          </a:r>
          <a:endParaRPr lang="sr-Latn-RS" sz="2500" kern="1200" dirty="0">
            <a:latin typeface="Century Schoolbook" panose="02040604050505020304"/>
          </a:endParaRPr>
        </a:p>
      </dsp:txBody>
      <dsp:txXfrm>
        <a:off x="142787" y="183205"/>
        <a:ext cx="5805854" cy="2639426"/>
      </dsp:txXfrm>
    </dsp:sp>
    <dsp:sp modelId="{65156F76-7ED0-4954-95BC-7BF9A515768B}">
      <dsp:nvSpPr>
        <dsp:cNvPr id="0" name=""/>
        <dsp:cNvSpPr/>
      </dsp:nvSpPr>
      <dsp:spPr>
        <a:xfrm>
          <a:off x="0" y="2965418"/>
          <a:ext cx="6091428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0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Instalacija</a:t>
          </a:r>
          <a:r>
            <a:rPr lang="en-US" sz="2000" kern="1200" dirty="0">
              <a:latin typeface="Century Schoolbook" panose="02040604050505020304"/>
            </a:rPr>
            <a:t> </a:t>
          </a:r>
          <a:r>
            <a:rPr lang="en-US" sz="2000" kern="1200" dirty="0" err="1">
              <a:latin typeface="Century Schoolbook" panose="02040604050505020304"/>
            </a:rPr>
            <a:t>Ejabber</a:t>
          </a:r>
          <a:r>
            <a:rPr lang="en-US" sz="2000" kern="1200" dirty="0">
              <a:latin typeface="Century Schoolbook" panose="02040604050505020304"/>
            </a:rPr>
            <a:t> Damona</a:t>
          </a:r>
          <a:endParaRPr lang="en-US" sz="2000" kern="1200" dirty="0" err="1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entury Schoolbook" panose="02040604050505020304"/>
            </a:rPr>
            <a:t>Instalacija AbudeHelpera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entury Schoolbook" panose="02040604050505020304"/>
            </a:rPr>
            <a:t>Pokretanje AbuseHelpera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entury Schoolbook" panose="02040604050505020304"/>
            </a:rPr>
            <a:t>Pokretanje Jabber klijenta</a:t>
          </a:r>
        </a:p>
      </dsp:txBody>
      <dsp:txXfrm>
        <a:off x="0" y="2965418"/>
        <a:ext cx="6091428" cy="1345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26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7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t.rs" TargetMode="External"/><Relationship Id="rId2" Type="http://schemas.openxmlformats.org/officeDocument/2006/relationships/hyperlink" Target="http://www.enisa.europa.eu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digitalocean.com/community/tutorials/how-to-install-ejabberd-xmpp-server-on-ubuntu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-license.php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bitbucket.org/clarifiednetworks/abusehelper/issues?status=new&amp;status=open" TargetMode="External"/><Relationship Id="rId4" Type="http://schemas.openxmlformats.org/officeDocument/2006/relationships/hyperlink" Target="https://www.clarifiednetworks.com/FrontPag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>
                <a:latin typeface="Britannic Bold"/>
              </a:rPr>
              <a:t>Proaktivno otkrivanje nezgoda</a:t>
            </a:r>
            <a:endParaRPr lang="en-US" sz="6100" b="1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Britannic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latin typeface="Britannic Bold"/>
              </a:rPr>
              <a:t>Tamara Davidović, 2019270996</a:t>
            </a:r>
            <a:endParaRPr lang="en-US" sz="20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ritannic Bold"/>
            </a:endParaRPr>
          </a:p>
          <a:p>
            <a:r>
              <a:rPr lang="en-US" sz="2000" b="1" err="1">
                <a:latin typeface="Britannic Bold"/>
              </a:rPr>
              <a:t>Univerzitet</a:t>
            </a:r>
            <a:r>
              <a:rPr lang="en-US" sz="2000" b="1">
                <a:latin typeface="Britannic Bold"/>
              </a:rPr>
              <a:t> </a:t>
            </a:r>
            <a:r>
              <a:rPr lang="en-US" sz="2000" b="1" err="1">
                <a:latin typeface="Britannic Bold"/>
              </a:rPr>
              <a:t>Singidunum</a:t>
            </a:r>
            <a:endParaRPr lang="en-US" sz="20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ritannic Bold"/>
            </a:endParaRPr>
          </a:p>
          <a:p>
            <a:r>
              <a:rPr lang="en-US" sz="2000" b="1" err="1">
                <a:latin typeface="Britannic Bold"/>
              </a:rPr>
              <a:t>Osnove</a:t>
            </a:r>
            <a:r>
              <a:rPr lang="en-US" sz="2000" b="1">
                <a:latin typeface="Britannic Bold"/>
              </a:rPr>
              <a:t> </a:t>
            </a:r>
            <a:r>
              <a:rPr lang="en-US" sz="2000" b="1" err="1">
                <a:latin typeface="Britannic Bold"/>
              </a:rPr>
              <a:t>digitalne</a:t>
            </a:r>
            <a:r>
              <a:rPr lang="en-US" sz="2000" b="1">
                <a:latin typeface="Britannic Bold"/>
              </a:rPr>
              <a:t> </a:t>
            </a:r>
            <a:r>
              <a:rPr lang="en-US" sz="2000" b="1" err="1">
                <a:latin typeface="Britannic Bold"/>
              </a:rPr>
              <a:t>forenzike</a:t>
            </a:r>
            <a:r>
              <a:rPr lang="en-US" sz="2000" b="1">
                <a:latin typeface="Britannic Bold"/>
              </a:rPr>
              <a:t>, </a:t>
            </a:r>
            <a:r>
              <a:rPr lang="en-US" sz="2000" b="1" err="1">
                <a:latin typeface="Britannic Bold"/>
              </a:rPr>
              <a:t>predmetni</a:t>
            </a:r>
            <a:r>
              <a:rPr lang="en-US" sz="2000" b="1">
                <a:latin typeface="Britannic Bold"/>
              </a:rPr>
              <a:t> </a:t>
            </a:r>
            <a:r>
              <a:rPr lang="en-US" sz="2000" b="1" err="1">
                <a:latin typeface="Britannic Bold"/>
              </a:rPr>
              <a:t>projeat</a:t>
            </a:r>
            <a:r>
              <a:rPr lang="en-US" sz="2000" b="1">
                <a:latin typeface="Britannic Bold"/>
              </a:rPr>
              <a:t> 1</a:t>
            </a:r>
            <a:endParaRPr lang="en-US" sz="20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Britannic Bold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93844CE2-22F5-407E-938D-82EEFA80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8" r="32391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33EF95-E91B-40C4-A692-E9106529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3CAC5D-D424-4EE2-A0C2-72ED7A88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ka 3" descr="Slika na kojoj se nalazi tekst&#10;&#10;Opis je automatski generisan">
            <a:extLst>
              <a:ext uri="{FF2B5EF4-FFF2-40B4-BE49-F238E27FC236}">
                <a16:creationId xmlns:a16="http://schemas.microsoft.com/office/drawing/2014/main" id="{42B9F613-F980-4F3F-880B-CD9587C7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12" y="1029241"/>
            <a:ext cx="8090946" cy="3073367"/>
          </a:xfrm>
          <a:prstGeom prst="rect">
            <a:avLst/>
          </a:prstGeom>
        </p:spPr>
      </p:pic>
      <p:sp>
        <p:nvSpPr>
          <p:cNvPr id="8" name="Okvir za tekst 7">
            <a:extLst>
              <a:ext uri="{FF2B5EF4-FFF2-40B4-BE49-F238E27FC236}">
                <a16:creationId xmlns:a16="http://schemas.microsoft.com/office/drawing/2014/main" id="{149E6BCB-050D-491C-9376-C012C3E1D807}"/>
              </a:ext>
            </a:extLst>
          </p:cNvPr>
          <p:cNvSpPr txBox="1"/>
          <p:nvPr/>
        </p:nvSpPr>
        <p:spPr>
          <a:xfrm>
            <a:off x="691055" y="585952"/>
            <a:ext cx="107967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b="1"/>
              <a:t>AbuseHelper – komande za instaliranje i kongigurisanje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BE915E94-8982-49A4-80FB-71D5089E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60" y="1026141"/>
            <a:ext cx="6895395" cy="533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33EF95-E91B-40C4-A692-E9106529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3CAC5D-D424-4EE2-A0C2-72ED7A88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149E6BCB-050D-491C-9376-C012C3E1D807}"/>
              </a:ext>
            </a:extLst>
          </p:cNvPr>
          <p:cNvSpPr txBox="1"/>
          <p:nvPr/>
        </p:nvSpPr>
        <p:spPr>
          <a:xfrm>
            <a:off x="691055" y="585952"/>
            <a:ext cx="107967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b="1"/>
              <a:t>AbuseHelper – komande za pokretanje</a:t>
            </a:r>
          </a:p>
        </p:txBody>
      </p:sp>
      <p:pic>
        <p:nvPicPr>
          <p:cNvPr id="2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03119CEB-08DD-4ADA-B8AE-66089C95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5" y="1206744"/>
            <a:ext cx="9561785" cy="2841683"/>
          </a:xfrm>
          <a:prstGeom prst="rect">
            <a:avLst/>
          </a:prstGeo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94F283BB-012C-4E1F-9FFE-D5D2372C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228" y="2039484"/>
            <a:ext cx="5922579" cy="43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33EF95-E91B-40C4-A692-E9106529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3CAC5D-D424-4EE2-A0C2-72ED7A88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149E6BCB-050D-491C-9376-C012C3E1D807}"/>
              </a:ext>
            </a:extLst>
          </p:cNvPr>
          <p:cNvSpPr txBox="1"/>
          <p:nvPr/>
        </p:nvSpPr>
        <p:spPr>
          <a:xfrm>
            <a:off x="691055" y="585952"/>
            <a:ext cx="107967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b="1"/>
              <a:t>Jabber klijent – komande za pokretanje</a:t>
            </a: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9CDEFB13-60EE-4313-9A70-321E283A4E49}"/>
              </a:ext>
            </a:extLst>
          </p:cNvPr>
          <p:cNvSpPr txBox="1"/>
          <p:nvPr/>
        </p:nvSpPr>
        <p:spPr>
          <a:xfrm>
            <a:off x="691055" y="1216572"/>
            <a:ext cx="10731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Pstoji nekoliko Jabber klijenata, prikazan je </a:t>
            </a:r>
            <a:r>
              <a:rPr lang="sr-Latn-RS"/>
              <a:t>Psi+ (grafički klijent),</a:t>
            </a:r>
          </a:p>
          <a:p>
            <a:r>
              <a:rPr lang="sr-Latn-RS"/>
              <a:t>Slika prikazuje funkciju otkrivanja usluge:</a:t>
            </a:r>
            <a:endParaRPr lang="sr-Latn-RS" dirty="0"/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011767E4-D3F2-4B50-B67E-551BF830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97" y="1708763"/>
            <a:ext cx="5830613" cy="4452093"/>
          </a:xfrm>
          <a:prstGeom prst="rect">
            <a:avLst/>
          </a:prstGeom>
        </p:spPr>
      </p:pic>
      <p:pic>
        <p:nvPicPr>
          <p:cNvPr id="7" name="Slika 9" descr="Slika na kojoj se nalazi tekst&#10;&#10;Opis je automatski generisan">
            <a:extLst>
              <a:ext uri="{FF2B5EF4-FFF2-40B4-BE49-F238E27FC236}">
                <a16:creationId xmlns:a16="http://schemas.microsoft.com/office/drawing/2014/main" id="{98DE9FF5-C4E9-435E-8958-C6B5D8C8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5" y="2147783"/>
            <a:ext cx="9285889" cy="4099569"/>
          </a:xfrm>
          <a:prstGeom prst="rect">
            <a:avLst/>
          </a:prstGeom>
        </p:spPr>
      </p:pic>
      <p:sp>
        <p:nvSpPr>
          <p:cNvPr id="10" name="Okvir za tekst 9">
            <a:extLst>
              <a:ext uri="{FF2B5EF4-FFF2-40B4-BE49-F238E27FC236}">
                <a16:creationId xmlns:a16="http://schemas.microsoft.com/office/drawing/2014/main" id="{0B2EDC6B-E4CF-4864-B0B7-9B618E331B0B}"/>
              </a:ext>
            </a:extLst>
          </p:cNvPr>
          <p:cNvSpPr txBox="1"/>
          <p:nvPr/>
        </p:nvSpPr>
        <p:spPr>
          <a:xfrm>
            <a:off x="691055" y="1531884"/>
            <a:ext cx="497664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b="1">
                <a:ea typeface="+mn-lt"/>
                <a:cs typeface="+mn-lt"/>
              </a:rPr>
              <a:t>Roomreader</a:t>
            </a:r>
            <a:endParaRPr lang="sr-Latn-RS" b="1"/>
          </a:p>
        </p:txBody>
      </p:sp>
    </p:spTree>
    <p:extLst>
      <p:ext uri="{BB962C8B-B14F-4D97-AF65-F5344CB8AC3E}">
        <p14:creationId xmlns:p14="http://schemas.microsoft.com/office/powerpoint/2010/main" val="261761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33EF95-E91B-40C4-A692-E9106529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3CAC5D-D424-4EE2-A0C2-72ED7A88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149E6BCB-050D-491C-9376-C012C3E1D807}"/>
              </a:ext>
            </a:extLst>
          </p:cNvPr>
          <p:cNvSpPr txBox="1"/>
          <p:nvPr/>
        </p:nvSpPr>
        <p:spPr>
          <a:xfrm>
            <a:off x="691055" y="585952"/>
            <a:ext cx="107967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b="1"/>
              <a:t>Rad sa AbuseHelper-om</a:t>
            </a:r>
          </a:p>
        </p:txBody>
      </p:sp>
      <p:pic>
        <p:nvPicPr>
          <p:cNvPr id="3" name="Slika 3" descr="Slika na kojoj se nalazi tekst&#10;&#10;Opis je automatski generisan">
            <a:extLst>
              <a:ext uri="{FF2B5EF4-FFF2-40B4-BE49-F238E27FC236}">
                <a16:creationId xmlns:a16="http://schemas.microsoft.com/office/drawing/2014/main" id="{6B5C7468-F6C8-493B-B4EE-C081A354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51275"/>
            <a:ext cx="5607268" cy="2846948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86007E46-1651-4BD2-BDE7-600D24B7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181934"/>
            <a:ext cx="5081752" cy="2812478"/>
          </a:xfrm>
          <a:prstGeom prst="rect">
            <a:avLst/>
          </a:prstGeom>
        </p:spPr>
      </p:pic>
      <p:sp>
        <p:nvSpPr>
          <p:cNvPr id="2" name="Okvir za tekst 1">
            <a:extLst>
              <a:ext uri="{FF2B5EF4-FFF2-40B4-BE49-F238E27FC236}">
                <a16:creationId xmlns:a16="http://schemas.microsoft.com/office/drawing/2014/main" id="{FF450A74-A511-4AF0-85CA-57666A812561}"/>
              </a:ext>
            </a:extLst>
          </p:cNvPr>
          <p:cNvSpPr txBox="1"/>
          <p:nvPr/>
        </p:nvSpPr>
        <p:spPr>
          <a:xfrm>
            <a:off x="1819965" y="3995529"/>
            <a:ext cx="2721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Podaci Dshield bot-a</a:t>
            </a:r>
            <a:endParaRPr lang="sr-Latn-RS" dirty="0"/>
          </a:p>
        </p:txBody>
      </p: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10237795-1431-4215-B614-7C7C1D2DD394}"/>
              </a:ext>
            </a:extLst>
          </p:cNvPr>
          <p:cNvSpPr txBox="1"/>
          <p:nvPr/>
        </p:nvSpPr>
        <p:spPr>
          <a:xfrm>
            <a:off x="7430052" y="4105964"/>
            <a:ext cx="27211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Podaci </a:t>
            </a:r>
            <a:r>
              <a:rPr lang="sr-Latn-RS">
                <a:ea typeface="+mn-lt"/>
                <a:cs typeface="+mn-lt"/>
              </a:rPr>
              <a:t>AbuseCH bot-a</a:t>
            </a:r>
            <a:endParaRPr lang="sr-Latn-RS" dirty="0">
              <a:ea typeface="+mn-lt"/>
              <a:cs typeface="+mn-lt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D4237B6F-2D9A-4402-B0CB-B1C01EEF9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22" y="2464878"/>
            <a:ext cx="5614504" cy="3419112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57457394-40F1-4A21-B02F-CBA84D2964FF}"/>
              </a:ext>
            </a:extLst>
          </p:cNvPr>
          <p:cNvSpPr txBox="1"/>
          <p:nvPr/>
        </p:nvSpPr>
        <p:spPr>
          <a:xfrm>
            <a:off x="1676400" y="58287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Podaci Arbort bota-a</a:t>
            </a:r>
            <a:endParaRPr lang="sr-Latn-RS" dirty="0"/>
          </a:p>
        </p:txBody>
      </p:sp>
      <p:pic>
        <p:nvPicPr>
          <p:cNvPr id="14" name="Slika 14">
            <a:extLst>
              <a:ext uri="{FF2B5EF4-FFF2-40B4-BE49-F238E27FC236}">
                <a16:creationId xmlns:a16="http://schemas.microsoft.com/office/drawing/2014/main" id="{3F2F3A38-EDE6-4C07-BB9B-476240882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399" y="2573895"/>
            <a:ext cx="5316331" cy="3223165"/>
          </a:xfrm>
          <a:prstGeom prst="rect">
            <a:avLst/>
          </a:prstGeom>
        </p:spPr>
      </p:pic>
      <p:sp>
        <p:nvSpPr>
          <p:cNvPr id="16" name="Okvir za tekst 15">
            <a:extLst>
              <a:ext uri="{FF2B5EF4-FFF2-40B4-BE49-F238E27FC236}">
                <a16:creationId xmlns:a16="http://schemas.microsoft.com/office/drawing/2014/main" id="{D87712FF-8C61-4C81-A5E8-DCF30BE09048}"/>
              </a:ext>
            </a:extLst>
          </p:cNvPr>
          <p:cNvSpPr txBox="1"/>
          <p:nvPr/>
        </p:nvSpPr>
        <p:spPr>
          <a:xfrm>
            <a:off x="7538278" y="57934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Podaci sa liste malvera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072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5F0265-99D5-49A0-BA83-7E8443BA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Filtriranje izveštaja podataka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C22D428-F918-4B88-970C-230653F2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646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/>
              <a:t>Postoje raličiti načini za filtriranje dolaznih informacija kako bi bili relevantni za organizaciju infrastrukture.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292B22C8-40B3-4FE6-A1A2-334339FB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7" y="2572932"/>
            <a:ext cx="5252544" cy="1515066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986B9F2B-95E7-4D82-9090-86F467E1EBDE}"/>
              </a:ext>
            </a:extLst>
          </p:cNvPr>
          <p:cNvSpPr txBox="1"/>
          <p:nvPr/>
        </p:nvSpPr>
        <p:spPr>
          <a:xfrm>
            <a:off x="2385848" y="40806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ASN</a:t>
            </a:r>
            <a:endParaRPr lang="sr-Latn-RS" dirty="0"/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15AD7833-FF97-4FDA-86A7-3AED29B8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82" y="2576320"/>
            <a:ext cx="4740165" cy="3794291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AC3966DB-762C-4629-8C03-33FEE47C1FCF}"/>
              </a:ext>
            </a:extLst>
          </p:cNvPr>
          <p:cNvSpPr txBox="1"/>
          <p:nvPr/>
        </p:nvSpPr>
        <p:spPr>
          <a:xfrm>
            <a:off x="6378137" y="6378137"/>
            <a:ext cx="4175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ea typeface="+mn-lt"/>
                <a:cs typeface="+mn-lt"/>
              </a:rPr>
              <a:t>Dshield sanitizer dodat sa oznakom</a:t>
            </a:r>
            <a:endParaRPr lang="sr-Latn-RS"/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CBA6F06F-403D-453B-B7F1-F5E1C12BD430}"/>
              </a:ext>
            </a:extLst>
          </p:cNvPr>
          <p:cNvSpPr txBox="1"/>
          <p:nvPr/>
        </p:nvSpPr>
        <p:spPr>
          <a:xfrm>
            <a:off x="425012" y="5102115"/>
            <a:ext cx="5239406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b="1"/>
              <a:t>Skripte su dostupne na:</a:t>
            </a:r>
          </a:p>
          <a:p>
            <a:r>
              <a:rPr lang="sr-Latn-RS">
                <a:ea typeface="+mn-lt"/>
                <a:cs typeface="+mn-lt"/>
              </a:rPr>
              <a:t>/var/lib/ah2/production/custom//var/li</a:t>
            </a:r>
          </a:p>
        </p:txBody>
      </p:sp>
    </p:spTree>
    <p:extLst>
      <p:ext uri="{BB962C8B-B14F-4D97-AF65-F5344CB8AC3E}">
        <p14:creationId xmlns:p14="http://schemas.microsoft.com/office/powerpoint/2010/main" val="84709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AD514B-45BD-494F-AB3B-EA42ABA4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Dodavanje pravila za filtriranje</a:t>
            </a:r>
            <a:endParaRPr lang="sr-Latn-RS" dirty="0"/>
          </a:p>
        </p:txBody>
      </p:sp>
      <p:pic>
        <p:nvPicPr>
          <p:cNvPr id="3" name="Slika 3" descr="Slika na kojoj se nalazi tekst&#10;&#10;Opis je automatski generisan">
            <a:extLst>
              <a:ext uri="{FF2B5EF4-FFF2-40B4-BE49-F238E27FC236}">
                <a16:creationId xmlns:a16="http://schemas.microsoft.com/office/drawing/2014/main" id="{28117E24-29E4-43D8-A6C9-309DC947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45" y="2157538"/>
            <a:ext cx="5791200" cy="1610130"/>
          </a:xfrm>
          <a:prstGeom prst="rect">
            <a:avLst/>
          </a:pr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12116ED5-A750-4EF8-BE7A-C52A92DC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45" y="4505562"/>
            <a:ext cx="5791200" cy="566425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E65FF4A4-EBDB-436D-9D1F-5791364E4813}"/>
              </a:ext>
            </a:extLst>
          </p:cNvPr>
          <p:cNvSpPr txBox="1"/>
          <p:nvPr/>
        </p:nvSpPr>
        <p:spPr>
          <a:xfrm>
            <a:off x="6984124" y="21625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Pravila u </a:t>
            </a:r>
            <a:r>
              <a:rPr lang="sr-Latn-RS">
                <a:ea typeface="+mn-lt"/>
                <a:cs typeface="+mn-lt"/>
              </a:rPr>
              <a:t>rules in runtime.py</a:t>
            </a:r>
          </a:p>
        </p:txBody>
      </p: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13A06F85-B509-402F-968B-896AA648667F}"/>
              </a:ext>
            </a:extLst>
          </p:cNvPr>
          <p:cNvSpPr txBox="1"/>
          <p:nvPr/>
        </p:nvSpPr>
        <p:spPr>
          <a:xfrm>
            <a:off x="6918434" y="45010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Prilagođena pravila</a:t>
            </a:r>
            <a:endParaRPr lang="sr-Latn-R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073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42261B7-FAAD-47CA-A9BE-38E09E2C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8B298B8-B6CC-4AF9-8E4F-58937ADE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Primer izveštaja</a:t>
            </a:r>
          </a:p>
        </p:txBody>
      </p:sp>
      <p:pic>
        <p:nvPicPr>
          <p:cNvPr id="3" name="Slika 3" descr="Slika na kojoj se nalazi sto&#10;&#10;Opis je automatski generisan">
            <a:extLst>
              <a:ext uri="{FF2B5EF4-FFF2-40B4-BE49-F238E27FC236}">
                <a16:creationId xmlns:a16="http://schemas.microsoft.com/office/drawing/2014/main" id="{2A787D85-FC7F-4FED-AF77-17235513E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4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4" name="Okvir za tekst 3">
            <a:extLst>
              <a:ext uri="{FF2B5EF4-FFF2-40B4-BE49-F238E27FC236}">
                <a16:creationId xmlns:a16="http://schemas.microsoft.com/office/drawing/2014/main" id="{0F19F510-DF78-46E9-9B3B-C44277213796}"/>
              </a:ext>
            </a:extLst>
          </p:cNvPr>
          <p:cNvSpPr txBox="1"/>
          <p:nvPr/>
        </p:nvSpPr>
        <p:spPr>
          <a:xfrm>
            <a:off x="6420463" y="1828800"/>
            <a:ext cx="4572002" cy="4351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/>
              <a:t>Da bi došli do ovog prikaza možda će biti potrebno da prvo otvorite mail iz komandne linije uz pomoć uslužnog programa za mail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065E5E2-B1F7-42E2-9E80-43145C7C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76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7EF367F-DC1B-4BF3-8BE1-E53DB2F71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C4D20DC-A7B7-40A8-8EF9-A7A179D9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IZVORI: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1DFDF9D6-0087-4CBD-9144-738AB5A8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182880"/>
            <a:endParaRPr lang="en-US" sz="2400"/>
          </a:p>
          <a:p>
            <a:pPr marL="0" indent="-182880"/>
            <a:r>
              <a:rPr lang="en-US" sz="2400">
                <a:hlinkClick r:id="rId2"/>
              </a:rPr>
              <a:t>www.enisa.europa.eu</a:t>
            </a:r>
            <a:endParaRPr lang="en-US" sz="2400"/>
          </a:p>
          <a:p>
            <a:pPr marL="0" indent="-182880"/>
            <a:r>
              <a:rPr lang="en-US" sz="2400">
                <a:hlinkClick r:id="rId3"/>
              </a:rPr>
              <a:t>www.cert.rs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182880"/>
            <a:r>
              <a:rPr lang="en-US" sz="2400">
                <a:ea typeface="+mn-lt"/>
                <a:cs typeface="+mn-lt"/>
                <a:hlinkClick r:id="rId4"/>
              </a:rPr>
              <a:t>www.digitalocean.com/community/tutorials/how-to-install-ejabberd-xmpp-server-on-ubuntu</a:t>
            </a:r>
            <a:endParaRPr lang="en-US">
              <a:ea typeface="+mn-lt"/>
              <a:cs typeface="+mn-lt"/>
            </a:endParaRPr>
          </a:p>
          <a:p>
            <a:pPr indent="-18288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333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AB6CBD-59E0-4CEB-AAE4-4CCE64AF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Hvala </a:t>
            </a:r>
            <a:r>
              <a:rPr lang="en-US" sz="6000" dirty="0" err="1"/>
              <a:t>na</a:t>
            </a:r>
            <a:r>
              <a:rPr lang="en-US" sz="6000" dirty="0"/>
              <a:t> </a:t>
            </a:r>
            <a:r>
              <a:rPr lang="en-US" sz="6000" dirty="0" err="1"/>
              <a:t>pažnji</a:t>
            </a:r>
            <a:r>
              <a:rPr lang="en-US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657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Čuvar mesta za sadržaj 2">
            <a:extLst>
              <a:ext uri="{FF2B5EF4-FFF2-40B4-BE49-F238E27FC236}">
                <a16:creationId xmlns:a16="http://schemas.microsoft.com/office/drawing/2014/main" id="{AA695E41-7971-4340-B9BA-41F6A8AB2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183346"/>
              </p:ext>
            </p:extLst>
          </p:nvPr>
        </p:nvGraphicFramePr>
        <p:xfrm>
          <a:off x="4965290" y="1828800"/>
          <a:ext cx="6015571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Slika 4">
            <a:extLst>
              <a:ext uri="{FF2B5EF4-FFF2-40B4-BE49-F238E27FC236}">
                <a16:creationId xmlns:a16="http://schemas.microsoft.com/office/drawing/2014/main" id="{C7A00071-CBE9-48B4-B7B8-7C3C362319A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582" r="16720"/>
          <a:stretch>
            <a:fillRect/>
          </a:stretch>
        </p:blipFill>
        <p:spPr>
          <a:xfrm>
            <a:off x="633999" y="640080"/>
            <a:ext cx="4019312" cy="5588101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FC37C785-50D4-44D8-8BF2-0BCF7DE4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593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FD9E51-DCFC-47CA-A643-7DEEA634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39" y="63378"/>
            <a:ext cx="10418354" cy="1301372"/>
          </a:xfrm>
        </p:spPr>
        <p:txBody>
          <a:bodyPr/>
          <a:lstStyle/>
          <a:p>
            <a:r>
              <a:rPr lang="sr-Latn-RS" b="1" dirty="0">
                <a:latin typeface="Times New Roman"/>
                <a:cs typeface="Times New Roman"/>
              </a:rPr>
              <a:t>Proaktivno otkrivanje incidenta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B5B98DB-6066-4004-833E-01388974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58" y="1720133"/>
            <a:ext cx="10482784" cy="1929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b="1">
                <a:latin typeface="Times New Roman"/>
                <a:ea typeface="+mn-lt"/>
                <a:cs typeface="+mn-lt"/>
              </a:rPr>
              <a:t>Proaktivno otkrivanje incidenta </a:t>
            </a:r>
            <a:r>
              <a:rPr lang="sr-Latn-RS">
                <a:latin typeface="Times New Roman"/>
                <a:ea typeface="+mn-lt"/>
                <a:cs typeface="+mn-lt"/>
              </a:rPr>
              <a:t>je proces otkrivanja zlonamernih aktivnosti u izbornoj jedinici CERT-a putem alata za interno nadgledanje ili spoljnih službi koje objavljuju informacije o otkrivenim incidentima pre nego što pogođeni postanu svesni problema. </a:t>
            </a:r>
          </a:p>
          <a:p>
            <a:r>
              <a:rPr lang="sr-Latn-RS" b="1">
                <a:latin typeface="Times New Roman"/>
                <a:cs typeface="Times New Roman"/>
              </a:rPr>
              <a:t>Efikasno proaktivno otkrivanje incidenata</a:t>
            </a:r>
            <a:r>
              <a:rPr lang="sr-Latn-RS">
                <a:latin typeface="Times New Roman"/>
                <a:cs typeface="Times New Roman"/>
              </a:rPr>
              <a:t> mrežne bezbednosti jedan je od temelja efikasnih mogućnosti CERT-servisa.</a:t>
            </a:r>
          </a:p>
          <a:p>
            <a:endParaRPr lang="sr-Latn-RS">
              <a:latin typeface="Times New Roman"/>
              <a:cs typeface="Times New Roman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DCE0C7C8-5DD9-427B-8AF5-DCCF563A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81" y="230747"/>
            <a:ext cx="2743200" cy="1229193"/>
          </a:xfrm>
          <a:prstGeom prst="rect">
            <a:avLst/>
          </a:prstGeom>
        </p:spPr>
      </p:pic>
      <p:sp>
        <p:nvSpPr>
          <p:cNvPr id="6" name="Pravougaonik 5">
            <a:extLst>
              <a:ext uri="{FF2B5EF4-FFF2-40B4-BE49-F238E27FC236}">
                <a16:creationId xmlns:a16="http://schemas.microsoft.com/office/drawing/2014/main" id="{B442B122-B560-402C-9260-E24906F2C721}"/>
              </a:ext>
            </a:extLst>
          </p:cNvPr>
          <p:cNvSpPr/>
          <p:nvPr/>
        </p:nvSpPr>
        <p:spPr>
          <a:xfrm>
            <a:off x="436942" y="3425913"/>
            <a:ext cx="10560675" cy="277968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1EA59030-0BC3-4B1A-A602-8C8592994E30}"/>
              </a:ext>
            </a:extLst>
          </p:cNvPr>
          <p:cNvSpPr txBox="1"/>
          <p:nvPr/>
        </p:nvSpPr>
        <p:spPr>
          <a:xfrm>
            <a:off x="545307" y="3664743"/>
            <a:ext cx="1020841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b="1">
                <a:solidFill>
                  <a:schemeClr val="bg1"/>
                </a:solidFill>
              </a:rPr>
              <a:t>CERT </a:t>
            </a:r>
            <a:r>
              <a:rPr lang="sr-Latn-RS">
                <a:solidFill>
                  <a:schemeClr val="bg1"/>
                </a:solidFill>
              </a:rPr>
              <a:t>(</a:t>
            </a:r>
            <a:r>
              <a:rPr lang="sr-Latn-RS">
                <a:solidFill>
                  <a:schemeClr val="bg1"/>
                </a:solidFill>
                <a:ea typeface="+mn-lt"/>
                <a:cs typeface="+mn-lt"/>
              </a:rPr>
              <a:t>Computer Emergency Response Team</a:t>
            </a:r>
            <a:r>
              <a:rPr lang="sr-Latn-RS">
                <a:solidFill>
                  <a:schemeClr val="bg1"/>
                </a:solidFill>
              </a:rPr>
              <a:t>): </a:t>
            </a:r>
            <a:r>
              <a:rPr lang="sr-Latn-RS">
                <a:solidFill>
                  <a:schemeClr val="bg1"/>
                </a:solidFill>
                <a:ea typeface="+mn-lt"/>
                <a:cs typeface="+mn-lt"/>
              </a:rPr>
              <a:t>skraćenica koja je prihvaćena od strane stručne javnosti i prepoznata kao ustaljeni naziv za sektor koji se bavi informacionom bezbednošću. U tom smislu, u skladu sa zakonskim ovlašćenjima, Nacionalni CERT prikuplja i razmenjuje informacije o rizicima koji se tiču bezbednosti u informaciono-komunikacionim (IKT) sistemima, kao i događajima koji ugrožavaju bezbednost IKT sistema i u vezi sa tim obaveštava, upozorava i savetuje lica koja upravljaju IKT sistemima na teritoriji Republike Srbije, kao i njenu javnost.</a:t>
            </a:r>
            <a:endParaRPr lang="sr-Latn-R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7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561795-01A8-4A83-88CD-E625FCAB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Uvod i prezentacija o snabdevanju </a:t>
            </a:r>
            <a:r>
              <a:rPr lang="sr-Latn-RS" b="1" dirty="0" err="1"/>
              <a:t>inforamacijama</a:t>
            </a:r>
            <a:endParaRPr lang="sr-Latn-RS" b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17B079B-827F-462B-8B00-05D87EAA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Većina spoljnih usluga nudi podatke o incidentima u obliku </a:t>
            </a:r>
            <a:r>
              <a:rPr lang="en-US" b="1">
                <a:ea typeface="+mn-lt"/>
                <a:cs typeface="+mn-lt"/>
              </a:rPr>
              <a:t>IP adrese,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URL</a:t>
            </a:r>
            <a:r>
              <a:rPr lang="en-US">
                <a:ea typeface="+mn-lt"/>
                <a:cs typeface="+mn-lt"/>
              </a:rPr>
              <a:t>-a, </a:t>
            </a:r>
            <a:r>
              <a:rPr lang="en-US" b="1">
                <a:ea typeface="+mn-lt"/>
                <a:cs typeface="+mn-lt"/>
              </a:rPr>
              <a:t>domena ili malvera povezanog</a:t>
            </a:r>
            <a:r>
              <a:rPr lang="en-US">
                <a:ea typeface="+mn-lt"/>
                <a:cs typeface="+mn-lt"/>
              </a:rPr>
              <a:t> sa određenom zlonamernom aktivnoošću.</a:t>
            </a:r>
          </a:p>
          <a:p>
            <a:r>
              <a:rPr lang="en-US">
                <a:ea typeface="+mn-lt"/>
                <a:cs typeface="+mn-lt"/>
              </a:rPr>
              <a:t>Ponekad su ponuđeni osetljivi podaci kao što su ukradeni logovi korisnika ili podaci o kreditnoj kartici.</a:t>
            </a:r>
          </a:p>
          <a:p>
            <a:r>
              <a:rPr lang="en-US">
                <a:ea typeface="+mn-lt"/>
                <a:cs typeface="+mn-lt"/>
              </a:rPr>
              <a:t>Neke usluge takođe mogu da nude upozorenje o apstraktim oblicima u zavisnosti od modela otkrivanja koji se interno koriste u usluzi.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7283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475F54-7BF3-486D-AB5C-3380DCAB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942" y="365760"/>
            <a:ext cx="5825025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/>
              <a:t>Objašnjenje tehnologije koja se koristi u programu AbuseHelper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F265EBED-00C4-4828-9E34-8C4267280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63" r="-2" b="18389"/>
          <a:stretch/>
        </p:blipFill>
        <p:spPr>
          <a:xfrm>
            <a:off x="20" y="10"/>
            <a:ext cx="4653291" cy="2615174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97457A3E-D458-4396-A65C-29CFD87816ED}"/>
              </a:ext>
            </a:extLst>
          </p:cNvPr>
          <p:cNvSpPr txBox="1"/>
          <p:nvPr/>
        </p:nvSpPr>
        <p:spPr>
          <a:xfrm>
            <a:off x="5137943" y="1828800"/>
            <a:ext cx="5825024" cy="4351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AbuseHelper je napisan u Python programskom jeziku i razvijen je oslanjajući se na XMPP potokol (nije obavezan) i agente. </a:t>
            </a:r>
          </a:p>
          <a:p>
            <a:pPr marL="388620" indent="-182880" defTabSz="91440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Servis je razvijen da obezbedi okvir na kojem timovi koji su zaduženi za reagovanje na incidente mogu da izgrade sopstvene sisteme i procese rukovanja. </a:t>
            </a:r>
          </a:p>
        </p:txBody>
      </p:sp>
      <p:pic>
        <p:nvPicPr>
          <p:cNvPr id="15" name="Slika 15">
            <a:extLst>
              <a:ext uri="{FF2B5EF4-FFF2-40B4-BE49-F238E27FC236}">
                <a16:creationId xmlns:a16="http://schemas.microsoft.com/office/drawing/2014/main" id="{C5EC48ED-8807-4219-9975-45D4C8BAD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8" r="11987" b="-2"/>
          <a:stretch/>
        </p:blipFill>
        <p:spPr>
          <a:xfrm>
            <a:off x="1972" y="2776050"/>
            <a:ext cx="4651339" cy="4081949"/>
          </a:xfrm>
          <a:prstGeom prst="rect">
            <a:avLst/>
          </a:prstGeom>
        </p:spPr>
      </p:pic>
      <p:cxnSp>
        <p:nvCxnSpPr>
          <p:cNvPr id="3" name="Prava linija spajanja sa strelicom 2">
            <a:extLst>
              <a:ext uri="{FF2B5EF4-FFF2-40B4-BE49-F238E27FC236}">
                <a16:creationId xmlns:a16="http://schemas.microsoft.com/office/drawing/2014/main" id="{CB5FE10B-0843-4759-9D6A-EE4BF1AA4BD4}"/>
              </a:ext>
            </a:extLst>
          </p:cNvPr>
          <p:cNvCxnSpPr/>
          <p:nvPr/>
        </p:nvCxnSpPr>
        <p:spPr>
          <a:xfrm flipH="1" flipV="1">
            <a:off x="4424082" y="2227727"/>
            <a:ext cx="2873187" cy="329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2">
            <a:extLst>
              <a:ext uri="{FF2B5EF4-FFF2-40B4-BE49-F238E27FC236}">
                <a16:creationId xmlns:a16="http://schemas.microsoft.com/office/drawing/2014/main" id="{988AEAFB-CAB7-495A-B1FD-3CC5AFED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4" y="704193"/>
            <a:ext cx="2033752" cy="20337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Slika 3" descr="Slika na kojoj se nalazi tekst&#10;&#10;Opis je automatski generisan">
            <a:extLst>
              <a:ext uri="{FF2B5EF4-FFF2-40B4-BE49-F238E27FC236}">
                <a16:creationId xmlns:a16="http://schemas.microsoft.com/office/drawing/2014/main" id="{E12D588D-CF21-44C5-A660-EC9C6A23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87" y="95025"/>
            <a:ext cx="6080233" cy="4250570"/>
          </a:xfrm>
          <a:prstGeom prst="rect">
            <a:avLst/>
          </a:prstGeom>
        </p:spPr>
      </p:pic>
      <p:pic>
        <p:nvPicPr>
          <p:cNvPr id="4" name="Slika 4">
            <a:extLst>
              <a:ext uri="{FF2B5EF4-FFF2-40B4-BE49-F238E27FC236}">
                <a16:creationId xmlns:a16="http://schemas.microsoft.com/office/drawing/2014/main" id="{D9BB3D50-B125-4F76-A350-A177351E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1" y="3904002"/>
            <a:ext cx="5699234" cy="2781168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4C966616-986E-4FAC-95CD-41667907E35B}"/>
              </a:ext>
            </a:extLst>
          </p:cNvPr>
          <p:cNvSpPr txBox="1"/>
          <p:nvPr/>
        </p:nvSpPr>
        <p:spPr>
          <a:xfrm>
            <a:off x="6999194" y="4354606"/>
            <a:ext cx="3673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Prikaz sobe u XMPP </a:t>
            </a:r>
            <a:r>
              <a:rPr lang="sr-Latn-RS" dirty="0" err="1"/>
              <a:t>prtokolu</a:t>
            </a:r>
          </a:p>
        </p:txBody>
      </p: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CE449977-B699-4C18-9DCE-D4FFD9EBE067}"/>
              </a:ext>
            </a:extLst>
          </p:cNvPr>
          <p:cNvSpPr txBox="1"/>
          <p:nvPr/>
        </p:nvSpPr>
        <p:spPr>
          <a:xfrm>
            <a:off x="1315011" y="3533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XMPP protokol</a:t>
            </a:r>
          </a:p>
        </p:txBody>
      </p:sp>
    </p:spTree>
    <p:extLst>
      <p:ext uri="{BB962C8B-B14F-4D97-AF65-F5344CB8AC3E}">
        <p14:creationId xmlns:p14="http://schemas.microsoft.com/office/powerpoint/2010/main" val="303361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9">
            <a:extLst>
              <a:ext uri="{FF2B5EF4-FFF2-40B4-BE49-F238E27FC236}">
                <a16:creationId xmlns:a16="http://schemas.microsoft.com/office/drawing/2014/main" id="{68F88FF5-09E7-4469-9F3B-CFCD37FDD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C9720D98-C7E9-4497-B2E8-653BAB9DA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4" r="10292" b="-3"/>
          <a:stretch/>
        </p:blipFill>
        <p:spPr>
          <a:xfrm>
            <a:off x="20" y="10"/>
            <a:ext cx="3568352" cy="2285990"/>
          </a:xfrm>
          <a:prstGeom prst="rect">
            <a:avLst/>
          </a:prstGeom>
        </p:spPr>
      </p:pic>
      <p:sp>
        <p:nvSpPr>
          <p:cNvPr id="2" name="Okvir za tekst 1">
            <a:extLst>
              <a:ext uri="{FF2B5EF4-FFF2-40B4-BE49-F238E27FC236}">
                <a16:creationId xmlns:a16="http://schemas.microsoft.com/office/drawing/2014/main" id="{941ED17A-90F5-4188-8AEB-93C317DFF7CF}"/>
              </a:ext>
            </a:extLst>
          </p:cNvPr>
          <p:cNvSpPr txBox="1"/>
          <p:nvPr/>
        </p:nvSpPr>
        <p:spPr>
          <a:xfrm>
            <a:off x="4842868" y="864394"/>
            <a:ext cx="5453859" cy="53157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3"/>
              </a:rPr>
              <a:t>https://opensource.org/licenses/mit-license.php</a:t>
            </a: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endParaRPr lang="en-US"/>
          </a:p>
          <a:p>
            <a:pPr defTabSz="9144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MIT LICENCA</a:t>
            </a:r>
            <a:endParaRPr lang="en-US"/>
          </a:p>
          <a:p>
            <a:pPr indent="-182880" defTabSz="9144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endParaRPr lang="en-US" cap="smal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182880" defTabSz="9144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cap="small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4"/>
              </a:rPr>
              <a:t>https://www.clarifiednetworks.com/FrontPage</a:t>
            </a:r>
            <a:r>
              <a:rPr lang="en-US" cap="small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cap="small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Clarified Network Oy</a:t>
            </a:r>
            <a:endParaRPr lang="en-US"/>
          </a:p>
          <a:p>
            <a:pPr indent="-182880" defTabSz="9144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endParaRPr lang="en-US" cap="small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182880" defTabSz="9144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r>
              <a:rPr lang="en-US" cap="small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5"/>
              </a:rPr>
              <a:t>https://bitbucket.org/clarifiednetworks/abusehelper/issues?status=new&amp;status=open</a:t>
            </a:r>
            <a:r>
              <a:rPr lang="en-US" cap="small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</a:p>
          <a:p>
            <a:pPr defTabSz="9144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cap="small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Bitbucket</a:t>
            </a:r>
            <a:endParaRPr lang="en-US"/>
          </a:p>
          <a:p>
            <a:pPr indent="-182880" defTabSz="9144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endParaRPr lang="en-US" cap="small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0F1DE2EE-0446-4A12-93D8-CFD1B2B438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487" b="-2"/>
          <a:stretch/>
        </p:blipFill>
        <p:spPr>
          <a:xfrm>
            <a:off x="20" y="2286000"/>
            <a:ext cx="3568352" cy="2286000"/>
          </a:xfrm>
          <a:prstGeom prst="rect">
            <a:avLst/>
          </a:prstGeom>
        </p:spPr>
      </p:pic>
      <p:pic>
        <p:nvPicPr>
          <p:cNvPr id="3" name="Slika 3" descr="Slika na kojoj se nalazi tekst&#10;&#10;Opis je automatski generisan">
            <a:extLst>
              <a:ext uri="{FF2B5EF4-FFF2-40B4-BE49-F238E27FC236}">
                <a16:creationId xmlns:a16="http://schemas.microsoft.com/office/drawing/2014/main" id="{1533291E-8E9D-42E2-AA21-710EABEE81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26" r="13350" b="-4"/>
          <a:stretch/>
        </p:blipFill>
        <p:spPr>
          <a:xfrm>
            <a:off x="20" y="4572000"/>
            <a:ext cx="35683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3659A6-09A6-4AE7-8740-582CA0A2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Komponente vazne za pokretanje AbuseHelper-a</a:t>
            </a:r>
          </a:p>
        </p:txBody>
      </p:sp>
      <p:pic>
        <p:nvPicPr>
          <p:cNvPr id="4" name="Slika 4" descr="Slika na kojoj se nalazi crtanje linije&#10;&#10;Opis je automatski generisan">
            <a:extLst>
              <a:ext uri="{FF2B5EF4-FFF2-40B4-BE49-F238E27FC236}">
                <a16:creationId xmlns:a16="http://schemas.microsoft.com/office/drawing/2014/main" id="{BD88978D-3F35-4CFB-9993-3127A3CFD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23" r="12887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  <p:graphicFrame>
        <p:nvGraphicFramePr>
          <p:cNvPr id="12" name="Okvir za tekst 4">
            <a:extLst>
              <a:ext uri="{FF2B5EF4-FFF2-40B4-BE49-F238E27FC236}">
                <a16:creationId xmlns:a16="http://schemas.microsoft.com/office/drawing/2014/main" id="{860438B2-ACDC-4753-85AB-94A9FFCF7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782257"/>
              </p:ext>
            </p:extLst>
          </p:nvPr>
        </p:nvGraphicFramePr>
        <p:xfrm>
          <a:off x="1188914" y="1917970"/>
          <a:ext cx="6091428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725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C5CC88-D452-405A-A68E-CB09DB9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651F00B8-CA46-4B40-95BF-DD7FDE4FC75F}"/>
              </a:ext>
            </a:extLst>
          </p:cNvPr>
          <p:cNvSpPr txBox="1"/>
          <p:nvPr/>
        </p:nvSpPr>
        <p:spPr>
          <a:xfrm>
            <a:off x="193084" y="147145"/>
            <a:ext cx="10943898" cy="6989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2800" b="1" err="1"/>
              <a:t>Ejabber</a:t>
            </a:r>
            <a:r>
              <a:rPr lang="en-US" sz="2800" b="1"/>
              <a:t> Daemon – komande za instliranje I konfigurisanje</a:t>
            </a:r>
            <a:endParaRPr lang="en-US" sz="2800" b="1" dirty="0"/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04A786A2-2635-45BB-B39D-E5813CC7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5" y="948004"/>
            <a:ext cx="11059510" cy="3503681"/>
          </a:xfrm>
          <a:prstGeom prst="rect">
            <a:avLst/>
          </a:prstGeo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5351974D-F68E-4F6E-8B42-5CB8FA03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80" y="3354908"/>
            <a:ext cx="7801301" cy="34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Široki ekran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19" baseType="lpstr">
      <vt:lpstr>View</vt:lpstr>
      <vt:lpstr>Proaktivno otkrivanje nezgoda</vt:lpstr>
      <vt:lpstr>PowerPoint prezentacija</vt:lpstr>
      <vt:lpstr>Proaktivno otkrivanje incidenta</vt:lpstr>
      <vt:lpstr>Uvod i prezentacija o snabdevanju inforamacijama</vt:lpstr>
      <vt:lpstr>Objašnjenje tehnologije koja se koristi u programu AbuseHelper</vt:lpstr>
      <vt:lpstr>PowerPoint prezentacija</vt:lpstr>
      <vt:lpstr>PowerPoint prezentacija</vt:lpstr>
      <vt:lpstr>Komponente vazne za pokretanje AbuseHelper-a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Filtriranje izveštaja podataka</vt:lpstr>
      <vt:lpstr>Dodavanje pravila za filtriranje</vt:lpstr>
      <vt:lpstr>Primer izveštaja</vt:lpstr>
      <vt:lpstr>IZVORI: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revision>371</cp:revision>
  <dcterms:created xsi:type="dcterms:W3CDTF">2021-02-03T12:16:59Z</dcterms:created>
  <dcterms:modified xsi:type="dcterms:W3CDTF">2021-09-21T17:03:04Z</dcterms:modified>
</cp:coreProperties>
</file>