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92BC-332E-4900-8356-5C2D36F23993}" v="53" dt="2023-12-18T00:17:31.620"/>
    <p1510:client id="{D8A430C0-59A6-C346-99C1-2D7A80546719}" v="355" dt="2023-12-18T00:40:33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István" userId="S::peter.istvan@edu.bme.hu::de3e6761-80c2-4c88-b562-3858f25358e3" providerId="AD" clId="Web-{11B192BC-332E-4900-8356-5C2D36F23993}"/>
    <pc:docChg chg="addSld modSld">
      <pc:chgData name="Péter István" userId="S::peter.istvan@edu.bme.hu::de3e6761-80c2-4c88-b562-3858f25358e3" providerId="AD" clId="Web-{11B192BC-332E-4900-8356-5C2D36F23993}" dt="2023-12-18T00:17:31.620" v="47" actId="20577"/>
      <pc:docMkLst>
        <pc:docMk/>
      </pc:docMkLst>
      <pc:sldChg chg="modSp">
        <pc:chgData name="Péter István" userId="S::peter.istvan@edu.bme.hu::de3e6761-80c2-4c88-b562-3858f25358e3" providerId="AD" clId="Web-{11B192BC-332E-4900-8356-5C2D36F23993}" dt="2023-12-18T00:12:51.655" v="19" actId="20577"/>
        <pc:sldMkLst>
          <pc:docMk/>
          <pc:sldMk cId="15666607" sldId="259"/>
        </pc:sldMkLst>
        <pc:spChg chg="mod">
          <ac:chgData name="Péter István" userId="S::peter.istvan@edu.bme.hu::de3e6761-80c2-4c88-b562-3858f25358e3" providerId="AD" clId="Web-{11B192BC-332E-4900-8356-5C2D36F23993}" dt="2023-12-18T00:12:51.655" v="19" actId="20577"/>
          <ac:spMkLst>
            <pc:docMk/>
            <pc:sldMk cId="15666607" sldId="259"/>
            <ac:spMk id="7" creationId="{393A0356-78B4-28D2-3B9F-4D44A90AD52F}"/>
          </ac:spMkLst>
        </pc:spChg>
      </pc:sldChg>
      <pc:sldChg chg="modSp">
        <pc:chgData name="Péter István" userId="S::peter.istvan@edu.bme.hu::de3e6761-80c2-4c88-b562-3858f25358e3" providerId="AD" clId="Web-{11B192BC-332E-4900-8356-5C2D36F23993}" dt="2023-12-18T00:14:20.175" v="33" actId="20577"/>
        <pc:sldMkLst>
          <pc:docMk/>
          <pc:sldMk cId="4181867117" sldId="260"/>
        </pc:sldMkLst>
        <pc:spChg chg="mod">
          <ac:chgData name="Péter István" userId="S::peter.istvan@edu.bme.hu::de3e6761-80c2-4c88-b562-3858f25358e3" providerId="AD" clId="Web-{11B192BC-332E-4900-8356-5C2D36F23993}" dt="2023-12-18T00:14:20.175" v="33" actId="20577"/>
          <ac:spMkLst>
            <pc:docMk/>
            <pc:sldMk cId="4181867117" sldId="260"/>
            <ac:spMk id="2" creationId="{2D461054-1B73-57A2-319D-73D7464BF0EC}"/>
          </ac:spMkLst>
        </pc:spChg>
        <pc:spChg chg="mod">
          <ac:chgData name="Péter István" userId="S::peter.istvan@edu.bme.hu::de3e6761-80c2-4c88-b562-3858f25358e3" providerId="AD" clId="Web-{11B192BC-332E-4900-8356-5C2D36F23993}" dt="2023-12-18T00:14:10.987" v="27" actId="20577"/>
          <ac:spMkLst>
            <pc:docMk/>
            <pc:sldMk cId="4181867117" sldId="260"/>
            <ac:spMk id="3" creationId="{CF6EE2AF-0DE8-04EB-7673-87E08FDFDE8B}"/>
          </ac:spMkLst>
        </pc:spChg>
      </pc:sldChg>
      <pc:sldChg chg="modSp">
        <pc:chgData name="Péter István" userId="S::peter.istvan@edu.bme.hu::de3e6761-80c2-4c88-b562-3858f25358e3" providerId="AD" clId="Web-{11B192BC-332E-4900-8356-5C2D36F23993}" dt="2023-12-18T00:17:31.620" v="47" actId="20577"/>
        <pc:sldMkLst>
          <pc:docMk/>
          <pc:sldMk cId="3510241804" sldId="263"/>
        </pc:sldMkLst>
        <pc:spChg chg="mod">
          <ac:chgData name="Péter István" userId="S::peter.istvan@edu.bme.hu::de3e6761-80c2-4c88-b562-3858f25358e3" providerId="AD" clId="Web-{11B192BC-332E-4900-8356-5C2D36F23993}" dt="2023-12-18T00:17:31.620" v="47" actId="20577"/>
          <ac:spMkLst>
            <pc:docMk/>
            <pc:sldMk cId="3510241804" sldId="263"/>
            <ac:spMk id="3" creationId="{FCC505C5-37DA-3D04-3A97-F72586A5F04B}"/>
          </ac:spMkLst>
        </pc:spChg>
      </pc:sldChg>
      <pc:sldChg chg="modSp new">
        <pc:chgData name="Péter István" userId="S::peter.istvan@edu.bme.hu::de3e6761-80c2-4c88-b562-3858f25358e3" providerId="AD" clId="Web-{11B192BC-332E-4900-8356-5C2D36F23993}" dt="2023-12-18T00:15:21.412" v="36" actId="20577"/>
        <pc:sldMkLst>
          <pc:docMk/>
          <pc:sldMk cId="1980417455" sldId="267"/>
        </pc:sldMkLst>
        <pc:spChg chg="mod">
          <ac:chgData name="Péter István" userId="S::peter.istvan@edu.bme.hu::de3e6761-80c2-4c88-b562-3858f25358e3" providerId="AD" clId="Web-{11B192BC-332E-4900-8356-5C2D36F23993}" dt="2023-12-18T00:15:21.412" v="36" actId="20577"/>
          <ac:spMkLst>
            <pc:docMk/>
            <pc:sldMk cId="1980417455" sldId="267"/>
            <ac:spMk id="2" creationId="{5FB4680D-E909-6DB0-9855-890159D8D0DD}"/>
          </ac:spMkLst>
        </pc:spChg>
      </pc:sldChg>
    </pc:docChg>
  </pc:docChgLst>
  <pc:docChgLst>
    <pc:chgData name="Péter István" userId="S::peter.istvan@edu.bme.hu::de3e6761-80c2-4c88-b562-3858f25358e3" providerId="AD" clId="Web-{D8A430C0-59A6-C346-99C1-2D7A80546719}"/>
    <pc:docChg chg="modSld">
      <pc:chgData name="Péter István" userId="S::peter.istvan@edu.bme.hu::de3e6761-80c2-4c88-b562-3858f25358e3" providerId="AD" clId="Web-{D8A430C0-59A6-C346-99C1-2D7A80546719}" dt="2023-12-18T00:40:33.597" v="350" actId="20577"/>
      <pc:docMkLst>
        <pc:docMk/>
      </pc:docMkLst>
      <pc:sldChg chg="modSp">
        <pc:chgData name="Péter István" userId="S::peter.istvan@edu.bme.hu::de3e6761-80c2-4c88-b562-3858f25358e3" providerId="AD" clId="Web-{D8A430C0-59A6-C346-99C1-2D7A80546719}" dt="2023-12-18T00:34:24.991" v="271" actId="20577"/>
        <pc:sldMkLst>
          <pc:docMk/>
          <pc:sldMk cId="4181867117" sldId="260"/>
        </pc:sldMkLst>
        <pc:spChg chg="mod">
          <ac:chgData name="Péter István" userId="S::peter.istvan@edu.bme.hu::de3e6761-80c2-4c88-b562-3858f25358e3" providerId="AD" clId="Web-{D8A430C0-59A6-C346-99C1-2D7A80546719}" dt="2023-12-18T00:34:24.991" v="271" actId="20577"/>
          <ac:spMkLst>
            <pc:docMk/>
            <pc:sldMk cId="4181867117" sldId="260"/>
            <ac:spMk id="3" creationId="{CF6EE2AF-0DE8-04EB-7673-87E08FDFDE8B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36:37.886" v="304" actId="20577"/>
        <pc:sldMkLst>
          <pc:docMk/>
          <pc:sldMk cId="2901483538" sldId="261"/>
        </pc:sldMkLst>
        <pc:spChg chg="mod">
          <ac:chgData name="Péter István" userId="S::peter.istvan@edu.bme.hu::de3e6761-80c2-4c88-b562-3858f25358e3" providerId="AD" clId="Web-{D8A430C0-59A6-C346-99C1-2D7A80546719}" dt="2023-12-18T00:36:37.886" v="304" actId="20577"/>
          <ac:spMkLst>
            <pc:docMk/>
            <pc:sldMk cId="2901483538" sldId="261"/>
            <ac:spMk id="3" creationId="{FBB511CC-5EAF-CE28-2E69-682A018F3CAA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40:33.597" v="350" actId="20577"/>
        <pc:sldMkLst>
          <pc:docMk/>
          <pc:sldMk cId="3510241804" sldId="263"/>
        </pc:sldMkLst>
        <pc:spChg chg="mod">
          <ac:chgData name="Péter István" userId="S::peter.istvan@edu.bme.hu::de3e6761-80c2-4c88-b562-3858f25358e3" providerId="AD" clId="Web-{D8A430C0-59A6-C346-99C1-2D7A80546719}" dt="2023-12-18T00:40:33.597" v="350" actId="20577"/>
          <ac:spMkLst>
            <pc:docMk/>
            <pc:sldMk cId="3510241804" sldId="263"/>
            <ac:spMk id="3" creationId="{FCC505C5-37DA-3D04-3A97-F72586A5F04B}"/>
          </ac:spMkLst>
        </pc:spChg>
      </pc:sldChg>
      <pc:sldChg chg="modSp">
        <pc:chgData name="Péter István" userId="S::peter.istvan@edu.bme.hu::de3e6761-80c2-4c88-b562-3858f25358e3" providerId="AD" clId="Web-{D8A430C0-59A6-C346-99C1-2D7A80546719}" dt="2023-12-18T00:38:02.123" v="335" actId="20577"/>
        <pc:sldMkLst>
          <pc:docMk/>
          <pc:sldMk cId="2041391464" sldId="265"/>
        </pc:sldMkLst>
        <pc:spChg chg="mod">
          <ac:chgData name="Péter István" userId="S::peter.istvan@edu.bme.hu::de3e6761-80c2-4c88-b562-3858f25358e3" providerId="AD" clId="Web-{D8A430C0-59A6-C346-99C1-2D7A80546719}" dt="2023-12-18T00:38:02.123" v="335" actId="20577"/>
          <ac:spMkLst>
            <pc:docMk/>
            <pc:sldMk cId="2041391464" sldId="265"/>
            <ac:spMk id="3" creationId="{9D40CF34-66A6-2556-D00C-DC00ECAAD6EC}"/>
          </ac:spMkLst>
        </pc:spChg>
      </pc:sldChg>
      <pc:sldChg chg="addSp modSp mod setBg">
        <pc:chgData name="Péter István" userId="S::peter.istvan@edu.bme.hu::de3e6761-80c2-4c88-b562-3858f25358e3" providerId="AD" clId="Web-{D8A430C0-59A6-C346-99C1-2D7A80546719}" dt="2023-12-18T00:33:10.645" v="267" actId="14100"/>
        <pc:sldMkLst>
          <pc:docMk/>
          <pc:sldMk cId="1980417455" sldId="267"/>
        </pc:sldMkLst>
        <pc:spChg chg="mo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2" creationId="{5FB4680D-E909-6DB0-9855-890159D8D0DD}"/>
          </ac:spMkLst>
        </pc:spChg>
        <pc:spChg chg="mod">
          <ac:chgData name="Péter István" userId="S::peter.istvan@edu.bme.hu::de3e6761-80c2-4c88-b562-3858f25358e3" providerId="AD" clId="Web-{D8A430C0-59A6-C346-99C1-2D7A80546719}" dt="2023-12-18T00:33:10.645" v="267" actId="14100"/>
          <ac:spMkLst>
            <pc:docMk/>
            <pc:sldMk cId="1980417455" sldId="267"/>
            <ac:spMk id="3" creationId="{660ABF15-CB6C-ECEF-EC5F-9A4513D1229C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0" creationId="{FAFB3478-4AEC-431E-93B2-1593839C16DA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2" creationId="{3FFB0B4B-B126-43E0-A25C-BA5634332524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4" creationId="{D9C0F9DF-6CF4-451E-A975-A223B0DD4C0F}"/>
          </ac:spMkLst>
        </pc:spChg>
        <pc:spChg chg="add">
          <ac:chgData name="Péter István" userId="S::peter.istvan@edu.bme.hu::de3e6761-80c2-4c88-b562-3858f25358e3" providerId="AD" clId="Web-{D8A430C0-59A6-C346-99C1-2D7A80546719}" dt="2023-12-18T00:32:02.596" v="260"/>
          <ac:spMkLst>
            <pc:docMk/>
            <pc:sldMk cId="1980417455" sldId="267"/>
            <ac:spMk id="16" creationId="{2E922E9E-A29B-4164-A634-B718A43369CA}"/>
          </ac:spMkLst>
        </pc:spChg>
        <pc:picChg chg="add mod ord">
          <ac:chgData name="Péter István" userId="S::peter.istvan@edu.bme.hu::de3e6761-80c2-4c88-b562-3858f25358e3" providerId="AD" clId="Web-{D8A430C0-59A6-C346-99C1-2D7A80546719}" dt="2023-12-18T00:32:47.269" v="266" actId="14100"/>
          <ac:picMkLst>
            <pc:docMk/>
            <pc:sldMk cId="1980417455" sldId="267"/>
            <ac:picMk id="4" creationId="{D5AAC5E3-7556-4C8E-E5E9-68B212752A20}"/>
          </ac:picMkLst>
        </pc:picChg>
        <pc:picChg chg="add mod">
          <ac:chgData name="Péter István" userId="S::peter.istvan@edu.bme.hu::de3e6761-80c2-4c88-b562-3858f25358e3" providerId="AD" clId="Web-{D8A430C0-59A6-C346-99C1-2D7A80546719}" dt="2023-12-18T00:32:38.581" v="264" actId="1076"/>
          <ac:picMkLst>
            <pc:docMk/>
            <pc:sldMk cId="1980417455" sldId="267"/>
            <ac:picMk id="5" creationId="{9BEEC562-1C2D-26D3-024B-FC53495C70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5C895-1398-6A48-A3F8-E53C3434EB68}" type="datetimeFigureOut">
              <a:rPr lang="en-HU" smtClean="0"/>
              <a:t>12/17/2023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244B-A984-B84C-8E4B-568473F80E4E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03768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>
                <a:effectLst/>
                <a:latin typeface="Helvetica" pitchFamily="2" charset="0"/>
              </a:rPr>
              <a:t>we opted for the</a:t>
            </a:r>
            <a:r>
              <a:rPr lang="en-GB" i="0">
                <a:effectLst/>
                <a:latin typeface="Helvetica" pitchFamily="2" charset="0"/>
              </a:rPr>
              <a:t> </a:t>
            </a:r>
            <a:r>
              <a:rPr lang="en-GB" i="1">
                <a:effectLst/>
                <a:latin typeface="Helvetica" pitchFamily="2" charset="0"/>
              </a:rPr>
              <a:t>Places365 dataset due to its comparable size and complexity, although it differs from </a:t>
            </a:r>
            <a:r>
              <a:rPr lang="en-GB" i="1" err="1">
                <a:effectLst/>
                <a:latin typeface="Helvetica" pitchFamily="2" charset="0"/>
              </a:rPr>
              <a:t>Imagenet</a:t>
            </a:r>
            <a:r>
              <a:rPr lang="en-GB" i="1">
                <a:effectLst/>
                <a:latin typeface="Helvetica" pitchFamily="2" charset="0"/>
              </a:rPr>
              <a:t>.</a:t>
            </a:r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9244B-A984-B84C-8E4B-568473F80E4E}" type="slidenum">
              <a:rPr lang="en-HU" smtClean="0"/>
              <a:t>4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7733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246v3" TargetMode="External"/><Relationship Id="rId2" Type="http://schemas.openxmlformats.org/officeDocument/2006/relationships/hyperlink" Target="https://vissl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C8140-2BAE-3FE8-F70D-67823264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504" r="-1" b="1424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DB775-3E09-A7CF-9059-C7E1947F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HU">
                <a:solidFill>
                  <a:srgbClr val="FFFFFF"/>
                </a:solidFill>
              </a:rPr>
              <a:t>Self-supervised learning in the ‘wild’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D972-C1C9-29C9-7553-4DAD0036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HU">
                <a:solidFill>
                  <a:srgbClr val="FFFFFF"/>
                </a:solidFill>
              </a:rPr>
              <a:t>Péter István</a:t>
            </a:r>
          </a:p>
          <a:p>
            <a:r>
              <a:rPr lang="en-HU">
                <a:solidFill>
                  <a:srgbClr val="FFFFFF"/>
                </a:solidFill>
              </a:rPr>
              <a:t>Bartos-Elekes Miklós</a:t>
            </a:r>
          </a:p>
          <a:p>
            <a:r>
              <a:rPr lang="en-HU">
                <a:solidFill>
                  <a:srgbClr val="FFFFFF"/>
                </a:solidFill>
              </a:rPr>
              <a:t>Tárnok Márton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6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995-3E6F-AFBA-293F-0D64BFF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F34-66A6-2556-D00C-DC00ECAA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HU"/>
          </a:p>
          <a:p>
            <a:r>
              <a:rPr lang="en-HU"/>
              <a:t>Gained experience in SSL</a:t>
            </a:r>
          </a:p>
          <a:p>
            <a:r>
              <a:rPr lang="en-HU"/>
              <a:t>Two different type of frameworks</a:t>
            </a:r>
          </a:p>
          <a:p>
            <a:r>
              <a:rPr lang="en-HU"/>
              <a:t>Future possibilities:</a:t>
            </a:r>
          </a:p>
          <a:p>
            <a:pPr lvl="1"/>
            <a:r>
              <a:rPr lang="en-GB" sz="1800">
                <a:latin typeface="Helvetica"/>
                <a:cs typeface="Helvetica"/>
              </a:rPr>
              <a:t>I</a:t>
            </a:r>
            <a:r>
              <a:rPr lang="en-GB" sz="1800">
                <a:effectLst/>
                <a:latin typeface="Helvetica"/>
                <a:cs typeface="Helvetica"/>
              </a:rPr>
              <a:t>ntegrating </a:t>
            </a:r>
            <a:r>
              <a:rPr lang="en-GB" sz="1800">
                <a:latin typeface="Helvetica"/>
                <a:cs typeface="Helvetica"/>
              </a:rPr>
              <a:t>both methods</a:t>
            </a:r>
          </a:p>
          <a:p>
            <a:pPr lvl="1"/>
            <a:r>
              <a:rPr lang="en-GB" sz="1800">
                <a:latin typeface="Helvetica"/>
                <a:cs typeface="Helvetica"/>
              </a:rPr>
              <a:t>Concatenate both feature extractors: better "ensemble" features</a:t>
            </a:r>
            <a:endParaRPr lang="en-GB"/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04139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7E41-E3BF-3B34-2D44-F7560BD2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05C5-37DA-3D04-3A97-F72586A5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Zhang, R., Isola, P. and Efros, A.A., 2016. </a:t>
            </a:r>
            <a:r>
              <a:rPr lang="en-GB" err="1">
                <a:effectLst/>
                <a:latin typeface="Helvetica"/>
                <a:cs typeface="Helvetica"/>
              </a:rPr>
              <a:t>Colorful</a:t>
            </a:r>
            <a:r>
              <a:rPr lang="en-GB">
                <a:effectLst/>
                <a:latin typeface="Helvetica"/>
                <a:cs typeface="Helvetica"/>
              </a:rPr>
              <a:t> Image Colorization. Available at: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arXiv:1603.08511</a:t>
            </a: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http://places.csail.mit.edu</a:t>
            </a:r>
            <a:endParaRPr lang="en-GB"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Goyal, P., Mahajan, D., Gupta, A. and Misra, I., 2019. Scaling and Benchmarking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Self-Supervised Visual Representation Learning.: </a:t>
            </a:r>
            <a:r>
              <a:rPr lang="en-GB" i="1">
                <a:effectLst/>
                <a:latin typeface="Helvetica"/>
                <a:cs typeface="Helvetica"/>
              </a:rPr>
              <a:t>Available at: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 i="1">
                <a:effectLst/>
                <a:latin typeface="Helvetica"/>
                <a:cs typeface="Helvetica"/>
              </a:rPr>
              <a:t>&lt;https://arxiv.org/pdf/1905.01235.pdf&gt;</a:t>
            </a:r>
            <a:endParaRPr lang="en-GB">
              <a:effectLst/>
              <a:latin typeface="Helvetica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>
                <a:effectLst/>
                <a:latin typeface="Helvetica"/>
                <a:cs typeface="Helvetica"/>
              </a:rPr>
              <a:t>VISSL Team, n.d. VISSL: A library for state-of-the-art self-supervised learning from images.</a:t>
            </a:r>
            <a:r>
              <a:rPr lang="en-GB">
                <a:latin typeface="Helvetica"/>
                <a:cs typeface="Helvetica"/>
              </a:rPr>
              <a:t> </a:t>
            </a:r>
            <a:r>
              <a:rPr lang="en-GB">
                <a:effectLst/>
                <a:latin typeface="Helvetica"/>
                <a:cs typeface="Helvetica"/>
              </a:rPr>
              <a:t>Available at: </a:t>
            </a:r>
            <a:r>
              <a:rPr lang="en-GB">
                <a:effectLst/>
                <a:latin typeface="Helvetica"/>
                <a:cs typeface="Helvetic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https://vissl.ai</a:t>
            </a:r>
            <a:endParaRPr lang="en-GB">
              <a:effectLst/>
              <a:latin typeface="Helvetica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457200">
              <a:buAutoNum type="arabicPeriod"/>
            </a:pPr>
            <a:r>
              <a:rPr lang="en-GB">
                <a:latin typeface="Helvetica"/>
                <a:ea typeface="+mn-lt"/>
                <a:cs typeface="+mn-lt"/>
              </a:rPr>
              <a:t>Mehdi </a:t>
            </a:r>
            <a:r>
              <a:rPr lang="en-GB" err="1">
                <a:latin typeface="Helvetica"/>
                <a:ea typeface="+mn-lt"/>
                <a:cs typeface="+mn-lt"/>
              </a:rPr>
              <a:t>Noroozi</a:t>
            </a:r>
            <a:r>
              <a:rPr lang="en-GB">
                <a:latin typeface="Helvetica"/>
                <a:ea typeface="+mn-lt"/>
                <a:cs typeface="+mn-lt"/>
              </a:rPr>
              <a:t>, Paolo Favaro: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>
                <a:latin typeface="Helvetica"/>
                <a:ea typeface="+mn-lt"/>
                <a:cs typeface="+mn-lt"/>
              </a:rPr>
              <a:t>Unsupervised Learning of Visual Representations by Solving Jigsaw Puzzles. Available at: </a:t>
            </a:r>
            <a:r>
              <a:rPr lang="en-GB">
                <a:latin typeface="Helvetica"/>
                <a:ea typeface="+mn-lt"/>
                <a:cs typeface="+mn-lt"/>
                <a:hlinkClick r:id="rId3"/>
              </a:rPr>
              <a:t>https://arxiv.org/abs/1603.09246v3</a:t>
            </a:r>
            <a:endParaRPr lang="en-GB">
              <a:latin typeface="Helvetica"/>
              <a:ea typeface="+mn-lt"/>
              <a:cs typeface="Helvetica"/>
            </a:endParaRPr>
          </a:p>
          <a:p>
            <a:pPr marL="457200" indent="-457200">
              <a:buAutoNum type="arabicPeriod"/>
            </a:pPr>
            <a:endParaRPr lang="en-GB">
              <a:effectLst/>
              <a:latin typeface="Helvetica" pitchFamily="2" charset="0"/>
              <a:cs typeface="Helvetica"/>
            </a:endParaRPr>
          </a:p>
          <a:p>
            <a:pPr marL="457200" indent="-457200">
              <a:buFont typeface="+mj-lt"/>
              <a:buAutoNum type="arabicPeriod"/>
            </a:pPr>
            <a:endParaRPr lang="en-GB">
              <a:effectLst/>
              <a:latin typeface="Helvetica" pitchFamily="2" charset="0"/>
            </a:endParaRPr>
          </a:p>
          <a:p>
            <a:pPr marL="457200" indent="-457200">
              <a:buFont typeface="Gill Sans Nova"/>
              <a:buAutoNum type="arabicPeriod"/>
            </a:pPr>
            <a:endParaRPr lang="en-GB">
              <a:latin typeface="Helvetica" pitchFamily="2" charset="0"/>
              <a:cs typeface="Helvetica" pitchFamily="2" charset="0"/>
            </a:endParaRPr>
          </a:p>
          <a:p>
            <a:pPr marL="0" indent="0">
              <a:buNone/>
            </a:pPr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1024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5E03-074E-AD64-7094-E891C8FD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B262-8928-3661-0A2B-7A2FE0AD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951304" cy="4080250"/>
          </a:xfrm>
        </p:spPr>
        <p:txBody>
          <a:bodyPr>
            <a:normAutofit lnSpcReduction="10000"/>
          </a:bodyPr>
          <a:lstStyle/>
          <a:p>
            <a:r>
              <a:rPr lang="en-GB" sz="2400">
                <a:effectLst/>
                <a:latin typeface="Helvetica" pitchFamily="2" charset="0"/>
              </a:rPr>
              <a:t>Investigate various open-source self-supervised learning methods</a:t>
            </a:r>
          </a:p>
          <a:p>
            <a:r>
              <a:rPr lang="en-GB" sz="2400">
                <a:effectLst/>
                <a:latin typeface="Helvetica" pitchFamily="2" charset="0"/>
              </a:rPr>
              <a:t>Select one or two classification datasets unrelated to ImageNet</a:t>
            </a:r>
          </a:p>
          <a:p>
            <a:r>
              <a:rPr lang="en-GB" sz="2400">
                <a:effectLst/>
                <a:latin typeface="Helvetica" pitchFamily="2" charset="0"/>
              </a:rPr>
              <a:t>Utilize the selected SSL methods to pretrain models on your chosen datasets.</a:t>
            </a:r>
          </a:p>
          <a:p>
            <a:r>
              <a:rPr lang="en-GB" sz="2400">
                <a:effectLst/>
                <a:latin typeface="Helvetica" pitchFamily="2" charset="0"/>
              </a:rPr>
              <a:t>Conduct a linear benchmark evaluation using a portion of ImageNet</a:t>
            </a:r>
            <a:endParaRPr lang="en-GB" sz="2400">
              <a:latin typeface="Helvetica" pitchFamily="2" charset="0"/>
            </a:endParaRPr>
          </a:p>
          <a:p>
            <a:r>
              <a:rPr lang="en-GB" sz="2400">
                <a:latin typeface="Helvetica" pitchFamily="2" charset="0"/>
              </a:rPr>
              <a:t>C</a:t>
            </a:r>
            <a:r>
              <a:rPr lang="en-GB" sz="2400">
                <a:effectLst/>
                <a:latin typeface="Helvetica" pitchFamily="2" charset="0"/>
              </a:rPr>
              <a:t>ompare the performance of your pretrained models against those publicly</a:t>
            </a:r>
            <a:r>
              <a:rPr lang="en-GB" sz="2400">
                <a:latin typeface="Helvetica" pitchFamily="2" charset="0"/>
              </a:rPr>
              <a:t> </a:t>
            </a:r>
            <a:r>
              <a:rPr lang="en-GB" sz="2400">
                <a:effectLst/>
                <a:latin typeface="Helvetica" pitchFamily="2" charset="0"/>
              </a:rPr>
              <a:t>available and trained on ImageNet</a:t>
            </a: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048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AA0E-48EB-C5A1-049F-2634302F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A6FD-7661-AC81-5A17-16D9AC86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Two different methods:</a:t>
            </a:r>
          </a:p>
          <a:p>
            <a:pPr lvl="1"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Colorization </a:t>
            </a:r>
          </a:p>
          <a:p>
            <a:pPr lvl="1">
              <a:lnSpc>
                <a:spcPct val="100000"/>
              </a:lnSpc>
            </a:pPr>
            <a:r>
              <a:rPr lang="en-GB">
                <a:effectLst/>
                <a:latin typeface="Helvetica" pitchFamily="2" charset="0"/>
              </a:rPr>
              <a:t>Jigsaw</a:t>
            </a:r>
          </a:p>
          <a:p>
            <a:pPr>
              <a:lnSpc>
                <a:spcPct val="100000"/>
              </a:lnSpc>
            </a:pPr>
            <a:r>
              <a:rPr lang="en-GB">
                <a:latin typeface="Helvetica" pitchFamily="2" charset="0"/>
              </a:rPr>
              <a:t>V</a:t>
            </a:r>
            <a:r>
              <a:rPr lang="en-GB">
                <a:effectLst/>
                <a:latin typeface="Helvetica" pitchFamily="2" charset="0"/>
              </a:rPr>
              <a:t>arious training techniques and hyperparameter settings</a:t>
            </a:r>
          </a:p>
          <a:p>
            <a:pPr>
              <a:lnSpc>
                <a:spcPct val="100000"/>
              </a:lnSpc>
            </a:pPr>
            <a:r>
              <a:rPr lang="en-GB">
                <a:latin typeface="Helvetica" pitchFamily="2" charset="0"/>
              </a:rPr>
              <a:t>Train a baseline model (</a:t>
            </a:r>
            <a:r>
              <a:rPr lang="en-GB">
                <a:effectLst/>
                <a:latin typeface="Helvetica" pitchFamily="2" charset="0"/>
              </a:rPr>
              <a:t>VISSL framework [4]</a:t>
            </a:r>
            <a:r>
              <a:rPr lang="en-GB">
                <a:latin typeface="Helvetica" pitchFamily="2" charset="0"/>
              </a:rPr>
              <a:t>)</a:t>
            </a:r>
          </a:p>
          <a:p>
            <a:endParaRPr lang="en-GB" i="1"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7257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26E2-28C3-0031-261D-111A4BB5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Colorization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A0356-78B4-28D2-3B9F-4D44A90A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220403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effectLst/>
                <a:latin typeface="Helvetica"/>
                <a:cs typeface="Helvetica"/>
              </a:rPr>
              <a:t>Colorful</a:t>
            </a:r>
            <a:r>
              <a:rPr lang="en-GB">
                <a:effectLst/>
                <a:latin typeface="Helvetica"/>
                <a:cs typeface="Helvetica"/>
              </a:rPr>
              <a:t> Image Colorization [1]</a:t>
            </a:r>
          </a:p>
          <a:p>
            <a:r>
              <a:rPr lang="en-GB">
                <a:effectLst/>
                <a:latin typeface="Helvetica"/>
                <a:cs typeface="Helvetica"/>
              </a:rPr>
              <a:t>Places365 dataset [2]</a:t>
            </a:r>
          </a:p>
          <a:p>
            <a:r>
              <a:rPr lang="en-GB">
                <a:latin typeface="Helvetica"/>
                <a:cs typeface="Helvetica"/>
              </a:rPr>
              <a:t>R</a:t>
            </a:r>
            <a:r>
              <a:rPr lang="en-GB">
                <a:effectLst/>
                <a:latin typeface="Helvetica"/>
                <a:cs typeface="Helvetica"/>
              </a:rPr>
              <a:t>esolution:128x128</a:t>
            </a:r>
          </a:p>
          <a:p>
            <a:r>
              <a:rPr lang="en-GB">
                <a:effectLst/>
                <a:latin typeface="Helvetica"/>
                <a:cs typeface="Helvetica"/>
              </a:rPr>
              <a:t>35 hours of training, </a:t>
            </a:r>
            <a:r>
              <a:rPr lang="en-GB">
                <a:latin typeface="Helvetica"/>
                <a:cs typeface="Helvetica"/>
              </a:rPr>
              <a:t>10 epochs</a:t>
            </a:r>
          </a:p>
          <a:p>
            <a:r>
              <a:rPr lang="en-GB">
                <a:latin typeface="Helvetica"/>
                <a:cs typeface="Helvetica"/>
              </a:rPr>
              <a:t>Split the model into backend and head, frozen the weights and merged with the ResNet50</a:t>
            </a:r>
            <a:endParaRPr lang="en-GB"/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  <p:pic>
        <p:nvPicPr>
          <p:cNvPr id="8" name="Content Placeholder 4" descr="A collage of a rooster&#10;&#10;Description automatically generated">
            <a:extLst>
              <a:ext uri="{FF2B5EF4-FFF2-40B4-BE49-F238E27FC236}">
                <a16:creationId xmlns:a16="http://schemas.microsoft.com/office/drawing/2014/main" id="{730DF9A4-FC9E-08FF-9828-73360256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78" y="3577573"/>
            <a:ext cx="3500833" cy="271973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2A08C6-1ED8-D89B-7896-35B1CD43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69" y="912997"/>
            <a:ext cx="4759652" cy="23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1054-1B73-57A2-319D-73D7464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Jigsaw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2AF-0DE8-04EB-7673-87E08FDF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latin typeface="Helvetica" pitchFamily="2" charset="0"/>
              </a:rPr>
              <a:t>D</a:t>
            </a:r>
            <a:r>
              <a:rPr lang="en-GB" sz="2400">
                <a:effectLst/>
                <a:latin typeface="Helvetica" pitchFamily="2" charset="0"/>
              </a:rPr>
              <a:t>ividing into 3x3 tiles, random permutations</a:t>
            </a:r>
          </a:p>
          <a:p>
            <a:r>
              <a:rPr lang="en-GB" sz="2400">
                <a:effectLst/>
                <a:latin typeface="Helvetica" pitchFamily="2" charset="0"/>
              </a:rPr>
              <a:t>Pretraining</a:t>
            </a:r>
            <a:r>
              <a:rPr lang="en-GB" sz="2400">
                <a:latin typeface="Helvetica" pitchFamily="2" charset="0"/>
              </a:rPr>
              <a:t> </a:t>
            </a:r>
            <a:r>
              <a:rPr lang="en-GB" sz="2400">
                <a:effectLst/>
                <a:latin typeface="Helvetica" pitchFamily="2" charset="0"/>
              </a:rPr>
              <a:t>on non-ImageNet: Places365 [2]</a:t>
            </a:r>
          </a:p>
          <a:p>
            <a:r>
              <a:rPr lang="en-GB" sz="2400">
                <a:latin typeface="Helvetica" pitchFamily="2" charset="0"/>
              </a:rPr>
              <a:t>L</a:t>
            </a:r>
            <a:r>
              <a:rPr lang="en-GB" sz="2400">
                <a:effectLst/>
                <a:latin typeface="Helvetica" pitchFamily="2" charset="0"/>
              </a:rPr>
              <a:t>inear benchmark evaluation: </a:t>
            </a:r>
          </a:p>
          <a:p>
            <a:pPr lvl="1"/>
            <a:r>
              <a:rPr lang="en-GB" sz="2400">
                <a:latin typeface="Helvetica" pitchFamily="2" charset="0"/>
              </a:rPr>
              <a:t>L</a:t>
            </a:r>
            <a:r>
              <a:rPr lang="en-GB" sz="2400">
                <a:effectLst/>
                <a:latin typeface="Helvetica" pitchFamily="2" charset="0"/>
              </a:rPr>
              <a:t>oading and freezing the pretrained weights</a:t>
            </a:r>
          </a:p>
          <a:p>
            <a:pPr lvl="1"/>
            <a:r>
              <a:rPr lang="en-GB" sz="2400">
                <a:latin typeface="Helvetica" pitchFamily="2" charset="0"/>
              </a:rPr>
              <a:t>F</a:t>
            </a:r>
            <a:r>
              <a:rPr lang="en-GB" sz="2400">
                <a:effectLst/>
                <a:latin typeface="Helvetica" pitchFamily="2" charset="0"/>
              </a:rPr>
              <a:t>ully connected classification layer</a:t>
            </a:r>
          </a:p>
          <a:p>
            <a:pPr lvl="1"/>
            <a:r>
              <a:rPr lang="en-GB" sz="2400">
                <a:effectLst/>
                <a:latin typeface="Helvetica" pitchFamily="2" charset="0"/>
              </a:rPr>
              <a:t>Tiny ImageNet dataset, 200 classes</a:t>
            </a:r>
          </a:p>
          <a:p>
            <a:r>
              <a:rPr lang="en-GB" sz="2400">
                <a:latin typeface="Helvetica"/>
                <a:cs typeface="Helvetica"/>
              </a:rPr>
              <a:t>Initial experiments: VISSL (unsuccessful)</a:t>
            </a:r>
            <a:endParaRPr lang="en-GB" sz="2400">
              <a:effectLst/>
              <a:latin typeface="Helvetica" pitchFamily="2" charset="0"/>
              <a:cs typeface="Helvetica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GB">
              <a:effectLst/>
              <a:latin typeface="Helvetica" pitchFamily="2" charset="0"/>
            </a:endParaRPr>
          </a:p>
          <a:p>
            <a:endParaRPr lang="en-HU"/>
          </a:p>
        </p:txBody>
      </p:sp>
      <p:pic>
        <p:nvPicPr>
          <p:cNvPr id="5" name="Picture 4" descr="A tiger in a square&#10;&#10;Description automatically generated with medium confidence">
            <a:extLst>
              <a:ext uri="{FF2B5EF4-FFF2-40B4-BE49-F238E27FC236}">
                <a16:creationId xmlns:a16="http://schemas.microsoft.com/office/drawing/2014/main" id="{A18094AC-2D59-C126-3C00-95BCCA8B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51" y="632303"/>
            <a:ext cx="5168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B4680D-E909-6DB0-9855-890159D8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Jigsaw - 2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ABF15-CB6C-ECEF-EC5F-9A4513D1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068001" cy="38044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400" err="1">
                <a:latin typeface="Helvetica"/>
                <a:cs typeface="Helvetica"/>
              </a:rPr>
              <a:t>Our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own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implementation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loosely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based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on</a:t>
            </a:r>
            <a:r>
              <a:rPr lang="hu-HU" sz="1400">
                <a:latin typeface="Helvetica"/>
                <a:cs typeface="Helvetica"/>
              </a:rPr>
              <a:t> [5]:</a:t>
            </a:r>
          </a:p>
          <a:p>
            <a:pPr lvl="1"/>
            <a:r>
              <a:rPr lang="hu-HU" sz="1400" err="1">
                <a:latin typeface="Helvetica"/>
                <a:cs typeface="Helvetica"/>
              </a:rPr>
              <a:t>Convolutional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backbone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for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each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tile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 err="1">
                <a:latin typeface="Helvetica"/>
                <a:cs typeface="Helvetica"/>
              </a:rPr>
              <a:t>Fully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connected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layer</a:t>
            </a:r>
            <a:r>
              <a:rPr lang="hu-HU" sz="1400">
                <a:latin typeface="Helvetica"/>
                <a:cs typeface="Helvetica"/>
              </a:rPr>
              <a:t> per-</a:t>
            </a:r>
            <a:r>
              <a:rPr lang="hu-HU" sz="1400" err="1">
                <a:latin typeface="Helvetica"/>
                <a:cs typeface="Helvetica"/>
              </a:rPr>
              <a:t>tile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>
                <a:latin typeface="Helvetica"/>
                <a:cs typeface="Helvetica"/>
              </a:rPr>
              <a:t>Global </a:t>
            </a:r>
            <a:r>
              <a:rPr lang="hu-HU" sz="1400" err="1">
                <a:latin typeface="Helvetica"/>
                <a:cs typeface="Helvetica"/>
              </a:rPr>
              <a:t>fully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connected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layer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>
                <a:latin typeface="Helvetica"/>
                <a:cs typeface="Helvetica"/>
              </a:rPr>
              <a:t>Output: </a:t>
            </a:r>
            <a:r>
              <a:rPr lang="hu-HU" sz="1400" err="1">
                <a:latin typeface="Helvetica"/>
                <a:cs typeface="Helvetica"/>
              </a:rPr>
              <a:t>one</a:t>
            </a:r>
            <a:r>
              <a:rPr lang="hu-HU" sz="1400">
                <a:latin typeface="Helvetica"/>
                <a:cs typeface="Helvetica"/>
              </a:rPr>
              <a:t>-hot </a:t>
            </a:r>
            <a:r>
              <a:rPr lang="hu-HU" sz="1400" err="1">
                <a:latin typeface="Helvetica"/>
                <a:cs typeface="Helvetica"/>
              </a:rPr>
              <a:t>representation</a:t>
            </a:r>
            <a:r>
              <a:rPr lang="hu-HU" sz="1400">
                <a:latin typeface="Helvetica"/>
                <a:cs typeface="Helvetica"/>
              </a:rPr>
              <a:t> of a </a:t>
            </a:r>
            <a:r>
              <a:rPr lang="hu-HU" sz="1400" err="1">
                <a:latin typeface="Helvetica"/>
                <a:cs typeface="Helvetica"/>
              </a:rPr>
              <a:t>permutation</a:t>
            </a:r>
            <a:endParaRPr lang="hu-HU" sz="1400">
              <a:latin typeface="Helvetica"/>
              <a:cs typeface="Helvetica"/>
            </a:endParaRPr>
          </a:p>
          <a:p>
            <a:pPr lvl="1"/>
            <a:r>
              <a:rPr lang="hu-HU" sz="1400" err="1">
                <a:latin typeface="Helvetica"/>
                <a:cs typeface="Helvetica"/>
              </a:rPr>
              <a:t>Additions</a:t>
            </a:r>
            <a:r>
              <a:rPr lang="hu-HU" sz="1400">
                <a:latin typeface="Helvetica"/>
                <a:cs typeface="Helvetica"/>
              </a:rPr>
              <a:t>: BN, </a:t>
            </a:r>
            <a:r>
              <a:rPr lang="hu-HU" sz="1400" err="1">
                <a:latin typeface="Helvetica"/>
                <a:cs typeface="Helvetica"/>
              </a:rPr>
              <a:t>poolings</a:t>
            </a:r>
            <a:r>
              <a:rPr lang="hu-HU" sz="1400">
                <a:latin typeface="Helvetica"/>
                <a:cs typeface="Helvetica"/>
              </a:rPr>
              <a:t> etc.</a:t>
            </a:r>
          </a:p>
          <a:p>
            <a:r>
              <a:rPr lang="hu-HU" sz="1400" err="1">
                <a:latin typeface="Helvetica"/>
                <a:cs typeface="Helvetica"/>
              </a:rPr>
              <a:t>Customizable</a:t>
            </a:r>
            <a:r>
              <a:rPr lang="hu-HU" sz="1400">
                <a:latin typeface="Helvetica"/>
                <a:cs typeface="Helvetica"/>
              </a:rPr>
              <a:t>: # of </a:t>
            </a:r>
            <a:r>
              <a:rPr lang="hu-HU" sz="1400" err="1">
                <a:latin typeface="Helvetica"/>
                <a:cs typeface="Helvetica"/>
              </a:rPr>
              <a:t>conv</a:t>
            </a:r>
            <a:r>
              <a:rPr lang="hu-HU" sz="1400">
                <a:latin typeface="Helvetica"/>
                <a:cs typeface="Helvetica"/>
              </a:rPr>
              <a:t>. </a:t>
            </a:r>
            <a:r>
              <a:rPr lang="hu-HU" sz="1400" err="1">
                <a:latin typeface="Helvetica"/>
                <a:cs typeface="Helvetica"/>
              </a:rPr>
              <a:t>filters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layer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width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Customizable</a:t>
            </a:r>
            <a:r>
              <a:rPr lang="hu-HU" sz="1400">
                <a:latin typeface="Helvetica"/>
                <a:cs typeface="Helvetica"/>
              </a:rPr>
              <a:t>: # of </a:t>
            </a:r>
            <a:r>
              <a:rPr lang="hu-HU" sz="1400" err="1">
                <a:latin typeface="Helvetica"/>
                <a:cs typeface="Helvetica"/>
              </a:rPr>
              <a:t>possible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permutations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tiles</a:t>
            </a:r>
            <a:r>
              <a:rPr lang="hu-HU" sz="1400">
                <a:latin typeface="Helvetica"/>
                <a:cs typeface="Helvetica"/>
              </a:rPr>
              <a:t> (2x2 </a:t>
            </a:r>
            <a:r>
              <a:rPr lang="hu-HU" sz="1400" err="1">
                <a:latin typeface="Helvetica"/>
                <a:cs typeface="Helvetica"/>
              </a:rPr>
              <a:t>or</a:t>
            </a:r>
            <a:r>
              <a:rPr lang="hu-HU" sz="1400">
                <a:latin typeface="Helvetica"/>
                <a:cs typeface="Helvetica"/>
              </a:rPr>
              <a:t> 3x3)</a:t>
            </a:r>
          </a:p>
          <a:p>
            <a:r>
              <a:rPr lang="hu-HU" sz="1400" err="1">
                <a:latin typeface="Helvetica"/>
                <a:cs typeface="Helvetica"/>
              </a:rPr>
              <a:t>Implemented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linear</a:t>
            </a:r>
            <a:r>
              <a:rPr lang="hu-HU" sz="1400">
                <a:latin typeface="Helvetica"/>
                <a:cs typeface="Helvetica"/>
              </a:rPr>
              <a:t> benchmark </a:t>
            </a:r>
            <a:r>
              <a:rPr lang="hu-HU" sz="1400" err="1">
                <a:latin typeface="Helvetica"/>
                <a:cs typeface="Helvetica"/>
              </a:rPr>
              <a:t>evaluation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Torch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Lightning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WandB</a:t>
            </a:r>
            <a:r>
              <a:rPr lang="hu-HU" sz="1400">
                <a:latin typeface="Helvetica"/>
                <a:cs typeface="Helvetica"/>
              </a:rPr>
              <a:t>, </a:t>
            </a:r>
            <a:r>
              <a:rPr lang="hu-HU" sz="1400" err="1">
                <a:latin typeface="Helvetica"/>
                <a:cs typeface="Helvetica"/>
              </a:rPr>
              <a:t>hyperopt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with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Sweeps</a:t>
            </a:r>
            <a:endParaRPr lang="hu-HU" sz="1400">
              <a:latin typeface="Helvetica"/>
              <a:cs typeface="Helvetica"/>
            </a:endParaRPr>
          </a:p>
          <a:p>
            <a:r>
              <a:rPr lang="hu-HU" sz="1400" err="1">
                <a:latin typeface="Helvetica"/>
                <a:cs typeface="Helvetica"/>
              </a:rPr>
              <a:t>Heavy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technical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constraints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due</a:t>
            </a:r>
            <a:r>
              <a:rPr lang="hu-HU" sz="1400">
                <a:latin typeface="Helvetica"/>
                <a:cs typeface="Helvetica"/>
              </a:rPr>
              <a:t> </a:t>
            </a:r>
            <a:r>
              <a:rPr lang="hu-HU" sz="1400" err="1">
                <a:latin typeface="Helvetica"/>
                <a:cs typeface="Helvetica"/>
              </a:rPr>
              <a:t>to</a:t>
            </a:r>
            <a:r>
              <a:rPr lang="hu-HU" sz="1400">
                <a:latin typeface="Helvetica"/>
                <a:cs typeface="Helvetica"/>
              </a:rPr>
              <a:t> HW </a:t>
            </a:r>
            <a:r>
              <a:rPr lang="hu-HU" sz="1400" err="1">
                <a:latin typeface="Helvetica"/>
                <a:cs typeface="Helvetica"/>
              </a:rPr>
              <a:t>limitations</a:t>
            </a:r>
            <a:r>
              <a:rPr lang="hu-HU" sz="1400">
                <a:latin typeface="Helvetica"/>
                <a:cs typeface="Helvetica"/>
              </a:rPr>
              <a:t> - POC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9BEEC562-1C2D-26D3-024B-FC53495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12" y="95221"/>
            <a:ext cx="6346791" cy="3117225"/>
          </a:xfrm>
          <a:prstGeom prst="rect">
            <a:avLst/>
          </a:prstGeom>
        </p:spPr>
      </p:pic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D5AAC5E3-7556-4C8E-E5E9-68B212752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12" y="3365598"/>
            <a:ext cx="6318570" cy="30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EE6-8C4D-7884-A35B-6913D057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VISSL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38D5-342B-52B6-9510-A99D3BF6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>
                <a:effectLst/>
                <a:latin typeface="Helvetica" pitchFamily="2" charset="0"/>
              </a:rPr>
              <a:t>Facebook AI</a:t>
            </a:r>
            <a:r>
              <a:rPr lang="en-HU" sz="2400">
                <a:effectLst/>
                <a:latin typeface="Helvetica" pitchFamily="2" charset="0"/>
              </a:rPr>
              <a:t> Research</a:t>
            </a:r>
          </a:p>
          <a:p>
            <a:r>
              <a:rPr lang="en-HU" sz="2400">
                <a:latin typeface="Helvetica" pitchFamily="2" charset="0"/>
              </a:rPr>
              <a:t>Model ZOO</a:t>
            </a:r>
          </a:p>
          <a:p>
            <a:r>
              <a:rPr lang="en-HU" sz="2400">
                <a:effectLst/>
                <a:latin typeface="Helvetica" pitchFamily="2" charset="0"/>
              </a:rPr>
              <a:t>JIGSAW prob</a:t>
            </a:r>
            <a:r>
              <a:rPr lang="en-HU" sz="2400">
                <a:latin typeface="Helvetica" pitchFamily="2" charset="0"/>
              </a:rPr>
              <a:t>lem</a:t>
            </a:r>
          </a:p>
          <a:p>
            <a:r>
              <a:rPr lang="en-HU" sz="2400">
                <a:effectLst/>
                <a:latin typeface="Helvetica" pitchFamily="2" charset="0"/>
              </a:rPr>
              <a:t>Confi</a:t>
            </a:r>
            <a:r>
              <a:rPr lang="en-HU" sz="2400">
                <a:latin typeface="Helvetica" pitchFamily="2" charset="0"/>
              </a:rPr>
              <a:t>gfile based setting</a:t>
            </a:r>
          </a:p>
          <a:p>
            <a:r>
              <a:rPr lang="en-HU" sz="2400">
                <a:latin typeface="Helvetica" pitchFamily="2" charset="0"/>
              </a:rPr>
              <a:t>Error during training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C3EE81-AF55-1AF3-B7F0-7DF58D2F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28" y="681037"/>
            <a:ext cx="4294772" cy="54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2B7-9287-D0F0-A289-9440426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Structure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2F2A-8BBB-ECFA-0D47-EEEC3745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/>
              <a:t>Each project in different folders (Colorization, JIGSAW, VISSL)</a:t>
            </a:r>
          </a:p>
          <a:p>
            <a:pPr lvl="1"/>
            <a:r>
              <a:rPr lang="hu-HU" err="1"/>
              <a:t>Seperate</a:t>
            </a:r>
            <a:r>
              <a:rPr lang="hu-HU"/>
              <a:t>:</a:t>
            </a:r>
          </a:p>
          <a:p>
            <a:pPr lvl="2"/>
            <a:r>
              <a:rPr lang="hu-HU" err="1"/>
              <a:t>Dataloading</a:t>
            </a:r>
            <a:r>
              <a:rPr lang="hu-HU"/>
              <a:t> and </a:t>
            </a:r>
            <a:r>
              <a:rPr lang="hu-HU" err="1"/>
              <a:t>pre-proccessing</a:t>
            </a:r>
            <a:endParaRPr lang="hu-HU"/>
          </a:p>
          <a:p>
            <a:pPr lvl="2"/>
            <a:r>
              <a:rPr lang="hu-HU" err="1"/>
              <a:t>Training</a:t>
            </a:r>
            <a:endParaRPr lang="hu-HU"/>
          </a:p>
          <a:p>
            <a:pPr lvl="2"/>
            <a:r>
              <a:rPr lang="hu-HU" err="1"/>
              <a:t>Evaluation</a:t>
            </a:r>
            <a:endParaRPr lang="hu-HU"/>
          </a:p>
          <a:p>
            <a:pPr lvl="2"/>
            <a:r>
              <a:rPr lang="hu-HU" err="1"/>
              <a:t>Environement</a:t>
            </a:r>
            <a:r>
              <a:rPr lang="hu-HU"/>
              <a:t> (Docker)</a:t>
            </a:r>
            <a:endParaRPr lang="en-HU"/>
          </a:p>
          <a:p>
            <a:r>
              <a:rPr lang="en-HU"/>
              <a:t>Some global features are in the root</a:t>
            </a:r>
          </a:p>
        </p:txBody>
      </p:sp>
      <p:pic>
        <p:nvPicPr>
          <p:cNvPr id="8" name="Picture 7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BBF2757-DA4E-4F7E-33C5-D9032E06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30" y="1865243"/>
            <a:ext cx="4650402" cy="27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93F-ABC9-6363-5729-AB0FD4FD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11CC-5EAF-CE28-2E69-682A018F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HU"/>
              <a:t>Descending loss</a:t>
            </a:r>
          </a:p>
          <a:p>
            <a:r>
              <a:rPr lang="en-HU"/>
              <a:t>Proof of concept pipeline</a:t>
            </a:r>
          </a:p>
          <a:p>
            <a:r>
              <a:rPr lang="en-HU"/>
              <a:t>Trained models available for inference</a:t>
            </a:r>
          </a:p>
          <a:p>
            <a:r>
              <a:rPr lang="en-HU"/>
              <a:t>Containerization, reproducibility</a:t>
            </a:r>
          </a:p>
          <a:p>
            <a:endParaRPr lang="en-H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3C8856-23C2-BE7B-7B40-4C403C23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30830"/>
            <a:ext cx="6096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8353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E729CE"/>
      </a:accent1>
      <a:accent2>
        <a:srgbClr val="9F17D5"/>
      </a:accent2>
      <a:accent3>
        <a:srgbClr val="6129E7"/>
      </a:accent3>
      <a:accent4>
        <a:srgbClr val="2338D7"/>
      </a:accent4>
      <a:accent5>
        <a:srgbClr val="298FE7"/>
      </a:accent5>
      <a:accent6>
        <a:srgbClr val="16BEC7"/>
      </a:accent6>
      <a:hlink>
        <a:srgbClr val="3F6E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TropicVTI</vt:lpstr>
      <vt:lpstr>Self-supervised learning in the ‘wild’</vt:lpstr>
      <vt:lpstr>Task</vt:lpstr>
      <vt:lpstr>Concept</vt:lpstr>
      <vt:lpstr>Colorization</vt:lpstr>
      <vt:lpstr>Jigsaw - 1</vt:lpstr>
      <vt:lpstr>Jigsaw - 2</vt:lpstr>
      <vt:lpstr>VISSL Baseline</vt:lpstr>
      <vt:lpstr>Structure of the project</vt:lpstr>
      <vt:lpstr>Results</vt:lpstr>
      <vt:lpstr>Summary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learning in the ‘wild’</dc:title>
  <dc:creator>Tárnok Márton</dc:creator>
  <cp:revision>1</cp:revision>
  <dcterms:created xsi:type="dcterms:W3CDTF">2023-12-17T20:23:48Z</dcterms:created>
  <dcterms:modified xsi:type="dcterms:W3CDTF">2023-12-18T00:40:43Z</dcterms:modified>
</cp:coreProperties>
</file>